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7" r:id="rId5"/>
    <p:sldId id="262" r:id="rId6"/>
    <p:sldId id="259" r:id="rId7"/>
    <p:sldId id="261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9" autoAdjust="0"/>
  </p:normalViewPr>
  <p:slideViewPr>
    <p:cSldViewPr>
      <p:cViewPr>
        <p:scale>
          <a:sx n="100" d="100"/>
          <a:sy n="100" d="100"/>
        </p:scale>
        <p:origin x="-5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2D42C4-A76F-47AC-BDBB-098E77A3FF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9FC98A-C724-4584-81BE-ACA241689C11}">
      <dgm:prSet/>
      <dgm:spPr>
        <a:gradFill rotWithShape="0">
          <a:gsLst>
            <a:gs pos="0">
              <a:schemeClr val="tx2">
                <a:lumMod val="40000"/>
                <a:lumOff val="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brightRoom" dir="t"/>
        </a:scene3d>
        <a:sp3d prstMaterial="translucentPowder"/>
      </dgm:spPr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мореплаватели если и совершали открытия, то сразу глобальные: новые земли, проливы между материками и т.п.</a:t>
          </a:r>
          <a:endParaRPr lang="ru-RU" dirty="0">
            <a:solidFill>
              <a:srgbClr val="002060"/>
            </a:solidFill>
          </a:endParaRPr>
        </a:p>
      </dgm:t>
    </dgm:pt>
    <dgm:pt modelId="{9606732E-C5AF-4E98-89AC-E65E72EB935D}" type="parTrans" cxnId="{1C9BA539-7CF6-46E2-9B5F-0C698740C675}">
      <dgm:prSet/>
      <dgm:spPr/>
      <dgm:t>
        <a:bodyPr/>
        <a:lstStyle/>
        <a:p>
          <a:endParaRPr lang="ru-RU"/>
        </a:p>
      </dgm:t>
    </dgm:pt>
    <dgm:pt modelId="{1B09402A-038C-47F3-85A8-B085F4E5A59A}" type="sibTrans" cxnId="{1C9BA539-7CF6-46E2-9B5F-0C698740C675}">
      <dgm:prSet/>
      <dgm:spPr/>
      <dgm:t>
        <a:bodyPr/>
        <a:lstStyle/>
        <a:p>
          <a:endParaRPr lang="ru-RU"/>
        </a:p>
      </dgm:t>
    </dgm:pt>
    <dgm:pt modelId="{D73028AF-16AC-4EBC-A58F-FD943394BF60}">
      <dgm:prSet/>
      <dgm:spPr>
        <a:gradFill rotWithShape="0">
          <a:gsLst>
            <a:gs pos="0">
              <a:schemeClr val="tx2">
                <a:lumMod val="40000"/>
                <a:lumOff val="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brightRoom" dir="t"/>
        </a:scene3d>
        <a:sp3d prstMaterial="translucentPowder"/>
      </dgm:spPr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в море люди выходили для исследований. Единственная необходимость выходить в дальние морские походы – это открытие новых, более коротких морских путей для торговли</a:t>
          </a:r>
        </a:p>
      </dgm:t>
    </dgm:pt>
    <dgm:pt modelId="{E0F04281-B6CD-4910-87C6-E3E233785172}" type="parTrans" cxnId="{7A13173D-63B8-45A8-869E-6B6A4E224B75}">
      <dgm:prSet/>
      <dgm:spPr/>
      <dgm:t>
        <a:bodyPr/>
        <a:lstStyle/>
        <a:p>
          <a:endParaRPr lang="ru-RU"/>
        </a:p>
      </dgm:t>
    </dgm:pt>
    <dgm:pt modelId="{0423887E-3F80-43CF-894E-3E1A7C3E69EF}" type="sibTrans" cxnId="{7A13173D-63B8-45A8-869E-6B6A4E224B75}">
      <dgm:prSet/>
      <dgm:spPr/>
      <dgm:t>
        <a:bodyPr/>
        <a:lstStyle/>
        <a:p>
          <a:endParaRPr lang="ru-RU"/>
        </a:p>
      </dgm:t>
    </dgm:pt>
    <dgm:pt modelId="{061937D5-1D1C-471C-A712-A5D700A71517}">
      <dgm:prSet/>
      <dgm:spPr>
        <a:gradFill rotWithShape="0">
          <a:gsLst>
            <a:gs pos="0">
              <a:schemeClr val="tx2">
                <a:lumMod val="40000"/>
                <a:lumOff val="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scene3d>
          <a:camera prst="orthographicFront"/>
          <a:lightRig rig="brightRoom" dir="t"/>
        </a:scene3d>
        <a:sp3d prstMaterial="translucentPowder"/>
      </dgm:spPr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скорость передвижения по земле не велика и провизии можно было взять не много, а значит и путешествие не долгое - большие земли не откроешь</a:t>
          </a:r>
        </a:p>
      </dgm:t>
    </dgm:pt>
    <dgm:pt modelId="{CBC38F1E-D4B2-4C8E-A2A1-C3B29CE42276}" type="parTrans" cxnId="{78E12359-1181-4D1E-AB0E-B681EE02F68A}">
      <dgm:prSet/>
      <dgm:spPr/>
      <dgm:t>
        <a:bodyPr/>
        <a:lstStyle/>
        <a:p>
          <a:endParaRPr lang="ru-RU"/>
        </a:p>
      </dgm:t>
    </dgm:pt>
    <dgm:pt modelId="{4ADEE054-C32F-4D8C-92CD-D26729668266}" type="sibTrans" cxnId="{78E12359-1181-4D1E-AB0E-B681EE02F68A}">
      <dgm:prSet/>
      <dgm:spPr/>
      <dgm:t>
        <a:bodyPr/>
        <a:lstStyle/>
        <a:p>
          <a:endParaRPr lang="ru-RU"/>
        </a:p>
      </dgm:t>
    </dgm:pt>
    <dgm:pt modelId="{6E223C39-C23C-40E8-AB19-C23067B87819}">
      <dgm:prSet/>
      <dgm:spPr>
        <a:gradFill rotWithShape="0">
          <a:gsLst>
            <a:gs pos="0">
              <a:schemeClr val="tx2">
                <a:lumMod val="40000"/>
                <a:lumOff val="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  <a:scene3d>
          <a:camera prst="orthographicFront"/>
          <a:lightRig rig="brightRoom" dir="t"/>
        </a:scene3d>
        <a:sp3d prstMaterial="translucentPowder"/>
      </dgm:spPr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суша открывалась людьми по необходимости, людям были нужны новые земли, чтобы пасти скот, выращивать пшено, строить дома. Известных исследователей суши очень мало.</a:t>
          </a:r>
        </a:p>
      </dgm:t>
    </dgm:pt>
    <dgm:pt modelId="{645B8FC1-8F7F-4198-8256-A7E3AA6F50CC}" type="parTrans" cxnId="{41FE6DAE-7B43-4593-9432-828294FF1051}">
      <dgm:prSet/>
      <dgm:spPr/>
      <dgm:t>
        <a:bodyPr/>
        <a:lstStyle/>
        <a:p>
          <a:endParaRPr lang="ru-RU"/>
        </a:p>
      </dgm:t>
    </dgm:pt>
    <dgm:pt modelId="{26B576CC-12FD-4DBB-80D9-1D0F1C0ADF0F}" type="sibTrans" cxnId="{41FE6DAE-7B43-4593-9432-828294FF1051}">
      <dgm:prSet/>
      <dgm:spPr/>
      <dgm:t>
        <a:bodyPr/>
        <a:lstStyle/>
        <a:p>
          <a:endParaRPr lang="ru-RU"/>
        </a:p>
      </dgm:t>
    </dgm:pt>
    <dgm:pt modelId="{797CFA6F-6654-4A7E-BE30-55E1C57939B3}" type="pres">
      <dgm:prSet presAssocID="{6B2D42C4-A76F-47AC-BDBB-098E77A3FF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03212A-11CA-4BD2-AB56-7BEA1DCD2D6C}" type="pres">
      <dgm:prSet presAssocID="{1A9FC98A-C724-4584-81BE-ACA241689C1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5F8BC-295E-4A75-AD80-6B87987C7909}" type="pres">
      <dgm:prSet presAssocID="{1B09402A-038C-47F3-85A8-B085F4E5A59A}" presName="spacer" presStyleCnt="0"/>
      <dgm:spPr/>
    </dgm:pt>
    <dgm:pt modelId="{C06B5126-95DB-4DD7-97B2-7EC42CCCE1D8}" type="pres">
      <dgm:prSet presAssocID="{D73028AF-16AC-4EBC-A58F-FD943394BF6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20A8F-34A7-42E8-A3CB-5AA845CB8F29}" type="pres">
      <dgm:prSet presAssocID="{0423887E-3F80-43CF-894E-3E1A7C3E69EF}" presName="spacer" presStyleCnt="0"/>
      <dgm:spPr/>
    </dgm:pt>
    <dgm:pt modelId="{93AFD051-B32B-4FAC-91BA-E4440BFDCFCC}" type="pres">
      <dgm:prSet presAssocID="{061937D5-1D1C-471C-A712-A5D700A7151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8058C5-E77D-4EE0-89FA-2161DA7255B9}" type="pres">
      <dgm:prSet presAssocID="{4ADEE054-C32F-4D8C-92CD-D26729668266}" presName="spacer" presStyleCnt="0"/>
      <dgm:spPr/>
    </dgm:pt>
    <dgm:pt modelId="{104AF9D2-20C2-40E9-8468-CEC7D3BCA5C2}" type="pres">
      <dgm:prSet presAssocID="{6E223C39-C23C-40E8-AB19-C23067B8781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FE6DAE-7B43-4593-9432-828294FF1051}" srcId="{6B2D42C4-A76F-47AC-BDBB-098E77A3FF35}" destId="{6E223C39-C23C-40E8-AB19-C23067B87819}" srcOrd="3" destOrd="0" parTransId="{645B8FC1-8F7F-4198-8256-A7E3AA6F50CC}" sibTransId="{26B576CC-12FD-4DBB-80D9-1D0F1C0ADF0F}"/>
    <dgm:cxn modelId="{C54C9238-87C4-4B58-A13C-7B644C85E3E8}" type="presOf" srcId="{6B2D42C4-A76F-47AC-BDBB-098E77A3FF35}" destId="{797CFA6F-6654-4A7E-BE30-55E1C57939B3}" srcOrd="0" destOrd="0" presId="urn:microsoft.com/office/officeart/2005/8/layout/vList2"/>
    <dgm:cxn modelId="{4322B8BC-E5D5-4EDB-A715-A078F95C7D82}" type="presOf" srcId="{061937D5-1D1C-471C-A712-A5D700A71517}" destId="{93AFD051-B32B-4FAC-91BA-E4440BFDCFCC}" srcOrd="0" destOrd="0" presId="urn:microsoft.com/office/officeart/2005/8/layout/vList2"/>
    <dgm:cxn modelId="{05D25564-2698-4573-B3C5-08154DF0A71B}" type="presOf" srcId="{1A9FC98A-C724-4584-81BE-ACA241689C11}" destId="{6E03212A-11CA-4BD2-AB56-7BEA1DCD2D6C}" srcOrd="0" destOrd="0" presId="urn:microsoft.com/office/officeart/2005/8/layout/vList2"/>
    <dgm:cxn modelId="{1C9BA539-7CF6-46E2-9B5F-0C698740C675}" srcId="{6B2D42C4-A76F-47AC-BDBB-098E77A3FF35}" destId="{1A9FC98A-C724-4584-81BE-ACA241689C11}" srcOrd="0" destOrd="0" parTransId="{9606732E-C5AF-4E98-89AC-E65E72EB935D}" sibTransId="{1B09402A-038C-47F3-85A8-B085F4E5A59A}"/>
    <dgm:cxn modelId="{07C64D7D-65EE-455C-A6E1-631D9C69C34D}" type="presOf" srcId="{6E223C39-C23C-40E8-AB19-C23067B87819}" destId="{104AF9D2-20C2-40E9-8468-CEC7D3BCA5C2}" srcOrd="0" destOrd="0" presId="urn:microsoft.com/office/officeart/2005/8/layout/vList2"/>
    <dgm:cxn modelId="{7A13173D-63B8-45A8-869E-6B6A4E224B75}" srcId="{6B2D42C4-A76F-47AC-BDBB-098E77A3FF35}" destId="{D73028AF-16AC-4EBC-A58F-FD943394BF60}" srcOrd="1" destOrd="0" parTransId="{E0F04281-B6CD-4910-87C6-E3E233785172}" sibTransId="{0423887E-3F80-43CF-894E-3E1A7C3E69EF}"/>
    <dgm:cxn modelId="{78E12359-1181-4D1E-AB0E-B681EE02F68A}" srcId="{6B2D42C4-A76F-47AC-BDBB-098E77A3FF35}" destId="{061937D5-1D1C-471C-A712-A5D700A71517}" srcOrd="2" destOrd="0" parTransId="{CBC38F1E-D4B2-4C8E-A2A1-C3B29CE42276}" sibTransId="{4ADEE054-C32F-4D8C-92CD-D26729668266}"/>
    <dgm:cxn modelId="{EFDBBE73-C2EC-4C3B-AA6E-A21EBD36F9C4}" type="presOf" srcId="{D73028AF-16AC-4EBC-A58F-FD943394BF60}" destId="{C06B5126-95DB-4DD7-97B2-7EC42CCCE1D8}" srcOrd="0" destOrd="0" presId="urn:microsoft.com/office/officeart/2005/8/layout/vList2"/>
    <dgm:cxn modelId="{2C3DA14F-5804-48CA-93F4-3BB9BFB07FC0}" type="presParOf" srcId="{797CFA6F-6654-4A7E-BE30-55E1C57939B3}" destId="{6E03212A-11CA-4BD2-AB56-7BEA1DCD2D6C}" srcOrd="0" destOrd="0" presId="urn:microsoft.com/office/officeart/2005/8/layout/vList2"/>
    <dgm:cxn modelId="{0F989805-DDB1-43E8-BE37-B0D8C9DE3EEF}" type="presParOf" srcId="{797CFA6F-6654-4A7E-BE30-55E1C57939B3}" destId="{0A95F8BC-295E-4A75-AD80-6B87987C7909}" srcOrd="1" destOrd="0" presId="urn:microsoft.com/office/officeart/2005/8/layout/vList2"/>
    <dgm:cxn modelId="{D4E38042-2F6A-457D-8039-2469D6DBD4FB}" type="presParOf" srcId="{797CFA6F-6654-4A7E-BE30-55E1C57939B3}" destId="{C06B5126-95DB-4DD7-97B2-7EC42CCCE1D8}" srcOrd="2" destOrd="0" presId="urn:microsoft.com/office/officeart/2005/8/layout/vList2"/>
    <dgm:cxn modelId="{1C7BDB84-331C-42F0-8B5C-705E4575D917}" type="presParOf" srcId="{797CFA6F-6654-4A7E-BE30-55E1C57939B3}" destId="{63320A8F-34A7-42E8-A3CB-5AA845CB8F29}" srcOrd="3" destOrd="0" presId="urn:microsoft.com/office/officeart/2005/8/layout/vList2"/>
    <dgm:cxn modelId="{6B4885B1-B3B7-4FCF-8FDB-4FE940E4534E}" type="presParOf" srcId="{797CFA6F-6654-4A7E-BE30-55E1C57939B3}" destId="{93AFD051-B32B-4FAC-91BA-E4440BFDCFCC}" srcOrd="4" destOrd="0" presId="urn:microsoft.com/office/officeart/2005/8/layout/vList2"/>
    <dgm:cxn modelId="{F0E4C38F-4CC6-454F-9747-50AB4CF6A58B}" type="presParOf" srcId="{797CFA6F-6654-4A7E-BE30-55E1C57939B3}" destId="{558058C5-E77D-4EE0-89FA-2161DA7255B9}" srcOrd="5" destOrd="0" presId="urn:microsoft.com/office/officeart/2005/8/layout/vList2"/>
    <dgm:cxn modelId="{2B99089F-D5B8-409A-BE15-507794F947CE}" type="presParOf" srcId="{797CFA6F-6654-4A7E-BE30-55E1C57939B3}" destId="{104AF9D2-20C2-40E9-8468-CEC7D3BCA5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05C44-6E90-41E1-A4FE-438B3DE085B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A006C2-372C-4286-A184-AE4421DC374C}">
      <dgm:prSet custT="1"/>
      <dgm:spPr>
        <a:solidFill>
          <a:schemeClr val="tx2">
            <a:lumMod val="75000"/>
            <a:alpha val="80000"/>
          </a:schemeClr>
        </a:solidFill>
        <a:scene3d>
          <a:camera prst="orthographicFront"/>
          <a:lightRig rig="brightRoom" dir="t"/>
        </a:scene3d>
        <a:sp3d prstMaterial="translucentPowder"/>
      </dgm:spPr>
      <dgm:t>
        <a:bodyPr/>
        <a:lstStyle/>
        <a:p>
          <a:pPr rtl="0"/>
          <a:r>
            <a: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Мореплавание, судоходство</a:t>
          </a:r>
          <a:endParaRPr lang="ru-RU" sz="20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3850E84-F689-4C54-A6F5-861AFB562176}" type="parTrans" cxnId="{75AC4EBF-D9A6-40C3-BB6D-25B39CD76A7B}">
      <dgm:prSet/>
      <dgm:spPr/>
      <dgm:t>
        <a:bodyPr/>
        <a:lstStyle/>
        <a:p>
          <a:endParaRPr lang="ru-RU"/>
        </a:p>
      </dgm:t>
    </dgm:pt>
    <dgm:pt modelId="{BDE5F370-A109-4B51-91DE-564402B6EF11}" type="sibTrans" cxnId="{75AC4EBF-D9A6-40C3-BB6D-25B39CD76A7B}">
      <dgm:prSet/>
      <dgm:spPr/>
      <dgm:t>
        <a:bodyPr/>
        <a:lstStyle/>
        <a:p>
          <a:endParaRPr lang="ru-RU"/>
        </a:p>
      </dgm:t>
    </dgm:pt>
    <dgm:pt modelId="{2E305BDA-3979-423E-9525-CFB762231EE3}">
      <dgm:prSet custT="1"/>
      <dgm:spPr>
        <a:solidFill>
          <a:schemeClr val="tx2">
            <a:lumMod val="75000"/>
            <a:alpha val="80000"/>
          </a:schemeClr>
        </a:solidFill>
        <a:scene3d>
          <a:camera prst="orthographicFront"/>
          <a:lightRig rig="brightRoom" dir="t"/>
        </a:scene3d>
        <a:sp3d prstMaterial="translucentPowder"/>
      </dgm:spPr>
      <dgm:t>
        <a:bodyPr vert="horz"/>
        <a:lstStyle/>
        <a:p>
          <a:pPr rtl="0"/>
          <a:r>
            <a: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 времени в году, когда по местным  климатическим условиям возможно судоходство</a:t>
          </a:r>
          <a:endParaRPr lang="ru-RU" sz="20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BDF213-1F12-4CF7-BE3C-33770516A55D}" type="parTrans" cxnId="{5E4FBD68-35C5-4836-AB98-B3489B587A16}">
      <dgm:prSet/>
      <dgm:spPr/>
      <dgm:t>
        <a:bodyPr/>
        <a:lstStyle/>
        <a:p>
          <a:endParaRPr lang="ru-RU"/>
        </a:p>
      </dgm:t>
    </dgm:pt>
    <dgm:pt modelId="{538479F9-E687-476B-819A-23C5D60B95F9}" type="sibTrans" cxnId="{5E4FBD68-35C5-4836-AB98-B3489B587A16}">
      <dgm:prSet/>
      <dgm:spPr/>
      <dgm:t>
        <a:bodyPr/>
        <a:lstStyle/>
        <a:p>
          <a:endParaRPr lang="ru-RU"/>
        </a:p>
      </dgm:t>
    </dgm:pt>
    <dgm:pt modelId="{5062D2C4-94FA-4B34-B2A3-AEE386CB2054}">
      <dgm:prSet custT="1"/>
      <dgm:spPr>
        <a:solidFill>
          <a:schemeClr val="tx2">
            <a:lumMod val="75000"/>
            <a:alpha val="80000"/>
          </a:schemeClr>
        </a:solidFill>
        <a:scene3d>
          <a:camera prst="orthographicFront"/>
          <a:lightRig rig="brightRoom" dir="t"/>
        </a:scene3d>
        <a:sp3d prstMaterial="translucentPowder"/>
      </dgm:spPr>
      <dgm:t>
        <a:bodyPr/>
        <a:lstStyle/>
        <a:p>
          <a:pPr rtl="0"/>
          <a:r>
            <a:rPr lang="ru-RU" sz="20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раздел судовождения, в котором разрабатываются теоретические обоснования и практические приёмы вождения судов</a:t>
          </a:r>
          <a:endParaRPr lang="ru-RU" sz="20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67EAC9-50F7-413C-B0EA-CE39766B60E8}" type="parTrans" cxnId="{C40B0F95-2ED9-4E62-AA34-A2EF7C3050EA}">
      <dgm:prSet/>
      <dgm:spPr/>
      <dgm:t>
        <a:bodyPr/>
        <a:lstStyle/>
        <a:p>
          <a:endParaRPr lang="ru-RU"/>
        </a:p>
      </dgm:t>
    </dgm:pt>
    <dgm:pt modelId="{739DBCC6-DB7A-4AD0-8B0F-774FF6FBD899}" type="sibTrans" cxnId="{C40B0F95-2ED9-4E62-AA34-A2EF7C3050EA}">
      <dgm:prSet/>
      <dgm:spPr/>
      <dgm:t>
        <a:bodyPr/>
        <a:lstStyle/>
        <a:p>
          <a:endParaRPr lang="ru-RU"/>
        </a:p>
      </dgm:t>
    </dgm:pt>
    <dgm:pt modelId="{160D9FA6-8FEA-4134-A0C9-E837F2D0D099}" type="pres">
      <dgm:prSet presAssocID="{49E05C44-6E90-41E1-A4FE-438B3DE085B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56F81F-4629-46AA-A5A6-E3FF4E9EE2A1}" type="pres">
      <dgm:prSet presAssocID="{1EA006C2-372C-4286-A184-AE4421DC374C}" presName="composite" presStyleCnt="0"/>
      <dgm:spPr/>
    </dgm:pt>
    <dgm:pt modelId="{9D1C3123-E913-4478-B76B-900F7817876F}" type="pres">
      <dgm:prSet presAssocID="{1EA006C2-372C-4286-A184-AE4421DC374C}" presName="imgShp" presStyleLbl="fgImgPlace1" presStyleIdx="0" presStyleCnt="3" custScaleX="129708" custScaleY="139818" custLinFactX="-79633" custLinFactNeighborX="-100000" custLinFactNeighborY="1845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A137D7D-34FA-4254-B0E3-93CA9442CB53}" type="pres">
      <dgm:prSet presAssocID="{1EA006C2-372C-4286-A184-AE4421DC374C}" presName="txShp" presStyleLbl="node1" presStyleIdx="0" presStyleCnt="3" custScaleX="131580" custScaleY="76996" custLinFactNeighborX="2939" custLinFactNeighborY="12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0D5E7-782B-48AB-A967-FD38816649D6}" type="pres">
      <dgm:prSet presAssocID="{BDE5F370-A109-4B51-91DE-564402B6EF11}" presName="spacing" presStyleCnt="0"/>
      <dgm:spPr/>
    </dgm:pt>
    <dgm:pt modelId="{48099219-F5D1-4C02-AA1B-0E769CC5377B}" type="pres">
      <dgm:prSet presAssocID="{2E305BDA-3979-423E-9525-CFB762231EE3}" presName="composite" presStyleCnt="0"/>
      <dgm:spPr/>
    </dgm:pt>
    <dgm:pt modelId="{20F7BB92-308C-4B54-8263-2B3AFC0C664F}" type="pres">
      <dgm:prSet presAssocID="{2E305BDA-3979-423E-9525-CFB762231EE3}" presName="imgShp" presStyleLbl="fgImgPlace1" presStyleIdx="1" presStyleCnt="3" custScaleX="135438" custScaleY="126707" custLinFactX="-82308" custLinFactNeighborX="-100000" custLinFactNeighborY="728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72380EA-482D-4835-88EA-58F5925F082B}" type="pres">
      <dgm:prSet presAssocID="{2E305BDA-3979-423E-9525-CFB762231EE3}" presName="txShp" presStyleLbl="node1" presStyleIdx="1" presStyleCnt="3" custScaleX="132331" custScaleY="85850" custLinFactNeighborX="2325" custLinFactNeighborY="-3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D56F2-DC1E-42BC-875C-0CBBC72212CA}" type="pres">
      <dgm:prSet presAssocID="{538479F9-E687-476B-819A-23C5D60B95F9}" presName="spacing" presStyleCnt="0"/>
      <dgm:spPr/>
    </dgm:pt>
    <dgm:pt modelId="{8936CD61-188F-4756-B12F-339A2BB5FE35}" type="pres">
      <dgm:prSet presAssocID="{5062D2C4-94FA-4B34-B2A3-AEE386CB2054}" presName="composite" presStyleCnt="0"/>
      <dgm:spPr/>
    </dgm:pt>
    <dgm:pt modelId="{91E49823-E3A5-469A-B1E8-6CBA87733D59}" type="pres">
      <dgm:prSet presAssocID="{5062D2C4-94FA-4B34-B2A3-AEE386CB2054}" presName="imgShp" presStyleLbl="fgImgPlace1" presStyleIdx="2" presStyleCnt="3" custScaleX="128799" custScaleY="121702" custLinFactX="-85627" custLinFactNeighborX="-100000" custLinFactNeighborY="-85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BC9DAFE-E64D-4C28-A29C-478537113FA5}" type="pres">
      <dgm:prSet presAssocID="{5062D2C4-94FA-4B34-B2A3-AEE386CB2054}" presName="txShp" presStyleLbl="node1" presStyleIdx="2" presStyleCnt="3" custScaleX="132331" custScaleY="131551" custLinFactNeighborX="1154" custLinFactNeighborY="-3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AC4EBF-D9A6-40C3-BB6D-25B39CD76A7B}" srcId="{49E05C44-6E90-41E1-A4FE-438B3DE085B1}" destId="{1EA006C2-372C-4286-A184-AE4421DC374C}" srcOrd="0" destOrd="0" parTransId="{33850E84-F689-4C54-A6F5-861AFB562176}" sibTransId="{BDE5F370-A109-4B51-91DE-564402B6EF11}"/>
    <dgm:cxn modelId="{1D84112B-C35A-4619-9BFD-B0228983EC99}" type="presOf" srcId="{49E05C44-6E90-41E1-A4FE-438B3DE085B1}" destId="{160D9FA6-8FEA-4134-A0C9-E837F2D0D099}" srcOrd="0" destOrd="0" presId="urn:microsoft.com/office/officeart/2005/8/layout/vList3#1"/>
    <dgm:cxn modelId="{C40B0F95-2ED9-4E62-AA34-A2EF7C3050EA}" srcId="{49E05C44-6E90-41E1-A4FE-438B3DE085B1}" destId="{5062D2C4-94FA-4B34-B2A3-AEE386CB2054}" srcOrd="2" destOrd="0" parTransId="{D467EAC9-50F7-413C-B0EA-CE39766B60E8}" sibTransId="{739DBCC6-DB7A-4AD0-8B0F-774FF6FBD899}"/>
    <dgm:cxn modelId="{098CB10A-0EBD-46A8-BB7C-9C52D70550A2}" type="presOf" srcId="{2E305BDA-3979-423E-9525-CFB762231EE3}" destId="{372380EA-482D-4835-88EA-58F5925F082B}" srcOrd="0" destOrd="0" presId="urn:microsoft.com/office/officeart/2005/8/layout/vList3#1"/>
    <dgm:cxn modelId="{5E4FBD68-35C5-4836-AB98-B3489B587A16}" srcId="{49E05C44-6E90-41E1-A4FE-438B3DE085B1}" destId="{2E305BDA-3979-423E-9525-CFB762231EE3}" srcOrd="1" destOrd="0" parTransId="{90BDF213-1F12-4CF7-BE3C-33770516A55D}" sibTransId="{538479F9-E687-476B-819A-23C5D60B95F9}"/>
    <dgm:cxn modelId="{A03177F0-9588-4192-AB37-DAC39DCF8E74}" type="presOf" srcId="{1EA006C2-372C-4286-A184-AE4421DC374C}" destId="{CA137D7D-34FA-4254-B0E3-93CA9442CB53}" srcOrd="0" destOrd="0" presId="urn:microsoft.com/office/officeart/2005/8/layout/vList3#1"/>
    <dgm:cxn modelId="{DE6D381C-8825-4025-93F9-EBB66022E0C2}" type="presOf" srcId="{5062D2C4-94FA-4B34-B2A3-AEE386CB2054}" destId="{8BC9DAFE-E64D-4C28-A29C-478537113FA5}" srcOrd="0" destOrd="0" presId="urn:microsoft.com/office/officeart/2005/8/layout/vList3#1"/>
    <dgm:cxn modelId="{3FEF65B9-CFC0-4900-AF92-94CB1EA49E1B}" type="presParOf" srcId="{160D9FA6-8FEA-4134-A0C9-E837F2D0D099}" destId="{4B56F81F-4629-46AA-A5A6-E3FF4E9EE2A1}" srcOrd="0" destOrd="0" presId="urn:microsoft.com/office/officeart/2005/8/layout/vList3#1"/>
    <dgm:cxn modelId="{2E4FD225-024C-44F6-BE3F-D104554049E0}" type="presParOf" srcId="{4B56F81F-4629-46AA-A5A6-E3FF4E9EE2A1}" destId="{9D1C3123-E913-4478-B76B-900F7817876F}" srcOrd="0" destOrd="0" presId="urn:microsoft.com/office/officeart/2005/8/layout/vList3#1"/>
    <dgm:cxn modelId="{CC299A80-4540-4A3F-844E-10FBE011C3FF}" type="presParOf" srcId="{4B56F81F-4629-46AA-A5A6-E3FF4E9EE2A1}" destId="{CA137D7D-34FA-4254-B0E3-93CA9442CB53}" srcOrd="1" destOrd="0" presId="urn:microsoft.com/office/officeart/2005/8/layout/vList3#1"/>
    <dgm:cxn modelId="{0E60F656-4184-4744-AAB4-0106DE71C57E}" type="presParOf" srcId="{160D9FA6-8FEA-4134-A0C9-E837F2D0D099}" destId="{AAE0D5E7-782B-48AB-A967-FD38816649D6}" srcOrd="1" destOrd="0" presId="urn:microsoft.com/office/officeart/2005/8/layout/vList3#1"/>
    <dgm:cxn modelId="{89A808B5-515E-43EE-87C6-763AA1BF2582}" type="presParOf" srcId="{160D9FA6-8FEA-4134-A0C9-E837F2D0D099}" destId="{48099219-F5D1-4C02-AA1B-0E769CC5377B}" srcOrd="2" destOrd="0" presId="urn:microsoft.com/office/officeart/2005/8/layout/vList3#1"/>
    <dgm:cxn modelId="{921B3598-BCA4-490E-BAE1-E0E30CD61390}" type="presParOf" srcId="{48099219-F5D1-4C02-AA1B-0E769CC5377B}" destId="{20F7BB92-308C-4B54-8263-2B3AFC0C664F}" srcOrd="0" destOrd="0" presId="urn:microsoft.com/office/officeart/2005/8/layout/vList3#1"/>
    <dgm:cxn modelId="{97DE8560-AA42-47B2-8192-38B0D3AFCD3F}" type="presParOf" srcId="{48099219-F5D1-4C02-AA1B-0E769CC5377B}" destId="{372380EA-482D-4835-88EA-58F5925F082B}" srcOrd="1" destOrd="0" presId="urn:microsoft.com/office/officeart/2005/8/layout/vList3#1"/>
    <dgm:cxn modelId="{7F9FAD0F-A204-46EB-89C8-FCBCC09B01EA}" type="presParOf" srcId="{160D9FA6-8FEA-4134-A0C9-E837F2D0D099}" destId="{AE5D56F2-DC1E-42BC-875C-0CBBC72212CA}" srcOrd="3" destOrd="0" presId="urn:microsoft.com/office/officeart/2005/8/layout/vList3#1"/>
    <dgm:cxn modelId="{53BC0F97-1FA8-4678-B134-B6ECC05B3583}" type="presParOf" srcId="{160D9FA6-8FEA-4134-A0C9-E837F2D0D099}" destId="{8936CD61-188F-4756-B12F-339A2BB5FE35}" srcOrd="4" destOrd="0" presId="urn:microsoft.com/office/officeart/2005/8/layout/vList3#1"/>
    <dgm:cxn modelId="{E506EC55-B68A-4D1D-8D4F-AF6FE1DE15D3}" type="presParOf" srcId="{8936CD61-188F-4756-B12F-339A2BB5FE35}" destId="{91E49823-E3A5-469A-B1E8-6CBA87733D59}" srcOrd="0" destOrd="0" presId="urn:microsoft.com/office/officeart/2005/8/layout/vList3#1"/>
    <dgm:cxn modelId="{DCD0BC41-44AE-49C4-A340-8BCAFD426FA4}" type="presParOf" srcId="{8936CD61-188F-4756-B12F-339A2BB5FE35}" destId="{8BC9DAFE-E64D-4C28-A29C-478537113FA5}" srcOrd="1" destOrd="0" presId="urn:microsoft.com/office/officeart/2005/8/layout/vList3#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821E6-1A41-4E77-9668-0AD859A182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00873-16D1-4ED1-950B-37A0B44EC833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en-US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GPS</a:t>
          </a:r>
          <a:r>
            <a: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 Positional System</a:t>
          </a:r>
          <a:r>
            <a: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en-US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</a:t>
          </a:r>
          <a:r>
            <a: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Глобальная Система Позиционирования или спутниковая система навигации. </a:t>
          </a:r>
          <a:endParaRPr lang="ru-RU" sz="2400" b="1" i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ADB095-AD35-40AB-8176-9631980255DC}" type="parTrans" cxnId="{F58B60D9-1D31-4080-A3B4-2B138ADD8EC4}">
      <dgm:prSet/>
      <dgm:spPr/>
      <dgm:t>
        <a:bodyPr/>
        <a:lstStyle/>
        <a:p>
          <a:endParaRPr lang="ru-RU"/>
        </a:p>
      </dgm:t>
    </dgm:pt>
    <dgm:pt modelId="{CA555A28-9656-428F-897C-67A8C2FE4C32}" type="sibTrans" cxnId="{F58B60D9-1D31-4080-A3B4-2B138ADD8EC4}">
      <dgm:prSet/>
      <dgm:spPr/>
      <dgm:t>
        <a:bodyPr/>
        <a:lstStyle/>
        <a:p>
          <a:endParaRPr lang="ru-RU"/>
        </a:p>
      </dgm:t>
    </dgm:pt>
    <dgm:pt modelId="{30E56F15-D18D-4621-B528-068C37A0D02D}" type="pres">
      <dgm:prSet presAssocID="{F68821E6-1A41-4E77-9668-0AD859A182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8C69A-445E-433A-BCFE-C6B767F07173}" type="pres">
      <dgm:prSet presAssocID="{E0F00873-16D1-4ED1-950B-37A0B44EC833}" presName="parentText" presStyleLbl="node1" presStyleIdx="0" presStyleCnt="1" custLinFactNeighborY="-34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3DC1D2-9457-4914-AFE7-0F92CC1C7D85}" type="presOf" srcId="{E0F00873-16D1-4ED1-950B-37A0B44EC833}" destId="{E848C69A-445E-433A-BCFE-C6B767F07173}" srcOrd="0" destOrd="0" presId="urn:microsoft.com/office/officeart/2005/8/layout/vList2"/>
    <dgm:cxn modelId="{F578A584-F931-43CF-A015-5350B99CDB70}" type="presOf" srcId="{F68821E6-1A41-4E77-9668-0AD859A1822D}" destId="{30E56F15-D18D-4621-B528-068C37A0D02D}" srcOrd="0" destOrd="0" presId="urn:microsoft.com/office/officeart/2005/8/layout/vList2"/>
    <dgm:cxn modelId="{F58B60D9-1D31-4080-A3B4-2B138ADD8EC4}" srcId="{F68821E6-1A41-4E77-9668-0AD859A1822D}" destId="{E0F00873-16D1-4ED1-950B-37A0B44EC833}" srcOrd="0" destOrd="0" parTransId="{FFADB095-AD35-40AB-8176-9631980255DC}" sibTransId="{CA555A28-9656-428F-897C-67A8C2FE4C32}"/>
    <dgm:cxn modelId="{B9B805FD-3BCE-4715-91E6-5C673267E08E}" type="presParOf" srcId="{30E56F15-D18D-4621-B528-068C37A0D02D}" destId="{E848C69A-445E-433A-BCFE-C6B767F071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961705-54FE-4536-AAA6-F2CB925E71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67DA35-482C-498E-A17C-38B871ABAB9E}">
      <dgm:prSet/>
      <dgm:spPr>
        <a:scene3d>
          <a:camera prst="orthographicFront"/>
          <a:lightRig rig="brightRoom" dir="t"/>
        </a:scene3d>
        <a:sp3d prstMaterial="translucentPowder"/>
      </dgm:spPr>
      <dgm:t>
        <a:bodyPr/>
        <a:lstStyle/>
        <a:p>
          <a:pPr rtl="0"/>
          <a:r>
            <a:rPr lang="ru-RU" b="1" i="1" dirty="0" smtClean="0">
              <a:solidFill>
                <a:srgbClr val="002060"/>
              </a:solidFill>
            </a:rPr>
            <a:t>Идея создания спутниковой навигации родилась в момент, когда СССР запустил первый искусственный спутник земли.</a:t>
          </a:r>
          <a:endParaRPr lang="ru-RU" i="1" dirty="0">
            <a:solidFill>
              <a:srgbClr val="002060"/>
            </a:solidFill>
          </a:endParaRPr>
        </a:p>
      </dgm:t>
    </dgm:pt>
    <dgm:pt modelId="{FB52559B-6FA9-48F9-8A4F-CE1EF9698478}" type="parTrans" cxnId="{4F8239B2-E5DE-4A23-B032-F2A39A804827}">
      <dgm:prSet/>
      <dgm:spPr/>
      <dgm:t>
        <a:bodyPr/>
        <a:lstStyle/>
        <a:p>
          <a:endParaRPr lang="ru-RU"/>
        </a:p>
      </dgm:t>
    </dgm:pt>
    <dgm:pt modelId="{361D626F-B3B4-48E1-93D2-5FF2F54470E9}" type="sibTrans" cxnId="{4F8239B2-E5DE-4A23-B032-F2A39A804827}">
      <dgm:prSet/>
      <dgm:spPr/>
      <dgm:t>
        <a:bodyPr/>
        <a:lstStyle/>
        <a:p>
          <a:endParaRPr lang="ru-RU"/>
        </a:p>
      </dgm:t>
    </dgm:pt>
    <dgm:pt modelId="{1D476C0B-DE50-4778-9229-E52A0467069E}" type="pres">
      <dgm:prSet presAssocID="{89961705-54FE-4536-AAA6-F2CB925E71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80451-6D6E-4556-820E-B4A8AD59A38B}" type="pres">
      <dgm:prSet presAssocID="{1E67DA35-482C-498E-A17C-38B871ABAB9E}" presName="parentText" presStyleLbl="node1" presStyleIdx="0" presStyleCnt="1" custLinFactNeighborY="-9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459951-5EBC-48B1-B08C-2DFFDF2CA0F3}" type="presOf" srcId="{1E67DA35-482C-498E-A17C-38B871ABAB9E}" destId="{11B80451-6D6E-4556-820E-B4A8AD59A38B}" srcOrd="0" destOrd="0" presId="urn:microsoft.com/office/officeart/2005/8/layout/vList2"/>
    <dgm:cxn modelId="{21924A02-BF2F-46C5-85BF-E1E8EE1213C2}" type="presOf" srcId="{89961705-54FE-4536-AAA6-F2CB925E7131}" destId="{1D476C0B-DE50-4778-9229-E52A0467069E}" srcOrd="0" destOrd="0" presId="urn:microsoft.com/office/officeart/2005/8/layout/vList2"/>
    <dgm:cxn modelId="{4F8239B2-E5DE-4A23-B032-F2A39A804827}" srcId="{89961705-54FE-4536-AAA6-F2CB925E7131}" destId="{1E67DA35-482C-498E-A17C-38B871ABAB9E}" srcOrd="0" destOrd="0" parTransId="{FB52559B-6FA9-48F9-8A4F-CE1EF9698478}" sibTransId="{361D626F-B3B4-48E1-93D2-5FF2F54470E9}"/>
    <dgm:cxn modelId="{C9F1588C-432D-4B16-98BF-A9E361B5E61C}" type="presParOf" srcId="{1D476C0B-DE50-4778-9229-E52A0467069E}" destId="{11B80451-6D6E-4556-820E-B4A8AD59A3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961705-54FE-4536-AAA6-F2CB925E71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67DA35-482C-498E-A17C-38B871ABAB9E}">
      <dgm:prSet/>
      <dgm:spPr>
        <a:scene3d>
          <a:camera prst="orthographicFront"/>
          <a:lightRig rig="brightRoom" dir="t"/>
        </a:scene3d>
        <a:sp3d prstMaterial="translucentPowder"/>
      </dgm:spPr>
      <dgm:t>
        <a:bodyPr/>
        <a:lstStyle/>
        <a:p>
          <a:pPr algn="l" rtl="0"/>
          <a:r>
            <a:rPr lang="ru-RU" b="1" i="1" dirty="0" smtClean="0">
              <a:solidFill>
                <a:srgbClr val="002060"/>
              </a:solidFill>
            </a:rPr>
            <a:t>Первоначально GPS разрабатывалась как военный проект с целью наведения ракет на цели.</a:t>
          </a:r>
          <a:endParaRPr lang="ru-RU" b="1" i="1" dirty="0">
            <a:solidFill>
              <a:srgbClr val="002060"/>
            </a:solidFill>
          </a:endParaRPr>
        </a:p>
      </dgm:t>
    </dgm:pt>
    <dgm:pt modelId="{FB52559B-6FA9-48F9-8A4F-CE1EF9698478}" type="parTrans" cxnId="{4F8239B2-E5DE-4A23-B032-F2A39A804827}">
      <dgm:prSet/>
      <dgm:spPr/>
      <dgm:t>
        <a:bodyPr/>
        <a:lstStyle/>
        <a:p>
          <a:endParaRPr lang="ru-RU"/>
        </a:p>
      </dgm:t>
    </dgm:pt>
    <dgm:pt modelId="{361D626F-B3B4-48E1-93D2-5FF2F54470E9}" type="sibTrans" cxnId="{4F8239B2-E5DE-4A23-B032-F2A39A804827}">
      <dgm:prSet/>
      <dgm:spPr/>
      <dgm:t>
        <a:bodyPr/>
        <a:lstStyle/>
        <a:p>
          <a:endParaRPr lang="ru-RU"/>
        </a:p>
      </dgm:t>
    </dgm:pt>
    <dgm:pt modelId="{1D476C0B-DE50-4778-9229-E52A0467069E}" type="pres">
      <dgm:prSet presAssocID="{89961705-54FE-4536-AAA6-F2CB925E71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B80451-6D6E-4556-820E-B4A8AD59A38B}" type="pres">
      <dgm:prSet presAssocID="{1E67DA35-482C-498E-A17C-38B871ABAB9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D74F13-6030-46C5-AB2B-228B19C1699D}" type="presOf" srcId="{89961705-54FE-4536-AAA6-F2CB925E7131}" destId="{1D476C0B-DE50-4778-9229-E52A0467069E}" srcOrd="0" destOrd="0" presId="urn:microsoft.com/office/officeart/2005/8/layout/vList2"/>
    <dgm:cxn modelId="{2129EC9A-E5CF-4FC7-BDA2-7D1C5A7B4E73}" type="presOf" srcId="{1E67DA35-482C-498E-A17C-38B871ABAB9E}" destId="{11B80451-6D6E-4556-820E-B4A8AD59A38B}" srcOrd="0" destOrd="0" presId="urn:microsoft.com/office/officeart/2005/8/layout/vList2"/>
    <dgm:cxn modelId="{4F8239B2-E5DE-4A23-B032-F2A39A804827}" srcId="{89961705-54FE-4536-AAA6-F2CB925E7131}" destId="{1E67DA35-482C-498E-A17C-38B871ABAB9E}" srcOrd="0" destOrd="0" parTransId="{FB52559B-6FA9-48F9-8A4F-CE1EF9698478}" sibTransId="{361D626F-B3B4-48E1-93D2-5FF2F54470E9}"/>
    <dgm:cxn modelId="{D4FF2094-95DA-4398-A07A-1526F5E91EDB}" type="presParOf" srcId="{1D476C0B-DE50-4778-9229-E52A0467069E}" destId="{11B80451-6D6E-4556-820E-B4A8AD59A3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821E6-1A41-4E77-9668-0AD859A182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F00873-16D1-4ED1-950B-37A0B44EC833}">
      <dgm:prSet custT="1"/>
      <dgm:spPr>
        <a:noFill/>
        <a:ln>
          <a:solidFill>
            <a:schemeClr val="bg1"/>
          </a:solidFill>
        </a:ln>
      </dgm:spPr>
      <dgm:t>
        <a:bodyPr/>
        <a:lstStyle/>
        <a:p>
          <a:pPr algn="ctr" rtl="0"/>
          <a:r>
            <a:rPr lang="en-US" sz="2400" b="1" i="1" dirty="0" smtClean="0">
              <a:solidFill>
                <a:srgbClr val="002060"/>
              </a:solidFill>
            </a:rPr>
            <a:t>GPS</a:t>
          </a:r>
          <a:r>
            <a:rPr lang="ru-RU" sz="2400" b="1" i="1" dirty="0" smtClean="0">
              <a:solidFill>
                <a:srgbClr val="002060"/>
              </a:solidFill>
            </a:rPr>
            <a:t> (</a:t>
          </a:r>
          <a:r>
            <a:rPr lang="en-US" sz="2400" b="1" i="1" dirty="0" smtClean="0">
              <a:solidFill>
                <a:srgbClr val="002060"/>
              </a:solidFill>
            </a:rPr>
            <a:t>Global Positional System</a:t>
          </a:r>
          <a:r>
            <a:rPr lang="ru-RU" sz="2400" b="1" i="1" dirty="0" smtClean="0">
              <a:solidFill>
                <a:srgbClr val="002060"/>
              </a:solidFill>
            </a:rPr>
            <a:t>)</a:t>
          </a:r>
          <a:r>
            <a:rPr lang="en-US" sz="2400" b="1" i="1" dirty="0" smtClean="0">
              <a:solidFill>
                <a:srgbClr val="002060"/>
              </a:solidFill>
            </a:rPr>
            <a:t> –</a:t>
          </a:r>
          <a:r>
            <a:rPr lang="ru-RU" sz="2400" b="1" i="1" dirty="0" smtClean="0">
              <a:solidFill>
                <a:srgbClr val="002060"/>
              </a:solidFill>
            </a:rPr>
            <a:t> Глобальная Система Позиционирования или спутниковая система навигации. </a:t>
          </a:r>
          <a:endParaRPr lang="ru-RU" sz="2400" b="1" i="1" dirty="0">
            <a:solidFill>
              <a:srgbClr val="002060"/>
            </a:solidFill>
          </a:endParaRPr>
        </a:p>
      </dgm:t>
    </dgm:pt>
    <dgm:pt modelId="{FFADB095-AD35-40AB-8176-9631980255DC}" type="parTrans" cxnId="{F58B60D9-1D31-4080-A3B4-2B138ADD8EC4}">
      <dgm:prSet/>
      <dgm:spPr/>
      <dgm:t>
        <a:bodyPr/>
        <a:lstStyle/>
        <a:p>
          <a:endParaRPr lang="ru-RU"/>
        </a:p>
      </dgm:t>
    </dgm:pt>
    <dgm:pt modelId="{CA555A28-9656-428F-897C-67A8C2FE4C32}" type="sibTrans" cxnId="{F58B60D9-1D31-4080-A3B4-2B138ADD8EC4}">
      <dgm:prSet/>
      <dgm:spPr/>
      <dgm:t>
        <a:bodyPr/>
        <a:lstStyle/>
        <a:p>
          <a:endParaRPr lang="ru-RU"/>
        </a:p>
      </dgm:t>
    </dgm:pt>
    <dgm:pt modelId="{30E56F15-D18D-4621-B528-068C37A0D02D}" type="pres">
      <dgm:prSet presAssocID="{F68821E6-1A41-4E77-9668-0AD859A182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48C69A-445E-433A-BCFE-C6B767F07173}" type="pres">
      <dgm:prSet presAssocID="{E0F00873-16D1-4ED1-950B-37A0B44EC833}" presName="parentText" presStyleLbl="node1" presStyleIdx="0" presStyleCnt="1" custLinFactNeighborY="-347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168BD3-EB21-4131-BB4C-DC39BC4DCC9A}" type="presOf" srcId="{F68821E6-1A41-4E77-9668-0AD859A1822D}" destId="{30E56F15-D18D-4621-B528-068C37A0D02D}" srcOrd="0" destOrd="0" presId="urn:microsoft.com/office/officeart/2005/8/layout/vList2"/>
    <dgm:cxn modelId="{F58B60D9-1D31-4080-A3B4-2B138ADD8EC4}" srcId="{F68821E6-1A41-4E77-9668-0AD859A1822D}" destId="{E0F00873-16D1-4ED1-950B-37A0B44EC833}" srcOrd="0" destOrd="0" parTransId="{FFADB095-AD35-40AB-8176-9631980255DC}" sibTransId="{CA555A28-9656-428F-897C-67A8C2FE4C32}"/>
    <dgm:cxn modelId="{0BEED3E4-6AC3-49BC-80BD-8DDB60282F64}" type="presOf" srcId="{E0F00873-16D1-4ED1-950B-37A0B44EC833}" destId="{E848C69A-445E-433A-BCFE-C6B767F07173}" srcOrd="0" destOrd="0" presId="urn:microsoft.com/office/officeart/2005/8/layout/vList2"/>
    <dgm:cxn modelId="{288EFC1A-9DD3-4555-A63B-035F4FF24A5C}" type="presParOf" srcId="{30E56F15-D18D-4621-B528-068C37A0D02D}" destId="{E848C69A-445E-433A-BCFE-C6B767F071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3212A-11CA-4BD2-AB56-7BEA1DCD2D6C}">
      <dsp:nvSpPr>
        <dsp:cNvPr id="0" name=""/>
        <dsp:cNvSpPr/>
      </dsp:nvSpPr>
      <dsp:spPr>
        <a:xfrm>
          <a:off x="0" y="58349"/>
          <a:ext cx="8229600" cy="1174753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002060"/>
              </a:solidFill>
            </a:rPr>
            <a:t>мореплаватели если и совершали открытия, то сразу глобальные: новые земли, проливы между материками и т.п.</a:t>
          </a:r>
          <a:endParaRPr lang="ru-RU" sz="2100" kern="1200" dirty="0">
            <a:solidFill>
              <a:srgbClr val="002060"/>
            </a:solidFill>
          </a:endParaRPr>
        </a:p>
      </dsp:txBody>
      <dsp:txXfrm>
        <a:off x="57347" y="115696"/>
        <a:ext cx="8114906" cy="1060059"/>
      </dsp:txXfrm>
    </dsp:sp>
    <dsp:sp modelId="{C06B5126-95DB-4DD7-97B2-7EC42CCCE1D8}">
      <dsp:nvSpPr>
        <dsp:cNvPr id="0" name=""/>
        <dsp:cNvSpPr/>
      </dsp:nvSpPr>
      <dsp:spPr>
        <a:xfrm>
          <a:off x="0" y="1293582"/>
          <a:ext cx="8229600" cy="1174753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002060"/>
              </a:solidFill>
            </a:rPr>
            <a:t>в море люди выходили для исследований. Единственная необходимость выходить в дальние морские походы – это открытие новых, более коротких морских путей для торговли</a:t>
          </a:r>
        </a:p>
      </dsp:txBody>
      <dsp:txXfrm>
        <a:off x="57347" y="1350929"/>
        <a:ext cx="8114906" cy="1060059"/>
      </dsp:txXfrm>
    </dsp:sp>
    <dsp:sp modelId="{93AFD051-B32B-4FAC-91BA-E4440BFDCFCC}">
      <dsp:nvSpPr>
        <dsp:cNvPr id="0" name=""/>
        <dsp:cNvSpPr/>
      </dsp:nvSpPr>
      <dsp:spPr>
        <a:xfrm>
          <a:off x="0" y="2528815"/>
          <a:ext cx="8229600" cy="1174753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002060"/>
              </a:solidFill>
            </a:rPr>
            <a:t>скорость передвижения по земле не велика и провизии можно было взять не много, а значит и путешествие не долгое - большие земли не откроешь</a:t>
          </a:r>
        </a:p>
      </dsp:txBody>
      <dsp:txXfrm>
        <a:off x="57347" y="2586162"/>
        <a:ext cx="8114906" cy="1060059"/>
      </dsp:txXfrm>
    </dsp:sp>
    <dsp:sp modelId="{104AF9D2-20C2-40E9-8468-CEC7D3BCA5C2}">
      <dsp:nvSpPr>
        <dsp:cNvPr id="0" name=""/>
        <dsp:cNvSpPr/>
      </dsp:nvSpPr>
      <dsp:spPr>
        <a:xfrm>
          <a:off x="0" y="3764049"/>
          <a:ext cx="8229600" cy="1174753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1" kern="1200" dirty="0" smtClean="0">
              <a:solidFill>
                <a:srgbClr val="002060"/>
              </a:solidFill>
            </a:rPr>
            <a:t>суша открывалась людьми по необходимости, людям были нужны новые земли, чтобы пасти скот, выращивать пшено, строить дома. Известных исследователей суши очень мало.</a:t>
          </a:r>
        </a:p>
      </dsp:txBody>
      <dsp:txXfrm>
        <a:off x="57347" y="3821396"/>
        <a:ext cx="8114906" cy="1060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37D7D-34FA-4254-B0E3-93CA9442CB53}">
      <dsp:nvSpPr>
        <dsp:cNvPr id="0" name=""/>
        <dsp:cNvSpPr/>
      </dsp:nvSpPr>
      <dsp:spPr>
        <a:xfrm rot="10800000">
          <a:off x="714819" y="247962"/>
          <a:ext cx="7623908" cy="433015"/>
        </a:xfrm>
        <a:prstGeom prst="homePlate">
          <a:avLst/>
        </a:prstGeom>
        <a:solidFill>
          <a:schemeClr val="tx2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9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Мореплавание, судоходство</a:t>
          </a:r>
          <a:endParaRPr lang="ru-RU" sz="20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23073" y="247962"/>
        <a:ext cx="7515654" cy="433015"/>
      </dsp:txXfrm>
    </dsp:sp>
    <dsp:sp modelId="{9D1C3123-E913-4478-B76B-900F7817876F}">
      <dsp:nvSpPr>
        <dsp:cNvPr id="0" name=""/>
        <dsp:cNvSpPr/>
      </dsp:nvSpPr>
      <dsp:spPr>
        <a:xfrm>
          <a:off x="84459" y="103946"/>
          <a:ext cx="729460" cy="7863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380EA-482D-4835-88EA-58F5925F082B}">
      <dsp:nvSpPr>
        <dsp:cNvPr id="0" name=""/>
        <dsp:cNvSpPr/>
      </dsp:nvSpPr>
      <dsp:spPr>
        <a:xfrm rot="10800000">
          <a:off x="657486" y="1040052"/>
          <a:ext cx="7667422" cy="482808"/>
        </a:xfrm>
        <a:prstGeom prst="homePlate">
          <a:avLst/>
        </a:prstGeom>
        <a:solidFill>
          <a:schemeClr val="tx2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9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Период времени в году, когда по местным  климатическим условиям возможно судоходство</a:t>
          </a:r>
          <a:endParaRPr lang="ru-RU" sz="20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8188" y="1040052"/>
        <a:ext cx="7546720" cy="482808"/>
      </dsp:txXfrm>
    </dsp:sp>
    <dsp:sp modelId="{20F7BB92-308C-4B54-8263-2B3AFC0C664F}">
      <dsp:nvSpPr>
        <dsp:cNvPr id="0" name=""/>
        <dsp:cNvSpPr/>
      </dsp:nvSpPr>
      <dsp:spPr>
        <a:xfrm>
          <a:off x="53303" y="968041"/>
          <a:ext cx="761685" cy="71258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9DAFE-E64D-4C28-A29C-478537113FA5}">
      <dsp:nvSpPr>
        <dsp:cNvPr id="0" name=""/>
        <dsp:cNvSpPr/>
      </dsp:nvSpPr>
      <dsp:spPr>
        <a:xfrm rot="10800000">
          <a:off x="589637" y="1760129"/>
          <a:ext cx="7667422" cy="739825"/>
        </a:xfrm>
        <a:prstGeom prst="homePlate">
          <a:avLst/>
        </a:prstGeom>
        <a:solidFill>
          <a:schemeClr val="tx2">
            <a:lumMod val="75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997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раздел судовождения, в котором разрабатываются теоретические обоснования и практические приёмы вождения судов</a:t>
          </a:r>
          <a:endParaRPr lang="ru-RU" sz="20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774593" y="1760129"/>
        <a:ext cx="7482466" cy="739825"/>
      </dsp:txXfrm>
    </dsp:sp>
    <dsp:sp modelId="{91E49823-E3A5-469A-B1E8-6CBA87733D59}">
      <dsp:nvSpPr>
        <dsp:cNvPr id="0" name=""/>
        <dsp:cNvSpPr/>
      </dsp:nvSpPr>
      <dsp:spPr>
        <a:xfrm>
          <a:off x="53306" y="1760132"/>
          <a:ext cx="724348" cy="68443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8C69A-445E-433A-BCFE-C6B767F07173}">
      <dsp:nvSpPr>
        <dsp:cNvPr id="0" name=""/>
        <dsp:cNvSpPr/>
      </dsp:nvSpPr>
      <dsp:spPr>
        <a:xfrm>
          <a:off x="0" y="0"/>
          <a:ext cx="9144000" cy="836664"/>
        </a:xfrm>
        <a:prstGeom prst="round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GPS</a:t>
          </a:r>
          <a:r>
            <a:rPr lang="ru-RU" sz="24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24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Global Positional System</a:t>
          </a:r>
          <a:r>
            <a:rPr lang="ru-RU" sz="24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en-US" sz="24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</a:t>
          </a:r>
          <a:r>
            <a:rPr lang="ru-RU" sz="2400" b="1" i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Глобальная Система Позиционирования или спутниковая система навигации. </a:t>
          </a:r>
          <a:endParaRPr lang="ru-RU" sz="2400" b="1" i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843" y="40843"/>
        <a:ext cx="9062314" cy="754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0451-6D6E-4556-820E-B4A8AD59A38B}">
      <dsp:nvSpPr>
        <dsp:cNvPr id="0" name=""/>
        <dsp:cNvSpPr/>
      </dsp:nvSpPr>
      <dsp:spPr>
        <a:xfrm>
          <a:off x="0" y="0"/>
          <a:ext cx="6876256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rgbClr val="002060"/>
              </a:solidFill>
            </a:rPr>
            <a:t>Идея создания спутниковой навигации родилась в момент, когда СССР запустил первый искусственный спутник земли.</a:t>
          </a:r>
          <a:endParaRPr lang="ru-RU" sz="2700" i="1" kern="1200" dirty="0">
            <a:solidFill>
              <a:srgbClr val="002060"/>
            </a:solidFill>
          </a:endParaRPr>
        </a:p>
      </dsp:txBody>
      <dsp:txXfrm>
        <a:off x="72479" y="72479"/>
        <a:ext cx="6731298" cy="13397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80451-6D6E-4556-820E-B4A8AD59A38B}">
      <dsp:nvSpPr>
        <dsp:cNvPr id="0" name=""/>
        <dsp:cNvSpPr/>
      </dsp:nvSpPr>
      <dsp:spPr>
        <a:xfrm>
          <a:off x="0" y="13718"/>
          <a:ext cx="6876256" cy="1484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brightRoom" dir="t"/>
        </a:scene3d>
        <a:sp3d prstMaterial="translucentPowder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1" kern="1200" dirty="0" smtClean="0">
              <a:solidFill>
                <a:srgbClr val="002060"/>
              </a:solidFill>
            </a:rPr>
            <a:t>Первоначально GPS разрабатывалась как военный проект с целью наведения ракет на цели.</a:t>
          </a:r>
          <a:endParaRPr lang="ru-RU" sz="2700" b="1" i="1" kern="1200" dirty="0">
            <a:solidFill>
              <a:srgbClr val="002060"/>
            </a:solidFill>
          </a:endParaRPr>
        </a:p>
      </dsp:txBody>
      <dsp:txXfrm>
        <a:off x="72479" y="86197"/>
        <a:ext cx="6731298" cy="13397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8C69A-445E-433A-BCFE-C6B767F07173}">
      <dsp:nvSpPr>
        <dsp:cNvPr id="0" name=""/>
        <dsp:cNvSpPr/>
      </dsp:nvSpPr>
      <dsp:spPr>
        <a:xfrm>
          <a:off x="0" y="0"/>
          <a:ext cx="9144000" cy="836664"/>
        </a:xfrm>
        <a:prstGeom prst="roundRect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rgbClr val="002060"/>
              </a:solidFill>
            </a:rPr>
            <a:t>GPS</a:t>
          </a:r>
          <a:r>
            <a:rPr lang="ru-RU" sz="2400" b="1" i="1" kern="1200" dirty="0" smtClean="0">
              <a:solidFill>
                <a:srgbClr val="002060"/>
              </a:solidFill>
            </a:rPr>
            <a:t> (</a:t>
          </a:r>
          <a:r>
            <a:rPr lang="en-US" sz="2400" b="1" i="1" kern="1200" dirty="0" smtClean="0">
              <a:solidFill>
                <a:srgbClr val="002060"/>
              </a:solidFill>
            </a:rPr>
            <a:t>Global Positional System</a:t>
          </a:r>
          <a:r>
            <a:rPr lang="ru-RU" sz="2400" b="1" i="1" kern="1200" dirty="0" smtClean="0">
              <a:solidFill>
                <a:srgbClr val="002060"/>
              </a:solidFill>
            </a:rPr>
            <a:t>)</a:t>
          </a:r>
          <a:r>
            <a:rPr lang="en-US" sz="2400" b="1" i="1" kern="1200" dirty="0" smtClean="0">
              <a:solidFill>
                <a:srgbClr val="002060"/>
              </a:solidFill>
            </a:rPr>
            <a:t> –</a:t>
          </a:r>
          <a:r>
            <a:rPr lang="ru-RU" sz="2400" b="1" i="1" kern="1200" dirty="0" smtClean="0">
              <a:solidFill>
                <a:srgbClr val="002060"/>
              </a:solidFill>
            </a:rPr>
            <a:t> Глобальная Система Позиционирования или спутниковая система навигации. </a:t>
          </a:r>
          <a:endParaRPr lang="ru-RU" sz="2400" b="1" i="1" kern="1200" dirty="0">
            <a:solidFill>
              <a:srgbClr val="002060"/>
            </a:solidFill>
          </a:endParaRPr>
        </a:p>
      </dsp:txBody>
      <dsp:txXfrm>
        <a:off x="40843" y="40843"/>
        <a:ext cx="9062314" cy="754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89BF-440A-4460-9288-BB1C422D31B0}" type="datetimeFigureOut">
              <a:rPr lang="ru-RU" smtClean="0"/>
              <a:pPr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91245-2E4F-4AEA-A18B-33676CE7F1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3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2.jpeg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openxmlformats.org/officeDocument/2006/relationships/diagramColors" Target="../diagrams/colors5.xml"/><Relationship Id="rId3" Type="http://schemas.openxmlformats.org/officeDocument/2006/relationships/image" Target="../media/image29.jpeg"/><Relationship Id="rId21" Type="http://schemas.openxmlformats.org/officeDocument/2006/relationships/image" Target="../media/image32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QuickStyle" Target="../diagrams/quickStyle5.xml"/><Relationship Id="rId2" Type="http://schemas.openxmlformats.org/officeDocument/2006/relationships/image" Target="../media/image28.jpeg"/><Relationship Id="rId16" Type="http://schemas.openxmlformats.org/officeDocument/2006/relationships/diagramLayout" Target="../diagrams/layout5.xml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diagramData" Target="../diagrams/data5.xml"/><Relationship Id="rId10" Type="http://schemas.openxmlformats.org/officeDocument/2006/relationships/diagramLayout" Target="../diagrams/layout4.xml"/><Relationship Id="rId19" Type="http://schemas.microsoft.com/office/2007/relationships/diagramDrawing" Target="../diagrams/drawing5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http://www.wallpage.ru/imgbig/wallpapers_693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5" y="-54768"/>
            <a:ext cx="9144000" cy="6912768"/>
          </a:xfrm>
          <a:prstGeom prst="rect">
            <a:avLst/>
          </a:prstGeom>
          <a:noFill/>
        </p:spPr>
      </p:pic>
      <p:pic>
        <p:nvPicPr>
          <p:cNvPr id="1030" name="Picture 6" descr="http://www.factroom.ru/wp-content/uploads/2011/03/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493552"/>
            <a:ext cx="2924944" cy="29249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116632"/>
            <a:ext cx="84969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Навигация: прошлое и будущее</a:t>
            </a:r>
            <a:endParaRPr lang="ru-RU" sz="4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50" name="Picture 26" descr="http://www.bo.infn.it/atlas_rpc/images/atla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2843808" cy="331710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79912" y="1556792"/>
            <a:ext cx="4752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Учитель географии Шевченко А.Г.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5072074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chemeClr val="bg1"/>
                </a:solidFill>
              </a:rPr>
              <a:t>Руководитель </a:t>
            </a:r>
            <a:r>
              <a:rPr lang="ru-RU" b="1" dirty="0" smtClean="0">
                <a:solidFill>
                  <a:schemeClr val="bg1"/>
                </a:solidFill>
              </a:rPr>
              <a:t>проекта:                                                                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учитель </a:t>
            </a:r>
            <a:r>
              <a:rPr lang="ru-RU" b="1" dirty="0">
                <a:solidFill>
                  <a:schemeClr val="bg1"/>
                </a:solidFill>
              </a:rPr>
              <a:t>начальных </a:t>
            </a:r>
            <a:r>
              <a:rPr lang="ru-RU" b="1" dirty="0" smtClean="0">
                <a:solidFill>
                  <a:schemeClr val="bg1"/>
                </a:solidFill>
              </a:rPr>
              <a:t>классов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ГБОУ СОШ №276 г. </a:t>
            </a:r>
            <a:r>
              <a:rPr lang="ru-RU" b="1" smtClean="0">
                <a:solidFill>
                  <a:schemeClr val="bg1"/>
                </a:solidFill>
              </a:rPr>
              <a:t>Москвы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Колегаева </a:t>
            </a:r>
            <a:r>
              <a:rPr lang="ru-RU" b="1" dirty="0">
                <a:solidFill>
                  <a:schemeClr val="bg1"/>
                </a:solidFill>
              </a:rPr>
              <a:t>Ольга </a:t>
            </a:r>
            <a:r>
              <a:rPr lang="ru-RU" b="1" dirty="0" smtClean="0">
                <a:solidFill>
                  <a:schemeClr val="bg1"/>
                </a:solidFill>
              </a:rPr>
              <a:t>Владимировна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2012-2013 </a:t>
            </a:r>
            <a:r>
              <a:rPr lang="ru-RU" b="1" dirty="0">
                <a:solidFill>
                  <a:schemeClr val="bg1"/>
                </a:solidFill>
              </a:rPr>
              <a:t>учебный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img-2006-09.photosight.ru/11/1639696.jpg"/>
          <p:cNvPicPr>
            <a:picLocks noChangeAspect="1" noChangeArrowheads="1"/>
          </p:cNvPicPr>
          <p:nvPr/>
        </p:nvPicPr>
        <p:blipFill>
          <a:blip r:embed="rId2" cstate="print">
            <a:lum contrast="-35000"/>
          </a:blip>
          <a:srcRect/>
          <a:stretch>
            <a:fillRect/>
          </a:stretch>
        </p:blipFill>
        <p:spPr bwMode="auto">
          <a:xfrm>
            <a:off x="0" y="0"/>
            <a:ext cx="922115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836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 люди путешествовали?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32048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узнать как живут другие люди,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получить новые знания,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освоить новые земли,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выяснить, почему происходят те или иные явления в жизни человека</a:t>
            </a:r>
          </a:p>
          <a:p>
            <a:r>
              <a:rPr lang="ru-RU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вопрос: </a:t>
            </a:r>
            <a:r>
              <a:rPr lang="ru-RU" sz="36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КРАЙ ЗЕМЛИ?</a:t>
            </a:r>
            <a:endParaRPr lang="ru-RU" sz="36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fw.org.ua/uploads/posts/2010-02/1266236410_1-28.jpg"/>
          <p:cNvPicPr>
            <a:picLocks noChangeAspect="1" noChangeArrowheads="1"/>
          </p:cNvPicPr>
          <p:nvPr/>
        </p:nvPicPr>
        <p:blipFill>
          <a:blip r:embed="rId2" cstate="print">
            <a:lum contrast="-32000"/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мы помним мореплавателей?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598425"/>
              </p:ext>
            </p:extLst>
          </p:nvPr>
        </p:nvGraphicFramePr>
        <p:xfrm>
          <a:off x="467544" y="1484784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42.radikal.ru/i098/1001/2b/836ad98eed8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57" y="-23681"/>
            <a:ext cx="9195057" cy="689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scenicreflections.com/files/ANCIENT_WORLD_MAP_Wallpaper_iaw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13" y="-23681"/>
            <a:ext cx="9211113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13478441"/>
              </p:ext>
            </p:extLst>
          </p:nvPr>
        </p:nvGraphicFramePr>
        <p:xfrm>
          <a:off x="198215" y="876782"/>
          <a:ext cx="8712969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15964"/>
            <a:ext cx="8928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Навигация от латинского </a:t>
            </a:r>
            <a:r>
              <a:rPr lang="la-Lat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navigatio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плыву на судне.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752" y="476672"/>
            <a:ext cx="892899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течении многих веков слово «навигация» имело следующие значения: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3624868"/>
            <a:ext cx="7632849" cy="338554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scene3d>
            <a:camera prst="orthographicFront">
              <a:rot lat="0" lon="0" rev="0"/>
            </a:camera>
            <a:lightRig rig="brightRoom" dir="t"/>
          </a:scene3d>
          <a:sp3d prstMaterial="translucentPowder"/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1600" b="1" i="1" dirty="0">
                <a:solidFill>
                  <a:schemeClr val="bg1"/>
                </a:solidFill>
              </a:rPr>
              <a:t>В </a:t>
            </a:r>
            <a:r>
              <a:rPr lang="en-US" sz="1600" b="1" i="1" dirty="0">
                <a:solidFill>
                  <a:schemeClr val="bg1"/>
                </a:solidFill>
              </a:rPr>
              <a:t>XX </a:t>
            </a:r>
            <a:r>
              <a:rPr lang="ru-RU" sz="1600" b="1" i="1" dirty="0">
                <a:solidFill>
                  <a:schemeClr val="bg1"/>
                </a:solidFill>
              </a:rPr>
              <a:t>веке с развитием науки и техники, «навигация» приобрела новые значения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" y="5949280"/>
            <a:ext cx="9036494" cy="584775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scene3d>
            <a:camera prst="orthographicFront">
              <a:rot lat="0" lon="0" rev="0"/>
            </a:camera>
            <a:lightRig rig="brightRoom" dir="t"/>
          </a:scene3d>
          <a:sp3d prstMaterial="translucentPowder"/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Теперь, в общем смысле, навигация — процесс управления некоторым объектом в определённом пространстве передвижения.</a:t>
            </a:r>
          </a:p>
        </p:txBody>
      </p:sp>
      <p:pic>
        <p:nvPicPr>
          <p:cNvPr id="2050" name="Picture 2" descr="http://static.ngs.ru/news/preview/26c867b78b112fbb0a171b01a0db5fb90c1f9984_50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4" y="472650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awing.ru/_bl/2/4346788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266" y="4726500"/>
            <a:ext cx="14401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ecuros.org.ua/wp-content/uploads/2010/07/tcp_ip_securos.org_.ua_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491" y="4721331"/>
            <a:ext cx="169695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wnews.ru/wp-content/uploads/2010/09/metrostroy_16-300x3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47" y="472133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5724" y="4097312"/>
            <a:ext cx="1620000" cy="584775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scene3d>
            <a:camera prst="orthographicFront"/>
            <a:lightRig rig="brightRoom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Воздушная навигация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097312"/>
            <a:ext cx="1620000" cy="584775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scene3d>
            <a:camera prst="orthographicFront"/>
            <a:lightRig rig="brightRoom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Космическая навигация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600700" y="4090691"/>
            <a:ext cx="1908000" cy="584775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scene3d>
            <a:camera prst="orthographicFront"/>
            <a:lightRig rig="brightRoom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Информационная навигация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71007" y="4090691"/>
            <a:ext cx="1620000" cy="584775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scene3d>
            <a:camera prst="orthographicFront"/>
            <a:lightRig rig="brightRoom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Подземная навигация</a:t>
            </a:r>
          </a:p>
        </p:txBody>
      </p:sp>
      <p:pic>
        <p:nvPicPr>
          <p:cNvPr id="2058" name="Picture 10" descr="http://im8-tub-ru.yandex.net/i?id=44850360-41-72&amp;n=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21331"/>
            <a:ext cx="1512169" cy="10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5580920" y="4090690"/>
            <a:ext cx="1800000" cy="584775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scene3d>
            <a:camera prst="orthographicFront"/>
            <a:lightRig rig="brightRoom" dir="t"/>
          </a:scene3d>
          <a:sp3d prstMaterial="translucentPowder"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i="1" dirty="0">
                <a:solidFill>
                  <a:schemeClr val="bg1"/>
                </a:solidFill>
              </a:rPr>
              <a:t>Автомобильная навигация</a:t>
            </a:r>
          </a:p>
        </p:txBody>
      </p:sp>
    </p:spTree>
    <p:extLst>
      <p:ext uri="{BB962C8B-B14F-4D97-AF65-F5344CB8AC3E}">
        <p14:creationId xmlns:p14="http://schemas.microsoft.com/office/powerpoint/2010/main" val="405933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mg-fotki.yandex.ru/get/6100/98935166.2a6/0_89c43_c3040de3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82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ip2.mjv-art.org/jvwall_images/4e5/4e5fa741f19dca3657ccf5d0fe1e2178_bp.jpg"/>
          <p:cNvPicPr>
            <a:picLocks noChangeAspect="1" noChangeArrowheads="1"/>
          </p:cNvPicPr>
          <p:nvPr/>
        </p:nvPicPr>
        <p:blipFill rotWithShape="1">
          <a:blip r:embed="rId3" cstate="print"/>
          <a:srcRect l="3" r="-163"/>
          <a:stretch/>
        </p:blipFill>
        <p:spPr bwMode="auto">
          <a:xfrm>
            <a:off x="179512" y="764704"/>
            <a:ext cx="2772000" cy="2852936"/>
          </a:xfrm>
          <a:prstGeom prst="rect">
            <a:avLst/>
          </a:prstGeom>
          <a:noFill/>
        </p:spPr>
      </p:pic>
      <p:pic>
        <p:nvPicPr>
          <p:cNvPr id="20484" name="Picture 4" descr="http://www.marineinsight.com/wp-content/uploads/2010/09/sextant-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764704"/>
            <a:ext cx="3851920" cy="2888940"/>
          </a:xfrm>
          <a:prstGeom prst="rect">
            <a:avLst/>
          </a:prstGeom>
          <a:noFill/>
        </p:spPr>
      </p:pic>
      <p:pic>
        <p:nvPicPr>
          <p:cNvPr id="20490" name="Picture 10" descr="http://www.antikvarbiz.ru/wp-content/uploads/2011/09/6MX_sp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2340768" cy="2892521"/>
          </a:xfrm>
          <a:prstGeom prst="rect">
            <a:avLst/>
          </a:prstGeom>
          <a:noFill/>
        </p:spPr>
      </p:pic>
      <p:pic>
        <p:nvPicPr>
          <p:cNvPr id="20492" name="Picture 12" descr="http://fun-space.ru/public/users/articles/20120508/49e3bf42ff39113b1607903dbbd8fc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5594" y="3789040"/>
            <a:ext cx="2881896" cy="2910715"/>
          </a:xfrm>
          <a:prstGeom prst="rect">
            <a:avLst/>
          </a:prstGeom>
          <a:noFill/>
        </p:spPr>
      </p:pic>
      <p:pic>
        <p:nvPicPr>
          <p:cNvPr id="20496" name="Picture 16" descr="http://compliance.cua.edu/res/images/CompassPicture1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044188"/>
            <a:ext cx="3456384" cy="2622293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51520" y="0"/>
            <a:ext cx="8721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Устройства для навигации</a:t>
            </a:r>
            <a:endParaRPr lang="ru-RU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836712"/>
            <a:ext cx="1130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Птица</a:t>
            </a:r>
            <a:endParaRPr lang="ru-RU" sz="2800" b="1" cap="none" spc="0" dirty="0">
              <a:ln w="1905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836712"/>
            <a:ext cx="1532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Секстант</a:t>
            </a:r>
            <a:endParaRPr lang="ru-RU" sz="2800" b="1" cap="none" spc="0" dirty="0">
              <a:ln w="1905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3861048"/>
            <a:ext cx="20070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Астролябия</a:t>
            </a:r>
            <a:endParaRPr lang="ru-RU" sz="2800" b="1" cap="none" spc="0" dirty="0">
              <a:ln w="1905"/>
              <a:gradFill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149080"/>
            <a:ext cx="13513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Компас</a:t>
            </a:r>
            <a:endParaRPr lang="ru-RU" sz="2800" b="1" cap="none" spc="0" dirty="0">
              <a:ln w="1905"/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2845" y="3861048"/>
            <a:ext cx="19230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Хронометр</a:t>
            </a:r>
            <a:endParaRPr lang="ru-RU" sz="2800" b="1" cap="none" spc="0" dirty="0">
              <a:ln w="1905"/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http://img-2004-12.photosight.ru/09/6972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188640"/>
            <a:ext cx="8721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cap="all" spc="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Автомобильная навигация</a:t>
            </a:r>
            <a:endParaRPr lang="ru-RU" sz="3600" b="1" i="1" cap="all" spc="0" dirty="0">
              <a:ln w="0"/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6396" name="Picture 12" descr="http://mobbit.info/media/5/WristletRou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2229739" cy="1512168"/>
          </a:xfrm>
          <a:prstGeom prst="rect">
            <a:avLst/>
          </a:prstGeom>
          <a:noFill/>
        </p:spPr>
      </p:pic>
      <p:pic>
        <p:nvPicPr>
          <p:cNvPr id="16398" name="Picture 14" descr="http://main.makeuseoflimited.netdna-cdn.com/tech-fun/wp-content/uploads/2009/06/first-sat-nav.png?54b3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2564904"/>
            <a:ext cx="1296144" cy="1590920"/>
          </a:xfrm>
          <a:prstGeom prst="rect">
            <a:avLst/>
          </a:prstGeom>
          <a:noFill/>
        </p:spPr>
      </p:pic>
      <p:pic>
        <p:nvPicPr>
          <p:cNvPr id="16402" name="Picture 18" descr="http://www.city-zone.ru/uploads/posts/2010-03/1270064339_photopodborka_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980728"/>
            <a:ext cx="1472891" cy="1440160"/>
          </a:xfrm>
          <a:prstGeom prst="rect">
            <a:avLst/>
          </a:prstGeom>
          <a:noFill/>
        </p:spPr>
      </p:pic>
      <p:pic>
        <p:nvPicPr>
          <p:cNvPr id="16406" name="Picture 22" descr="http://prikolchik.ua/resources/photos/news/640_W_DIR/201011/19078.jpg?Nov%2024,%202010%208:08:20%20P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908720"/>
            <a:ext cx="2304256" cy="158417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2483768" y="2636912"/>
            <a:ext cx="4896544" cy="1484730"/>
            <a:chOff x="1349896" y="-1620181"/>
            <a:chExt cx="6876256" cy="1484730"/>
          </a:xfrm>
          <a:scene3d>
            <a:camera prst="orthographicFront"/>
            <a:lightRig rig="brightRoom" dir="t"/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349896" y="-1620181"/>
              <a:ext cx="6876256" cy="1484730"/>
            </a:xfrm>
            <a:prstGeom prst="roundRect">
              <a:avLst/>
            </a:prstGeom>
            <a:sp3d prstMaterial="translucentPowder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1493912" y="-1548173"/>
              <a:ext cx="6628054" cy="1339772"/>
            </a:xfrm>
            <a:prstGeom prst="rect">
              <a:avLst/>
            </a:prstGeom>
            <a:sp3d prstMaterial="translucentPowder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1" dirty="0" smtClean="0">
                  <a:solidFill>
                    <a:srgbClr val="002060"/>
                  </a:solidFill>
                </a:rPr>
                <a:t>В Великобритании в 1920 году был изготовлен первый ручной навигатор.</a:t>
              </a:r>
              <a:endParaRPr lang="ru-RU" sz="2700" b="1" i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555776" y="908720"/>
            <a:ext cx="4896544" cy="1584176"/>
            <a:chOff x="1349896" y="-1620181"/>
            <a:chExt cx="6876256" cy="1484730"/>
          </a:xfrm>
          <a:scene3d>
            <a:camera prst="orthographicFront"/>
            <a:lightRig rig="brightRoom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349896" y="-1620181"/>
              <a:ext cx="6876256" cy="1484730"/>
            </a:xfrm>
            <a:prstGeom prst="roundRect">
              <a:avLst/>
            </a:prstGeom>
            <a:sp3d prstMaterial="translucentPowder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493912" y="-1548173"/>
              <a:ext cx="6628054" cy="1339772"/>
            </a:xfrm>
            <a:prstGeom prst="rect">
              <a:avLst/>
            </a:prstGeom>
            <a:sp3d prstMaterial="translucentPowder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i="1" dirty="0" smtClean="0">
                  <a:solidFill>
                    <a:srgbClr val="002060"/>
                  </a:solidFill>
                </a:rPr>
                <a:t>Дорожные знаки и указатели можно считать одними из элементов автомобильной навигации.</a:t>
              </a:r>
              <a:endParaRPr lang="ru-RU" sz="2700" b="1" i="1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073" name="Picture 1" descr="auto_navigator_19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437112"/>
            <a:ext cx="32403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/>
          <p:nvPr/>
        </p:nvGrpSpPr>
        <p:grpSpPr>
          <a:xfrm>
            <a:off x="3491880" y="4293096"/>
            <a:ext cx="5537502" cy="2304256"/>
            <a:chOff x="1349896" y="-1620181"/>
            <a:chExt cx="6957794" cy="1484730"/>
          </a:xfrm>
          <a:scene3d>
            <a:camera prst="orthographicFront"/>
            <a:lightRig rig="brightRoom" dir="t"/>
          </a:scene3d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1349896" y="-1620181"/>
              <a:ext cx="6876256" cy="1484730"/>
            </a:xfrm>
            <a:prstGeom prst="roundRect">
              <a:avLst/>
            </a:prstGeom>
            <a:sp3d prstMaterial="translucentPowder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/>
            <p:nvPr/>
          </p:nvSpPr>
          <p:spPr>
            <a:xfrm>
              <a:off x="1349896" y="-1573783"/>
              <a:ext cx="6957794" cy="1339772"/>
            </a:xfrm>
            <a:prstGeom prst="rect">
              <a:avLst/>
            </a:prstGeom>
            <a:sp3d prstMaterial="translucentPowder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r>
                <a:rPr lang="ru-RU" sz="2000" b="1" i="1" dirty="0" smtClean="0">
                  <a:solidFill>
                    <a:srgbClr val="002060"/>
                  </a:solidFill>
                </a:rPr>
                <a:t>Позднее был создан механический навигатор. На экране прокручивалась бумажная карта. В движение она приводилась </a:t>
              </a:r>
              <a:r>
                <a:rPr lang="ru-RU" sz="2000" b="1" i="1" dirty="0" err="1" smtClean="0">
                  <a:solidFill>
                    <a:srgbClr val="002060"/>
                  </a:solidFill>
                </a:rPr>
                <a:t>тросиком</a:t>
              </a:r>
              <a:r>
                <a:rPr lang="ru-RU" sz="2000" b="1" i="1" dirty="0" smtClean="0">
                  <a:solidFill>
                    <a:srgbClr val="002060"/>
                  </a:solidFill>
                </a:rPr>
                <a:t> (как в механических спидометрах). Если автомобилист совершал поворот, ему приходилось сменить карту и найти на ней свое текущее местоположение.</a:t>
              </a:r>
              <a:endParaRPr lang="ru-RU" sz="2000" b="1" i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-bgr-com.vimg.net/wp-content/uploads/2011/04/61002570_6110420192108.jpeg"/>
          <p:cNvPicPr>
            <a:picLocks noChangeAspect="1" noChangeArrowheads="1"/>
          </p:cNvPicPr>
          <p:nvPr/>
        </p:nvPicPr>
        <p:blipFill>
          <a:blip r:embed="rId2" cstate="print">
            <a:lum bright="37000" contrast="-60000"/>
          </a:blip>
          <a:srcRect/>
          <a:stretch>
            <a:fillRect/>
          </a:stretch>
        </p:blipFill>
        <p:spPr bwMode="auto">
          <a:xfrm>
            <a:off x="0" y="-243408"/>
            <a:ext cx="9153984" cy="7101408"/>
          </a:xfrm>
          <a:prstGeom prst="rect">
            <a:avLst/>
          </a:prstGeom>
          <a:noFill/>
        </p:spPr>
      </p:pic>
      <p:pic>
        <p:nvPicPr>
          <p:cNvPr id="18436" name="Picture 4" descr="http://www.eg.ru/upimg/photo/1232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2016224" cy="1487526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0" y="-171400"/>
          <a:ext cx="9144000" cy="83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2267744" y="836712"/>
          <a:ext cx="687625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050" name="Picture 2" descr="http://img13.nnm.ru/2/c/d/2/e/673061db64c7b8e2cc16ecda5e8_prev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2420888"/>
            <a:ext cx="2032762" cy="1440160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2267744" y="2420888"/>
          <a:ext cx="687625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052" name="Picture 4" descr="http://www.gpsmagazine.com/assets/garmin_g1000a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79512" y="3933056"/>
            <a:ext cx="2050257" cy="1368152"/>
          </a:xfrm>
          <a:prstGeom prst="rect">
            <a:avLst/>
          </a:prstGeom>
          <a:noFill/>
        </p:spPr>
      </p:pic>
      <p:pic>
        <p:nvPicPr>
          <p:cNvPr id="2054" name="Picture 6" descr="http://img-fotki.yandex.ru/get/4705/lenivova-elena.1d4/0_75922_ff207beb_XL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79512" y="5373216"/>
            <a:ext cx="2057372" cy="136815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267744" y="4005064"/>
            <a:ext cx="6876256" cy="2664296"/>
            <a:chOff x="0" y="85726"/>
            <a:chExt cx="6876256" cy="1484730"/>
          </a:xfrm>
          <a:scene3d>
            <a:camera prst="orthographicFront"/>
            <a:lightRig rig="brightRoom" dir="t"/>
          </a:scene3d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85726"/>
              <a:ext cx="6876256" cy="1484730"/>
            </a:xfrm>
            <a:prstGeom prst="roundRect">
              <a:avLst/>
            </a:prstGeom>
            <a:sp3d prstMaterial="translucentPowder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72479" y="86197"/>
              <a:ext cx="6731298" cy="1339772"/>
            </a:xfrm>
            <a:prstGeom prst="rect">
              <a:avLst/>
            </a:prstGeom>
            <a:sp3d prstMaterial="translucentPowder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i="1" dirty="0" smtClean="0">
                  <a:solidFill>
                    <a:srgbClr val="002060"/>
                  </a:solidFill>
                </a:rPr>
                <a:t>Системами </a:t>
              </a:r>
              <a:r>
                <a:rPr lang="en-US" sz="2400" b="1" i="1" dirty="0" smtClean="0">
                  <a:solidFill>
                    <a:srgbClr val="002060"/>
                  </a:solidFill>
                </a:rPr>
                <a:t>GPS</a:t>
              </a:r>
              <a:r>
                <a:rPr lang="ru-RU" sz="2400" b="1" i="1" dirty="0" smtClean="0">
                  <a:solidFill>
                    <a:srgbClr val="002060"/>
                  </a:solidFill>
                </a:rPr>
                <a:t> сначала были оборудованы самолеты и корабли, т.к. наибольшие сложности в ориентировании возникали именно в условиях полета и моря. Цена же ошибки в ориентировании была слишком велика – человеческие жизни. 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-bgr-com.vimg.net/wp-content/uploads/2011/04/61002570_6110420192108.jpeg"/>
          <p:cNvPicPr>
            <a:picLocks noChangeAspect="1" noChangeArrowheads="1"/>
          </p:cNvPicPr>
          <p:nvPr/>
        </p:nvPicPr>
        <p:blipFill>
          <a:blip r:embed="rId2" cstate="print">
            <a:lum bright="37000" contrast="-60000"/>
          </a:blip>
          <a:srcRect/>
          <a:stretch>
            <a:fillRect/>
          </a:stretch>
        </p:blipFill>
        <p:spPr bwMode="auto">
          <a:xfrm>
            <a:off x="0" y="-243408"/>
            <a:ext cx="9153984" cy="7101408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0" y="-171400"/>
          <a:ext cx="9144000" cy="836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8" descr="http://www.nis-glonass.ru/images/01-sput_nav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764704"/>
            <a:ext cx="3888432" cy="2850258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179512" y="3789040"/>
            <a:ext cx="5760640" cy="2924944"/>
            <a:chOff x="0" y="85726"/>
            <a:chExt cx="6876256" cy="1484730"/>
          </a:xfrm>
          <a:scene3d>
            <a:camera prst="orthographicFront"/>
            <a:lightRig rig="brightRoom" dir="t"/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85726"/>
              <a:ext cx="6876256" cy="1484730"/>
            </a:xfrm>
            <a:prstGeom prst="roundRect">
              <a:avLst/>
            </a:prstGeom>
            <a:sp3d prstMaterial="translucentPowder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72479" y="86197"/>
              <a:ext cx="6731298" cy="1484259"/>
            </a:xfrm>
            <a:prstGeom prst="rect">
              <a:avLst/>
            </a:prstGeom>
            <a:sp3d prstMaterial="translucentPowder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just" defTabSz="1200150"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dirty="0" smtClean="0">
                  <a:solidFill>
                    <a:srgbClr val="002060"/>
                  </a:solidFill>
                </a:rPr>
                <a:t>Принцип работы </a:t>
              </a:r>
              <a:r>
                <a:rPr lang="en-US" sz="2000" b="1" i="1" dirty="0" smtClean="0">
                  <a:solidFill>
                    <a:srgbClr val="002060"/>
                  </a:solidFill>
                </a:rPr>
                <a:t>GPS</a:t>
              </a:r>
              <a:r>
                <a:rPr lang="ru-RU" sz="2000" b="1" i="1" dirty="0" smtClean="0">
                  <a:solidFill>
                    <a:srgbClr val="002060"/>
                  </a:solidFill>
                </a:rPr>
                <a:t> сводится к тому, чтобы определить местоположение спутника относительно определенной «контрольной» точки на земле, затем определить наше местоположение на земле относительно спутника, и на основании этих данных рассчитать наше местоположение на земле относительно «контрольной точки», а потом выдать наши координаты.</a:t>
              </a:r>
              <a:endParaRPr lang="ru-RU" sz="2000" b="1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1506" name="Picture 2" descr="http://0.tqn.com/d/gps/1/0/A/6/-/-/Garmin-Nuvi-205W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84168" y="3861048"/>
            <a:ext cx="2880319" cy="1907411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4211960" y="764704"/>
            <a:ext cx="4752528" cy="2952328"/>
            <a:chOff x="0" y="85726"/>
            <a:chExt cx="6876256" cy="1484730"/>
          </a:xfrm>
          <a:scene3d>
            <a:camera prst="orthographicFront"/>
            <a:lightRig rig="brightRoom" dir="t"/>
          </a:scene3d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85726"/>
              <a:ext cx="6876256" cy="1484730"/>
            </a:xfrm>
            <a:prstGeom prst="roundRect">
              <a:avLst/>
            </a:prstGeom>
            <a:sp3d prstMaterial="translucentPowder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72479" y="86197"/>
              <a:ext cx="6731298" cy="1484259"/>
            </a:xfrm>
            <a:prstGeom prst="rect">
              <a:avLst/>
            </a:prstGeom>
            <a:sp3d prstMaterial="translucentPowder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defTabSz="1200150">
                <a:spcBef>
                  <a:spcPct val="0"/>
                </a:spcBef>
                <a:spcAft>
                  <a:spcPct val="35000"/>
                </a:spcAft>
              </a:pPr>
              <a:endParaRPr lang="ru-RU" sz="2000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4355976" y="83671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00150"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Современный навигатор позволяет прокладывать самый удобный и быстрый маршрут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уже с учетом «пробок», отслеживать наше передвижение по нему, корректировать маршрут, не только экономя наше время, но и позволяет нам не отвлекаться от дороги, тем самым делая движение безопасным.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501</Words>
  <Application>Microsoft Office PowerPoint</Application>
  <PresentationFormat>Экран (4:3)</PresentationFormat>
  <Paragraphs>47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Зачем люди путешествовали?</vt:lpstr>
      <vt:lpstr>Почему мы помним мореплавателей?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 Сурниченко</dc:creator>
  <cp:lastModifiedBy>56</cp:lastModifiedBy>
  <cp:revision>110</cp:revision>
  <dcterms:created xsi:type="dcterms:W3CDTF">2012-11-15T05:56:59Z</dcterms:created>
  <dcterms:modified xsi:type="dcterms:W3CDTF">2015-01-20T08:05:53Z</dcterms:modified>
</cp:coreProperties>
</file>