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8"/>
  </p:notesMasterIdLst>
  <p:sldIdLst>
    <p:sldId id="256" r:id="rId2"/>
    <p:sldId id="289" r:id="rId3"/>
    <p:sldId id="257" r:id="rId4"/>
    <p:sldId id="258" r:id="rId5"/>
    <p:sldId id="260" r:id="rId6"/>
    <p:sldId id="261" r:id="rId7"/>
    <p:sldId id="263" r:id="rId8"/>
    <p:sldId id="290" r:id="rId9"/>
    <p:sldId id="291" r:id="rId10"/>
    <p:sldId id="292" r:id="rId11"/>
    <p:sldId id="29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x="9144000" cy="6858000" type="screen4x3"/>
  <p:notesSz cx="6735763" cy="98663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31" autoAdjust="0"/>
    <p:restoredTop sz="94660"/>
  </p:normalViewPr>
  <p:slideViewPr>
    <p:cSldViewPr>
      <p:cViewPr varScale="1">
        <p:scale>
          <a:sx n="67" d="100"/>
          <a:sy n="67" d="100"/>
        </p:scale>
        <p:origin x="1398"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39C964E1-545A-49CD-A71A-76B47E7585A2}" type="datetimeFigureOut">
              <a:rPr lang="ru-RU" smtClean="0"/>
              <a:t>03.10.2016</a:t>
            </a:fld>
            <a:endParaRPr lang="ru-RU"/>
          </a:p>
        </p:txBody>
      </p:sp>
      <p:sp>
        <p:nvSpPr>
          <p:cNvPr id="4" name="Образ слайда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85CD25BE-1BA7-4815-87A6-C5CA54F58832}" type="slidenum">
              <a:rPr lang="ru-RU" smtClean="0"/>
              <a:t>‹#›</a:t>
            </a:fld>
            <a:endParaRPr lang="ru-RU"/>
          </a:p>
        </p:txBody>
      </p:sp>
    </p:spTree>
    <p:extLst>
      <p:ext uri="{BB962C8B-B14F-4D97-AF65-F5344CB8AC3E}">
        <p14:creationId xmlns:p14="http://schemas.microsoft.com/office/powerpoint/2010/main" val="2618004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5CD25BE-1BA7-4815-87A6-C5CA54F58832}" type="slidenum">
              <a:rPr lang="ru-RU" smtClean="0"/>
              <a:t>3</a:t>
            </a:fld>
            <a:endParaRPr lang="ru-RU"/>
          </a:p>
        </p:txBody>
      </p:sp>
    </p:spTree>
    <p:extLst>
      <p:ext uri="{BB962C8B-B14F-4D97-AF65-F5344CB8AC3E}">
        <p14:creationId xmlns:p14="http://schemas.microsoft.com/office/powerpoint/2010/main" val="756697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C6608AE-30B7-4A83-9E0D-31923B12F607}" type="slidenum">
              <a:rPr lang="ru-RU" smtClean="0"/>
              <a:t>31</a:t>
            </a:fld>
            <a:endParaRPr lang="ru-RU"/>
          </a:p>
        </p:txBody>
      </p:sp>
    </p:spTree>
    <p:extLst>
      <p:ext uri="{BB962C8B-B14F-4D97-AF65-F5344CB8AC3E}">
        <p14:creationId xmlns:p14="http://schemas.microsoft.com/office/powerpoint/2010/main" val="2651079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fld id="{3760698D-95FF-4837-A9EC-5433AB7E0CA2}" type="datetime1">
              <a:rPr lang="ru-RU" smtClean="0">
                <a:solidFill>
                  <a:prstClr val="black">
                    <a:tint val="75000"/>
                  </a:prstClr>
                </a:solidFill>
              </a:rPr>
              <a:pPr>
                <a:defRPr/>
              </a:pPr>
              <a:t>03.10.2016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2542FA6-8548-4922-9FEE-FFC25EA42563}" type="slidenum">
              <a:rPr lang="ru-RU" altLang="ru-RU" smtClean="0"/>
              <a:pPr/>
              <a:t>‹#›</a:t>
            </a:fld>
            <a:endParaRPr lang="ru-RU" altLang="ru-RU"/>
          </a:p>
        </p:txBody>
      </p:sp>
    </p:spTree>
    <p:extLst>
      <p:ext uri="{BB962C8B-B14F-4D97-AF65-F5344CB8AC3E}">
        <p14:creationId xmlns:p14="http://schemas.microsoft.com/office/powerpoint/2010/main" val="3361872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D9BF82FA-61A7-4C83-836C-93624B287505}" type="datetime1">
              <a:rPr lang="ru-RU" smtClean="0">
                <a:solidFill>
                  <a:prstClr val="black">
                    <a:tint val="75000"/>
                  </a:prstClr>
                </a:solidFill>
              </a:rPr>
              <a:pPr>
                <a:defRPr/>
              </a:pPr>
              <a:t>03.10.2016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98DF4EC-9E05-4FD1-A6AB-625C26EE0889}" type="slidenum">
              <a:rPr lang="ru-RU" altLang="ru-RU" smtClean="0"/>
              <a:pPr/>
              <a:t>‹#›</a:t>
            </a:fld>
            <a:endParaRPr lang="ru-RU" altLang="ru-RU"/>
          </a:p>
        </p:txBody>
      </p:sp>
    </p:spTree>
    <p:extLst>
      <p:ext uri="{BB962C8B-B14F-4D97-AF65-F5344CB8AC3E}">
        <p14:creationId xmlns:p14="http://schemas.microsoft.com/office/powerpoint/2010/main" val="40778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32922580-1348-4834-926B-DF8C2E519E4B}" type="datetime1">
              <a:rPr lang="ru-RU" smtClean="0">
                <a:solidFill>
                  <a:prstClr val="black">
                    <a:tint val="75000"/>
                  </a:prstClr>
                </a:solidFill>
              </a:rPr>
              <a:pPr>
                <a:defRPr/>
              </a:pPr>
              <a:t>03.10.2016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05127E3-F984-4ED3-92C9-D3443C8D019D}" type="slidenum">
              <a:rPr lang="ru-RU" altLang="ru-RU" smtClean="0"/>
              <a:pPr/>
              <a:t>‹#›</a:t>
            </a:fld>
            <a:endParaRPr lang="ru-RU" altLang="ru-RU"/>
          </a:p>
        </p:txBody>
      </p:sp>
    </p:spTree>
    <p:extLst>
      <p:ext uri="{BB962C8B-B14F-4D97-AF65-F5344CB8AC3E}">
        <p14:creationId xmlns:p14="http://schemas.microsoft.com/office/powerpoint/2010/main" val="2989150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AFA4C8CD-DAF5-4B08-9F67-6EF3BC0030F5}" type="datetime1">
              <a:rPr lang="ru-RU" smtClean="0">
                <a:solidFill>
                  <a:prstClr val="black">
                    <a:tint val="75000"/>
                  </a:prstClr>
                </a:solidFill>
              </a:rPr>
              <a:pPr>
                <a:defRPr/>
              </a:pPr>
              <a:t>03.10.2016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88534A18-CCB8-4CFF-ABE1-700E90293EB5}" type="slidenum">
              <a:rPr lang="ru-RU" altLang="ru-RU" smtClean="0"/>
              <a:pPr/>
              <a:t>‹#›</a:t>
            </a:fld>
            <a:endParaRPr lang="ru-RU" altLang="ru-RU"/>
          </a:p>
        </p:txBody>
      </p:sp>
    </p:spTree>
    <p:extLst>
      <p:ext uri="{BB962C8B-B14F-4D97-AF65-F5344CB8AC3E}">
        <p14:creationId xmlns:p14="http://schemas.microsoft.com/office/powerpoint/2010/main" val="2333273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fld id="{95DF40E7-4D12-44E7-A80B-2441500220DF}" type="datetime1">
              <a:rPr lang="ru-RU" smtClean="0">
                <a:solidFill>
                  <a:prstClr val="black">
                    <a:tint val="75000"/>
                  </a:prstClr>
                </a:solidFill>
              </a:rPr>
              <a:pPr>
                <a:defRPr/>
              </a:pPr>
              <a:t>03.10.2016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30010BD-7F90-46D6-8231-F44376C358C2}" type="slidenum">
              <a:rPr lang="ru-RU" altLang="ru-RU" smtClean="0"/>
              <a:pPr/>
              <a:t>‹#›</a:t>
            </a:fld>
            <a:endParaRPr lang="ru-RU" altLang="ru-RU"/>
          </a:p>
        </p:txBody>
      </p:sp>
    </p:spTree>
    <p:extLst>
      <p:ext uri="{BB962C8B-B14F-4D97-AF65-F5344CB8AC3E}">
        <p14:creationId xmlns:p14="http://schemas.microsoft.com/office/powerpoint/2010/main" val="2887325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fld id="{316377AF-EECF-4263-AB9A-01866F44F790}" type="datetime1">
              <a:rPr lang="ru-RU" smtClean="0">
                <a:solidFill>
                  <a:prstClr val="black">
                    <a:tint val="75000"/>
                  </a:prstClr>
                </a:solidFill>
              </a:rPr>
              <a:pPr>
                <a:defRPr/>
              </a:pPr>
              <a:t>03.10.2016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a:defRPr/>
            </a:pPr>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DD46AE6A-5787-413E-B0C7-70C931D8F632}" type="slidenum">
              <a:rPr lang="ru-RU" altLang="ru-RU" smtClean="0"/>
              <a:pPr/>
              <a:t>‹#›</a:t>
            </a:fld>
            <a:endParaRPr lang="ru-RU" altLang="ru-RU"/>
          </a:p>
        </p:txBody>
      </p:sp>
    </p:spTree>
    <p:extLst>
      <p:ext uri="{BB962C8B-B14F-4D97-AF65-F5344CB8AC3E}">
        <p14:creationId xmlns:p14="http://schemas.microsoft.com/office/powerpoint/2010/main" val="1400870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fld id="{04294C7C-9168-4CAF-B048-CC7670BD1904}" type="datetime1">
              <a:rPr lang="ru-RU" smtClean="0">
                <a:solidFill>
                  <a:prstClr val="black">
                    <a:tint val="75000"/>
                  </a:prstClr>
                </a:solidFill>
              </a:rPr>
              <a:pPr>
                <a:defRPr/>
              </a:pPr>
              <a:t>03.10.2016</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pPr>
              <a:defRPr/>
            </a:pPr>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C1FB802-52D1-485C-B3A5-DC116E31DBE6}" type="slidenum">
              <a:rPr lang="ru-RU" altLang="ru-RU" smtClean="0"/>
              <a:pPr/>
              <a:t>‹#›</a:t>
            </a:fld>
            <a:endParaRPr lang="ru-RU" altLang="ru-RU"/>
          </a:p>
        </p:txBody>
      </p:sp>
    </p:spTree>
    <p:extLst>
      <p:ext uri="{BB962C8B-B14F-4D97-AF65-F5344CB8AC3E}">
        <p14:creationId xmlns:p14="http://schemas.microsoft.com/office/powerpoint/2010/main" val="213768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fld id="{E86EC048-983C-4F9F-9A60-311A1534A8FF}" type="datetime1">
              <a:rPr lang="ru-RU" smtClean="0">
                <a:solidFill>
                  <a:prstClr val="black">
                    <a:tint val="75000"/>
                  </a:prstClr>
                </a:solidFill>
              </a:rPr>
              <a:pPr>
                <a:defRPr/>
              </a:pPr>
              <a:t>03.10.2016</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pPr>
              <a:defRPr/>
            </a:pPr>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7E417A40-221B-459C-82AA-E81446F700E0}" type="slidenum">
              <a:rPr lang="ru-RU" altLang="ru-RU" smtClean="0"/>
              <a:pPr/>
              <a:t>‹#›</a:t>
            </a:fld>
            <a:endParaRPr lang="ru-RU" altLang="ru-RU"/>
          </a:p>
        </p:txBody>
      </p:sp>
    </p:spTree>
    <p:extLst>
      <p:ext uri="{BB962C8B-B14F-4D97-AF65-F5344CB8AC3E}">
        <p14:creationId xmlns:p14="http://schemas.microsoft.com/office/powerpoint/2010/main" val="367934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E3850B2C-40E6-4997-9BD1-4786BC398A94}" type="datetime1">
              <a:rPr lang="ru-RU" smtClean="0">
                <a:solidFill>
                  <a:prstClr val="black">
                    <a:tint val="75000"/>
                  </a:prstClr>
                </a:solidFill>
              </a:rPr>
              <a:pPr>
                <a:defRPr/>
              </a:pPr>
              <a:t>03.10.2016</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pPr>
              <a:defRPr/>
            </a:pPr>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1A5868FF-3719-4108-9C22-564D0B4BEC99}" type="slidenum">
              <a:rPr lang="ru-RU" altLang="ru-RU" smtClean="0"/>
              <a:pPr/>
              <a:t>‹#›</a:t>
            </a:fld>
            <a:endParaRPr lang="ru-RU" altLang="ru-RU"/>
          </a:p>
        </p:txBody>
      </p:sp>
    </p:spTree>
    <p:extLst>
      <p:ext uri="{BB962C8B-B14F-4D97-AF65-F5344CB8AC3E}">
        <p14:creationId xmlns:p14="http://schemas.microsoft.com/office/powerpoint/2010/main" val="3449943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85E070FE-4030-4091-8EEF-781DE4707A5F}" type="datetime1">
              <a:rPr lang="ru-RU" smtClean="0">
                <a:solidFill>
                  <a:prstClr val="black">
                    <a:tint val="75000"/>
                  </a:prstClr>
                </a:solidFill>
              </a:rPr>
              <a:pPr>
                <a:defRPr/>
              </a:pPr>
              <a:t>03.10.2016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a:defRPr/>
            </a:pPr>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7CB37D8-BAA8-4855-A9EE-A9ACA4478772}" type="slidenum">
              <a:rPr lang="ru-RU" altLang="ru-RU" smtClean="0"/>
              <a:pPr/>
              <a:t>‹#›</a:t>
            </a:fld>
            <a:endParaRPr lang="ru-RU" altLang="ru-RU"/>
          </a:p>
        </p:txBody>
      </p:sp>
    </p:spTree>
    <p:extLst>
      <p:ext uri="{BB962C8B-B14F-4D97-AF65-F5344CB8AC3E}">
        <p14:creationId xmlns:p14="http://schemas.microsoft.com/office/powerpoint/2010/main" val="3004614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EC7ED06C-DCA3-4765-B9D0-97E9229D6F6F}" type="datetime1">
              <a:rPr lang="ru-RU" smtClean="0">
                <a:solidFill>
                  <a:prstClr val="black">
                    <a:tint val="75000"/>
                  </a:prstClr>
                </a:solidFill>
              </a:rPr>
              <a:pPr>
                <a:defRPr/>
              </a:pPr>
              <a:t>03.10.2016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a:defRPr/>
            </a:pPr>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9399E967-C53B-40CD-8423-3C98CB13085F}" type="slidenum">
              <a:rPr lang="ru-RU" altLang="ru-RU" smtClean="0"/>
              <a:pPr/>
              <a:t>‹#›</a:t>
            </a:fld>
            <a:endParaRPr lang="ru-RU" altLang="ru-RU"/>
          </a:p>
        </p:txBody>
      </p:sp>
    </p:spTree>
    <p:extLst>
      <p:ext uri="{BB962C8B-B14F-4D97-AF65-F5344CB8AC3E}">
        <p14:creationId xmlns:p14="http://schemas.microsoft.com/office/powerpoint/2010/main" val="2578416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fld id="{CC2E0D4D-855E-4AE6-AC38-95C09435010E}" type="datetime1">
              <a:rPr lang="ru-RU" smtClean="0">
                <a:solidFill>
                  <a:prstClr val="black">
                    <a:tint val="75000"/>
                  </a:prstClr>
                </a:solidFill>
              </a:rPr>
              <a:pPr fontAlgn="base">
                <a:spcBef>
                  <a:spcPct val="0"/>
                </a:spcBef>
                <a:spcAft>
                  <a:spcPct val="0"/>
                </a:spcAft>
                <a:defRPr/>
              </a:pPr>
              <a:t>03.10.2016</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F3E1D0A4-242D-4B16-81CD-2C22DABEF409}" type="slidenum">
              <a:rPr lang="ru-RU" altLang="ru-RU" smtClean="0">
                <a:latin typeface="Arial" charset="0"/>
              </a:rPr>
              <a:pPr fontAlgn="base">
                <a:spcBef>
                  <a:spcPct val="0"/>
                </a:spcBef>
                <a:spcAft>
                  <a:spcPct val="0"/>
                </a:spcAft>
              </a:pPr>
              <a:t>‹#›</a:t>
            </a:fld>
            <a:endParaRPr lang="ru-RU" altLang="ru-RU" smtClean="0">
              <a:latin typeface="Arial" charset="0"/>
            </a:endParaRPr>
          </a:p>
        </p:txBody>
      </p:sp>
    </p:spTree>
    <p:extLst>
      <p:ext uri="{BB962C8B-B14F-4D97-AF65-F5344CB8AC3E}">
        <p14:creationId xmlns:p14="http://schemas.microsoft.com/office/powerpoint/2010/main" val="33390843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2130425"/>
            <a:ext cx="9036496" cy="1470025"/>
          </a:xfrm>
        </p:spPr>
        <p:txBody>
          <a:bodyPr>
            <a:noAutofit/>
          </a:bodyPr>
          <a:lstStyle/>
          <a:p>
            <a:r>
              <a:rPr lang="ru-RU" sz="4800" dirty="0" smtClean="0">
                <a:latin typeface="Times New Roman" pitchFamily="18" charset="0"/>
                <a:cs typeface="Times New Roman" pitchFamily="18" charset="0"/>
              </a:rPr>
              <a:t/>
            </a:r>
            <a:br>
              <a:rPr lang="ru-RU" sz="4800" dirty="0" smtClean="0">
                <a:latin typeface="Times New Roman" pitchFamily="18" charset="0"/>
                <a:cs typeface="Times New Roman" pitchFamily="18" charset="0"/>
              </a:rPr>
            </a:br>
            <a:r>
              <a:rPr lang="ru-RU" sz="4800" dirty="0" smtClean="0">
                <a:latin typeface="Times New Roman" pitchFamily="18" charset="0"/>
                <a:cs typeface="Times New Roman" pitchFamily="18" charset="0"/>
              </a:rPr>
              <a:t>ЕНТ-2017</a:t>
            </a:r>
            <a:endParaRPr lang="ru-RU" sz="4800" dirty="0">
              <a:latin typeface="Times New Roman" pitchFamily="18" charset="0"/>
              <a:cs typeface="Times New Roman" pitchFamily="18" charset="0"/>
            </a:endParaRPr>
          </a:p>
        </p:txBody>
      </p:sp>
      <p:sp>
        <p:nvSpPr>
          <p:cNvPr id="4" name="Подзаголовок 2"/>
          <p:cNvSpPr txBox="1">
            <a:spLocks/>
          </p:cNvSpPr>
          <p:nvPr/>
        </p:nvSpPr>
        <p:spPr>
          <a:xfrm>
            <a:off x="1602610" y="5877272"/>
            <a:ext cx="6400800" cy="7647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ru-RU" sz="2800" dirty="0" smtClean="0">
                <a:latin typeface="Times New Roman" pitchFamily="18" charset="0"/>
                <a:cs typeface="Times New Roman" pitchFamily="18" charset="0"/>
              </a:rPr>
              <a:t>Астана 2016</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477240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4850" y="0"/>
            <a:ext cx="8229600" cy="418058"/>
          </a:xfrm>
        </p:spPr>
        <p:txBody>
          <a:bodyPr>
            <a:normAutofit fontScale="90000"/>
          </a:bodyPr>
          <a:lstStyle/>
          <a:p>
            <a:r>
              <a:rPr lang="ru-RU" sz="2400" dirty="0" smtClean="0">
                <a:latin typeface="Times New Roman" panose="02020603050405020304" pitchFamily="18" charset="0"/>
                <a:cs typeface="Times New Roman" panose="02020603050405020304" pitchFamily="18" charset="0"/>
              </a:rPr>
              <a:t>АНКЕТИРОВАНИЕ</a:t>
            </a:r>
            <a:endParaRPr lang="ru-RU" sz="2400" dirty="0">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216795395"/>
              </p:ext>
            </p:extLst>
          </p:nvPr>
        </p:nvGraphicFramePr>
        <p:xfrm>
          <a:off x="251520" y="620689"/>
          <a:ext cx="8352930" cy="5923742"/>
        </p:xfrm>
        <a:graphic>
          <a:graphicData uri="http://schemas.openxmlformats.org/drawingml/2006/table">
            <a:tbl>
              <a:tblPr/>
              <a:tblGrid>
                <a:gridCol w="864096"/>
                <a:gridCol w="892005"/>
                <a:gridCol w="732981"/>
                <a:gridCol w="732981"/>
                <a:gridCol w="732981"/>
                <a:gridCol w="732981"/>
                <a:gridCol w="732981"/>
                <a:gridCol w="732981"/>
                <a:gridCol w="732981"/>
                <a:gridCol w="732981"/>
                <a:gridCol w="732981"/>
              </a:tblGrid>
              <a:tr h="237971">
                <a:tc rowSpan="2">
                  <a:txBody>
                    <a:bodyPr/>
                    <a:lstStyle/>
                    <a:p>
                      <a:pPr algn="ctr"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Страны</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gridSpan="5">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Кол-во</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Доля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49563">
                <a:tc vMerge="1">
                  <a:txBody>
                    <a:bodyPr/>
                    <a:lstStyle/>
                    <a:p>
                      <a:endParaRPr lang="ru-RU"/>
                    </a:p>
                  </a:txBody>
                  <a:tcPr/>
                </a:tc>
                <a:tc>
                  <a:txBody>
                    <a:bodyPr/>
                    <a:lstStyle/>
                    <a:p>
                      <a:pPr algn="l"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Актау</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Алматы ХБН</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Астана МБ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Петропавловск</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Итого</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Актау</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Алматы ХБН</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Астана МБ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Петропавловск</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b"/>
                      <a:r>
                        <a:rPr lang="ru-RU" sz="1050" b="1" i="0" u="none" strike="noStrike" dirty="0">
                          <a:solidFill>
                            <a:srgbClr val="000000"/>
                          </a:solidFill>
                          <a:effectLst/>
                          <a:latin typeface="Times New Roman" panose="02020603050405020304" pitchFamily="18" charset="0"/>
                          <a:cs typeface="Times New Roman" panose="02020603050405020304" pitchFamily="18" charset="0"/>
                        </a:rPr>
                        <a:t>Итого</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r h="176561">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Казахстан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317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98,9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71,8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57,0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85,9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77,1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Россия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США</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9709">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Южная Корея</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Германия</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Китай</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Гонконг</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9709">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За рубежом</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Корея</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ОАЭ</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Турция</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Венгрия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Китай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Франция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Чехия</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Австралия</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Австрия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Англия</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Англия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Болгария</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9709">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Великобритания</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9709">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Великобритания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Европа</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Канада</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Латвия</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Малайзия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9854">
                <a:tc>
                  <a:txBody>
                    <a:bodyPr/>
                    <a:lstStyle/>
                    <a:p>
                      <a:pPr algn="l"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Сингапур</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ru-RU" sz="1050" b="0" i="0" u="none" strike="noStrike">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9709">
                <a:tc>
                  <a:txBody>
                    <a:bodyPr/>
                    <a:lstStyle/>
                    <a:p>
                      <a:pPr algn="l" fontAlgn="b"/>
                      <a:r>
                        <a:rPr lang="ru-RU" sz="1050" b="1" i="0" u="none" strike="noStrike">
                          <a:solidFill>
                            <a:srgbClr val="000000"/>
                          </a:solidFill>
                          <a:effectLst/>
                          <a:latin typeface="Times New Roman" panose="02020603050405020304" pitchFamily="18" charset="0"/>
                          <a:cs typeface="Times New Roman" panose="02020603050405020304" pitchFamily="18" charset="0"/>
                        </a:rPr>
                        <a:t>Общий итог</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ru-RU" sz="1050" b="1" i="0" u="none" strike="noStrike">
                          <a:solidFill>
                            <a:srgbClr val="000000"/>
                          </a:solidFill>
                          <a:effectLst/>
                          <a:latin typeface="Times New Roman" panose="02020603050405020304" pitchFamily="18" charset="0"/>
                          <a:cs typeface="Times New Roman" panose="02020603050405020304" pitchFamily="18" charset="0"/>
                        </a:rPr>
                        <a:t>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ru-RU" sz="1050" b="1" i="0" u="none" strike="noStrike">
                          <a:solidFill>
                            <a:srgbClr val="000000"/>
                          </a:solidFill>
                          <a:effectLst/>
                          <a:latin typeface="Times New Roman" panose="02020603050405020304" pitchFamily="18" charset="0"/>
                          <a:cs typeface="Times New Roman" panose="02020603050405020304" pitchFamily="18" charset="0"/>
                        </a:rPr>
                        <a:t>149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ru-RU" sz="1050" b="1" i="0" u="none" strike="noStrike">
                          <a:solidFill>
                            <a:srgbClr val="000000"/>
                          </a:solidFill>
                          <a:effectLst/>
                          <a:latin typeface="Times New Roman" panose="02020603050405020304" pitchFamily="18" charset="0"/>
                          <a:cs typeface="Times New Roman" panose="02020603050405020304" pitchFamily="18" charset="0"/>
                        </a:rPr>
                        <a:t>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ru-RU" sz="1050" b="1" i="0" u="none" strike="noStrike">
                          <a:solidFill>
                            <a:srgbClr val="000000"/>
                          </a:solidFill>
                          <a:effectLst/>
                          <a:latin typeface="Times New Roman" panose="02020603050405020304" pitchFamily="18" charset="0"/>
                          <a:cs typeface="Times New Roman" panose="02020603050405020304" pitchFamily="18" charset="0"/>
                        </a:rPr>
                        <a:t>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ru-RU" sz="1050" b="1" i="0" u="none" strike="noStrike">
                          <a:solidFill>
                            <a:srgbClr val="000000"/>
                          </a:solidFill>
                          <a:effectLst/>
                          <a:latin typeface="Times New Roman" panose="02020603050405020304" pitchFamily="18" charset="0"/>
                          <a:cs typeface="Times New Roman" panose="02020603050405020304" pitchFamily="18" charset="0"/>
                        </a:rPr>
                        <a:t>411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050" b="0" i="0" u="none" strike="noStrike">
                          <a:solidFill>
                            <a:srgbClr val="000000"/>
                          </a:solidFill>
                          <a:effectLst/>
                          <a:latin typeface="Times New Roman" panose="02020603050405020304" pitchFamily="18" charset="0"/>
                          <a:cs typeface="Times New Roman" panose="02020603050405020304" pitchFamily="18" charset="0"/>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ru-RU" sz="1050" b="0" i="0" u="none" strike="noStrike" dirty="0">
                          <a:solidFill>
                            <a:srgbClr val="000000"/>
                          </a:solidFill>
                          <a:effectLst/>
                          <a:latin typeface="Times New Roman" panose="02020603050405020304" pitchFamily="18" charset="0"/>
                          <a:cs typeface="Times New Roman" panose="02020603050405020304" pitchFamily="18" charset="0"/>
                        </a:rPr>
                        <a:t>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r>
            </a:tbl>
          </a:graphicData>
        </a:graphic>
      </p:graphicFrame>
    </p:spTree>
    <p:extLst>
      <p:ext uri="{BB962C8B-B14F-4D97-AF65-F5344CB8AC3E}">
        <p14:creationId xmlns:p14="http://schemas.microsoft.com/office/powerpoint/2010/main" val="4228957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1196" y="188640"/>
            <a:ext cx="8229600" cy="418058"/>
          </a:xfrm>
        </p:spPr>
        <p:txBody>
          <a:bodyPr>
            <a:normAutofit fontScale="90000"/>
          </a:bodyPr>
          <a:lstStyle/>
          <a:p>
            <a:r>
              <a:rPr lang="ru-RU" sz="2400" dirty="0" smtClean="0">
                <a:latin typeface="Times New Roman" panose="02020603050405020304" pitchFamily="18" charset="0"/>
                <a:cs typeface="Times New Roman" panose="02020603050405020304" pitchFamily="18" charset="0"/>
              </a:rPr>
              <a:t>АНКЕТИРОВАНИЕ</a:t>
            </a:r>
            <a:endParaRPr lang="ru-RU" sz="2400"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276804951"/>
              </p:ext>
            </p:extLst>
          </p:nvPr>
        </p:nvGraphicFramePr>
        <p:xfrm>
          <a:off x="179512" y="764704"/>
          <a:ext cx="8856984" cy="5448606"/>
        </p:xfrm>
        <a:graphic>
          <a:graphicData uri="http://schemas.openxmlformats.org/drawingml/2006/table">
            <a:tbl>
              <a:tblPr/>
              <a:tblGrid>
                <a:gridCol w="3240360"/>
                <a:gridCol w="1152128"/>
                <a:gridCol w="1152128"/>
                <a:gridCol w="1008112"/>
                <a:gridCol w="1366703"/>
                <a:gridCol w="937553"/>
              </a:tblGrid>
              <a:tr h="624069">
                <a:tc>
                  <a:txBody>
                    <a:bodyPr/>
                    <a:lstStyle/>
                    <a:p>
                      <a:pPr algn="ctr" fontAlgn="b"/>
                      <a:r>
                        <a:rPr lang="ru-RU" sz="1400" b="1" i="0" u="none" strike="noStrike" dirty="0" smtClean="0">
                          <a:solidFill>
                            <a:srgbClr val="000000"/>
                          </a:solidFill>
                          <a:effectLst/>
                          <a:latin typeface="Calibri" panose="020F0502020204030204" pitchFamily="34" charset="0"/>
                        </a:rPr>
                        <a:t>Направления </a:t>
                      </a:r>
                      <a:endParaRPr lang="ru-RU" sz="1400" b="1" i="0" u="none" strike="noStrike" dirty="0">
                        <a:solidFill>
                          <a:srgbClr val="000000"/>
                        </a:solidFill>
                        <a:effectLst/>
                        <a:latin typeface="Calibri" panose="020F050202020403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400" b="1" i="0" u="none" strike="noStrike" dirty="0">
                          <a:solidFill>
                            <a:srgbClr val="000000"/>
                          </a:solidFill>
                          <a:effectLst/>
                          <a:latin typeface="Calibri" panose="020F0502020204030204" pitchFamily="34" charset="0"/>
                        </a:rPr>
                        <a:t>Актау</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400" b="1" i="0" u="none" strike="noStrike" dirty="0">
                          <a:solidFill>
                            <a:srgbClr val="000000"/>
                          </a:solidFill>
                          <a:effectLst/>
                          <a:latin typeface="Calibri" panose="020F0502020204030204" pitchFamily="34" charset="0"/>
                        </a:rPr>
                        <a:t>Алматы ХБН</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400" b="1" i="0" u="none" strike="noStrike" dirty="0">
                          <a:solidFill>
                            <a:srgbClr val="000000"/>
                          </a:solidFill>
                          <a:effectLst/>
                          <a:latin typeface="Calibri" panose="020F0502020204030204" pitchFamily="34" charset="0"/>
                        </a:rPr>
                        <a:t>Астана МБ</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400" b="1" i="0" u="none" strike="noStrike" dirty="0">
                          <a:solidFill>
                            <a:srgbClr val="000000"/>
                          </a:solidFill>
                          <a:effectLst/>
                          <a:latin typeface="Calibri" panose="020F0502020204030204" pitchFamily="34" charset="0"/>
                        </a:rPr>
                        <a:t>Петропавловск</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400" b="1" i="0" u="none" strike="noStrike" dirty="0">
                          <a:solidFill>
                            <a:srgbClr val="000000"/>
                          </a:solidFill>
                          <a:effectLst/>
                          <a:latin typeface="Calibri" panose="020F0502020204030204" pitchFamily="34" charset="0"/>
                        </a:rPr>
                        <a:t>Общий </a:t>
                      </a:r>
                      <a:endParaRPr lang="ru-RU" sz="1400" b="1" i="0" u="none" strike="noStrike" dirty="0" smtClean="0">
                        <a:solidFill>
                          <a:srgbClr val="000000"/>
                        </a:solidFill>
                        <a:effectLst/>
                        <a:latin typeface="Calibri" panose="020F0502020204030204" pitchFamily="34" charset="0"/>
                      </a:endParaRPr>
                    </a:p>
                    <a:p>
                      <a:pPr algn="ctr" fontAlgn="b"/>
                      <a:r>
                        <a:rPr lang="ru-RU" sz="1400" b="1" i="0" u="none" strike="noStrike" dirty="0" smtClean="0">
                          <a:solidFill>
                            <a:srgbClr val="000000"/>
                          </a:solidFill>
                          <a:effectLst/>
                          <a:latin typeface="Calibri" panose="020F0502020204030204" pitchFamily="34" charset="0"/>
                        </a:rPr>
                        <a:t>итог</a:t>
                      </a:r>
                      <a:endParaRPr lang="ru-RU" sz="1400" b="1" i="0" u="none" strike="noStrike" dirty="0">
                        <a:solidFill>
                          <a:srgbClr val="000000"/>
                        </a:solidFill>
                        <a:effectLst/>
                        <a:latin typeface="Calibri" panose="020F0502020204030204" pitchFamily="34"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r>
              <a:tr h="312035">
                <a:tc>
                  <a:txBody>
                    <a:bodyPr/>
                    <a:lstStyle/>
                    <a:p>
                      <a:pPr algn="l" fontAlgn="b"/>
                      <a:r>
                        <a:rPr lang="ru-RU" sz="1400" b="0" i="0" u="none" strike="noStrike">
                          <a:solidFill>
                            <a:srgbClr val="000000"/>
                          </a:solidFill>
                          <a:effectLst/>
                          <a:latin typeface="Calibri" panose="020F0502020204030204" pitchFamily="34" charset="0"/>
                        </a:rPr>
                        <a:t>Военное дело  и безопасность</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dirty="0">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1</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dirty="0">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dirty="0">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1</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12035">
                <a:tc>
                  <a:txBody>
                    <a:bodyPr/>
                    <a:lstStyle/>
                    <a:p>
                      <a:pPr algn="l" fontAlgn="b"/>
                      <a:r>
                        <a:rPr lang="ru-RU" sz="1400" b="0" i="0" u="none" strike="noStrike">
                          <a:solidFill>
                            <a:srgbClr val="000000"/>
                          </a:solidFill>
                          <a:effectLst/>
                          <a:latin typeface="Calibri" panose="020F0502020204030204" pitchFamily="34" charset="0"/>
                        </a:rPr>
                        <a:t>Гуманитарные науки</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23</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6</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42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8</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79</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12035">
                <a:tc>
                  <a:txBody>
                    <a:bodyPr/>
                    <a:lstStyle/>
                    <a:p>
                      <a:pPr algn="l" fontAlgn="b"/>
                      <a:r>
                        <a:rPr lang="ru-RU" sz="1400" b="0" i="0" u="none" strike="noStrike">
                          <a:solidFill>
                            <a:srgbClr val="000000"/>
                          </a:solidFill>
                          <a:effectLst/>
                          <a:latin typeface="Calibri" panose="020F0502020204030204" pitchFamily="34" charset="0"/>
                        </a:rPr>
                        <a:t>Естественные науки</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3</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18</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3</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26</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624069">
                <a:tc>
                  <a:txBody>
                    <a:bodyPr/>
                    <a:lstStyle/>
                    <a:p>
                      <a:pPr algn="l" fontAlgn="b"/>
                      <a:r>
                        <a:rPr lang="ru-RU" sz="1400" b="0" i="0" u="none" strike="noStrike">
                          <a:solidFill>
                            <a:srgbClr val="000000"/>
                          </a:solidFill>
                          <a:effectLst/>
                          <a:latin typeface="Calibri" panose="020F0502020204030204" pitchFamily="34" charset="0"/>
                        </a:rPr>
                        <a:t>Здравоохранение и социальное обеспечение (медицина)</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24</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52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13</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28</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117</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12035">
                <a:tc>
                  <a:txBody>
                    <a:bodyPr/>
                    <a:lstStyle/>
                    <a:p>
                      <a:pPr algn="l" fontAlgn="b"/>
                      <a:r>
                        <a:rPr lang="ru-RU" sz="1400" b="0" i="0" u="none" strike="noStrike" dirty="0" err="1" smtClean="0">
                          <a:solidFill>
                            <a:srgbClr val="000000"/>
                          </a:solidFill>
                          <a:effectLst/>
                          <a:latin typeface="Calibri" panose="020F0502020204030204" pitchFamily="34" charset="0"/>
                        </a:rPr>
                        <a:t>Инф.техн</a:t>
                      </a:r>
                      <a:endParaRPr lang="ru-RU" sz="1400" b="0" i="0" u="none" strike="noStrike" dirty="0">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7</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7</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12035">
                <a:tc>
                  <a:txBody>
                    <a:bodyPr/>
                    <a:lstStyle/>
                    <a:p>
                      <a:pPr algn="l" fontAlgn="b"/>
                      <a:r>
                        <a:rPr lang="ru-RU" sz="1400" b="0" i="0" u="none" strike="noStrike">
                          <a:solidFill>
                            <a:srgbClr val="000000"/>
                          </a:solidFill>
                          <a:effectLst/>
                          <a:latin typeface="Calibri" panose="020F0502020204030204" pitchFamily="34" charset="0"/>
                        </a:rPr>
                        <a:t>Исскуство</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1</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1</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3</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5</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12035">
                <a:tc>
                  <a:txBody>
                    <a:bodyPr/>
                    <a:lstStyle/>
                    <a:p>
                      <a:pPr algn="l" fontAlgn="b"/>
                      <a:r>
                        <a:rPr lang="ru-RU" sz="1400" b="0" i="0" u="none" strike="noStrike">
                          <a:solidFill>
                            <a:srgbClr val="000000"/>
                          </a:solidFill>
                          <a:effectLst/>
                          <a:latin typeface="Calibri" panose="020F0502020204030204" pitchFamily="34" charset="0"/>
                        </a:rPr>
                        <a:t>Образование</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12035">
                <a:tc>
                  <a:txBody>
                    <a:bodyPr/>
                    <a:lstStyle/>
                    <a:p>
                      <a:pPr algn="l" fontAlgn="b"/>
                      <a:r>
                        <a:rPr lang="ru-RU" sz="1400" b="0" i="0" u="none" strike="noStrike">
                          <a:solidFill>
                            <a:srgbClr val="000000"/>
                          </a:solidFill>
                          <a:effectLst/>
                          <a:latin typeface="Calibri" panose="020F0502020204030204" pitchFamily="34" charset="0"/>
                        </a:rPr>
                        <a:t>Право</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dirty="0">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3</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3</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12035">
                <a:tc>
                  <a:txBody>
                    <a:bodyPr/>
                    <a:lstStyle/>
                    <a:p>
                      <a:pPr algn="l" fontAlgn="b"/>
                      <a:r>
                        <a:rPr lang="ru-RU" sz="1400" b="0" i="0" u="none" strike="noStrike">
                          <a:solidFill>
                            <a:srgbClr val="000000"/>
                          </a:solidFill>
                          <a:effectLst/>
                          <a:latin typeface="Calibri" panose="020F0502020204030204" pitchFamily="34" charset="0"/>
                        </a:rPr>
                        <a:t>Социальные науки, экономика и бизнес</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22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17</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39</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12035">
                <a:tc>
                  <a:txBody>
                    <a:bodyPr/>
                    <a:lstStyle/>
                    <a:p>
                      <a:pPr algn="l" fontAlgn="b"/>
                      <a:r>
                        <a:rPr lang="ru-RU" sz="1400" b="0" i="0" u="none" strike="noStrike" dirty="0">
                          <a:solidFill>
                            <a:srgbClr val="000000"/>
                          </a:solidFill>
                          <a:effectLst/>
                          <a:latin typeface="Calibri" panose="020F0502020204030204" pitchFamily="34" charset="0"/>
                        </a:rPr>
                        <a:t>Технические науки и технологии</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33</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42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31</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19</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125</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12035">
                <a:tc>
                  <a:txBody>
                    <a:bodyPr/>
                    <a:lstStyle/>
                    <a:p>
                      <a:pPr algn="l" fontAlgn="b"/>
                      <a:r>
                        <a:rPr lang="ru-RU" sz="1400" b="0" i="0" u="none" strike="noStrike" dirty="0">
                          <a:solidFill>
                            <a:srgbClr val="000000"/>
                          </a:solidFill>
                          <a:effectLst/>
                          <a:latin typeface="Calibri" panose="020F0502020204030204" pitchFamily="34" charset="0"/>
                        </a:rPr>
                        <a:t>Услуги</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456048">
                <a:tc>
                  <a:txBody>
                    <a:bodyPr/>
                    <a:lstStyle/>
                    <a:p>
                      <a:pPr algn="l" fontAlgn="b"/>
                      <a:r>
                        <a:rPr lang="ru-RU" sz="1400" b="0" i="0" u="none" strike="noStrike">
                          <a:solidFill>
                            <a:srgbClr val="000000"/>
                          </a:solidFill>
                          <a:effectLst/>
                          <a:latin typeface="Calibri" panose="020F0502020204030204" pitchFamily="34" charset="0"/>
                        </a:rPr>
                        <a:t>Языковые курсы для поступления на медицинский факультет </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12035">
                <a:tc>
                  <a:txBody>
                    <a:bodyPr/>
                    <a:lstStyle/>
                    <a:p>
                      <a:pPr algn="l" fontAlgn="b"/>
                      <a:r>
                        <a:rPr lang="kk-KZ" sz="1400" b="0" i="0" u="none" strike="noStrike" dirty="0" smtClean="0">
                          <a:solidFill>
                            <a:srgbClr val="000000"/>
                          </a:solidFill>
                          <a:effectLst/>
                          <a:latin typeface="Calibri" panose="020F0502020204030204" pitchFamily="34" charset="0"/>
                        </a:rPr>
                        <a:t>Не</a:t>
                      </a:r>
                      <a:r>
                        <a:rPr lang="kk-KZ" sz="1400" b="0" i="0" u="none" strike="noStrike" baseline="0" dirty="0" smtClean="0">
                          <a:solidFill>
                            <a:srgbClr val="000000"/>
                          </a:solidFill>
                          <a:effectLst/>
                          <a:latin typeface="Calibri" panose="020F0502020204030204" pitchFamily="34" charset="0"/>
                        </a:rPr>
                        <a:t> указано </a:t>
                      </a:r>
                      <a:endParaRPr lang="ru-RU" sz="1400" b="0" i="0" u="none" strike="noStrike" dirty="0">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2</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endParaRPr lang="ru-RU" sz="1400" b="0" i="0" u="none" strike="noStrike">
                        <a:solidFill>
                          <a:srgbClr val="000000"/>
                        </a:solidFill>
                        <a:effectLst/>
                        <a:latin typeface="Calibri" panose="020F0502020204030204" pitchFamily="34"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a:solidFill>
                            <a:srgbClr val="000000"/>
                          </a:solidFill>
                          <a:effectLst/>
                          <a:latin typeface="Calibri" panose="020F0502020204030204" pitchFamily="34" charset="0"/>
                        </a:rPr>
                        <a:t>1</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ru-RU" sz="1400" b="0" i="0" u="none" strike="noStrike" dirty="0">
                          <a:solidFill>
                            <a:srgbClr val="000000"/>
                          </a:solidFill>
                          <a:effectLst/>
                          <a:latin typeface="Calibri" panose="020F0502020204030204" pitchFamily="34" charset="0"/>
                        </a:rPr>
                        <a:t>3</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12035">
                <a:tc>
                  <a:txBody>
                    <a:bodyPr/>
                    <a:lstStyle/>
                    <a:p>
                      <a:pPr algn="l" fontAlgn="b"/>
                      <a:r>
                        <a:rPr lang="ru-RU" sz="1400" b="1" i="0" u="none" strike="noStrike" dirty="0">
                          <a:solidFill>
                            <a:srgbClr val="000000"/>
                          </a:solidFill>
                          <a:effectLst/>
                          <a:latin typeface="Calibri" panose="020F0502020204030204" pitchFamily="34" charset="0"/>
                        </a:rPr>
                        <a:t>Общий итог</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400" b="1" i="0" u="none" strike="noStrike" dirty="0">
                          <a:solidFill>
                            <a:srgbClr val="000000"/>
                          </a:solidFill>
                          <a:effectLst/>
                          <a:latin typeface="Calibri" panose="020F0502020204030204" pitchFamily="34" charset="0"/>
                        </a:rPr>
                        <a:t>91</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400" b="1" i="0" u="none" strike="noStrike" dirty="0">
                          <a:solidFill>
                            <a:srgbClr val="000000"/>
                          </a:solidFill>
                          <a:effectLst/>
                          <a:latin typeface="Calibri" panose="020F0502020204030204" pitchFamily="34" charset="0"/>
                        </a:rPr>
                        <a:t>149</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400" b="1" i="0" u="none" strike="noStrike" dirty="0">
                          <a:solidFill>
                            <a:srgbClr val="000000"/>
                          </a:solidFill>
                          <a:effectLst/>
                          <a:latin typeface="Calibri" panose="020F0502020204030204" pitchFamily="34" charset="0"/>
                        </a:rPr>
                        <a:t>93</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400" b="1" i="0" u="none" strike="noStrike" dirty="0">
                          <a:solidFill>
                            <a:srgbClr val="000000"/>
                          </a:solidFill>
                          <a:effectLst/>
                          <a:latin typeface="Calibri" panose="020F0502020204030204" pitchFamily="34" charset="0"/>
                        </a:rPr>
                        <a:t>78</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400" b="1" i="0" u="none" strike="noStrike" dirty="0">
                          <a:solidFill>
                            <a:srgbClr val="000000"/>
                          </a:solidFill>
                          <a:effectLst/>
                          <a:latin typeface="Calibri" panose="020F0502020204030204" pitchFamily="34" charset="0"/>
                        </a:rPr>
                        <a:t>411</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r>
            </a:tbl>
          </a:graphicData>
        </a:graphic>
      </p:graphicFrame>
    </p:spTree>
    <p:extLst>
      <p:ext uri="{BB962C8B-B14F-4D97-AF65-F5344CB8AC3E}">
        <p14:creationId xmlns:p14="http://schemas.microsoft.com/office/powerpoint/2010/main" val="3456248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490066"/>
          </a:xfrm>
        </p:spPr>
        <p:txBody>
          <a:bodyPr>
            <a:normAutofit fontScale="90000"/>
          </a:bodyPr>
          <a:lstStyle/>
          <a:p>
            <a:pPr algn="ctr"/>
            <a:r>
              <a:rPr lang="kk-KZ" dirty="0" smtClean="0">
                <a:latin typeface="Times New Roman" pitchFamily="18" charset="0"/>
                <a:cs typeface="Times New Roman" pitchFamily="18" charset="0"/>
              </a:rPr>
              <a:t>Математикалық сауаттылық</a:t>
            </a:r>
            <a:endParaRPr lang="ru-RU" dirty="0">
              <a:latin typeface="Times New Roman" pitchFamily="18" charset="0"/>
              <a:cs typeface="Times New Roman" pitchFamily="18" charset="0"/>
            </a:endParaRPr>
          </a:p>
        </p:txBody>
      </p:sp>
      <p:pic>
        <p:nvPicPr>
          <p:cNvPr id="1035" name="Picture 1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1124744"/>
            <a:ext cx="6765494"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1" y="3645024"/>
            <a:ext cx="6912768" cy="2108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52103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268760"/>
            <a:ext cx="6912768" cy="2827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8176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1128" y="836712"/>
            <a:ext cx="6972957" cy="3979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1280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3524" y="764938"/>
            <a:ext cx="6566867" cy="496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8370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latin typeface="Times New Roman" pitchFamily="18" charset="0"/>
                <a:cs typeface="Times New Roman" pitchFamily="18" charset="0"/>
              </a:rPr>
              <a:t>Математическая грамотность</a:t>
            </a:r>
            <a:endParaRPr lang="ru-RU" dirty="0">
              <a:latin typeface="Times New Roman" pitchFamily="18" charset="0"/>
              <a:cs typeface="Times New Roman" pitchFamily="18" charset="0"/>
            </a:endParaRPr>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628800"/>
            <a:ext cx="707915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2905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620688"/>
            <a:ext cx="7539250"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8428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404664"/>
            <a:ext cx="6696744" cy="5726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7263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548680"/>
            <a:ext cx="6687373" cy="5159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3956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4544" y="0"/>
            <a:ext cx="9577064" cy="634082"/>
          </a:xfrm>
        </p:spPr>
        <p:txBody>
          <a:bodyPr>
            <a:noAutofit/>
          </a:bodyPr>
          <a:lstStyle/>
          <a:p>
            <a:r>
              <a:rPr lang="ru-RU" sz="2400" dirty="0">
                <a:latin typeface="Times New Roman" panose="02020603050405020304" pitchFamily="18" charset="0"/>
                <a:cs typeface="Times New Roman" panose="02020603050405020304" pitchFamily="18" charset="0"/>
              </a:rPr>
              <a:t>НОВЫЙ ФОРМАТ </a:t>
            </a:r>
            <a:r>
              <a:rPr lang="ru-RU" sz="2400" dirty="0" smtClean="0">
                <a:latin typeface="Times New Roman" panose="02020603050405020304" pitchFamily="18" charset="0"/>
                <a:cs typeface="Times New Roman" panose="02020603050405020304" pitchFamily="18" charset="0"/>
              </a:rPr>
              <a:t>ЕНТ-2017</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95536" y="908720"/>
            <a:ext cx="8229600" cy="5472608"/>
          </a:xfrm>
        </p:spPr>
        <p:txBody>
          <a:bodyPr>
            <a:normAutofit/>
          </a:bodyPr>
          <a:lstStyle/>
          <a:p>
            <a:pPr marL="0" indent="0">
              <a:buNone/>
            </a:pPr>
            <a:r>
              <a:rPr lang="ru-RU" sz="2200" dirty="0">
                <a:latin typeface="Times New Roman" panose="02020603050405020304" pitchFamily="18" charset="0"/>
                <a:cs typeface="Times New Roman" panose="02020603050405020304" pitchFamily="18" charset="0"/>
              </a:rPr>
              <a:t>С 1 января 2017 года вводится в действие поправка в Закон РК </a:t>
            </a:r>
            <a:endParaRPr lang="ru-RU" sz="2200" dirty="0" smtClean="0">
              <a:latin typeface="Times New Roman" panose="02020603050405020304" pitchFamily="18" charset="0"/>
              <a:cs typeface="Times New Roman" panose="02020603050405020304" pitchFamily="18" charset="0"/>
            </a:endParaRPr>
          </a:p>
          <a:p>
            <a:pPr marL="0" indent="0">
              <a:buNone/>
            </a:pPr>
            <a:r>
              <a:rPr lang="ru-RU" sz="2200" dirty="0" smtClean="0">
                <a:latin typeface="Times New Roman" panose="02020603050405020304" pitchFamily="18" charset="0"/>
                <a:cs typeface="Times New Roman" panose="02020603050405020304" pitchFamily="18" charset="0"/>
              </a:rPr>
              <a:t>«</a:t>
            </a:r>
            <a:r>
              <a:rPr lang="ru-RU" sz="2200" dirty="0" smtClean="0">
                <a:latin typeface="Times New Roman" panose="02020603050405020304" pitchFamily="18" charset="0"/>
                <a:cs typeface="Times New Roman" panose="02020603050405020304" pitchFamily="18" charset="0"/>
              </a:rPr>
              <a:t>Об образовании»: </a:t>
            </a:r>
          </a:p>
          <a:p>
            <a:endParaRPr lang="ru-RU" sz="2200" dirty="0" smtClean="0">
              <a:latin typeface="Times New Roman" panose="02020603050405020304" pitchFamily="18" charset="0"/>
              <a:cs typeface="Times New Roman" panose="02020603050405020304" pitchFamily="18" charset="0"/>
            </a:endParaRPr>
          </a:p>
          <a:p>
            <a:r>
              <a:rPr lang="ru-RU" sz="2200" dirty="0" smtClean="0">
                <a:latin typeface="Times New Roman" panose="02020603050405020304" pitchFamily="18" charset="0"/>
                <a:cs typeface="Times New Roman" panose="02020603050405020304" pitchFamily="18" charset="0"/>
              </a:rPr>
              <a:t>Государственный </a:t>
            </a:r>
            <a:r>
              <a:rPr lang="ru-RU" sz="2200" dirty="0">
                <a:latin typeface="Times New Roman" panose="02020603050405020304" pitchFamily="18" charset="0"/>
                <a:cs typeface="Times New Roman" panose="02020603050405020304" pitchFamily="18" charset="0"/>
              </a:rPr>
              <a:t>выпускной экзамен - одна из форм итоговой аттестации обучающихся в организациях общего среднего образования, являющаяся необходимым условием для получения ими документа государственного образца, свидетельствующего об окончании курса общего среднего образования</a:t>
            </a:r>
            <a:r>
              <a:rPr lang="ru-RU" sz="2200" dirty="0" smtClean="0">
                <a:latin typeface="Times New Roman" panose="02020603050405020304" pitchFamily="18" charset="0"/>
                <a:cs typeface="Times New Roman" panose="02020603050405020304" pitchFamily="18" charset="0"/>
              </a:rPr>
              <a:t>;</a:t>
            </a:r>
          </a:p>
          <a:p>
            <a:endParaRPr lang="ru-RU" sz="2200" dirty="0">
              <a:latin typeface="Times New Roman" panose="02020603050405020304" pitchFamily="18" charset="0"/>
              <a:cs typeface="Times New Roman" panose="02020603050405020304" pitchFamily="18" charset="0"/>
            </a:endParaRPr>
          </a:p>
          <a:p>
            <a:r>
              <a:rPr lang="ru-RU" sz="2200" b="1" dirty="0" smtClean="0">
                <a:latin typeface="Times New Roman" panose="02020603050405020304" pitchFamily="18" charset="0"/>
                <a:cs typeface="Times New Roman" panose="02020603050405020304" pitchFamily="18" charset="0"/>
              </a:rPr>
              <a:t>Единое </a:t>
            </a:r>
            <a:r>
              <a:rPr lang="ru-RU" sz="2200" b="1" dirty="0">
                <a:latin typeface="Times New Roman" panose="02020603050405020304" pitchFamily="18" charset="0"/>
                <a:cs typeface="Times New Roman" panose="02020603050405020304" pitchFamily="18" charset="0"/>
              </a:rPr>
              <a:t>национальное тестирование – одна из форм отборочных экзаменов для поступления в высшие учебные заведения.</a:t>
            </a:r>
          </a:p>
          <a:p>
            <a:pPr marL="0" indent="0">
              <a:buNone/>
            </a:pPr>
            <a:endParaRPr lang="ru-RU" dirty="0"/>
          </a:p>
        </p:txBody>
      </p:sp>
    </p:spTree>
    <p:extLst>
      <p:ext uri="{BB962C8B-B14F-4D97-AF65-F5344CB8AC3E}">
        <p14:creationId xmlns:p14="http://schemas.microsoft.com/office/powerpoint/2010/main" val="19818546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778098"/>
          </a:xfrm>
        </p:spPr>
        <p:txBody>
          <a:bodyPr/>
          <a:lstStyle/>
          <a:p>
            <a:pPr algn="ctr"/>
            <a:r>
              <a:rPr lang="kk-KZ" dirty="0" smtClean="0">
                <a:latin typeface="Times New Roman" pitchFamily="18" charset="0"/>
                <a:cs typeface="Times New Roman" pitchFamily="18" charset="0"/>
              </a:rPr>
              <a:t>Оқу сауаттылығы</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1403648" y="1052736"/>
            <a:ext cx="7498080" cy="4800600"/>
          </a:xfrm>
        </p:spPr>
        <p:txBody>
          <a:bodyPr>
            <a:noAutofit/>
          </a:bodyPr>
          <a:lstStyle/>
          <a:p>
            <a:pPr marL="82296" indent="0" algn="just">
              <a:spcBef>
                <a:spcPts val="0"/>
              </a:spcBef>
              <a:buNone/>
            </a:pPr>
            <a:r>
              <a:rPr lang="kk-KZ" sz="1300" b="1" dirty="0">
                <a:latin typeface="Times New Roman" pitchFamily="18" charset="0"/>
                <a:cs typeface="Times New Roman" pitchFamily="18" charset="0"/>
              </a:rPr>
              <a:t>(1) </a:t>
            </a:r>
            <a:r>
              <a:rPr lang="kk-KZ" sz="1300" dirty="0">
                <a:latin typeface="Times New Roman" pitchFamily="18" charset="0"/>
                <a:cs typeface="Times New Roman" pitchFamily="18" charset="0"/>
              </a:rPr>
              <a:t>Балаға ат қоюдың </a:t>
            </a:r>
            <a:r>
              <a:rPr lang="kk-KZ" sz="1300" b="1" dirty="0">
                <a:latin typeface="Times New Roman" pitchFamily="18" charset="0"/>
                <a:cs typeface="Times New Roman" pitchFamily="18" charset="0"/>
              </a:rPr>
              <a:t>қаншалықты маңызды екеніне мән бермейтіндер көп. (2) Сол себепті де, әдемі естілетініне қызығып, көбінесе мағынасыз аттарды қоя салады.</a:t>
            </a:r>
            <a:endParaRPr lang="ru-RU" sz="1300" dirty="0">
              <a:latin typeface="Times New Roman" pitchFamily="18" charset="0"/>
              <a:cs typeface="Times New Roman" pitchFamily="18" charset="0"/>
            </a:endParaRPr>
          </a:p>
          <a:p>
            <a:pPr marL="82296" indent="0" algn="just">
              <a:spcBef>
                <a:spcPts val="0"/>
              </a:spcBef>
              <a:buNone/>
            </a:pPr>
            <a:r>
              <a:rPr lang="kk-KZ" sz="1300" dirty="0">
                <a:latin typeface="Times New Roman" pitchFamily="18" charset="0"/>
                <a:cs typeface="Times New Roman" pitchFamily="18" charset="0"/>
              </a:rPr>
              <a:t>(3) Бір қызығы, сәбидің қай мезгілде, қай айда дүниеге келгендігі де оның мінезінің қалыптасуына ықпал ететін көрінеді. (4) Деректерге сүйен­сек, </a:t>
            </a:r>
            <a:r>
              <a:rPr lang="kk-KZ" sz="1300" b="1" dirty="0">
                <a:latin typeface="Times New Roman" pitchFamily="18" charset="0"/>
                <a:cs typeface="Times New Roman" pitchFamily="18" charset="0"/>
              </a:rPr>
              <a:t>қыста</a:t>
            </a:r>
            <a:r>
              <a:rPr lang="kk-KZ" sz="1300" dirty="0">
                <a:latin typeface="Times New Roman" pitchFamily="18" charset="0"/>
                <a:cs typeface="Times New Roman" pitchFamily="18" charset="0"/>
              </a:rPr>
              <a:t> ынталы, талапты балалар дүниеге келеді. (5) Кі­лең жуан дыбыстардан тұра­тын қатқыл есімнің қойылуы олардың осы қасиетін одан әрі ұштап, дамыта түседі. (6) Жел­тоқсанда туған балалар тік мінезді, өте өктем, ал қаң­тар мен ақпанда туған балалар байсалдырақ болады. (7) «Бірақ қыста туған сәбилер есейгенде өздерінің қырсық­ты­ғының кесірінен ешкіммен сыйыса алмай қиналады. (8) Олар әрдайым елдің алдында болғысы келеді. (9) Егер сіз оның табиғат берген қатал мінезін жұмсартқыңыз келсе, жұмсақ есім таңдаңыз» дейді экстрасенс Заман Сыпатаев. </a:t>
            </a:r>
            <a:endParaRPr lang="ru-RU" sz="1300" dirty="0">
              <a:latin typeface="Times New Roman" pitchFamily="18" charset="0"/>
              <a:cs typeface="Times New Roman" pitchFamily="18" charset="0"/>
            </a:endParaRPr>
          </a:p>
          <a:p>
            <a:pPr marL="82296" indent="0" algn="just">
              <a:spcBef>
                <a:spcPts val="0"/>
              </a:spcBef>
              <a:buNone/>
            </a:pPr>
            <a:r>
              <a:rPr lang="kk-KZ" sz="1300" dirty="0">
                <a:latin typeface="Times New Roman" pitchFamily="18" charset="0"/>
                <a:cs typeface="Times New Roman" pitchFamily="18" charset="0"/>
              </a:rPr>
              <a:t>(10)</a:t>
            </a:r>
            <a:r>
              <a:rPr lang="kk-KZ" sz="1300" b="1" dirty="0">
                <a:latin typeface="Times New Roman" pitchFamily="18" charset="0"/>
                <a:cs typeface="Times New Roman" pitchFamily="18" charset="0"/>
              </a:rPr>
              <a:t> Көктемде</a:t>
            </a:r>
            <a:r>
              <a:rPr lang="kk-KZ" sz="1300" dirty="0">
                <a:latin typeface="Times New Roman" pitchFamily="18" charset="0"/>
                <a:cs typeface="Times New Roman" pitchFamily="18" charset="0"/>
              </a:rPr>
              <a:t> туған балалар тез ренжігіш, сезімтал, әсер­шіл. (11) Олардың көбі тумысынан дарынды, бірақ өздеріне сенімді емес. (12) Осы жасқаншақ, жігерсіз жұмсақ мінезі олардың көш­бас­шы болуына кедергі. (13) Сон­дықтан қайраттандыру үшін оларға қатқыл есім таңдаған жөн. </a:t>
            </a:r>
            <a:endParaRPr lang="ru-RU" sz="1300" dirty="0">
              <a:latin typeface="Times New Roman" pitchFamily="18" charset="0"/>
              <a:cs typeface="Times New Roman" pitchFamily="18" charset="0"/>
            </a:endParaRPr>
          </a:p>
          <a:p>
            <a:pPr marL="82296" indent="0" algn="just">
              <a:spcBef>
                <a:spcPts val="0"/>
              </a:spcBef>
              <a:buNone/>
            </a:pPr>
            <a:r>
              <a:rPr lang="kk-KZ" sz="1300" dirty="0">
                <a:latin typeface="Times New Roman" pitchFamily="18" charset="0"/>
                <a:cs typeface="Times New Roman" pitchFamily="18" charset="0"/>
              </a:rPr>
              <a:t>(14) </a:t>
            </a:r>
            <a:r>
              <a:rPr lang="kk-KZ" sz="1300" b="1" dirty="0">
                <a:latin typeface="Times New Roman" pitchFamily="18" charset="0"/>
                <a:cs typeface="Times New Roman" pitchFamily="18" charset="0"/>
              </a:rPr>
              <a:t>Жазда</a:t>
            </a:r>
            <a:r>
              <a:rPr lang="kk-KZ" sz="1300" dirty="0">
                <a:latin typeface="Times New Roman" pitchFamily="18" charset="0"/>
                <a:cs typeface="Times New Roman" pitchFamily="18" charset="0"/>
              </a:rPr>
              <a:t> туған балаларға, негізінен белсенділік пен тә­каппарлық, батылдық тән. </a:t>
            </a:r>
            <a:r>
              <a:rPr lang="kk-KZ" sz="1300" b="1" dirty="0">
                <a:latin typeface="Times New Roman" pitchFamily="18" charset="0"/>
                <a:cs typeface="Times New Roman" pitchFamily="18" charset="0"/>
              </a:rPr>
              <a:t>(15) Күзде</a:t>
            </a:r>
            <a:r>
              <a:rPr lang="kk-KZ" sz="1300" dirty="0">
                <a:latin typeface="Times New Roman" pitchFamily="18" charset="0"/>
                <a:cs typeface="Times New Roman" pitchFamily="18" charset="0"/>
              </a:rPr>
              <a:t> туған балалар өте әм­бебап, алғыр және сабырлы. (16) Не істесе де, көп ойла­нып-толғанады. (17)  Оларға ат таңдау соншалықты қиын емес, себебі күзгі балалардың таби­ға­тына ештеңе әсер етпейді. </a:t>
            </a:r>
            <a:endParaRPr lang="ru-RU" sz="1300" dirty="0">
              <a:latin typeface="Times New Roman" pitchFamily="18" charset="0"/>
              <a:cs typeface="Times New Roman" pitchFamily="18" charset="0"/>
            </a:endParaRPr>
          </a:p>
          <a:p>
            <a:pPr marL="82296" indent="0" algn="just">
              <a:spcBef>
                <a:spcPts val="0"/>
              </a:spcBef>
              <a:buNone/>
            </a:pPr>
            <a:r>
              <a:rPr lang="kk-KZ" sz="1300" dirty="0">
                <a:latin typeface="Times New Roman" pitchFamily="18" charset="0"/>
                <a:cs typeface="Times New Roman" pitchFamily="18" charset="0"/>
              </a:rPr>
              <a:t>(18) Жалпы, </a:t>
            </a:r>
            <a:r>
              <a:rPr lang="kk-KZ" sz="1300" u="sng" dirty="0">
                <a:latin typeface="Times New Roman" pitchFamily="18" charset="0"/>
                <a:cs typeface="Times New Roman" pitchFamily="18" charset="0"/>
              </a:rPr>
              <a:t>балаға ат қоюда есімдер құпиясын</a:t>
            </a:r>
            <a:r>
              <a:rPr lang="kk-KZ" sz="1300" dirty="0">
                <a:latin typeface="Times New Roman" pitchFamily="18" charset="0"/>
                <a:cs typeface="Times New Roman" pitchFamily="18" charset="0"/>
              </a:rPr>
              <a:t> ескермеуге болмайды. (19) Біріншіден, есім қалай дыбысталады, соған мән берген жөн. (20) Ары қарай, мағынасына көңіл бөлу керек. (21) Мәселен, қыз балаға сұлулық, парасаттылық, ақылдылық қасиеттерін қамтитын есімдер лайық. (22) Ал балаңыз ұл болса және сіз оның болашақта қа­жырлы да қайратты, дәулетті және ер мінезді азамат болып өскенін қаласаңыз, есімін де соған орайластырып қойғаны­ңыз абзал. (23) Ең бастысы, өз балаңыз­дың қандай болғанын қалай­сыз? (24) Есімін де соған қарай таңдаңыз. (25) Ат қою – өте жауапты іс. (26) Сонымен қатар әрбір ата-ана өз баласының бақытты, табысты болуына және үйле­сімді өмір сүруіне ықпал ете алады</a:t>
            </a:r>
            <a:r>
              <a:rPr lang="kk-KZ" sz="1300" dirty="0" smtClean="0">
                <a:latin typeface="Times New Roman" pitchFamily="18" charset="0"/>
                <a:cs typeface="Times New Roman" pitchFamily="18" charset="0"/>
              </a:rPr>
              <a:t>.</a:t>
            </a:r>
            <a:endParaRPr lang="ru-RU" sz="1300" dirty="0">
              <a:latin typeface="Times New Roman" pitchFamily="18" charset="0"/>
              <a:cs typeface="Times New Roman" pitchFamily="18" charset="0"/>
            </a:endParaRPr>
          </a:p>
          <a:p>
            <a:pPr marL="82296" indent="0" algn="r">
              <a:spcBef>
                <a:spcPts val="0"/>
              </a:spcBef>
              <a:buNone/>
            </a:pPr>
            <a:r>
              <a:rPr lang="kk-KZ" sz="1300" u="sng" dirty="0">
                <a:latin typeface="Times New Roman" pitchFamily="18" charset="0"/>
                <a:cs typeface="Times New Roman" pitchFamily="18" charset="0"/>
              </a:rPr>
              <a:t>http://zhasalash.kz/otbasy/17073.html</a:t>
            </a: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2273617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476672"/>
            <a:ext cx="7498080" cy="5616624"/>
          </a:xfrm>
        </p:spPr>
        <p:txBody>
          <a:bodyPr>
            <a:noAutofit/>
          </a:bodyPr>
          <a:lstStyle/>
          <a:p>
            <a:pPr marL="0" indent="0">
              <a:buNone/>
            </a:pPr>
            <a:r>
              <a:rPr lang="kk-KZ" sz="1300" dirty="0">
                <a:latin typeface="Times New Roman" pitchFamily="18" charset="0"/>
                <a:cs typeface="Times New Roman" pitchFamily="18" charset="0"/>
              </a:rPr>
              <a:t>1. Қандай  жауап мәтіндегі негізгі ойға сәйкес келеді?</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А) Әдемі естілетін есім таңдаған жөн. </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В) Есімді экстрасенске қойдырған жөн.</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С) Есімді заманына сәйкестендіріп қойған жөн.</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D) Есімнің мағынасына назар аударған жөн.</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Е) Есімді құрметті адамдарға қойдырған жөн. </a:t>
            </a:r>
            <a:endParaRPr lang="kk-KZ" sz="1300" dirty="0" smtClean="0">
              <a:latin typeface="Times New Roman" pitchFamily="18" charset="0"/>
              <a:cs typeface="Times New Roman" pitchFamily="18" charset="0"/>
            </a:endParaRPr>
          </a:p>
          <a:p>
            <a:pPr marL="72000" indent="0">
              <a:buNone/>
            </a:pPr>
            <a:endParaRPr lang="ru-RU" sz="1300" dirty="0">
              <a:latin typeface="Times New Roman" pitchFamily="18" charset="0"/>
              <a:cs typeface="Times New Roman" pitchFamily="18" charset="0"/>
            </a:endParaRPr>
          </a:p>
          <a:p>
            <a:pPr marL="0" indent="0">
              <a:buNone/>
            </a:pPr>
            <a:r>
              <a:rPr lang="kk-KZ" sz="1300" b="1" dirty="0">
                <a:latin typeface="Times New Roman" pitchFamily="18" charset="0"/>
                <a:cs typeface="Times New Roman" pitchFamily="18" charset="0"/>
              </a:rPr>
              <a:t> </a:t>
            </a:r>
            <a:r>
              <a:rPr lang="kk-KZ" sz="1300" dirty="0" smtClean="0">
                <a:latin typeface="Times New Roman" pitchFamily="18" charset="0"/>
                <a:cs typeface="Times New Roman" pitchFamily="18" charset="0"/>
              </a:rPr>
              <a:t>2</a:t>
            </a:r>
            <a:r>
              <a:rPr lang="kk-KZ" sz="1300" dirty="0">
                <a:latin typeface="Times New Roman" pitchFamily="18" charset="0"/>
                <a:cs typeface="Times New Roman" pitchFamily="18" charset="0"/>
              </a:rPr>
              <a:t>. Қандай мезгілде туған балалардың мінездері бір-біріне қарама-қайшы?  </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А) Жаз-күз</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В) Көктем-күз  </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С) Күз-қыс</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D)</a:t>
            </a:r>
            <a:r>
              <a:rPr lang="kk-KZ" sz="1300" b="1" dirty="0">
                <a:latin typeface="Times New Roman" pitchFamily="18" charset="0"/>
                <a:cs typeface="Times New Roman" pitchFamily="18" charset="0"/>
              </a:rPr>
              <a:t> </a:t>
            </a:r>
            <a:r>
              <a:rPr lang="kk-KZ" sz="1300" dirty="0">
                <a:latin typeface="Times New Roman" pitchFamily="18" charset="0"/>
                <a:cs typeface="Times New Roman" pitchFamily="18" charset="0"/>
              </a:rPr>
              <a:t>Қыс-жаз</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Е) </a:t>
            </a:r>
            <a:r>
              <a:rPr lang="kk-KZ" sz="1300" dirty="0" smtClean="0">
                <a:latin typeface="Times New Roman" pitchFamily="18" charset="0"/>
                <a:cs typeface="Times New Roman" pitchFamily="18" charset="0"/>
              </a:rPr>
              <a:t>Қыс-көктем</a:t>
            </a:r>
          </a:p>
          <a:p>
            <a:pPr marL="72000" indent="0">
              <a:buNone/>
            </a:pPr>
            <a:endParaRPr lang="ru-RU" sz="1300" dirty="0">
              <a:latin typeface="Times New Roman" pitchFamily="18" charset="0"/>
              <a:cs typeface="Times New Roman" pitchFamily="18" charset="0"/>
            </a:endParaRPr>
          </a:p>
          <a:p>
            <a:pPr marL="0" indent="0">
              <a:buNone/>
            </a:pPr>
            <a:r>
              <a:rPr lang="kk-KZ" sz="1300" b="1" dirty="0">
                <a:latin typeface="Times New Roman" pitchFamily="18" charset="0"/>
                <a:cs typeface="Times New Roman" pitchFamily="18" charset="0"/>
              </a:rPr>
              <a:t> </a:t>
            </a:r>
            <a:r>
              <a:rPr lang="kk-KZ" sz="1300" dirty="0" smtClean="0">
                <a:latin typeface="Times New Roman" pitchFamily="18" charset="0"/>
                <a:cs typeface="Times New Roman" pitchFamily="18" charset="0"/>
              </a:rPr>
              <a:t>3</a:t>
            </a:r>
            <a:r>
              <a:rPr lang="kk-KZ" sz="1300" dirty="0">
                <a:latin typeface="Times New Roman" pitchFamily="18" charset="0"/>
                <a:cs typeface="Times New Roman" pitchFamily="18" charset="0"/>
              </a:rPr>
              <a:t>. 15-16-жолға сәйкес қандай есімдер қоюға болады?</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А) Абай, Батырхан</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В) Дана, Сабыржан</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С) </a:t>
            </a:r>
            <a:r>
              <a:rPr lang="ru-RU" sz="1300" dirty="0" err="1">
                <a:latin typeface="Times New Roman" pitchFamily="18" charset="0"/>
                <a:cs typeface="Times New Roman" pitchFamily="18" charset="0"/>
              </a:rPr>
              <a:t>Жамал</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Ақылгүл</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D) Жібек, Меруерт</a:t>
            </a:r>
            <a:endParaRPr lang="ru-RU" sz="1300" dirty="0">
              <a:latin typeface="Times New Roman" pitchFamily="18" charset="0"/>
              <a:cs typeface="Times New Roman" pitchFamily="18" charset="0"/>
            </a:endParaRPr>
          </a:p>
          <a:p>
            <a:pPr marL="0" indent="0">
              <a:buNone/>
            </a:pPr>
            <a:r>
              <a:rPr lang="kk-KZ" sz="1300" dirty="0">
                <a:latin typeface="Times New Roman" pitchFamily="18" charset="0"/>
                <a:cs typeface="Times New Roman" pitchFamily="18" charset="0"/>
              </a:rPr>
              <a:t>Е) Қымбат, </a:t>
            </a:r>
            <a:r>
              <a:rPr lang="kk-KZ" sz="1300" dirty="0" smtClean="0">
                <a:latin typeface="Times New Roman" pitchFamily="18" charset="0"/>
                <a:cs typeface="Times New Roman" pitchFamily="18" charset="0"/>
              </a:rPr>
              <a:t>Әсем</a:t>
            </a: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2586285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03648" y="692696"/>
            <a:ext cx="7498080" cy="4800600"/>
          </a:xfrm>
        </p:spPr>
        <p:txBody>
          <a:bodyPr>
            <a:normAutofit/>
          </a:bodyPr>
          <a:lstStyle/>
          <a:p>
            <a:pPr marL="82296" indent="0">
              <a:buNone/>
            </a:pPr>
            <a:r>
              <a:rPr lang="ru-RU" sz="1300" dirty="0">
                <a:latin typeface="Times New Roman" pitchFamily="18" charset="0"/>
                <a:cs typeface="Times New Roman" pitchFamily="18" charset="0"/>
              </a:rPr>
              <a:t> 4. </a:t>
            </a:r>
            <a:r>
              <a:rPr lang="ru-RU" sz="1300" dirty="0" err="1">
                <a:latin typeface="Times New Roman" pitchFamily="18" charset="0"/>
                <a:cs typeface="Times New Roman" pitchFamily="18" charset="0"/>
              </a:rPr>
              <a:t>Қазақта</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белгілі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бір</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оқиғаға</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мезгілге</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т.б</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сәттерге</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орай</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қойылған</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есімдер</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жиі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кездеседі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Мысалы</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айт</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күні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туса</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Айтбай</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Көктемнің</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бірінші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және</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үшінші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айларына</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байланысты</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есімдер</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таңдаңыз</a:t>
            </a:r>
            <a:r>
              <a:rPr lang="ru-RU" sz="1300" dirty="0">
                <a:latin typeface="Times New Roman" pitchFamily="18" charset="0"/>
                <a:cs typeface="Times New Roman" pitchFamily="18" charset="0"/>
              </a:rPr>
              <a:t>.</a:t>
            </a:r>
          </a:p>
          <a:p>
            <a:pPr marL="82296" indent="0">
              <a:buNone/>
            </a:pPr>
            <a:r>
              <a:rPr lang="ru-RU" sz="1300" dirty="0">
                <a:latin typeface="Times New Roman" pitchFamily="18" charset="0"/>
                <a:cs typeface="Times New Roman" pitchFamily="18" charset="0"/>
              </a:rPr>
              <a:t> </a:t>
            </a:r>
          </a:p>
          <a:p>
            <a:pPr marL="82296" indent="0">
              <a:buNone/>
            </a:pPr>
            <a:r>
              <a:rPr lang="ru-RU" sz="1300" dirty="0">
                <a:latin typeface="Times New Roman" pitchFamily="18" charset="0"/>
                <a:cs typeface="Times New Roman" pitchFamily="18" charset="0"/>
              </a:rPr>
              <a:t>___________________________</a:t>
            </a:r>
          </a:p>
          <a:p>
            <a:pPr marL="82296" indent="0">
              <a:buNone/>
            </a:pPr>
            <a:r>
              <a:rPr lang="ru-RU" sz="1300" dirty="0">
                <a:latin typeface="Times New Roman" pitchFamily="18" charset="0"/>
                <a:cs typeface="Times New Roman" pitchFamily="18" charset="0"/>
              </a:rPr>
              <a:t>___________________________</a:t>
            </a:r>
            <a:br>
              <a:rPr lang="ru-RU" sz="1300" dirty="0">
                <a:latin typeface="Times New Roman" pitchFamily="18" charset="0"/>
                <a:cs typeface="Times New Roman" pitchFamily="18" charset="0"/>
              </a:rPr>
            </a:br>
            <a:r>
              <a:rPr lang="ru-RU" sz="1300" dirty="0" err="1">
                <a:latin typeface="Times New Roman" pitchFamily="18" charset="0"/>
                <a:cs typeface="Times New Roman" pitchFamily="18" charset="0"/>
              </a:rPr>
              <a:t>Жауап</a:t>
            </a:r>
            <a:r>
              <a:rPr lang="ru-RU" sz="1300" dirty="0">
                <a:latin typeface="Times New Roman" pitchFamily="18" charset="0"/>
                <a:cs typeface="Times New Roman" pitchFamily="18" charset="0"/>
              </a:rPr>
              <a:t>: </a:t>
            </a:r>
          </a:p>
          <a:p>
            <a:pPr marL="82296" indent="0">
              <a:buNone/>
            </a:pPr>
            <a:r>
              <a:rPr lang="ru-RU" sz="1300" dirty="0" err="1">
                <a:latin typeface="Times New Roman" pitchFamily="18" charset="0"/>
                <a:cs typeface="Times New Roman" pitchFamily="18" charset="0"/>
              </a:rPr>
              <a:t>Наурыз</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Наурызгүл</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Наурызбай</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Наурызбек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т.б</a:t>
            </a:r>
            <a:r>
              <a:rPr lang="ru-RU" sz="1300" dirty="0">
                <a:latin typeface="Times New Roman" pitchFamily="18" charset="0"/>
                <a:cs typeface="Times New Roman" pitchFamily="18" charset="0"/>
              </a:rPr>
              <a:t>.</a:t>
            </a:r>
          </a:p>
          <a:p>
            <a:pPr marL="82296" indent="0">
              <a:buNone/>
            </a:pPr>
            <a:r>
              <a:rPr lang="ru-RU" sz="1300" dirty="0" err="1">
                <a:latin typeface="Times New Roman" pitchFamily="18" charset="0"/>
                <a:cs typeface="Times New Roman" pitchFamily="18" charset="0"/>
              </a:rPr>
              <a:t>Жеңіс</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Жеңісгүл</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Жеңісхан</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Жеңісбек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т.б</a:t>
            </a:r>
            <a:r>
              <a:rPr lang="ru-RU" sz="1300" dirty="0" smtClean="0">
                <a:latin typeface="Times New Roman" pitchFamily="18" charset="0"/>
                <a:cs typeface="Times New Roman" pitchFamily="18" charset="0"/>
              </a:rPr>
              <a:t>.</a:t>
            </a:r>
          </a:p>
          <a:p>
            <a:pPr marL="82296" indent="0">
              <a:buNone/>
            </a:pP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 5. </a:t>
            </a:r>
            <a:r>
              <a:rPr lang="ru-RU" sz="1300" dirty="0" err="1">
                <a:latin typeface="Times New Roman" pitchFamily="18" charset="0"/>
                <a:cs typeface="Times New Roman" pitchFamily="18" charset="0"/>
              </a:rPr>
              <a:t>Өмірде</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балалардың</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көшбасшы</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болуына</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кедергі</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жасайтын</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мінездері</a:t>
            </a: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А) </a:t>
            </a:r>
            <a:r>
              <a:rPr lang="ru-RU" sz="1300" dirty="0" err="1">
                <a:latin typeface="Times New Roman" pitchFamily="18" charset="0"/>
                <a:cs typeface="Times New Roman" pitchFamily="18" charset="0"/>
              </a:rPr>
              <a:t>Еркелік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әсершілдік</a:t>
            </a: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В) </a:t>
            </a:r>
            <a:r>
              <a:rPr lang="ru-RU" sz="1300" dirty="0" err="1">
                <a:latin typeface="Times New Roman" pitchFamily="18" charset="0"/>
                <a:cs typeface="Times New Roman" pitchFamily="18" charset="0"/>
              </a:rPr>
              <a:t>Қарапайымдылық</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табандылық</a:t>
            </a: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С) </a:t>
            </a:r>
            <a:r>
              <a:rPr lang="ru-RU" sz="1300" dirty="0" err="1">
                <a:latin typeface="Times New Roman" pitchFamily="18" charset="0"/>
                <a:cs typeface="Times New Roman" pitchFamily="18" charset="0"/>
              </a:rPr>
              <a:t>Тік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мінезділік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алғырлық</a:t>
            </a:r>
            <a:endParaRPr lang="ru-RU" sz="1300" dirty="0">
              <a:latin typeface="Times New Roman" pitchFamily="18" charset="0"/>
              <a:cs typeface="Times New Roman" pitchFamily="18" charset="0"/>
            </a:endParaRPr>
          </a:p>
          <a:p>
            <a:pPr marL="82296" indent="0">
              <a:buNone/>
            </a:pPr>
            <a:r>
              <a:rPr lang="en-US" sz="1300" dirty="0">
                <a:latin typeface="Times New Roman" pitchFamily="18" charset="0"/>
                <a:cs typeface="Times New Roman" pitchFamily="18" charset="0"/>
              </a:rPr>
              <a:t>D) </a:t>
            </a:r>
            <a:r>
              <a:rPr lang="ru-RU" sz="1300" dirty="0" err="1">
                <a:latin typeface="Times New Roman" pitchFamily="18" charset="0"/>
                <a:cs typeface="Times New Roman" pitchFamily="18" charset="0"/>
              </a:rPr>
              <a:t>Кішіпейілділік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тәкаппарлық</a:t>
            </a: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Е) </a:t>
            </a:r>
            <a:r>
              <a:rPr lang="ru-RU" sz="1300" dirty="0" err="1">
                <a:latin typeface="Times New Roman" pitchFamily="18" charset="0"/>
                <a:cs typeface="Times New Roman" pitchFamily="18" charset="0"/>
              </a:rPr>
              <a:t>Жігерсіздік</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жасқаншақтық</a:t>
            </a:r>
            <a:endParaRPr lang="ru-RU" sz="1300" dirty="0">
              <a:latin typeface="Times New Roman" pitchFamily="18" charset="0"/>
              <a:cs typeface="Times New Roman" pitchFamily="18" charset="0"/>
            </a:endParaRPr>
          </a:p>
          <a:p>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2645038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88640"/>
            <a:ext cx="7498080" cy="648072"/>
          </a:xfrm>
        </p:spPr>
        <p:txBody>
          <a:bodyPr>
            <a:normAutofit fontScale="90000"/>
          </a:bodyPr>
          <a:lstStyle/>
          <a:p>
            <a:pPr algn="ctr"/>
            <a:r>
              <a:rPr lang="kk-KZ" dirty="0" smtClean="0">
                <a:latin typeface="Times New Roman" pitchFamily="18" charset="0"/>
                <a:cs typeface="Times New Roman" pitchFamily="18" charset="0"/>
              </a:rPr>
              <a:t>Читательская грамотность</a:t>
            </a:r>
            <a:endParaRPr lang="ru-RU" dirty="0">
              <a:latin typeface="Times New Roman" pitchFamily="18" charset="0"/>
              <a:cs typeface="Times New Roman" pitchFamily="18" charset="0"/>
            </a:endParaRPr>
          </a:p>
        </p:txBody>
      </p:sp>
      <p:sp>
        <p:nvSpPr>
          <p:cNvPr id="4" name="Объект 3"/>
          <p:cNvSpPr>
            <a:spLocks noGrp="1"/>
          </p:cNvSpPr>
          <p:nvPr>
            <p:ph idx="1"/>
          </p:nvPr>
        </p:nvSpPr>
        <p:spPr>
          <a:xfrm>
            <a:off x="1331640" y="980728"/>
            <a:ext cx="7488832" cy="4800600"/>
          </a:xfrm>
        </p:spPr>
        <p:txBody>
          <a:bodyPr>
            <a:normAutofit fontScale="25000" lnSpcReduction="20000"/>
          </a:bodyPr>
          <a:lstStyle/>
          <a:p>
            <a:pPr marL="82296" indent="0" algn="ctr">
              <a:buNone/>
            </a:pPr>
            <a:r>
              <a:rPr lang="ru-RU" sz="5600" b="1" dirty="0">
                <a:latin typeface="Times New Roman" pitchFamily="18" charset="0"/>
                <a:cs typeface="Times New Roman" pitchFamily="18" charset="0"/>
              </a:rPr>
              <a:t>Комната Обломова</a:t>
            </a:r>
            <a:endParaRPr lang="ru-RU" sz="5600" dirty="0">
              <a:latin typeface="Times New Roman" pitchFamily="18" charset="0"/>
              <a:cs typeface="Times New Roman" pitchFamily="18" charset="0"/>
            </a:endParaRPr>
          </a:p>
          <a:p>
            <a:pPr marL="82296" indent="0" algn="ctr">
              <a:buNone/>
            </a:pPr>
            <a:r>
              <a:rPr lang="ru-RU" sz="5600" b="1" dirty="0">
                <a:latin typeface="Times New Roman" pitchFamily="18" charset="0"/>
                <a:cs typeface="Times New Roman" pitchFamily="18" charset="0"/>
              </a:rPr>
              <a:t>(по </a:t>
            </a:r>
            <a:r>
              <a:rPr lang="ru-RU" sz="5600" b="1" dirty="0" err="1">
                <a:latin typeface="Times New Roman" pitchFamily="18" charset="0"/>
                <a:cs typeface="Times New Roman" pitchFamily="18" charset="0"/>
              </a:rPr>
              <a:t>И.Гончарову</a:t>
            </a:r>
            <a:r>
              <a:rPr lang="ru-RU" sz="5600" b="1" dirty="0">
                <a:latin typeface="Times New Roman" pitchFamily="18" charset="0"/>
                <a:cs typeface="Times New Roman" pitchFamily="18" charset="0"/>
              </a:rPr>
              <a:t>)</a:t>
            </a:r>
            <a:r>
              <a:rPr lang="ru-RU" sz="5600" dirty="0">
                <a:latin typeface="Times New Roman" pitchFamily="18" charset="0"/>
                <a:cs typeface="Times New Roman" pitchFamily="18" charset="0"/>
              </a:rPr>
              <a:t> </a:t>
            </a:r>
          </a:p>
          <a:p>
            <a:pPr marL="82296" indent="0" algn="just">
              <a:buNone/>
            </a:pPr>
            <a:r>
              <a:rPr lang="ru-RU" sz="4400" dirty="0">
                <a:latin typeface="Times New Roman" pitchFamily="18" charset="0"/>
                <a:cs typeface="Times New Roman" pitchFamily="18" charset="0"/>
              </a:rPr>
              <a:t>     </a:t>
            </a:r>
            <a:endParaRPr lang="ru-RU" sz="4400" dirty="0" smtClean="0">
              <a:latin typeface="Times New Roman" pitchFamily="18" charset="0"/>
              <a:cs typeface="Times New Roman" pitchFamily="18" charset="0"/>
            </a:endParaRPr>
          </a:p>
          <a:p>
            <a:pPr marL="82296" indent="0" algn="just">
              <a:buNone/>
            </a:pPr>
            <a:endParaRPr lang="ru-RU" sz="4400" dirty="0">
              <a:latin typeface="Times New Roman" pitchFamily="18" charset="0"/>
              <a:cs typeface="Times New Roman" pitchFamily="18" charset="0"/>
            </a:endParaRPr>
          </a:p>
          <a:p>
            <a:pPr marL="82296" indent="0" algn="just">
              <a:buNone/>
            </a:pPr>
            <a:endParaRPr lang="kk-KZ" sz="4400" dirty="0" smtClean="0">
              <a:latin typeface="Times New Roman" pitchFamily="18" charset="0"/>
              <a:cs typeface="Times New Roman" pitchFamily="18" charset="0"/>
            </a:endParaRPr>
          </a:p>
          <a:p>
            <a:pPr marL="82296" indent="0" algn="just">
              <a:buNone/>
            </a:pPr>
            <a:endParaRPr lang="ru-RU" sz="4400" dirty="0" smtClean="0">
              <a:latin typeface="Times New Roman" pitchFamily="18" charset="0"/>
              <a:cs typeface="Times New Roman" pitchFamily="18" charset="0"/>
            </a:endParaRPr>
          </a:p>
          <a:p>
            <a:pPr marL="82296" indent="0" algn="just">
              <a:spcBef>
                <a:spcPts val="0"/>
              </a:spcBef>
              <a:buNone/>
            </a:pPr>
            <a:r>
              <a:rPr lang="ru-RU" sz="4400" dirty="0">
                <a:latin typeface="Times New Roman" pitchFamily="18" charset="0"/>
                <a:cs typeface="Times New Roman" pitchFamily="18" charset="0"/>
              </a:rPr>
              <a:t> </a:t>
            </a:r>
            <a:r>
              <a:rPr lang="ru-RU" sz="4400" dirty="0" smtClean="0">
                <a:latin typeface="Times New Roman" pitchFamily="18" charset="0"/>
                <a:cs typeface="Times New Roman" pitchFamily="18" charset="0"/>
              </a:rPr>
              <a:t>         Лежанье </a:t>
            </a:r>
            <a:r>
              <a:rPr lang="ru-RU" sz="4400" dirty="0">
                <a:latin typeface="Times New Roman" pitchFamily="18" charset="0"/>
                <a:cs typeface="Times New Roman" pitchFamily="18" charset="0"/>
              </a:rPr>
              <a:t>у Ильи Ильича не было ни необходимостью, как у больного или как у человека, который хочет спать, ни случайностью, как у того, кто устал, ни наслаждением, как у лентяя: это было его нормальным состоянием. Когда он был дома – а он был почти всегда дома, – он все лежал, и все постоянно в одной комнате, где мы его нашли, служившей ему спальней, кабинетом и приемной. У него было еще три комнаты, но он редко туда заглядывал, утром разве, и то не всякий день, когда человек мёл кабинет его, чего всякий день не делалось. В тех комнатах мебель закрыта была чехлами, шторы спущены. </a:t>
            </a:r>
          </a:p>
          <a:p>
            <a:pPr marL="82296" indent="0" algn="just">
              <a:spcBef>
                <a:spcPts val="0"/>
              </a:spcBef>
              <a:buNone/>
            </a:pPr>
            <a:r>
              <a:rPr lang="ru-RU" sz="4400" dirty="0">
                <a:latin typeface="Times New Roman" pitchFamily="18" charset="0"/>
                <a:cs typeface="Times New Roman" pitchFamily="18" charset="0"/>
              </a:rPr>
              <a:t> </a:t>
            </a:r>
            <a:r>
              <a:rPr lang="ru-RU" sz="4400" dirty="0" smtClean="0">
                <a:latin typeface="Times New Roman" pitchFamily="18" charset="0"/>
                <a:cs typeface="Times New Roman" pitchFamily="18" charset="0"/>
              </a:rPr>
              <a:t>         Комната</a:t>
            </a:r>
            <a:r>
              <a:rPr lang="ru-RU" sz="4400" dirty="0">
                <a:latin typeface="Times New Roman" pitchFamily="18" charset="0"/>
                <a:cs typeface="Times New Roman" pitchFamily="18" charset="0"/>
              </a:rPr>
              <a:t>, где лежал Илья Ильич, с первого взгляда казалась прекрасно убранною. Там стояло бюро красного дерева, два дивана, обитые шелковою </a:t>
            </a:r>
            <a:r>
              <a:rPr lang="ru-RU" sz="4400" dirty="0" err="1">
                <a:latin typeface="Times New Roman" pitchFamily="18" charset="0"/>
                <a:cs typeface="Times New Roman" pitchFamily="18" charset="0"/>
              </a:rPr>
              <a:t>материею</a:t>
            </a:r>
            <a:r>
              <a:rPr lang="ru-RU" sz="4400" dirty="0">
                <a:latin typeface="Times New Roman" pitchFamily="18" charset="0"/>
                <a:cs typeface="Times New Roman" pitchFamily="18" charset="0"/>
              </a:rPr>
              <a:t>, красивые ширмы с вышитыми небывалыми в природе птицами и плодами. Были там шелковые занавесы, ковры, несколько картин, бронза, фарфор и множество красивых мелочей. Но опытный глаз человека с чистым вкусом одним беглым взглядом на все, что тут было, прочел бы только желание кое-как соблюсти видимость неизбежных приличий, лишь бы отделаться от них. Обломов хлопотал, конечно, только об этом, когда убирал свой кабинет. Утонченный вкус не удовольствовался бы этими тяжелыми, неграциозными стульями красного дерева, шаткими этажерками. Задок у одного дивана </a:t>
            </a:r>
            <a:r>
              <a:rPr lang="ru-RU" sz="4400" dirty="0" err="1">
                <a:latin typeface="Times New Roman" pitchFamily="18" charset="0"/>
                <a:cs typeface="Times New Roman" pitchFamily="18" charset="0"/>
              </a:rPr>
              <a:t>оселся</a:t>
            </a:r>
            <a:r>
              <a:rPr lang="ru-RU" sz="4400" dirty="0">
                <a:latin typeface="Times New Roman" pitchFamily="18" charset="0"/>
                <a:cs typeface="Times New Roman" pitchFamily="18" charset="0"/>
              </a:rPr>
              <a:t> вниз, наклеенное дерево местами отстало. Точно тот же характер носили на себе и картины, и вазы, и мелочи. </a:t>
            </a:r>
          </a:p>
          <a:p>
            <a:pPr marL="82296" indent="0" algn="just">
              <a:spcBef>
                <a:spcPts val="0"/>
              </a:spcBef>
              <a:buNone/>
            </a:pPr>
            <a:r>
              <a:rPr lang="ru-RU" sz="4400" dirty="0">
                <a:latin typeface="Times New Roman" pitchFamily="18" charset="0"/>
                <a:cs typeface="Times New Roman" pitchFamily="18" charset="0"/>
              </a:rPr>
              <a:t>  </a:t>
            </a:r>
            <a:r>
              <a:rPr lang="ru-RU" sz="4400" dirty="0" smtClean="0">
                <a:latin typeface="Times New Roman" pitchFamily="18" charset="0"/>
                <a:cs typeface="Times New Roman" pitchFamily="18" charset="0"/>
              </a:rPr>
              <a:t>       Сам </a:t>
            </a:r>
            <a:r>
              <a:rPr lang="ru-RU" sz="4400" dirty="0">
                <a:latin typeface="Times New Roman" pitchFamily="18" charset="0"/>
                <a:cs typeface="Times New Roman" pitchFamily="18" charset="0"/>
              </a:rPr>
              <a:t>хозяин, однако, смотрел на убранство своего кабинета так холодно и рассеянно, как будто спрашивал глазами: "Кто сюда натащил и наставил все это?" От такого холодного воззрения Обломова на свою собственность, а может быть, и еще от более холодного воззрения на тот же предмет слуги его, Захара, вид кабинета, если осмотреть там все повнимательнее, поражал господствующею в нем запущенностью и небрежностью. По стенам, около картин, лепилась в виде фестонов паутина, напитанная пылью; зеркала, вместо того чтоб отражать предметы, могли бы служить скорее скрижалями для записывания на них по пыли каких-нибудь заметок на память. Ковры были в пятнах. На диване лежало забытое полотенце; на столе редкое утро не стояла не убранная от вчерашнего ужина тарелка с солонкой и с обглоданной косточкой да не валялись хлебные крошки. Если б не эта тарелка, да не прислоненная к постели только что выкуренная трубка, или не сам хозяин, лежащий на ней, то можно было бы подумать, что тут никто не живет – так все запылилось, полиняло и вообще лишено было живых следов человеческого присутствия. На этажерках, правда, лежали две-три развернутые книги, валялась газета, на бюро стояла и чернильница с перьями; но страницы, на которых развернуты были книги, покрылись пылью и пожелтели; видно, что их бросили давно; </a:t>
            </a:r>
            <a:r>
              <a:rPr lang="ru-RU" sz="4400" dirty="0" err="1">
                <a:latin typeface="Times New Roman" pitchFamily="18" charset="0"/>
                <a:cs typeface="Times New Roman" pitchFamily="18" charset="0"/>
              </a:rPr>
              <a:t>нумер</a:t>
            </a:r>
            <a:r>
              <a:rPr lang="ru-RU" sz="4400" dirty="0">
                <a:latin typeface="Times New Roman" pitchFamily="18" charset="0"/>
                <a:cs typeface="Times New Roman" pitchFamily="18" charset="0"/>
              </a:rPr>
              <a:t> газеты был прошлогодний, а из чернильницы, если обмакнуть в нее перо, вырвалась бы разве только с жужжаньем испуганная муха. </a:t>
            </a:r>
          </a:p>
          <a:p>
            <a:pPr algn="just"/>
            <a:endParaRPr lang="ru-RU"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764704"/>
            <a:ext cx="1656184" cy="1461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1683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548680"/>
            <a:ext cx="7498080" cy="4800600"/>
          </a:xfrm>
        </p:spPr>
        <p:txBody>
          <a:bodyPr>
            <a:noAutofit/>
          </a:bodyPr>
          <a:lstStyle/>
          <a:p>
            <a:pPr marL="82296" indent="0">
              <a:buNone/>
            </a:pPr>
            <a:r>
              <a:rPr lang="ru-RU" sz="1300" dirty="0">
                <a:latin typeface="Times New Roman" pitchFamily="18" charset="0"/>
                <a:cs typeface="Times New Roman" pitchFamily="18" charset="0"/>
              </a:rPr>
              <a:t>1. В комнате Ильи Ильича отсутствовали</a:t>
            </a:r>
          </a:p>
          <a:p>
            <a:pPr marL="82296" indent="0">
              <a:buNone/>
            </a:pPr>
            <a:r>
              <a:rPr lang="ru-RU" sz="1300" dirty="0">
                <a:latin typeface="Times New Roman" pitchFamily="18" charset="0"/>
                <a:cs typeface="Times New Roman" pitchFamily="18" charset="0"/>
              </a:rPr>
              <a:t>A) картины</a:t>
            </a:r>
          </a:p>
          <a:p>
            <a:pPr marL="82296" indent="0">
              <a:buNone/>
            </a:pPr>
            <a:r>
              <a:rPr lang="ru-RU" sz="1300" dirty="0">
                <a:latin typeface="Times New Roman" pitchFamily="18" charset="0"/>
                <a:cs typeface="Times New Roman" pitchFamily="18" charset="0"/>
              </a:rPr>
              <a:t>B) шаткие этажерки</a:t>
            </a:r>
          </a:p>
          <a:p>
            <a:pPr marL="82296" indent="0">
              <a:buNone/>
            </a:pPr>
            <a:r>
              <a:rPr lang="ru-RU" sz="1300" dirty="0">
                <a:latin typeface="Times New Roman" pitchFamily="18" charset="0"/>
                <a:cs typeface="Times New Roman" pitchFamily="18" charset="0"/>
              </a:rPr>
              <a:t>C) шёлковые занавески</a:t>
            </a:r>
          </a:p>
          <a:p>
            <a:pPr marL="82296" indent="0">
              <a:buNone/>
            </a:pPr>
            <a:r>
              <a:rPr lang="ru-RU" sz="1300" dirty="0">
                <a:latin typeface="Times New Roman" pitchFamily="18" charset="0"/>
                <a:cs typeface="Times New Roman" pitchFamily="18" charset="0"/>
              </a:rPr>
              <a:t>D) </a:t>
            </a:r>
            <a:r>
              <a:rPr lang="ru-RU" sz="1300" dirty="0" smtClean="0">
                <a:latin typeface="Times New Roman" pitchFamily="18" charset="0"/>
                <a:cs typeface="Times New Roman" pitchFamily="18" charset="0"/>
              </a:rPr>
              <a:t>серебро</a:t>
            </a:r>
            <a:r>
              <a:rPr lang="ru-RU" sz="1300" dirty="0">
                <a:latin typeface="Times New Roman" pitchFamily="18" charset="0"/>
                <a:cs typeface="Times New Roman" pitchFamily="18" charset="0"/>
              </a:rPr>
              <a:t>, хрусталь</a:t>
            </a:r>
          </a:p>
          <a:p>
            <a:pPr marL="82296" indent="0">
              <a:buNone/>
            </a:pPr>
            <a:r>
              <a:rPr lang="ru-RU" sz="1300" dirty="0">
                <a:latin typeface="Times New Roman" pitchFamily="18" charset="0"/>
                <a:cs typeface="Times New Roman" pitchFamily="18" charset="0"/>
              </a:rPr>
              <a:t>E) бюро красного дерева</a:t>
            </a:r>
          </a:p>
          <a:p>
            <a:pPr marL="82296" indent="0">
              <a:buNone/>
            </a:pP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2. Лежанье у Ильи Ильича было</a:t>
            </a:r>
          </a:p>
          <a:p>
            <a:pPr marL="82296" indent="0">
              <a:buNone/>
            </a:pPr>
            <a:r>
              <a:rPr lang="ru-RU" sz="1300" dirty="0">
                <a:latin typeface="Times New Roman" pitchFamily="18" charset="0"/>
                <a:cs typeface="Times New Roman" pitchFamily="18" charset="0"/>
              </a:rPr>
              <a:t>A) необходимостью, как у больного</a:t>
            </a:r>
          </a:p>
          <a:p>
            <a:pPr marL="82296" indent="0">
              <a:buNone/>
            </a:pPr>
            <a:r>
              <a:rPr lang="ru-RU" sz="1300" dirty="0">
                <a:latin typeface="Times New Roman" pitchFamily="18" charset="0"/>
                <a:cs typeface="Times New Roman" pitchFamily="18" charset="0"/>
              </a:rPr>
              <a:t>B) отдыхом, как у уставшего человека</a:t>
            </a:r>
          </a:p>
          <a:p>
            <a:pPr marL="82296" indent="0">
              <a:buNone/>
            </a:pPr>
            <a:r>
              <a:rPr lang="ru-RU" sz="1300" dirty="0">
                <a:latin typeface="Times New Roman" pitchFamily="18" charset="0"/>
                <a:cs typeface="Times New Roman" pitchFamily="18" charset="0"/>
              </a:rPr>
              <a:t>C) наслаждением, как у лентяя</a:t>
            </a:r>
          </a:p>
          <a:p>
            <a:pPr marL="82296" indent="0">
              <a:buNone/>
            </a:pPr>
            <a:r>
              <a:rPr lang="ru-RU" sz="1300" dirty="0">
                <a:latin typeface="Times New Roman" pitchFamily="18" charset="0"/>
                <a:cs typeface="Times New Roman" pitchFamily="18" charset="0"/>
              </a:rPr>
              <a:t>D) отрешением от всего окружающего</a:t>
            </a:r>
          </a:p>
          <a:p>
            <a:pPr marL="82296" indent="0">
              <a:buNone/>
            </a:pPr>
            <a:r>
              <a:rPr lang="ru-RU" sz="1300" dirty="0">
                <a:latin typeface="Times New Roman" pitchFamily="18" charset="0"/>
                <a:cs typeface="Times New Roman" pitchFamily="18" charset="0"/>
              </a:rPr>
              <a:t>E) нормальным состоянием</a:t>
            </a:r>
          </a:p>
          <a:p>
            <a:pPr marL="82296" indent="0">
              <a:buNone/>
            </a:pPr>
            <a:endParaRPr lang="ru-RU" sz="1300" dirty="0">
              <a:latin typeface="Times New Roman" pitchFamily="18" charset="0"/>
              <a:cs typeface="Times New Roman" pitchFamily="18" charset="0"/>
            </a:endParaRPr>
          </a:p>
          <a:p>
            <a:pPr marL="82296" indent="0">
              <a:buNone/>
            </a:pPr>
            <a:r>
              <a:rPr lang="ru-RU" sz="1300" dirty="0">
                <a:latin typeface="Times New Roman" pitchFamily="18" charset="0"/>
                <a:cs typeface="Times New Roman" pitchFamily="18" charset="0"/>
              </a:rPr>
              <a:t>3. Признак того, что в комнате кто-то жил</a:t>
            </a:r>
          </a:p>
          <a:p>
            <a:pPr marL="82296" indent="0">
              <a:buNone/>
            </a:pPr>
            <a:r>
              <a:rPr lang="ru-RU" sz="1300" dirty="0">
                <a:latin typeface="Times New Roman" pitchFamily="18" charset="0"/>
                <a:cs typeface="Times New Roman" pitchFamily="18" charset="0"/>
              </a:rPr>
              <a:t>A) чернильница</a:t>
            </a:r>
          </a:p>
          <a:p>
            <a:pPr marL="82296" indent="0">
              <a:buNone/>
            </a:pPr>
            <a:r>
              <a:rPr lang="ru-RU" sz="1300" dirty="0">
                <a:latin typeface="Times New Roman" pitchFamily="18" charset="0"/>
                <a:cs typeface="Times New Roman" pitchFamily="18" charset="0"/>
              </a:rPr>
              <a:t>B) книга</a:t>
            </a:r>
          </a:p>
          <a:p>
            <a:pPr marL="82296" indent="0">
              <a:buNone/>
            </a:pPr>
            <a:r>
              <a:rPr lang="ru-RU" sz="1300" dirty="0">
                <a:latin typeface="Times New Roman" pitchFamily="18" charset="0"/>
                <a:cs typeface="Times New Roman" pitchFamily="18" charset="0"/>
              </a:rPr>
              <a:t>C) зеркало</a:t>
            </a:r>
          </a:p>
          <a:p>
            <a:pPr marL="82296" indent="0">
              <a:buNone/>
            </a:pPr>
            <a:r>
              <a:rPr lang="ru-RU" sz="1300" dirty="0">
                <a:latin typeface="Times New Roman" pitchFamily="18" charset="0"/>
                <a:cs typeface="Times New Roman" pitchFamily="18" charset="0"/>
              </a:rPr>
              <a:t>D) тарелка</a:t>
            </a:r>
          </a:p>
          <a:p>
            <a:pPr marL="82296" indent="0">
              <a:buNone/>
            </a:pPr>
            <a:r>
              <a:rPr lang="ru-RU" sz="1300" dirty="0">
                <a:latin typeface="Times New Roman" pitchFamily="18" charset="0"/>
                <a:cs typeface="Times New Roman" pitchFamily="18" charset="0"/>
              </a:rPr>
              <a:t>E) книга</a:t>
            </a:r>
          </a:p>
          <a:p>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4209466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548680"/>
            <a:ext cx="7498080" cy="4800600"/>
          </a:xfrm>
        </p:spPr>
        <p:txBody>
          <a:bodyPr>
            <a:normAutofit/>
          </a:bodyPr>
          <a:lstStyle/>
          <a:p>
            <a:pPr marL="82296" indent="0">
              <a:buNone/>
            </a:pPr>
            <a:r>
              <a:rPr lang="ru-RU" sz="1300" dirty="0">
                <a:latin typeface="Times New Roman" pitchFamily="18" charset="0"/>
                <a:cs typeface="Times New Roman" pitchFamily="18" charset="0"/>
              </a:rPr>
              <a:t>4. Отношение Обломова к своей комнате</a:t>
            </a:r>
          </a:p>
          <a:p>
            <a:pPr marL="82296" indent="0">
              <a:buNone/>
            </a:pPr>
            <a:r>
              <a:rPr lang="ru-RU" sz="1300" dirty="0">
                <a:latin typeface="Times New Roman" pitchFamily="18" charset="0"/>
                <a:cs typeface="Times New Roman" pitchFamily="18" charset="0"/>
              </a:rPr>
              <a:t>A) Комнату Илья Ильич была убрал с утонченным вкусом.</a:t>
            </a:r>
          </a:p>
          <a:p>
            <a:pPr marL="82296" indent="0">
              <a:buNone/>
            </a:pPr>
            <a:r>
              <a:rPr lang="ru-RU" sz="1300" dirty="0">
                <a:latin typeface="Times New Roman" pitchFamily="18" charset="0"/>
                <a:cs typeface="Times New Roman" pitchFamily="18" charset="0"/>
              </a:rPr>
              <a:t>B) Убранство комнат заботило только Захара – слугу Обломова.</a:t>
            </a:r>
          </a:p>
          <a:p>
            <a:pPr marL="82296" indent="0">
              <a:buNone/>
            </a:pPr>
            <a:r>
              <a:rPr lang="ru-RU" sz="1300" dirty="0">
                <a:latin typeface="Times New Roman" pitchFamily="18" charset="0"/>
                <a:cs typeface="Times New Roman" pitchFamily="18" charset="0"/>
              </a:rPr>
              <a:t>C) Разнообразные хлопоты не давали Обломову возможности заняться домашними делами.</a:t>
            </a:r>
          </a:p>
          <a:p>
            <a:pPr marL="82296" indent="0">
              <a:buNone/>
            </a:pPr>
            <a:r>
              <a:rPr lang="ru-RU" sz="1300" dirty="0">
                <a:latin typeface="Times New Roman" pitchFamily="18" charset="0"/>
                <a:cs typeface="Times New Roman" pitchFamily="18" charset="0"/>
              </a:rPr>
              <a:t>D) Илья Ильич чаще бывал в других трех комнатах, нежели в кабинете.</a:t>
            </a:r>
          </a:p>
          <a:p>
            <a:pPr marL="82296" indent="0">
              <a:buNone/>
            </a:pPr>
            <a:r>
              <a:rPr lang="ru-RU" sz="1300" dirty="0">
                <a:latin typeface="Times New Roman" pitchFamily="18" charset="0"/>
                <a:cs typeface="Times New Roman" pitchFamily="18" charset="0"/>
              </a:rPr>
              <a:t>E) Комнаты Обломов обставил довольно богато.</a:t>
            </a:r>
          </a:p>
          <a:p>
            <a:pPr marL="82296" indent="0">
              <a:buNone/>
            </a:pPr>
            <a:r>
              <a:rPr lang="ru-RU" sz="1300" dirty="0">
                <a:latin typeface="Times New Roman" pitchFamily="18" charset="0"/>
                <a:cs typeface="Times New Roman" pitchFamily="18" charset="0"/>
              </a:rPr>
              <a:t> </a:t>
            </a:r>
          </a:p>
          <a:p>
            <a:pPr marL="82296" indent="0">
              <a:buNone/>
            </a:pPr>
            <a:r>
              <a:rPr lang="ru-RU" sz="1300" dirty="0">
                <a:latin typeface="Times New Roman" pitchFamily="18" charset="0"/>
                <a:cs typeface="Times New Roman" pitchFamily="18" charset="0"/>
              </a:rPr>
              <a:t>5. Задача автора текста</a:t>
            </a:r>
          </a:p>
          <a:p>
            <a:pPr marL="82296" indent="0">
              <a:buNone/>
            </a:pPr>
            <a:r>
              <a:rPr lang="ru-RU" sz="1300" dirty="0">
                <a:latin typeface="Times New Roman" pitchFamily="18" charset="0"/>
                <a:cs typeface="Times New Roman" pitchFamily="18" charset="0"/>
              </a:rPr>
              <a:t>A) описать типичный городской быт того времени</a:t>
            </a:r>
          </a:p>
          <a:p>
            <a:pPr marL="82296" indent="0">
              <a:buNone/>
            </a:pPr>
            <a:r>
              <a:rPr lang="ru-RU" sz="1300" dirty="0">
                <a:latin typeface="Times New Roman" pitchFamily="18" charset="0"/>
                <a:cs typeface="Times New Roman" pitchFamily="18" charset="0"/>
              </a:rPr>
              <a:t>B) показать характер человека через окружающую его обстановку</a:t>
            </a:r>
          </a:p>
          <a:p>
            <a:pPr marL="82296" indent="0">
              <a:buNone/>
            </a:pPr>
            <a:r>
              <a:rPr lang="ru-RU" sz="1300" dirty="0">
                <a:latin typeface="Times New Roman" pitchFamily="18" charset="0"/>
                <a:cs typeface="Times New Roman" pitchFamily="18" charset="0"/>
              </a:rPr>
              <a:t>C) высмеять людей, которые не обладают хорошим вкусом </a:t>
            </a:r>
          </a:p>
          <a:p>
            <a:pPr marL="82296" indent="0">
              <a:buNone/>
            </a:pPr>
            <a:r>
              <a:rPr lang="ru-RU" sz="1300" dirty="0">
                <a:latin typeface="Times New Roman" pitchFamily="18" charset="0"/>
                <a:cs typeface="Times New Roman" pitchFamily="18" charset="0"/>
              </a:rPr>
              <a:t>D) объяснить причины лени и пассивности Обломова </a:t>
            </a:r>
          </a:p>
          <a:p>
            <a:pPr marL="82296" indent="0">
              <a:buNone/>
            </a:pPr>
            <a:r>
              <a:rPr lang="ru-RU" sz="1300" dirty="0">
                <a:latin typeface="Times New Roman" pitchFamily="18" charset="0"/>
                <a:cs typeface="Times New Roman" pitchFamily="18" charset="0"/>
              </a:rPr>
              <a:t>E) высказать недовольство к работе Захара, слуги Обломова </a:t>
            </a:r>
          </a:p>
          <a:p>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4195454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562074"/>
          </a:xfrm>
        </p:spPr>
        <p:txBody>
          <a:bodyPr>
            <a:normAutofit fontScale="90000"/>
          </a:bodyPr>
          <a:lstStyle/>
          <a:p>
            <a:pPr algn="ctr"/>
            <a:r>
              <a:rPr lang="kk-KZ" dirty="0" smtClean="0"/>
              <a:t>Физика</a:t>
            </a:r>
            <a:endParaRPr lang="ru-RU" dirty="0"/>
          </a:p>
        </p:txBody>
      </p:sp>
      <p:sp>
        <p:nvSpPr>
          <p:cNvPr id="3" name="Объект 2"/>
          <p:cNvSpPr>
            <a:spLocks noGrp="1"/>
          </p:cNvSpPr>
          <p:nvPr>
            <p:ph idx="1"/>
          </p:nvPr>
        </p:nvSpPr>
        <p:spPr>
          <a:xfrm>
            <a:off x="1403648" y="980728"/>
            <a:ext cx="7488832" cy="5256584"/>
          </a:xfrm>
        </p:spPr>
        <p:txBody>
          <a:bodyPr>
            <a:noAutofit/>
          </a:bodyPr>
          <a:lstStyle/>
          <a:p>
            <a:pPr marL="82296" indent="0">
              <a:spcBef>
                <a:spcPts val="0"/>
              </a:spcBef>
              <a:buNone/>
            </a:pPr>
            <a:r>
              <a:rPr lang="kk-KZ" sz="1200" b="1" i="1" dirty="0">
                <a:latin typeface="Times New Roman" pitchFamily="18" charset="0"/>
                <a:cs typeface="Times New Roman" pitchFamily="18" charset="0"/>
              </a:rPr>
              <a:t>Н</a:t>
            </a:r>
            <a:r>
              <a:rPr lang="kk-KZ" sz="1200" b="1" i="1" dirty="0" smtClean="0">
                <a:latin typeface="Times New Roman" pitchFamily="18" charset="0"/>
                <a:cs typeface="Times New Roman" pitchFamily="18" charset="0"/>
              </a:rPr>
              <a:t>ұсқау</a:t>
            </a:r>
            <a:r>
              <a:rPr lang="kk-KZ" sz="1200" b="1" i="1" dirty="0">
                <a:latin typeface="Times New Roman" pitchFamily="18" charset="0"/>
                <a:cs typeface="Times New Roman" pitchFamily="18" charset="0"/>
              </a:rPr>
              <a:t>:</a:t>
            </a:r>
            <a:r>
              <a:rPr lang="kk-KZ" sz="1200" b="1" dirty="0">
                <a:latin typeface="Times New Roman" pitchFamily="18" charset="0"/>
                <a:cs typeface="Times New Roman" pitchFamily="18" charset="0"/>
              </a:rPr>
              <a:t> </a:t>
            </a:r>
            <a:r>
              <a:rPr lang="kk-KZ" sz="1200" i="1" dirty="0">
                <a:latin typeface="Times New Roman" pitchFamily="18" charset="0"/>
                <a:cs typeface="Times New Roman" pitchFamily="18" charset="0"/>
              </a:rPr>
              <a:t>«Сізге бір немесе бірнеше дұрыс жауабы бар тапсырмалар беріледі. Таңдаған жауапты жауап парағындағы берілген пәнге сәйкес орынға, дөңгелекшені  толық бояу арқылы белгілеу қажет».</a:t>
            </a:r>
            <a:endParaRPr lang="ru-RU" sz="1200" dirty="0">
              <a:latin typeface="Times New Roman" pitchFamily="18" charset="0"/>
              <a:cs typeface="Times New Roman" pitchFamily="18" charset="0"/>
            </a:endParaRPr>
          </a:p>
          <a:p>
            <a:pPr marL="82296" indent="0">
              <a:spcBef>
                <a:spcPts val="0"/>
              </a:spcBef>
              <a:buNone/>
            </a:pPr>
            <a:endParaRPr lang="kk-KZ" sz="1200" dirty="0" smtClean="0">
              <a:latin typeface="Times New Roman" pitchFamily="18" charset="0"/>
              <a:cs typeface="Times New Roman" pitchFamily="18" charset="0"/>
            </a:endParaRPr>
          </a:p>
          <a:p>
            <a:pPr marL="82296" indent="0">
              <a:spcBef>
                <a:spcPts val="0"/>
              </a:spcBef>
              <a:buNone/>
            </a:pPr>
            <a:r>
              <a:rPr lang="kk-KZ" sz="1200" dirty="0" smtClean="0">
                <a:latin typeface="Times New Roman" pitchFamily="18" charset="0"/>
                <a:cs typeface="Times New Roman" pitchFamily="18" charset="0"/>
              </a:rPr>
              <a:t>1.Баллондағы </a:t>
            </a:r>
            <a:r>
              <a:rPr lang="kk-KZ" sz="1200" dirty="0">
                <a:latin typeface="Times New Roman" pitchFamily="18" charset="0"/>
                <a:cs typeface="Times New Roman" pitchFamily="18" charset="0"/>
              </a:rPr>
              <a:t>газдың қандайда бір бөлігі шығарылды. Баллондағы газдың (температура өзгермейді)</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A) массасы азайды</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B) массасы өзгермейді</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C) қысымы өзгермейді</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D) қысымы азаяды</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E) қысымы артады</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F) молекула концентрациясы кеміді </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G) массасы артты</a:t>
            </a:r>
            <a:endParaRPr lang="ru-RU" sz="1200" dirty="0">
              <a:latin typeface="Times New Roman" pitchFamily="18" charset="0"/>
              <a:cs typeface="Times New Roman" pitchFamily="18" charset="0"/>
            </a:endParaRPr>
          </a:p>
          <a:p>
            <a:pPr marL="82296" indent="0">
              <a:spcBef>
                <a:spcPts val="0"/>
              </a:spcBef>
              <a:buNone/>
            </a:pPr>
            <a:r>
              <a:rPr lang="kk-KZ" sz="1200" dirty="0">
                <a:latin typeface="Times New Roman" pitchFamily="18" charset="0"/>
                <a:cs typeface="Times New Roman" pitchFamily="18" charset="0"/>
              </a:rPr>
              <a:t>H) молекула концентрациясы артты</a:t>
            </a:r>
            <a:endParaRPr lang="ru-RU" sz="1200" dirty="0">
              <a:latin typeface="Times New Roman" pitchFamily="18" charset="0"/>
              <a:cs typeface="Times New Roman" pitchFamily="18" charset="0"/>
            </a:endParaRPr>
          </a:p>
          <a:p>
            <a:pPr marL="82296" indent="0">
              <a:spcBef>
                <a:spcPts val="0"/>
              </a:spcBef>
              <a:buNone/>
            </a:pPr>
            <a:endParaRPr lang="kk-KZ" sz="1200" b="1" i="1" dirty="0" smtClean="0">
              <a:latin typeface="Times New Roman" pitchFamily="18" charset="0"/>
              <a:cs typeface="Times New Roman" pitchFamily="18" charset="0"/>
            </a:endParaRPr>
          </a:p>
          <a:p>
            <a:pPr marL="82296" indent="0">
              <a:spcBef>
                <a:spcPts val="0"/>
              </a:spcBef>
              <a:buNone/>
            </a:pPr>
            <a:endParaRPr lang="kk-KZ" sz="1200" b="1" i="1" dirty="0">
              <a:latin typeface="Times New Roman" pitchFamily="18" charset="0"/>
              <a:cs typeface="Times New Roman" pitchFamily="18" charset="0"/>
            </a:endParaRPr>
          </a:p>
          <a:p>
            <a:pPr marL="82296" indent="0">
              <a:spcBef>
                <a:spcPts val="0"/>
              </a:spcBef>
              <a:buNone/>
            </a:pPr>
            <a:r>
              <a:rPr lang="kk-KZ" sz="1200" b="1" i="1" dirty="0" smtClean="0">
                <a:latin typeface="Times New Roman" pitchFamily="18" charset="0"/>
                <a:cs typeface="Times New Roman" pitchFamily="18" charset="0"/>
              </a:rPr>
              <a:t>Инструкция</a:t>
            </a:r>
            <a:r>
              <a:rPr lang="kk-KZ" sz="1200" b="1" i="1" dirty="0">
                <a:latin typeface="Times New Roman" pitchFamily="18" charset="0"/>
                <a:cs typeface="Times New Roman" pitchFamily="18" charset="0"/>
              </a:rPr>
              <a:t>:</a:t>
            </a:r>
            <a:r>
              <a:rPr lang="kk-KZ" sz="1200" i="1" dirty="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200" dirty="0">
              <a:latin typeface="Times New Roman" pitchFamily="18" charset="0"/>
              <a:cs typeface="Times New Roman" pitchFamily="18" charset="0"/>
            </a:endParaRPr>
          </a:p>
          <a:p>
            <a:pPr marL="82296" indent="0">
              <a:spcBef>
                <a:spcPts val="0"/>
              </a:spcBef>
              <a:buNone/>
            </a:pPr>
            <a:r>
              <a:rPr lang="ru-RU" sz="1200" dirty="0">
                <a:latin typeface="Times New Roman" pitchFamily="18" charset="0"/>
                <a:cs typeface="Times New Roman" pitchFamily="18" charset="0"/>
              </a:rPr>
              <a:t> </a:t>
            </a:r>
          </a:p>
          <a:p>
            <a:pPr marL="82296" indent="0">
              <a:spcBef>
                <a:spcPts val="0"/>
              </a:spcBef>
              <a:buNone/>
            </a:pPr>
            <a:r>
              <a:rPr lang="ru-RU" sz="1200" dirty="0">
                <a:latin typeface="Times New Roman" pitchFamily="18" charset="0"/>
                <a:cs typeface="Times New Roman" pitchFamily="18" charset="0"/>
              </a:rPr>
              <a:t>1. Внутренняя энергия увеличивается за счет совершения механической работы в примерах</a:t>
            </a:r>
          </a:p>
          <a:p>
            <a:pPr marL="82296" indent="0">
              <a:spcBef>
                <a:spcPts val="0"/>
              </a:spcBef>
              <a:buNone/>
            </a:pPr>
            <a:r>
              <a:rPr lang="ru-RU" sz="1200" dirty="0">
                <a:latin typeface="Times New Roman" pitchFamily="18" charset="0"/>
                <a:cs typeface="Times New Roman" pitchFamily="18" charset="0"/>
              </a:rPr>
              <a:t>A) нагревание воды на горячей плите</a:t>
            </a:r>
          </a:p>
          <a:p>
            <a:pPr marL="82296" indent="0">
              <a:spcBef>
                <a:spcPts val="0"/>
              </a:spcBef>
              <a:buNone/>
            </a:pPr>
            <a:r>
              <a:rPr lang="ru-RU" sz="1200" dirty="0">
                <a:latin typeface="Times New Roman" pitchFamily="18" charset="0"/>
                <a:cs typeface="Times New Roman" pitchFamily="18" charset="0"/>
              </a:rPr>
              <a:t>B) плавление куска железа </a:t>
            </a:r>
          </a:p>
          <a:p>
            <a:pPr marL="82296" indent="0">
              <a:spcBef>
                <a:spcPts val="0"/>
              </a:spcBef>
              <a:buNone/>
            </a:pPr>
            <a:r>
              <a:rPr lang="ru-RU" sz="1200" dirty="0">
                <a:latin typeface="Times New Roman" pitchFamily="18" charset="0"/>
                <a:cs typeface="Times New Roman" pitchFamily="18" charset="0"/>
              </a:rPr>
              <a:t>C) металлического шарика при падении на бетонную поверхность</a:t>
            </a:r>
          </a:p>
          <a:p>
            <a:pPr marL="82296" indent="0">
              <a:spcBef>
                <a:spcPts val="0"/>
              </a:spcBef>
              <a:buNone/>
            </a:pPr>
            <a:r>
              <a:rPr lang="ru-RU" sz="1200" dirty="0">
                <a:latin typeface="Times New Roman" pitchFamily="18" charset="0"/>
                <a:cs typeface="Times New Roman" pitchFamily="18" charset="0"/>
              </a:rPr>
              <a:t>D) кипение воды</a:t>
            </a:r>
          </a:p>
          <a:p>
            <a:pPr marL="82296" indent="0">
              <a:spcBef>
                <a:spcPts val="0"/>
              </a:spcBef>
              <a:buNone/>
            </a:pPr>
            <a:r>
              <a:rPr lang="ru-RU" sz="1200" dirty="0">
                <a:latin typeface="Times New Roman" pitchFamily="18" charset="0"/>
                <a:cs typeface="Times New Roman" pitchFamily="18" charset="0"/>
              </a:rPr>
              <a:t>E) нагревание ложки в стакане с горячим чаем</a:t>
            </a:r>
          </a:p>
          <a:p>
            <a:pPr marL="82296" indent="0">
              <a:spcBef>
                <a:spcPts val="0"/>
              </a:spcBef>
              <a:buNone/>
            </a:pPr>
            <a:r>
              <a:rPr lang="ru-RU" sz="1200" dirty="0">
                <a:latin typeface="Times New Roman" pitchFamily="18" charset="0"/>
                <a:cs typeface="Times New Roman" pitchFamily="18" charset="0"/>
              </a:rPr>
              <a:t>F) таяние льда на Солнце</a:t>
            </a:r>
          </a:p>
          <a:p>
            <a:pPr marL="82296" indent="0">
              <a:spcBef>
                <a:spcPts val="0"/>
              </a:spcBef>
              <a:buNone/>
            </a:pPr>
            <a:r>
              <a:rPr lang="ru-RU" sz="1200" dirty="0">
                <a:latin typeface="Times New Roman" pitchFamily="18" charset="0"/>
                <a:cs typeface="Times New Roman" pitchFamily="18" charset="0"/>
              </a:rPr>
              <a:t>G) нагревание детали при обработке на станке</a:t>
            </a:r>
          </a:p>
          <a:p>
            <a:pPr marL="82296" indent="0">
              <a:spcBef>
                <a:spcPts val="0"/>
              </a:spcBef>
              <a:buNone/>
            </a:pPr>
            <a:r>
              <a:rPr lang="ru-RU" sz="1200" dirty="0" smtClean="0">
                <a:latin typeface="Times New Roman" pitchFamily="18" charset="0"/>
                <a:cs typeface="Times New Roman" pitchFamily="18" charset="0"/>
              </a:rPr>
              <a:t>H</a:t>
            </a:r>
            <a:r>
              <a:rPr lang="ru-RU" sz="1200" dirty="0">
                <a:latin typeface="Times New Roman" pitchFamily="18" charset="0"/>
                <a:cs typeface="Times New Roman" pitchFamily="18" charset="0"/>
              </a:rPr>
              <a:t>) нагревание куска свинца в процессе штамповки</a:t>
            </a:r>
          </a:p>
          <a:p>
            <a:pPr marL="82296" indent="0">
              <a:buNone/>
            </a:pPr>
            <a:endParaRPr lang="kk-KZ" sz="2400" dirty="0" smtClean="0"/>
          </a:p>
          <a:p>
            <a:pPr marL="82296" indent="0">
              <a:buNone/>
            </a:pPr>
            <a:endParaRPr lang="ru-RU" sz="2400" dirty="0"/>
          </a:p>
        </p:txBody>
      </p:sp>
    </p:spTree>
    <p:extLst>
      <p:ext uri="{BB962C8B-B14F-4D97-AF65-F5344CB8AC3E}">
        <p14:creationId xmlns:p14="http://schemas.microsoft.com/office/powerpoint/2010/main" val="2793889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85345" y="526885"/>
            <a:ext cx="6847095" cy="5892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569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908720"/>
            <a:ext cx="6984776" cy="4470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6274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60648"/>
            <a:ext cx="7498080" cy="634082"/>
          </a:xfrm>
        </p:spPr>
        <p:txBody>
          <a:bodyPr>
            <a:normAutofit fontScale="90000"/>
          </a:bodyPr>
          <a:lstStyle/>
          <a:p>
            <a:pPr algn="ctr"/>
            <a:r>
              <a:rPr lang="kk-KZ" dirty="0" smtClean="0">
                <a:latin typeface="Times New Roman" pitchFamily="18" charset="0"/>
                <a:cs typeface="Times New Roman" pitchFamily="18" charset="0"/>
              </a:rPr>
              <a:t>Химия</a:t>
            </a:r>
            <a:endParaRPr lang="ru-RU" dirty="0">
              <a:latin typeface="Times New Roman" pitchFamily="18" charset="0"/>
              <a:cs typeface="Times New Roman" pitchFamily="18" charset="0"/>
            </a:endParaRPr>
          </a:p>
        </p:txBody>
      </p:sp>
      <p:sp>
        <p:nvSpPr>
          <p:cNvPr id="3" name="Объект 2"/>
          <p:cNvSpPr>
            <a:spLocks noGrp="1"/>
          </p:cNvSpPr>
          <p:nvPr>
            <p:ph idx="1"/>
          </p:nvPr>
        </p:nvSpPr>
        <p:spPr>
          <a:xfrm>
            <a:off x="1403648" y="908720"/>
            <a:ext cx="7498080" cy="5256584"/>
          </a:xfrm>
        </p:spPr>
        <p:txBody>
          <a:bodyPr>
            <a:noAutofit/>
          </a:bodyPr>
          <a:lstStyle/>
          <a:p>
            <a:pPr marL="82296" indent="0">
              <a:spcBef>
                <a:spcPts val="0"/>
              </a:spcBef>
              <a:buNone/>
            </a:pPr>
            <a:r>
              <a:rPr lang="kk-KZ" sz="1200" b="1" i="1" dirty="0">
                <a:latin typeface="Times New Roman" pitchFamily="18" charset="0"/>
                <a:cs typeface="Times New Roman" pitchFamily="18" charset="0"/>
              </a:rPr>
              <a:t>Нұсқау:</a:t>
            </a:r>
            <a:r>
              <a:rPr lang="kk-KZ" sz="1200" b="1" dirty="0">
                <a:latin typeface="Times New Roman" pitchFamily="18" charset="0"/>
                <a:cs typeface="Times New Roman" pitchFamily="18" charset="0"/>
              </a:rPr>
              <a:t> </a:t>
            </a:r>
            <a:r>
              <a:rPr lang="kk-KZ" sz="1200" i="1" dirty="0">
                <a:latin typeface="Times New Roman" pitchFamily="18" charset="0"/>
                <a:cs typeface="Times New Roman" pitchFamily="18" charset="0"/>
              </a:rPr>
              <a:t>«Сізге бір немесе бірнеше дұрыс жауабы бар тапсырмалар беріледі. Таңдаған жауапты жауап парағындағы берілген пәнге сәйкес орынға, дөңгелекшені  толық бояу арқылы белгілеу қажет».</a:t>
            </a:r>
            <a:endParaRPr lang="ru-RU" sz="1200" dirty="0">
              <a:latin typeface="Times New Roman" pitchFamily="18" charset="0"/>
              <a:cs typeface="Times New Roman" pitchFamily="18" charset="0"/>
            </a:endParaRPr>
          </a:p>
          <a:p>
            <a:pPr marL="82296" indent="0">
              <a:spcBef>
                <a:spcPts val="0"/>
              </a:spcBef>
              <a:buNone/>
            </a:pPr>
            <a:endParaRPr lang="kk-KZ" sz="1200" dirty="0" smtClean="0">
              <a:latin typeface="Times New Roman" pitchFamily="18" charset="0"/>
              <a:cs typeface="Times New Roman" pitchFamily="18" charset="0"/>
            </a:endParaRPr>
          </a:p>
          <a:p>
            <a:pPr marL="82296" indent="0">
              <a:spcBef>
                <a:spcPts val="0"/>
              </a:spcBef>
              <a:buNone/>
            </a:pPr>
            <a:r>
              <a:rPr lang="kk-KZ" sz="1200" dirty="0" smtClean="0">
                <a:latin typeface="Times New Roman" pitchFamily="18" charset="0"/>
                <a:cs typeface="Times New Roman" pitchFamily="18" charset="0"/>
              </a:rPr>
              <a:t>Өзара </a:t>
            </a:r>
            <a:r>
              <a:rPr lang="kk-KZ" sz="1200" dirty="0">
                <a:latin typeface="Times New Roman" pitchFamily="18" charset="0"/>
                <a:cs typeface="Times New Roman" pitchFamily="18" charset="0"/>
              </a:rPr>
              <a:t>реакцияға түсе алатын оксидтер жұбы</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A) Na</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 </a:t>
            </a:r>
            <a:r>
              <a:rPr lang="kk-KZ" sz="1200" dirty="0">
                <a:latin typeface="Times New Roman" pitchFamily="18" charset="0"/>
                <a:cs typeface="Times New Roman" pitchFamily="18" charset="0"/>
              </a:rPr>
              <a:t>и </a:t>
            </a:r>
            <a:r>
              <a:rPr lang="en-US" sz="1200" dirty="0" err="1">
                <a:latin typeface="Times New Roman" pitchFamily="18" charset="0"/>
                <a:cs typeface="Times New Roman" pitchFamily="18" charset="0"/>
              </a:rPr>
              <a:t>MgO</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B) P</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en-US" sz="1200" baseline="-25000" dirty="0">
                <a:latin typeface="Times New Roman" pitchFamily="18" charset="0"/>
                <a:cs typeface="Times New Roman" pitchFamily="18" charset="0"/>
              </a:rPr>
              <a:t>5 </a:t>
            </a:r>
            <a:r>
              <a:rPr lang="kk-KZ" sz="1200" dirty="0">
                <a:latin typeface="Times New Roman" pitchFamily="18" charset="0"/>
                <a:cs typeface="Times New Roman" pitchFamily="18" charset="0"/>
              </a:rPr>
              <a:t>и</a:t>
            </a:r>
            <a:r>
              <a:rPr lang="en-US" sz="1200" dirty="0">
                <a:latin typeface="Times New Roman" pitchFamily="18" charset="0"/>
                <a:cs typeface="Times New Roman" pitchFamily="18" charset="0"/>
              </a:rPr>
              <a:t> SiO</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C</a:t>
            </a:r>
            <a:r>
              <a:rPr lang="ru-RU" sz="1200" dirty="0">
                <a:latin typeface="Times New Roman" pitchFamily="18" charset="0"/>
                <a:cs typeface="Times New Roman" pitchFamily="18" charset="0"/>
              </a:rPr>
              <a:t>) </a:t>
            </a:r>
            <a:r>
              <a:rPr lang="en-US" sz="1200" dirty="0">
                <a:latin typeface="Times New Roman" pitchFamily="18" charset="0"/>
                <a:cs typeface="Times New Roman" pitchFamily="18" charset="0"/>
              </a:rPr>
              <a:t>P</a:t>
            </a:r>
            <a:r>
              <a:rPr lang="ru-RU"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ru-RU" sz="1200" baseline="-25000" dirty="0">
                <a:latin typeface="Times New Roman" pitchFamily="18" charset="0"/>
                <a:cs typeface="Times New Roman" pitchFamily="18" charset="0"/>
              </a:rPr>
              <a:t>5 </a:t>
            </a:r>
            <a:r>
              <a:rPr lang="kk-KZ" sz="1200" dirty="0">
                <a:latin typeface="Times New Roman" pitchFamily="18" charset="0"/>
                <a:cs typeface="Times New Roman" pitchFamily="18" charset="0"/>
              </a:rPr>
              <a:t>и </a:t>
            </a:r>
            <a:r>
              <a:rPr lang="en-US" sz="1200" dirty="0">
                <a:latin typeface="Times New Roman" pitchFamily="18" charset="0"/>
                <a:cs typeface="Times New Roman" pitchFamily="18" charset="0"/>
              </a:rPr>
              <a:t>Al</a:t>
            </a:r>
            <a:r>
              <a:rPr lang="ru-RU"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ru-RU" sz="1200" baseline="-25000" dirty="0">
                <a:latin typeface="Times New Roman" pitchFamily="18" charset="0"/>
                <a:cs typeface="Times New Roman" pitchFamily="18" charset="0"/>
              </a:rPr>
              <a:t>3</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D</a:t>
            </a:r>
            <a:r>
              <a:rPr lang="ru-RU"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FeO</a:t>
            </a:r>
            <a:r>
              <a:rPr lang="en-US" sz="1200" baseline="-25000" dirty="0">
                <a:latin typeface="Times New Roman" pitchFamily="18" charset="0"/>
                <a:cs typeface="Times New Roman" pitchFamily="18" charset="0"/>
              </a:rPr>
              <a:t> </a:t>
            </a:r>
            <a:r>
              <a:rPr lang="kk-KZ" sz="1200" dirty="0">
                <a:latin typeface="Times New Roman" pitchFamily="18" charset="0"/>
                <a:cs typeface="Times New Roman" pitchFamily="18" charset="0"/>
              </a:rPr>
              <a:t>и </a:t>
            </a:r>
            <a:r>
              <a:rPr lang="en-US" sz="1200" dirty="0" err="1">
                <a:latin typeface="Times New Roman" pitchFamily="18" charset="0"/>
                <a:cs typeface="Times New Roman" pitchFamily="18" charset="0"/>
              </a:rPr>
              <a:t>CaO</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E) K</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 </a:t>
            </a:r>
            <a:r>
              <a:rPr lang="kk-KZ" sz="1200" dirty="0">
                <a:latin typeface="Times New Roman" pitchFamily="18" charset="0"/>
                <a:cs typeface="Times New Roman" pitchFamily="18" charset="0"/>
              </a:rPr>
              <a:t>и</a:t>
            </a:r>
            <a:r>
              <a:rPr lang="en-US" sz="1200" dirty="0">
                <a:latin typeface="Times New Roman" pitchFamily="18" charset="0"/>
                <a:cs typeface="Times New Roman" pitchFamily="18" charset="0"/>
              </a:rPr>
              <a:t> CO</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F) SO</a:t>
            </a:r>
            <a:r>
              <a:rPr lang="en-US" sz="1200" baseline="-25000" dirty="0">
                <a:latin typeface="Times New Roman" pitchFamily="18" charset="0"/>
                <a:cs typeface="Times New Roman" pitchFamily="18" charset="0"/>
              </a:rPr>
              <a:t>3</a:t>
            </a:r>
            <a:r>
              <a:rPr lang="en-US" sz="1200" dirty="0">
                <a:latin typeface="Times New Roman" pitchFamily="18" charset="0"/>
                <a:cs typeface="Times New Roman" pitchFamily="18" charset="0"/>
              </a:rPr>
              <a:t> </a:t>
            </a:r>
            <a:r>
              <a:rPr lang="kk-KZ" sz="1200" dirty="0">
                <a:latin typeface="Times New Roman" pitchFamily="18" charset="0"/>
                <a:cs typeface="Times New Roman" pitchFamily="18" charset="0"/>
              </a:rPr>
              <a:t>и</a:t>
            </a:r>
            <a:r>
              <a:rPr lang="en-US" sz="1200" dirty="0">
                <a:latin typeface="Times New Roman" pitchFamily="18" charset="0"/>
                <a:cs typeface="Times New Roman" pitchFamily="18" charset="0"/>
              </a:rPr>
              <a:t> CO</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G) Na</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 </a:t>
            </a:r>
            <a:r>
              <a:rPr lang="kk-KZ" sz="1200" dirty="0">
                <a:latin typeface="Times New Roman" pitchFamily="18" charset="0"/>
                <a:cs typeface="Times New Roman" pitchFamily="18" charset="0"/>
              </a:rPr>
              <a:t>и</a:t>
            </a:r>
            <a:r>
              <a:rPr lang="en-US" sz="1200" dirty="0">
                <a:latin typeface="Times New Roman" pitchFamily="18" charset="0"/>
                <a:cs typeface="Times New Roman" pitchFamily="18" charset="0"/>
              </a:rPr>
              <a:t> SiO</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H) </a:t>
            </a:r>
            <a:r>
              <a:rPr lang="en-US" sz="1200" dirty="0" err="1">
                <a:latin typeface="Times New Roman" pitchFamily="18" charset="0"/>
                <a:cs typeface="Times New Roman" pitchFamily="18" charset="0"/>
              </a:rPr>
              <a:t>BaO</a:t>
            </a:r>
            <a:r>
              <a:rPr lang="en-US" sz="1200" dirty="0">
                <a:latin typeface="Times New Roman" pitchFamily="18" charset="0"/>
                <a:cs typeface="Times New Roman" pitchFamily="18" charset="0"/>
              </a:rPr>
              <a:t> </a:t>
            </a:r>
            <a:r>
              <a:rPr lang="kk-KZ" sz="1200" dirty="0">
                <a:latin typeface="Times New Roman" pitchFamily="18" charset="0"/>
                <a:cs typeface="Times New Roman" pitchFamily="18" charset="0"/>
              </a:rPr>
              <a:t>и</a:t>
            </a:r>
            <a:r>
              <a:rPr lang="en-US" sz="1200" dirty="0">
                <a:latin typeface="Times New Roman" pitchFamily="18" charset="0"/>
                <a:cs typeface="Times New Roman" pitchFamily="18" charset="0"/>
              </a:rPr>
              <a:t> K</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 </a:t>
            </a:r>
            <a:endParaRPr lang="kk-KZ" sz="1200" dirty="0" smtClean="0">
              <a:latin typeface="Times New Roman" pitchFamily="18" charset="0"/>
              <a:cs typeface="Times New Roman" pitchFamily="18" charset="0"/>
            </a:endParaRPr>
          </a:p>
          <a:p>
            <a:pPr marL="82296" indent="0">
              <a:spcBef>
                <a:spcPts val="0"/>
              </a:spcBef>
              <a:buNone/>
            </a:pPr>
            <a:endParaRPr lang="ru-RU" sz="1200" dirty="0">
              <a:latin typeface="Times New Roman" pitchFamily="18" charset="0"/>
              <a:cs typeface="Times New Roman" pitchFamily="18" charset="0"/>
            </a:endParaRPr>
          </a:p>
          <a:p>
            <a:pPr marL="82296" indent="0">
              <a:spcBef>
                <a:spcPts val="0"/>
              </a:spcBef>
              <a:buNone/>
            </a:pPr>
            <a:r>
              <a:rPr lang="kk-KZ" sz="1200" b="1" i="1" dirty="0">
                <a:latin typeface="Times New Roman" pitchFamily="18" charset="0"/>
                <a:cs typeface="Times New Roman" pitchFamily="18" charset="0"/>
              </a:rPr>
              <a:t>Инструкция:</a:t>
            </a:r>
            <a:r>
              <a:rPr lang="kk-KZ" sz="1200" i="1" dirty="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200" dirty="0">
              <a:latin typeface="Times New Roman" pitchFamily="18" charset="0"/>
              <a:cs typeface="Times New Roman" pitchFamily="18" charset="0"/>
            </a:endParaRPr>
          </a:p>
          <a:p>
            <a:pPr marL="82296" indent="0">
              <a:spcBef>
                <a:spcPts val="0"/>
              </a:spcBef>
              <a:buNone/>
            </a:pPr>
            <a:endParaRPr lang="ru-RU" sz="1200" dirty="0" smtClean="0">
              <a:latin typeface="Times New Roman" pitchFamily="18" charset="0"/>
              <a:cs typeface="Times New Roman" pitchFamily="18" charset="0"/>
            </a:endParaRPr>
          </a:p>
          <a:p>
            <a:pPr marL="82296" indent="0">
              <a:spcBef>
                <a:spcPts val="0"/>
              </a:spcBef>
              <a:buNone/>
            </a:pPr>
            <a:r>
              <a:rPr lang="ru-RU" sz="1200" dirty="0" smtClean="0">
                <a:latin typeface="Times New Roman" pitchFamily="18" charset="0"/>
                <a:cs typeface="Times New Roman" pitchFamily="18" charset="0"/>
              </a:rPr>
              <a:t>Раствор </a:t>
            </a:r>
            <a:r>
              <a:rPr lang="ru-RU" sz="1200" dirty="0">
                <a:latin typeface="Times New Roman" pitchFamily="18" charset="0"/>
                <a:cs typeface="Times New Roman" pitchFamily="18" charset="0"/>
              </a:rPr>
              <a:t>серной кислоты реагирует с каждым веществом группы</a:t>
            </a:r>
          </a:p>
          <a:p>
            <a:pPr marL="82296" indent="0">
              <a:spcBef>
                <a:spcPts val="0"/>
              </a:spcBef>
              <a:buNone/>
            </a:pPr>
            <a:r>
              <a:rPr lang="ru-RU" sz="1200" dirty="0">
                <a:latin typeface="Times New Roman" pitchFamily="18" charset="0"/>
                <a:cs typeface="Times New Roman" pitchFamily="18" charset="0"/>
              </a:rPr>
              <a:t> </a:t>
            </a:r>
            <a:r>
              <a:rPr lang="en-US" sz="1200" dirty="0" smtClean="0">
                <a:latin typeface="Times New Roman" pitchFamily="18" charset="0"/>
                <a:cs typeface="Times New Roman" pitchFamily="18" charset="0"/>
              </a:rPr>
              <a:t>A</a:t>
            </a:r>
            <a:r>
              <a:rPr lang="en-US" sz="1200" dirty="0">
                <a:latin typeface="Times New Roman" pitchFamily="18" charset="0"/>
                <a:cs typeface="Times New Roman" pitchFamily="18" charset="0"/>
              </a:rPr>
              <a:t>) P</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en-US" sz="1200" baseline="-25000" dirty="0">
                <a:latin typeface="Times New Roman" pitchFamily="18" charset="0"/>
                <a:cs typeface="Times New Roman" pitchFamily="18" charset="0"/>
              </a:rPr>
              <a:t>5</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CuO</a:t>
            </a:r>
            <a:r>
              <a:rPr lang="en-US" sz="1200" dirty="0">
                <a:latin typeface="Times New Roman" pitchFamily="18" charset="0"/>
                <a:cs typeface="Times New Roman" pitchFamily="18" charset="0"/>
              </a:rPr>
              <a:t>, NaNO</a:t>
            </a:r>
            <a:r>
              <a:rPr lang="en-US" sz="1200" baseline="-25000" dirty="0">
                <a:latin typeface="Times New Roman" pitchFamily="18" charset="0"/>
                <a:cs typeface="Times New Roman" pitchFamily="18" charset="0"/>
              </a:rPr>
              <a:t>3</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B) CO</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Ca</a:t>
            </a:r>
            <a:r>
              <a:rPr lang="en-US" sz="1200" dirty="0">
                <a:latin typeface="Times New Roman" pitchFamily="18" charset="0"/>
                <a:cs typeface="Times New Roman" pitchFamily="18" charset="0"/>
              </a:rPr>
              <a:t>(O</a:t>
            </a:r>
            <a:r>
              <a:rPr lang="ru-RU" sz="1200" dirty="0">
                <a:latin typeface="Times New Roman" pitchFamily="18" charset="0"/>
                <a:cs typeface="Times New Roman" pitchFamily="18" charset="0"/>
              </a:rPr>
              <a:t>Н</a:t>
            </a:r>
            <a:r>
              <a:rPr lang="en-US" sz="1200" dirty="0">
                <a:latin typeface="Times New Roman" pitchFamily="18" charset="0"/>
                <a:cs typeface="Times New Roman" pitchFamily="18" charset="0"/>
              </a:rPr>
              <a:t>)</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 BaCl</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C) Fe, Al</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en-US" sz="1200" baseline="-25000" dirty="0">
                <a:latin typeface="Times New Roman" pitchFamily="18" charset="0"/>
                <a:cs typeface="Times New Roman" pitchFamily="18" charset="0"/>
              </a:rPr>
              <a:t>3</a:t>
            </a:r>
            <a:r>
              <a:rPr lang="en-US" sz="1200" dirty="0">
                <a:latin typeface="Times New Roman" pitchFamily="18" charset="0"/>
                <a:cs typeface="Times New Roman" pitchFamily="18" charset="0"/>
              </a:rPr>
              <a:t>, KOH</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D) </a:t>
            </a:r>
            <a:r>
              <a:rPr lang="en-US" sz="1200" dirty="0" err="1">
                <a:latin typeface="Times New Roman" pitchFamily="18" charset="0"/>
                <a:cs typeface="Times New Roman" pitchFamily="18" charset="0"/>
              </a:rPr>
              <a:t>SrO</a:t>
            </a:r>
            <a:r>
              <a:rPr lang="en-US" sz="1200" dirty="0">
                <a:latin typeface="Times New Roman" pitchFamily="18" charset="0"/>
                <a:cs typeface="Times New Roman" pitchFamily="18" charset="0"/>
              </a:rPr>
              <a:t>, SiO</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 Cu(OH)</a:t>
            </a:r>
            <a:r>
              <a:rPr lang="en-US" sz="1200" baseline="-25000" dirty="0">
                <a:latin typeface="Times New Roman" pitchFamily="18" charset="0"/>
                <a:cs typeface="Times New Roman" pitchFamily="18" charset="0"/>
              </a:rPr>
              <a:t>2</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E) Zn, </a:t>
            </a:r>
            <a:r>
              <a:rPr lang="en-US" sz="1200" dirty="0" err="1">
                <a:latin typeface="Times New Roman" pitchFamily="18" charset="0"/>
                <a:cs typeface="Times New Roman" pitchFamily="18" charset="0"/>
              </a:rPr>
              <a:t>FeO</a:t>
            </a:r>
            <a:r>
              <a:rPr lang="en-US" sz="1200" dirty="0">
                <a:latin typeface="Times New Roman" pitchFamily="18" charset="0"/>
                <a:cs typeface="Times New Roman" pitchFamily="18" charset="0"/>
              </a:rPr>
              <a:t>, K</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CO</a:t>
            </a:r>
            <a:r>
              <a:rPr lang="en-US" sz="1200" baseline="-25000" dirty="0">
                <a:latin typeface="Times New Roman" pitchFamily="18" charset="0"/>
                <a:cs typeface="Times New Roman" pitchFamily="18" charset="0"/>
              </a:rPr>
              <a:t>3</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F) KOH, CaCO</a:t>
            </a:r>
            <a:r>
              <a:rPr lang="en-US" sz="1200" baseline="-25000" dirty="0">
                <a:latin typeface="Times New Roman" pitchFamily="18" charset="0"/>
                <a:cs typeface="Times New Roman" pitchFamily="18" charset="0"/>
              </a:rPr>
              <a:t>3</a:t>
            </a:r>
            <a:r>
              <a:rPr lang="en-US" sz="1200" dirty="0">
                <a:latin typeface="Times New Roman" pitchFamily="18" charset="0"/>
                <a:cs typeface="Times New Roman" pitchFamily="18" charset="0"/>
              </a:rPr>
              <a:t>, KNO</a:t>
            </a:r>
            <a:r>
              <a:rPr lang="en-US" sz="1200" baseline="-25000" dirty="0">
                <a:latin typeface="Times New Roman" pitchFamily="18" charset="0"/>
                <a:cs typeface="Times New Roman" pitchFamily="18" charset="0"/>
              </a:rPr>
              <a:t>3</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G) H</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SO</a:t>
            </a:r>
            <a:r>
              <a:rPr lang="en-US" sz="1200" baseline="-25000" dirty="0">
                <a:latin typeface="Times New Roman" pitchFamily="18" charset="0"/>
                <a:cs typeface="Times New Roman" pitchFamily="18" charset="0"/>
              </a:rPr>
              <a:t>3</a:t>
            </a:r>
            <a:r>
              <a:rPr lang="en-US" sz="1200" dirty="0">
                <a:latin typeface="Times New Roman" pitchFamily="18" charset="0"/>
                <a:cs typeface="Times New Roman" pitchFamily="18" charset="0"/>
              </a:rPr>
              <a:t>, SiH</a:t>
            </a:r>
            <a:r>
              <a:rPr lang="en-US" sz="1200" baseline="-25000" dirty="0">
                <a:latin typeface="Times New Roman" pitchFamily="18" charset="0"/>
                <a:cs typeface="Times New Roman" pitchFamily="18" charset="0"/>
              </a:rPr>
              <a:t>4</a:t>
            </a:r>
            <a:r>
              <a:rPr lang="en-US" sz="1200" dirty="0">
                <a:latin typeface="Times New Roman" pitchFamily="18" charset="0"/>
                <a:cs typeface="Times New Roman" pitchFamily="18" charset="0"/>
              </a:rPr>
              <a:t>, C</a:t>
            </a:r>
            <a:endParaRPr lang="ru-RU" sz="1200" dirty="0">
              <a:latin typeface="Times New Roman" pitchFamily="18" charset="0"/>
              <a:cs typeface="Times New Roman" pitchFamily="18" charset="0"/>
            </a:endParaRPr>
          </a:p>
          <a:p>
            <a:pPr marL="82296" indent="0">
              <a:spcBef>
                <a:spcPts val="0"/>
              </a:spcBef>
              <a:buNone/>
            </a:pPr>
            <a:r>
              <a:rPr lang="en-US" sz="1200" dirty="0">
                <a:latin typeface="Times New Roman" pitchFamily="18" charset="0"/>
                <a:cs typeface="Times New Roman" pitchFamily="18" charset="0"/>
              </a:rPr>
              <a:t>H) P</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O</a:t>
            </a:r>
            <a:r>
              <a:rPr lang="en-US" sz="1200" baseline="-25000" dirty="0">
                <a:latin typeface="Times New Roman" pitchFamily="18" charset="0"/>
                <a:cs typeface="Times New Roman" pitchFamily="18" charset="0"/>
              </a:rPr>
              <a:t>5</a:t>
            </a:r>
            <a:r>
              <a:rPr lang="en-US" sz="1200" dirty="0">
                <a:latin typeface="Times New Roman" pitchFamily="18" charset="0"/>
                <a:cs typeface="Times New Roman" pitchFamily="18" charset="0"/>
              </a:rPr>
              <a:t>, Cu(OH)</a:t>
            </a:r>
            <a:r>
              <a:rPr lang="en-US" sz="1200" baseline="-25000" dirty="0">
                <a:latin typeface="Times New Roman" pitchFamily="18" charset="0"/>
                <a:cs typeface="Times New Roman" pitchFamily="18" charset="0"/>
              </a:rPr>
              <a:t>2</a:t>
            </a:r>
            <a:r>
              <a:rPr lang="en-US" sz="1200" dirty="0">
                <a:latin typeface="Times New Roman" pitchFamily="18" charset="0"/>
                <a:cs typeface="Times New Roman" pitchFamily="18" charset="0"/>
              </a:rPr>
              <a:t>, Mg</a:t>
            </a:r>
            <a:endParaRPr lang="ru-RU" sz="1200" dirty="0">
              <a:latin typeface="Times New Roman" pitchFamily="18" charset="0"/>
              <a:cs typeface="Times New Roman" pitchFamily="18" charset="0"/>
            </a:endParaRPr>
          </a:p>
          <a:p>
            <a:pPr marL="82296" indent="0">
              <a:spcBef>
                <a:spcPts val="0"/>
              </a:spcBef>
              <a:buNone/>
            </a:pPr>
            <a:endParaRPr lang="ru-RU" sz="1200" dirty="0">
              <a:latin typeface="Times New Roman" pitchFamily="18" charset="0"/>
              <a:cs typeface="Times New Roman" pitchFamily="18" charset="0"/>
            </a:endParaRPr>
          </a:p>
        </p:txBody>
      </p:sp>
    </p:spTree>
    <p:extLst>
      <p:ext uri="{BB962C8B-B14F-4D97-AF65-F5344CB8AC3E}">
        <p14:creationId xmlns:p14="http://schemas.microsoft.com/office/powerpoint/2010/main" val="419044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395536" y="0"/>
            <a:ext cx="8229600" cy="1143000"/>
          </a:xfrm>
        </p:spPr>
        <p:txBody>
          <a:bodyPr>
            <a:normAutofit fontScale="90000"/>
          </a:bodyPr>
          <a:lstStyle/>
          <a:p>
            <a:r>
              <a:rPr lang="ru-RU" sz="2800" dirty="0" smtClean="0">
                <a:latin typeface="Times New Roman" pitchFamily="18" charset="0"/>
                <a:cs typeface="Times New Roman" pitchFamily="18" charset="0"/>
              </a:rPr>
              <a:t>ФОРМА И СОДЕРЖАНИЕ ТЕСТОВЫХ ЗАДАНИЙ</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1800" dirty="0">
                <a:latin typeface="Times New Roman" pitchFamily="18" charset="0"/>
                <a:cs typeface="Times New Roman" pitchFamily="18" charset="0"/>
              </a:rPr>
              <a:t>(</a:t>
            </a:r>
            <a:r>
              <a:rPr lang="ru-RU" sz="1800" dirty="0" smtClean="0">
                <a:latin typeface="Times New Roman" pitchFamily="18" charset="0"/>
                <a:cs typeface="Times New Roman" pitchFamily="18" charset="0"/>
              </a:rPr>
              <a:t>20 заданий на математическую грамотность+20 заданий на грамотность чтения+40 заданий по первому предмету+40 заданий по второму предмету = 120 заданий)</a:t>
            </a:r>
            <a:endParaRPr lang="ru-RU" sz="1800" dirty="0">
              <a:latin typeface="Times New Roman" pitchFamily="18" charset="0"/>
              <a:cs typeface="Times New Roman"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485667472"/>
              </p:ext>
            </p:extLst>
          </p:nvPr>
        </p:nvGraphicFramePr>
        <p:xfrm>
          <a:off x="546840" y="1124744"/>
          <a:ext cx="8064896" cy="4924955"/>
        </p:xfrm>
        <a:graphic>
          <a:graphicData uri="http://schemas.openxmlformats.org/drawingml/2006/table">
            <a:tbl>
              <a:tblPr firstRow="1" firstCol="1" bandRow="1"/>
              <a:tblGrid>
                <a:gridCol w="360040"/>
                <a:gridCol w="1584176"/>
                <a:gridCol w="1296144"/>
                <a:gridCol w="2016224"/>
                <a:gridCol w="2808312"/>
              </a:tblGrid>
              <a:tr h="473815">
                <a:tc>
                  <a:txBody>
                    <a:bodyPr/>
                    <a:lstStyle/>
                    <a:p>
                      <a:pPr marL="71755" marR="71755">
                        <a:lnSpc>
                          <a:spcPct val="115000"/>
                        </a:lnSpc>
                        <a:spcAft>
                          <a:spcPts val="0"/>
                        </a:spcAft>
                      </a:pPr>
                      <a:r>
                        <a:rPr lang="ru-RU" sz="1400" b="1" dirty="0">
                          <a:effectLst/>
                          <a:latin typeface="Times New Roman" pitchFamily="18" charset="0"/>
                          <a:ea typeface="Calibri"/>
                          <a:cs typeface="Times New Roman" pitchFamily="18" charset="0"/>
                        </a:rPr>
                        <a:t> </a:t>
                      </a:r>
                      <a:endParaRPr lang="ru-RU" sz="1400" dirty="0">
                        <a:effectLst/>
                        <a:latin typeface="Times New Roman" pitchFamily="18" charset="0"/>
                        <a:ea typeface="Calibri"/>
                        <a:cs typeface="Times New Roman" pitchFamily="18" charset="0"/>
                      </a:endParaRPr>
                    </a:p>
                  </a:txBody>
                  <a:tcPr marL="46785" marR="4678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ctr">
                        <a:lnSpc>
                          <a:spcPct val="115000"/>
                        </a:lnSpc>
                        <a:spcAft>
                          <a:spcPts val="0"/>
                        </a:spcAft>
                      </a:pPr>
                      <a:r>
                        <a:rPr lang="ru-RU" sz="1400" b="1" dirty="0">
                          <a:effectLst/>
                          <a:latin typeface="Times New Roman" pitchFamily="18" charset="0"/>
                          <a:ea typeface="Calibri"/>
                          <a:cs typeface="Times New Roman" pitchFamily="18" charset="0"/>
                        </a:rPr>
                        <a:t> </a:t>
                      </a:r>
                      <a:endParaRPr lang="ru-RU" sz="1400" dirty="0">
                        <a:effectLst/>
                        <a:latin typeface="Times New Roman" pitchFamily="18" charset="0"/>
                        <a:ea typeface="Calibri"/>
                        <a:cs typeface="Times New Roman" pitchFamily="18" charset="0"/>
                      </a:endParaRPr>
                    </a:p>
                  </a:txBody>
                  <a:tcPr marL="46785" marR="4678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effectLst/>
                          <a:latin typeface="Times New Roman" pitchFamily="18" charset="0"/>
                          <a:ea typeface="Calibri"/>
                          <a:cs typeface="Times New Roman" pitchFamily="18" charset="0"/>
                        </a:rPr>
                        <a:t>Количество заданий</a:t>
                      </a:r>
                      <a:endParaRPr lang="ru-RU" sz="1400" dirty="0">
                        <a:effectLst/>
                        <a:latin typeface="Times New Roman" pitchFamily="18" charset="0"/>
                        <a:ea typeface="Calibri"/>
                        <a:cs typeface="Times New Roman" pitchFamily="18" charset="0"/>
                      </a:endParaRP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effectLst/>
                          <a:latin typeface="Times New Roman" pitchFamily="18" charset="0"/>
                          <a:ea typeface="Calibri"/>
                          <a:cs typeface="Times New Roman" pitchFamily="18" charset="0"/>
                        </a:rPr>
                        <a:t>Форма заданий</a:t>
                      </a:r>
                      <a:endParaRPr lang="ru-RU" sz="1400" dirty="0">
                        <a:effectLst/>
                        <a:latin typeface="Times New Roman" pitchFamily="18" charset="0"/>
                        <a:ea typeface="Calibri"/>
                        <a:cs typeface="Times New Roman" pitchFamily="18" charset="0"/>
                      </a:endParaRP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effectLst/>
                          <a:latin typeface="Times New Roman" pitchFamily="18" charset="0"/>
                          <a:ea typeface="Calibri"/>
                          <a:cs typeface="Times New Roman" pitchFamily="18" charset="0"/>
                        </a:rPr>
                        <a:t>Объект оценивания</a:t>
                      </a:r>
                      <a:endParaRPr lang="ru-RU" sz="1400" dirty="0">
                        <a:effectLst/>
                        <a:latin typeface="Times New Roman" pitchFamily="18" charset="0"/>
                        <a:ea typeface="Calibri"/>
                        <a:cs typeface="Times New Roman" pitchFamily="18" charset="0"/>
                      </a:endParaRP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3374">
                <a:tc rowSpan="2">
                  <a:txBody>
                    <a:bodyPr/>
                    <a:lstStyle/>
                    <a:p>
                      <a:pPr marL="71755" marR="71755" algn="ctr">
                        <a:lnSpc>
                          <a:spcPct val="115000"/>
                        </a:lnSpc>
                        <a:spcAft>
                          <a:spcPts val="0"/>
                        </a:spcAft>
                      </a:pPr>
                      <a:r>
                        <a:rPr lang="ru-RU" sz="1400" b="1" dirty="0">
                          <a:effectLst/>
                          <a:latin typeface="Times New Roman" pitchFamily="18" charset="0"/>
                          <a:ea typeface="Calibri"/>
                          <a:cs typeface="Times New Roman" pitchFamily="18" charset="0"/>
                        </a:rPr>
                        <a:t>1 блок</a:t>
                      </a:r>
                      <a:endParaRPr lang="ru-RU" sz="1400" dirty="0">
                        <a:effectLst/>
                        <a:latin typeface="Times New Roman" pitchFamily="18" charset="0"/>
                        <a:ea typeface="Calibri"/>
                        <a:cs typeface="Times New Roman" pitchFamily="18" charset="0"/>
                      </a:endParaRPr>
                    </a:p>
                  </a:txBody>
                  <a:tcPr marL="46785" marR="4678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effectLst/>
                          <a:latin typeface="Times New Roman" pitchFamily="18" charset="0"/>
                          <a:ea typeface="Calibri"/>
                          <a:cs typeface="Times New Roman" pitchFamily="18" charset="0"/>
                        </a:rPr>
                        <a:t>Математическая грамотность, </a:t>
                      </a:r>
                      <a:endParaRPr lang="ru-RU" sz="1400" dirty="0">
                        <a:effectLst/>
                        <a:latin typeface="Times New Roman" pitchFamily="18" charset="0"/>
                        <a:ea typeface="Calibri"/>
                        <a:cs typeface="Times New Roman" pitchFamily="18" charset="0"/>
                      </a:endParaRPr>
                    </a:p>
                  </a:txBody>
                  <a:tcPr marL="46785" marR="467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pitchFamily="18" charset="0"/>
                          <a:ea typeface="Calibri"/>
                          <a:cs typeface="Times New Roman" pitchFamily="18" charset="0"/>
                        </a:rPr>
                        <a:t>20</a:t>
                      </a: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kern="1200" dirty="0">
                          <a:solidFill>
                            <a:srgbClr val="000000"/>
                          </a:solidFill>
                          <a:effectLst/>
                          <a:latin typeface="Times New Roman" pitchFamily="18" charset="0"/>
                          <a:ea typeface="Times New Roman"/>
                          <a:cs typeface="Times New Roman" pitchFamily="18" charset="0"/>
                        </a:rPr>
                        <a:t>С выбором одного правильного ответа из пяти предложенных</a:t>
                      </a:r>
                      <a:endParaRPr lang="ru-RU" sz="1400" dirty="0">
                        <a:effectLst/>
                        <a:latin typeface="Times New Roman" pitchFamily="18" charset="0"/>
                        <a:ea typeface="Calibri"/>
                        <a:cs typeface="Times New Roman" pitchFamily="18" charset="0"/>
                      </a:endParaRP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a:effectLst/>
                          <a:latin typeface="Times New Roman" pitchFamily="18" charset="0"/>
                          <a:ea typeface="Calibri"/>
                          <a:cs typeface="Times New Roman" pitchFamily="18" charset="0"/>
                        </a:rPr>
                        <a:t>Функциональная грамотность, логика, задания на количественное сравнение</a:t>
                      </a: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7629">
                <a:tc vMerge="1">
                  <a:txBody>
                    <a:bodyPr/>
                    <a:lstStyle/>
                    <a:p>
                      <a:endParaRPr lang="ru-RU"/>
                    </a:p>
                  </a:txBody>
                  <a:tcPr/>
                </a:tc>
                <a:tc>
                  <a:txBody>
                    <a:bodyPr/>
                    <a:lstStyle/>
                    <a:p>
                      <a:pPr algn="ctr">
                        <a:lnSpc>
                          <a:spcPct val="115000"/>
                        </a:lnSpc>
                        <a:spcAft>
                          <a:spcPts val="0"/>
                        </a:spcAft>
                      </a:pPr>
                      <a:r>
                        <a:rPr lang="ru-RU" sz="1400" b="1" dirty="0">
                          <a:effectLst/>
                          <a:latin typeface="Times New Roman" pitchFamily="18" charset="0"/>
                          <a:ea typeface="Calibri"/>
                          <a:cs typeface="Times New Roman" pitchFamily="18" charset="0"/>
                        </a:rPr>
                        <a:t>Грамотность чтения</a:t>
                      </a:r>
                      <a:endParaRPr lang="ru-RU" sz="1400" dirty="0">
                        <a:effectLst/>
                        <a:latin typeface="Times New Roman" pitchFamily="18" charset="0"/>
                        <a:ea typeface="Calibri"/>
                        <a:cs typeface="Times New Roman" pitchFamily="18" charset="0"/>
                      </a:endParaRPr>
                    </a:p>
                  </a:txBody>
                  <a:tcPr marL="46785" marR="467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kern="1200" dirty="0">
                          <a:solidFill>
                            <a:srgbClr val="000000"/>
                          </a:solidFill>
                          <a:effectLst/>
                          <a:latin typeface="Times New Roman" pitchFamily="18" charset="0"/>
                          <a:ea typeface="Times New Roman"/>
                          <a:cs typeface="Times New Roman" pitchFamily="18" charset="0"/>
                        </a:rPr>
                        <a:t>20 </a:t>
                      </a:r>
                      <a:endParaRPr lang="ru-RU" sz="1400" dirty="0">
                        <a:effectLst/>
                        <a:latin typeface="Times New Roman" pitchFamily="18" charset="0"/>
                        <a:ea typeface="Calibri"/>
                        <a:cs typeface="Times New Roman" pitchFamily="18" charset="0"/>
                      </a:endParaRPr>
                    </a:p>
                    <a:p>
                      <a:pPr algn="ctr">
                        <a:lnSpc>
                          <a:spcPct val="115000"/>
                        </a:lnSpc>
                        <a:spcAft>
                          <a:spcPts val="0"/>
                        </a:spcAft>
                      </a:pPr>
                      <a:r>
                        <a:rPr lang="ru-RU" sz="1400" kern="1200" dirty="0">
                          <a:solidFill>
                            <a:srgbClr val="000000"/>
                          </a:solidFill>
                          <a:effectLst/>
                          <a:latin typeface="Times New Roman" pitchFamily="18" charset="0"/>
                          <a:ea typeface="Times New Roman"/>
                          <a:cs typeface="Times New Roman" pitchFamily="18" charset="0"/>
                        </a:rPr>
                        <a:t>(4 текста) </a:t>
                      </a:r>
                      <a:endParaRPr lang="ru-RU" sz="1400" dirty="0">
                        <a:effectLst/>
                        <a:latin typeface="Times New Roman" pitchFamily="18" charset="0"/>
                        <a:ea typeface="Calibri"/>
                        <a:cs typeface="Times New Roman" pitchFamily="18" charset="0"/>
                      </a:endParaRP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kern="1200">
                          <a:solidFill>
                            <a:srgbClr val="000000"/>
                          </a:solidFill>
                          <a:effectLst/>
                          <a:latin typeface="Times New Roman" pitchFamily="18" charset="0"/>
                          <a:ea typeface="Times New Roman"/>
                          <a:cs typeface="Times New Roman" pitchFamily="18" charset="0"/>
                        </a:rPr>
                        <a:t>С выбором одного правильного ответа из пяти предложенных</a:t>
                      </a:r>
                      <a:endParaRPr lang="ru-RU" sz="1400">
                        <a:effectLst/>
                        <a:latin typeface="Times New Roman" pitchFamily="18" charset="0"/>
                        <a:ea typeface="Calibri"/>
                        <a:cs typeface="Times New Roman" pitchFamily="18" charset="0"/>
                      </a:endParaRP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kern="1200">
                          <a:solidFill>
                            <a:srgbClr val="000000"/>
                          </a:solidFill>
                          <a:effectLst/>
                          <a:latin typeface="Times New Roman" pitchFamily="18" charset="0"/>
                          <a:ea typeface="Times New Roman"/>
                          <a:cs typeface="Times New Roman" pitchFamily="18" charset="0"/>
                        </a:rPr>
                        <a:t>Чтение, понимание текста, рефлексия на содержание текста, умение анализировать, сопоставлять и т.д</a:t>
                      </a:r>
                      <a:endParaRPr lang="ru-RU" sz="1400">
                        <a:effectLst/>
                        <a:latin typeface="Times New Roman" pitchFamily="18" charset="0"/>
                        <a:ea typeface="Calibri"/>
                        <a:cs typeface="Times New Roman" pitchFamily="18" charset="0"/>
                      </a:endParaRP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2048">
                <a:tc rowSpan="3">
                  <a:txBody>
                    <a:bodyPr/>
                    <a:lstStyle/>
                    <a:p>
                      <a:pPr marL="71755" marR="71755" algn="ctr">
                        <a:lnSpc>
                          <a:spcPct val="115000"/>
                        </a:lnSpc>
                        <a:spcAft>
                          <a:spcPts val="0"/>
                        </a:spcAft>
                      </a:pPr>
                      <a:r>
                        <a:rPr lang="ru-RU" sz="1400" b="1">
                          <a:effectLst/>
                          <a:latin typeface="Times New Roman" pitchFamily="18" charset="0"/>
                          <a:ea typeface="Calibri"/>
                          <a:cs typeface="Times New Roman" pitchFamily="18" charset="0"/>
                        </a:rPr>
                        <a:t>2 блок</a:t>
                      </a:r>
                      <a:endParaRPr lang="ru-RU" sz="1400">
                        <a:effectLst/>
                        <a:latin typeface="Times New Roman" pitchFamily="18" charset="0"/>
                        <a:ea typeface="Calibri"/>
                        <a:cs typeface="Times New Roman" pitchFamily="18" charset="0"/>
                      </a:endParaRPr>
                    </a:p>
                  </a:txBody>
                  <a:tcPr marL="46785" marR="4678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0"/>
                        </a:spcAft>
                      </a:pPr>
                      <a:r>
                        <a:rPr lang="ru-RU" sz="1400" b="1" dirty="0">
                          <a:effectLst/>
                          <a:latin typeface="Times New Roman" pitchFamily="18" charset="0"/>
                          <a:ea typeface="Calibri"/>
                          <a:cs typeface="Times New Roman" pitchFamily="18" charset="0"/>
                        </a:rPr>
                        <a:t>Профильные предметы</a:t>
                      </a:r>
                      <a:endParaRPr lang="ru-RU" sz="1400" dirty="0">
                        <a:effectLst/>
                        <a:latin typeface="Times New Roman" pitchFamily="18" charset="0"/>
                        <a:ea typeface="Calibri"/>
                        <a:cs typeface="Times New Roman" pitchFamily="18" charset="0"/>
                      </a:endParaRPr>
                    </a:p>
                    <a:p>
                      <a:pPr algn="ctr">
                        <a:lnSpc>
                          <a:spcPct val="115000"/>
                        </a:lnSpc>
                        <a:spcAft>
                          <a:spcPts val="0"/>
                        </a:spcAft>
                      </a:pPr>
                      <a:r>
                        <a:rPr lang="ru-RU" sz="1400" b="1" dirty="0">
                          <a:effectLst/>
                          <a:latin typeface="Times New Roman" pitchFamily="18" charset="0"/>
                          <a:ea typeface="Calibri"/>
                          <a:cs typeface="Times New Roman" pitchFamily="18" charset="0"/>
                        </a:rPr>
                        <a:t>(два предмета для каждой специальности)</a:t>
                      </a:r>
                      <a:endParaRPr lang="ru-RU" sz="1400" dirty="0">
                        <a:effectLst/>
                        <a:latin typeface="Times New Roman" pitchFamily="18" charset="0"/>
                        <a:ea typeface="Calibri"/>
                        <a:cs typeface="Times New Roman" pitchFamily="18" charset="0"/>
                      </a:endParaRPr>
                    </a:p>
                  </a:txBody>
                  <a:tcPr marL="46785" marR="467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pitchFamily="18" charset="0"/>
                          <a:ea typeface="Calibri"/>
                          <a:cs typeface="Times New Roman" pitchFamily="18" charset="0"/>
                        </a:rPr>
                        <a:t>20</a:t>
                      </a: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effectLst/>
                          <a:latin typeface="Times New Roman" pitchFamily="18" charset="0"/>
                          <a:ea typeface="Calibri"/>
                          <a:cs typeface="Times New Roman" pitchFamily="18" charset="0"/>
                        </a:rPr>
                        <a:t>С выбором одного правильного ответа из пяти предложенных</a:t>
                      </a: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a:effectLst/>
                          <a:latin typeface="Times New Roman" pitchFamily="18" charset="0"/>
                          <a:ea typeface="Calibri"/>
                          <a:cs typeface="Times New Roman" pitchFamily="18" charset="0"/>
                        </a:rPr>
                        <a:t>углубленные знания предмета (продвинутый уровень усвоения), умения и навыки широкого спектра </a:t>
                      </a: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7629">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400">
                          <a:effectLst/>
                          <a:latin typeface="Times New Roman" pitchFamily="18" charset="0"/>
                          <a:ea typeface="Calibri"/>
                          <a:cs typeface="Times New Roman" pitchFamily="18" charset="0"/>
                        </a:rPr>
                        <a:t>15</a:t>
                      </a: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a:effectLst/>
                          <a:latin typeface="Times New Roman" pitchFamily="18" charset="0"/>
                          <a:ea typeface="Calibri"/>
                          <a:cs typeface="Times New Roman" pitchFamily="18" charset="0"/>
                        </a:rPr>
                        <a:t>С выбором одного или нескольких правильных ответов из множества предложенных</a:t>
                      </a: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dirty="0">
                          <a:effectLst/>
                          <a:latin typeface="Times New Roman" pitchFamily="18" charset="0"/>
                          <a:ea typeface="Calibri"/>
                          <a:cs typeface="Times New Roman" pitchFamily="18" charset="0"/>
                        </a:rPr>
                        <a:t>Углубленные знания предмета (продвинутый уровень усвоения), умения и навыки широкого спектра</a:t>
                      </a: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2048">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400">
                          <a:effectLst/>
                          <a:latin typeface="Times New Roman" pitchFamily="18" charset="0"/>
                          <a:ea typeface="Calibri"/>
                          <a:cs typeface="Times New Roman" pitchFamily="18" charset="0"/>
                        </a:rPr>
                        <a:t>5</a:t>
                      </a: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dirty="0">
                          <a:effectLst/>
                          <a:latin typeface="Times New Roman" pitchFamily="18" charset="0"/>
                          <a:ea typeface="Calibri"/>
                          <a:cs typeface="Times New Roman" pitchFamily="18" charset="0"/>
                        </a:rPr>
                        <a:t>На установление соответствия</a:t>
                      </a: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dirty="0">
                          <a:effectLst/>
                          <a:latin typeface="Times New Roman" pitchFamily="18" charset="0"/>
                          <a:ea typeface="Calibri"/>
                          <a:cs typeface="Times New Roman" pitchFamily="18" charset="0"/>
                        </a:rPr>
                        <a:t>Углубленные знания предмета (продвинутый уровень усвоения), умения и навыки широкого спектра</a:t>
                      </a:r>
                    </a:p>
                  </a:txBody>
                  <a:tcPr marL="46785" marR="467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Прямоугольник 2"/>
          <p:cNvSpPr/>
          <p:nvPr/>
        </p:nvSpPr>
        <p:spPr>
          <a:xfrm>
            <a:off x="477888" y="6255488"/>
            <a:ext cx="8136904" cy="324384"/>
          </a:xfrm>
          <a:prstGeom prst="rect">
            <a:avLst/>
          </a:prstGeom>
        </p:spPr>
        <p:txBody>
          <a:bodyPr wrap="square">
            <a:spAutoFit/>
          </a:bodyPr>
          <a:lstStyle/>
          <a:p>
            <a:pPr algn="just">
              <a:lnSpc>
                <a:spcPct val="115000"/>
              </a:lnSpc>
              <a:spcAft>
                <a:spcPts val="0"/>
              </a:spcAft>
              <a:tabLst>
                <a:tab pos="450215" algn="l"/>
              </a:tabLst>
            </a:pPr>
            <a:r>
              <a:rPr lang="ru-RU" sz="1400" b="1" dirty="0">
                <a:latin typeface="Times New Roman"/>
                <a:ea typeface="Calibri"/>
                <a:cs typeface="Times New Roman"/>
              </a:rPr>
              <a:t>Примечание:</a:t>
            </a:r>
            <a:r>
              <a:rPr lang="ru-RU" sz="1400" dirty="0">
                <a:latin typeface="Times New Roman"/>
                <a:ea typeface="Calibri"/>
                <a:cs typeface="Times New Roman"/>
              </a:rPr>
              <a:t> Может быть рассмотрен также вариант с 100 заданиями (20+20+30+30).</a:t>
            </a:r>
            <a:endParaRPr lang="ru-RU" sz="1400" dirty="0">
              <a:ea typeface="Calibri"/>
              <a:cs typeface="Times New Roman"/>
            </a:endParaRPr>
          </a:p>
        </p:txBody>
      </p:sp>
    </p:spTree>
    <p:extLst>
      <p:ext uri="{BB962C8B-B14F-4D97-AF65-F5344CB8AC3E}">
        <p14:creationId xmlns:p14="http://schemas.microsoft.com/office/powerpoint/2010/main" val="4935912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475656" y="548680"/>
            <a:ext cx="7344816" cy="1892826"/>
          </a:xfrm>
          <a:prstGeom prst="rect">
            <a:avLst/>
          </a:prstGeom>
        </p:spPr>
        <p:txBody>
          <a:bodyPr wrap="square">
            <a:spAutoFit/>
          </a:bodyPr>
          <a:lstStyle/>
          <a:p>
            <a:r>
              <a:rPr lang="kk-KZ" sz="1300" b="1" i="1" dirty="0">
                <a:latin typeface="Times New Roman" pitchFamily="18" charset="0"/>
                <a:cs typeface="Times New Roman" pitchFamily="18" charset="0"/>
              </a:rPr>
              <a:t>Нұсқау:</a:t>
            </a:r>
            <a:r>
              <a:rPr lang="kk-KZ" sz="1300" i="1" dirty="0">
                <a:latin typeface="Times New Roman" pitchFamily="18" charset="0"/>
                <a:cs typeface="Times New Roman" pitchFamily="18" charset="0"/>
              </a:rPr>
              <a:t>«Сізге сәйкестікті анықтауға арналған тапсырмалар беріледі. Таңдаған жауапты жауап парағындағы берілген пәнге сәйкес орынға, дөңгелекшені толық бояу арқылы белгілеу қажет</a:t>
            </a:r>
            <a:r>
              <a:rPr lang="kk-KZ" sz="1300" i="1" dirty="0" smtClean="0">
                <a:latin typeface="Times New Roman" pitchFamily="18" charset="0"/>
                <a:cs typeface="Times New Roman" pitchFamily="18" charset="0"/>
              </a:rPr>
              <a:t>».</a:t>
            </a:r>
          </a:p>
          <a:p>
            <a:endParaRPr lang="kk-KZ" sz="1300" i="1" dirty="0">
              <a:latin typeface="Times New Roman" pitchFamily="18" charset="0"/>
              <a:cs typeface="Times New Roman" pitchFamily="18" charset="0"/>
            </a:endParaRPr>
          </a:p>
          <a:p>
            <a:endParaRPr lang="kk-KZ" sz="1300" i="1" dirty="0">
              <a:latin typeface="Times New Roman" pitchFamily="18" charset="0"/>
              <a:cs typeface="Times New Roman" pitchFamily="18" charset="0"/>
            </a:endParaRPr>
          </a:p>
          <a:p>
            <a:endParaRPr lang="kk-KZ" sz="1300" i="1" dirty="0" smtClean="0">
              <a:latin typeface="Times New Roman" pitchFamily="18" charset="0"/>
              <a:cs typeface="Times New Roman" pitchFamily="18" charset="0"/>
            </a:endParaRPr>
          </a:p>
          <a:p>
            <a:endParaRPr lang="kk-KZ" sz="1300" i="1" dirty="0">
              <a:latin typeface="Times New Roman" pitchFamily="18" charset="0"/>
              <a:cs typeface="Times New Roman" pitchFamily="18" charset="0"/>
            </a:endParaRPr>
          </a:p>
          <a:p>
            <a:endParaRPr lang="kk-KZ" sz="1300" i="1" dirty="0" smtClean="0">
              <a:latin typeface="Times New Roman" pitchFamily="18" charset="0"/>
              <a:cs typeface="Times New Roman" pitchFamily="18" charset="0"/>
            </a:endParaRPr>
          </a:p>
          <a:p>
            <a:endParaRPr lang="kk-KZ" sz="1300" i="1" dirty="0">
              <a:latin typeface="Times New Roman" pitchFamily="18" charset="0"/>
              <a:cs typeface="Times New Roman" pitchFamily="18" charset="0"/>
            </a:endParaRPr>
          </a:p>
          <a:p>
            <a:endParaRPr lang="ru-RU" sz="1300" dirty="0">
              <a:latin typeface="Times New Roman" pitchFamily="18" charset="0"/>
              <a:cs typeface="Times New Roman" pitchFamily="18" charset="0"/>
            </a:endParaRPr>
          </a:p>
        </p:txBody>
      </p:sp>
      <p:pic>
        <p:nvPicPr>
          <p:cNvPr id="11271"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1980" y="1463052"/>
            <a:ext cx="7212167" cy="3355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1400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1640" y="620688"/>
            <a:ext cx="7498080" cy="4800600"/>
          </a:xfrm>
        </p:spPr>
        <p:txBody>
          <a:bodyPr>
            <a:normAutofit/>
          </a:bodyPr>
          <a:lstStyle/>
          <a:p>
            <a:pPr marL="82296" indent="0">
              <a:buNone/>
            </a:pPr>
            <a:r>
              <a:rPr lang="kk-KZ" sz="1400" b="1" i="1" dirty="0">
                <a:latin typeface="Times New Roman" pitchFamily="18" charset="0"/>
                <a:cs typeface="Times New Roman" pitchFamily="18" charset="0"/>
              </a:rPr>
              <a:t>Инструкция:</a:t>
            </a:r>
            <a:r>
              <a:rPr lang="kk-KZ" sz="1400" i="1" dirty="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400" dirty="0">
              <a:latin typeface="Times New Roman" pitchFamily="18" charset="0"/>
              <a:cs typeface="Times New Roman" pitchFamily="18" charset="0"/>
            </a:endParaRPr>
          </a:p>
          <a:p>
            <a:pPr marL="82296" indent="0">
              <a:buNone/>
            </a:pPr>
            <a:endParaRPr lang="ru-RU" sz="1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1574730"/>
            <a:ext cx="6696744" cy="392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Прямая соединительная линия 3"/>
          <p:cNvCxnSpPr/>
          <p:nvPr/>
        </p:nvCxnSpPr>
        <p:spPr>
          <a:xfrm>
            <a:off x="1547664" y="2204864"/>
            <a:ext cx="0" cy="288032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23436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778098"/>
          </a:xfrm>
        </p:spPr>
        <p:txBody>
          <a:bodyPr/>
          <a:lstStyle/>
          <a:p>
            <a:pPr algn="ctr"/>
            <a:r>
              <a:rPr lang="kk-KZ" dirty="0" smtClean="0"/>
              <a:t>Биология</a:t>
            </a:r>
            <a:endParaRPr lang="ru-RU" dirty="0"/>
          </a:p>
        </p:txBody>
      </p:sp>
      <p:sp>
        <p:nvSpPr>
          <p:cNvPr id="3" name="Объект 2"/>
          <p:cNvSpPr>
            <a:spLocks noGrp="1"/>
          </p:cNvSpPr>
          <p:nvPr>
            <p:ph idx="1"/>
          </p:nvPr>
        </p:nvSpPr>
        <p:spPr>
          <a:xfrm>
            <a:off x="1403648" y="908720"/>
            <a:ext cx="7498080" cy="4800600"/>
          </a:xfrm>
        </p:spPr>
        <p:txBody>
          <a:bodyPr>
            <a:noAutofit/>
          </a:bodyPr>
          <a:lstStyle/>
          <a:p>
            <a:pPr marL="82296" indent="0">
              <a:spcBef>
                <a:spcPts val="0"/>
              </a:spcBef>
              <a:buNone/>
            </a:pPr>
            <a:r>
              <a:rPr lang="kk-KZ" sz="1300" b="1" i="1" dirty="0" smtClean="0">
                <a:latin typeface="Times New Roman" pitchFamily="18" charset="0"/>
                <a:cs typeface="Times New Roman" pitchFamily="18" charset="0"/>
              </a:rPr>
              <a:t>Нұсқау</a:t>
            </a:r>
            <a:r>
              <a:rPr lang="kk-KZ" sz="1300" b="1" i="1" dirty="0">
                <a:latin typeface="Times New Roman" pitchFamily="18" charset="0"/>
                <a:cs typeface="Times New Roman" pitchFamily="18" charset="0"/>
              </a:rPr>
              <a:t>:</a:t>
            </a:r>
            <a:r>
              <a:rPr lang="kk-KZ" sz="1300" b="1" dirty="0">
                <a:latin typeface="Times New Roman" pitchFamily="18" charset="0"/>
                <a:cs typeface="Times New Roman" pitchFamily="18" charset="0"/>
              </a:rPr>
              <a:t> </a:t>
            </a:r>
            <a:r>
              <a:rPr lang="kk-KZ" sz="1300" i="1" dirty="0">
                <a:latin typeface="Times New Roman" pitchFamily="18" charset="0"/>
                <a:cs typeface="Times New Roman" pitchFamily="18" charset="0"/>
              </a:rPr>
              <a:t>«Сізге бір немесе бірнеше дұрыс жауабы бар тапсырмалар беріледі. Таңдаған жауапты жауап парағындағы берілген пәнге сәйкес орынға, дөңгелекшені  толық бояу арқылы белгілеу қажет</a:t>
            </a:r>
            <a:r>
              <a:rPr lang="kk-KZ" sz="1300" i="1" dirty="0" smtClean="0">
                <a:latin typeface="Times New Roman" pitchFamily="18" charset="0"/>
                <a:cs typeface="Times New Roman" pitchFamily="18" charset="0"/>
              </a:rPr>
              <a:t>».</a:t>
            </a:r>
          </a:p>
          <a:p>
            <a:pPr marL="82296" indent="0">
              <a:spcBef>
                <a:spcPts val="0"/>
              </a:spcBef>
              <a:buNone/>
            </a:pPr>
            <a:r>
              <a:rPr lang="ru-RU" sz="1300" dirty="0" smtClean="0">
                <a:latin typeface="Times New Roman" pitchFamily="18" charset="0"/>
                <a:cs typeface="Times New Roman" pitchFamily="18" charset="0"/>
              </a:rPr>
              <a:t>Адам </a:t>
            </a:r>
            <a:r>
              <a:rPr lang="ru-RU" sz="1300" dirty="0" err="1">
                <a:latin typeface="Times New Roman" pitchFamily="18" charset="0"/>
                <a:cs typeface="Times New Roman" pitchFamily="18" charset="0"/>
              </a:rPr>
              <a:t>организмінде</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кездесетін</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ұлпалар</a:t>
            </a:r>
            <a:endParaRPr lang="ru-RU" sz="1300" dirty="0">
              <a:latin typeface="Times New Roman" pitchFamily="18" charset="0"/>
              <a:cs typeface="Times New Roman" pitchFamily="18" charset="0"/>
            </a:endParaRPr>
          </a:p>
          <a:p>
            <a:pPr marL="82296" indent="0">
              <a:spcBef>
                <a:spcPts val="0"/>
              </a:spcBef>
              <a:buNone/>
            </a:pPr>
            <a:r>
              <a:rPr lang="en-US" sz="1300" dirty="0">
                <a:latin typeface="Times New Roman" pitchFamily="18" charset="0"/>
                <a:cs typeface="Times New Roman" pitchFamily="18" charset="0"/>
              </a:rPr>
              <a:t>A) </a:t>
            </a:r>
            <a:r>
              <a:rPr lang="ru-RU" sz="1300" dirty="0" err="1">
                <a:latin typeface="Times New Roman" pitchFamily="18" charset="0"/>
                <a:cs typeface="Times New Roman" pitchFamily="18" charset="0"/>
              </a:rPr>
              <a:t>Түзуші</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B) </a:t>
            </a:r>
            <a:r>
              <a:rPr lang="ru-RU" sz="1300" dirty="0">
                <a:latin typeface="Times New Roman" pitchFamily="18" charset="0"/>
                <a:cs typeface="Times New Roman" pitchFamily="18" charset="0"/>
              </a:rPr>
              <a:t>Эпителий </a:t>
            </a:r>
          </a:p>
          <a:p>
            <a:pPr marL="82296" indent="0">
              <a:spcBef>
                <a:spcPts val="0"/>
              </a:spcBef>
              <a:buNone/>
            </a:pPr>
            <a:r>
              <a:rPr lang="en-US" sz="1300" dirty="0">
                <a:latin typeface="Times New Roman" pitchFamily="18" charset="0"/>
                <a:cs typeface="Times New Roman" pitchFamily="18" charset="0"/>
              </a:rPr>
              <a:t>C) </a:t>
            </a:r>
            <a:r>
              <a:rPr lang="ru-RU" sz="1300" dirty="0" err="1">
                <a:latin typeface="Times New Roman" pitchFamily="18" charset="0"/>
                <a:cs typeface="Times New Roman" pitchFamily="18" charset="0"/>
              </a:rPr>
              <a:t>Тірек</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D) </a:t>
            </a:r>
            <a:r>
              <a:rPr lang="ru-RU" sz="1300" dirty="0" err="1">
                <a:latin typeface="Times New Roman" pitchFamily="18" charset="0"/>
                <a:cs typeface="Times New Roman" pitchFamily="18" charset="0"/>
              </a:rPr>
              <a:t>Өткізгіш</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E) </a:t>
            </a:r>
            <a:r>
              <a:rPr lang="ru-RU" sz="1300" dirty="0" err="1">
                <a:latin typeface="Times New Roman" pitchFamily="18" charset="0"/>
                <a:cs typeface="Times New Roman" pitchFamily="18" charset="0"/>
              </a:rPr>
              <a:t>Дәнекер</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F) </a:t>
            </a:r>
            <a:r>
              <a:rPr lang="ru-RU" sz="1300" dirty="0" err="1">
                <a:latin typeface="Times New Roman" pitchFamily="18" charset="0"/>
                <a:cs typeface="Times New Roman" pitchFamily="18" charset="0"/>
              </a:rPr>
              <a:t>Бөліп</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шығарушы</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G) </a:t>
            </a:r>
            <a:r>
              <a:rPr lang="ru-RU" sz="1300" dirty="0" err="1">
                <a:latin typeface="Times New Roman" pitchFamily="18" charset="0"/>
                <a:cs typeface="Times New Roman" pitchFamily="18" charset="0"/>
              </a:rPr>
              <a:t>Жабын</a:t>
            </a:r>
            <a:r>
              <a:rPr lang="ru-RU" sz="1300" dirty="0">
                <a:latin typeface="Times New Roman" pitchFamily="18" charset="0"/>
                <a:cs typeface="Times New Roman" pitchFamily="18" charset="0"/>
              </a:rPr>
              <a:t>   </a:t>
            </a:r>
          </a:p>
          <a:p>
            <a:pPr marL="82296" indent="0">
              <a:spcBef>
                <a:spcPts val="0"/>
              </a:spcBef>
              <a:buNone/>
            </a:pPr>
            <a:r>
              <a:rPr lang="en-US" sz="1300" dirty="0">
                <a:latin typeface="Times New Roman" pitchFamily="18" charset="0"/>
                <a:cs typeface="Times New Roman" pitchFamily="18" charset="0"/>
              </a:rPr>
              <a:t>H) </a:t>
            </a:r>
            <a:r>
              <a:rPr lang="ru-RU" sz="1300" dirty="0" err="1">
                <a:latin typeface="Times New Roman" pitchFamily="18" charset="0"/>
                <a:cs typeface="Times New Roman" pitchFamily="18" charset="0"/>
              </a:rPr>
              <a:t>Қор</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жинаушы</a:t>
            </a:r>
            <a:endParaRPr lang="ru-RU" sz="1300" dirty="0">
              <a:latin typeface="Times New Roman" pitchFamily="18" charset="0"/>
              <a:cs typeface="Times New Roman" pitchFamily="18" charset="0"/>
            </a:endParaRPr>
          </a:p>
          <a:p>
            <a:pPr marL="82296" indent="0">
              <a:spcBef>
                <a:spcPts val="0"/>
              </a:spcBef>
              <a:buNone/>
            </a:pPr>
            <a:endParaRPr lang="ru-RU" sz="1300" dirty="0">
              <a:latin typeface="Times New Roman" pitchFamily="18" charset="0"/>
              <a:cs typeface="Times New Roman" pitchFamily="18" charset="0"/>
            </a:endParaRPr>
          </a:p>
          <a:p>
            <a:pPr marL="82296" indent="0">
              <a:spcBef>
                <a:spcPts val="0"/>
              </a:spcBef>
              <a:buNone/>
            </a:pPr>
            <a:r>
              <a:rPr lang="kk-KZ" sz="1300" b="1" i="1" dirty="0">
                <a:latin typeface="Times New Roman" pitchFamily="18" charset="0"/>
                <a:cs typeface="Times New Roman" pitchFamily="18" charset="0"/>
              </a:rPr>
              <a:t>Инструкция:</a:t>
            </a:r>
            <a:r>
              <a:rPr lang="kk-KZ" sz="1300" i="1" dirty="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300" dirty="0">
              <a:latin typeface="Times New Roman" pitchFamily="18" charset="0"/>
              <a:cs typeface="Times New Roman" pitchFamily="18" charset="0"/>
            </a:endParaRPr>
          </a:p>
          <a:p>
            <a:pPr marL="82296" indent="0">
              <a:spcBef>
                <a:spcPts val="0"/>
              </a:spcBef>
              <a:buNone/>
            </a:pPr>
            <a:endParaRPr lang="ru-RU" sz="1300" dirty="0" smtClean="0">
              <a:latin typeface="Times New Roman" pitchFamily="18" charset="0"/>
              <a:cs typeface="Times New Roman" pitchFamily="18" charset="0"/>
            </a:endParaRPr>
          </a:p>
          <a:p>
            <a:pPr marL="82296" indent="0">
              <a:spcBef>
                <a:spcPts val="0"/>
              </a:spcBef>
              <a:buNone/>
            </a:pPr>
            <a:r>
              <a:rPr lang="ru-RU" sz="1300" dirty="0" smtClean="0">
                <a:latin typeface="Times New Roman" pitchFamily="18" charset="0"/>
                <a:cs typeface="Times New Roman" pitchFamily="18" charset="0"/>
              </a:rPr>
              <a:t>По </a:t>
            </a:r>
            <a:r>
              <a:rPr lang="ru-RU" sz="1300" dirty="0">
                <a:latin typeface="Times New Roman" pitchFamily="18" charset="0"/>
                <a:cs typeface="Times New Roman" pitchFamily="18" charset="0"/>
              </a:rPr>
              <a:t>большому кругу кровообращения от сердца кровь движется через</a:t>
            </a:r>
          </a:p>
          <a:p>
            <a:pPr marL="82296" indent="0">
              <a:spcBef>
                <a:spcPts val="0"/>
              </a:spcBef>
              <a:buNone/>
            </a:pPr>
            <a:r>
              <a:rPr lang="ru-RU" sz="1300" dirty="0">
                <a:latin typeface="Times New Roman" pitchFamily="18" charset="0"/>
                <a:cs typeface="Times New Roman" pitchFamily="18" charset="0"/>
              </a:rPr>
              <a:t>А) легочную вену</a:t>
            </a:r>
          </a:p>
          <a:p>
            <a:pPr marL="82296" indent="0">
              <a:spcBef>
                <a:spcPts val="0"/>
              </a:spcBef>
              <a:buNone/>
            </a:pPr>
            <a:r>
              <a:rPr lang="ru-RU" sz="1300" dirty="0">
                <a:latin typeface="Times New Roman" pitchFamily="18" charset="0"/>
                <a:cs typeface="Times New Roman" pitchFamily="18" charset="0"/>
              </a:rPr>
              <a:t>В) аорту</a:t>
            </a:r>
          </a:p>
          <a:p>
            <a:pPr marL="82296" indent="0">
              <a:spcBef>
                <a:spcPts val="0"/>
              </a:spcBef>
              <a:buNone/>
            </a:pPr>
            <a:r>
              <a:rPr lang="ru-RU" sz="1300" dirty="0">
                <a:latin typeface="Times New Roman" pitchFamily="18" charset="0"/>
                <a:cs typeface="Times New Roman" pitchFamily="18" charset="0"/>
              </a:rPr>
              <a:t>С) капилляры органов</a:t>
            </a:r>
          </a:p>
          <a:p>
            <a:pPr marL="82296" indent="0">
              <a:spcBef>
                <a:spcPts val="0"/>
              </a:spcBef>
              <a:buNone/>
            </a:pPr>
            <a:r>
              <a:rPr lang="en-US" sz="1300" dirty="0">
                <a:latin typeface="Times New Roman" pitchFamily="18" charset="0"/>
                <a:cs typeface="Times New Roman" pitchFamily="18" charset="0"/>
              </a:rPr>
              <a:t>D) </a:t>
            </a:r>
            <a:r>
              <a:rPr lang="ru-RU" sz="1300" dirty="0">
                <a:latin typeface="Times New Roman" pitchFamily="18" charset="0"/>
                <a:cs typeface="Times New Roman" pitchFamily="18" charset="0"/>
              </a:rPr>
              <a:t>капилляры легких</a:t>
            </a:r>
          </a:p>
          <a:p>
            <a:pPr marL="82296" indent="0">
              <a:spcBef>
                <a:spcPts val="0"/>
              </a:spcBef>
              <a:buNone/>
            </a:pPr>
            <a:r>
              <a:rPr lang="ru-RU" sz="1300" dirty="0">
                <a:latin typeface="Times New Roman" pitchFamily="18" charset="0"/>
                <a:cs typeface="Times New Roman" pitchFamily="18" charset="0"/>
              </a:rPr>
              <a:t>Е) полую вену</a:t>
            </a:r>
          </a:p>
          <a:p>
            <a:pPr marL="82296" indent="0">
              <a:spcBef>
                <a:spcPts val="0"/>
              </a:spcBef>
              <a:buNone/>
            </a:pPr>
            <a:r>
              <a:rPr lang="en-US" sz="1300" dirty="0">
                <a:latin typeface="Times New Roman" pitchFamily="18" charset="0"/>
                <a:cs typeface="Times New Roman" pitchFamily="18" charset="0"/>
              </a:rPr>
              <a:t>F) </a:t>
            </a:r>
            <a:r>
              <a:rPr lang="ru-RU" sz="1300" dirty="0">
                <a:latin typeface="Times New Roman" pitchFamily="18" charset="0"/>
                <a:cs typeface="Times New Roman" pitchFamily="18" charset="0"/>
              </a:rPr>
              <a:t>легочную артерию</a:t>
            </a:r>
          </a:p>
          <a:p>
            <a:pPr marL="82296" indent="0">
              <a:spcBef>
                <a:spcPts val="0"/>
              </a:spcBef>
              <a:buNone/>
            </a:pPr>
            <a:r>
              <a:rPr lang="en-US" sz="1300" dirty="0">
                <a:latin typeface="Times New Roman" pitchFamily="18" charset="0"/>
                <a:cs typeface="Times New Roman" pitchFamily="18" charset="0"/>
              </a:rPr>
              <a:t>G) </a:t>
            </a:r>
            <a:r>
              <a:rPr lang="ru-RU" sz="1300" dirty="0">
                <a:latin typeface="Times New Roman" pitchFamily="18" charset="0"/>
                <a:cs typeface="Times New Roman" pitchFamily="18" charset="0"/>
              </a:rPr>
              <a:t>правый желудочек</a:t>
            </a:r>
          </a:p>
          <a:p>
            <a:pPr marL="82296" indent="0">
              <a:spcBef>
                <a:spcPts val="0"/>
              </a:spcBef>
              <a:buNone/>
            </a:pPr>
            <a:r>
              <a:rPr lang="en-US" sz="1300" dirty="0">
                <a:latin typeface="Times New Roman" pitchFamily="18" charset="0"/>
                <a:cs typeface="Times New Roman" pitchFamily="18" charset="0"/>
              </a:rPr>
              <a:t>H) </a:t>
            </a:r>
            <a:r>
              <a:rPr lang="ru-RU" sz="1300" dirty="0">
                <a:latin typeface="Times New Roman" pitchFamily="18" charset="0"/>
                <a:cs typeface="Times New Roman" pitchFamily="18" charset="0"/>
              </a:rPr>
              <a:t>левое предсердие</a:t>
            </a:r>
          </a:p>
          <a:p>
            <a:pPr>
              <a:spcBef>
                <a:spcPts val="0"/>
              </a:spcBef>
            </a:pP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12562680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1556792"/>
            <a:ext cx="7200800" cy="3749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1403648" y="721467"/>
            <a:ext cx="7056784" cy="692497"/>
          </a:xfrm>
          <a:prstGeom prst="rect">
            <a:avLst/>
          </a:prstGeom>
        </p:spPr>
        <p:txBody>
          <a:bodyPr wrap="square">
            <a:spAutoFit/>
          </a:bodyPr>
          <a:lstStyle/>
          <a:p>
            <a:r>
              <a:rPr lang="kk-KZ" sz="1300" b="1" i="1" dirty="0" smtClean="0">
                <a:latin typeface="Times New Roman" pitchFamily="18" charset="0"/>
                <a:cs typeface="Times New Roman" pitchFamily="18" charset="0"/>
              </a:rPr>
              <a:t>Нұсқау:</a:t>
            </a:r>
            <a:r>
              <a:rPr lang="kk-KZ" sz="1300" i="1" dirty="0" smtClean="0">
                <a:latin typeface="Times New Roman" pitchFamily="18" charset="0"/>
                <a:cs typeface="Times New Roman" pitchFamily="18" charset="0"/>
              </a:rPr>
              <a:t>«Сізге сәйкестікті анықтауға арналған тапсырмалар беріледі. Таңдаған жауапты жауап парағындағы берілген пәнге сәйкес орынға, дөңгелекшені толық бояу арқылы белгілеу қажет».</a:t>
            </a:r>
          </a:p>
        </p:txBody>
      </p:sp>
    </p:spTree>
    <p:extLst>
      <p:ext uri="{BB962C8B-B14F-4D97-AF65-F5344CB8AC3E}">
        <p14:creationId xmlns:p14="http://schemas.microsoft.com/office/powerpoint/2010/main" val="11651996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53952" y="1556792"/>
            <a:ext cx="7039742"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418355" y="454580"/>
            <a:ext cx="7416824" cy="692497"/>
          </a:xfrm>
          <a:prstGeom prst="rect">
            <a:avLst/>
          </a:prstGeom>
        </p:spPr>
        <p:txBody>
          <a:bodyPr wrap="square">
            <a:spAutoFit/>
          </a:bodyPr>
          <a:lstStyle/>
          <a:p>
            <a:pPr marL="82296" indent="0">
              <a:buNone/>
            </a:pPr>
            <a:r>
              <a:rPr lang="kk-KZ" sz="1300" b="1" i="1" dirty="0" smtClean="0">
                <a:latin typeface="Times New Roman" pitchFamily="18" charset="0"/>
                <a:cs typeface="Times New Roman" pitchFamily="18" charset="0"/>
              </a:rPr>
              <a:t>Инструкция:</a:t>
            </a:r>
            <a:r>
              <a:rPr lang="kk-KZ" sz="1300" i="1" dirty="0" smtClean="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32416638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634082"/>
          </a:xfrm>
        </p:spPr>
        <p:txBody>
          <a:bodyPr>
            <a:normAutofit fontScale="90000"/>
          </a:bodyPr>
          <a:lstStyle/>
          <a:p>
            <a:pPr algn="ctr"/>
            <a:r>
              <a:rPr lang="kk-KZ" dirty="0" smtClean="0"/>
              <a:t>География</a:t>
            </a:r>
            <a:endParaRPr lang="ru-RU" dirty="0"/>
          </a:p>
        </p:txBody>
      </p:sp>
      <p:sp>
        <p:nvSpPr>
          <p:cNvPr id="3" name="Объект 2"/>
          <p:cNvSpPr>
            <a:spLocks noGrp="1"/>
          </p:cNvSpPr>
          <p:nvPr>
            <p:ph idx="1"/>
          </p:nvPr>
        </p:nvSpPr>
        <p:spPr>
          <a:xfrm>
            <a:off x="1403648" y="908720"/>
            <a:ext cx="7498080" cy="4800600"/>
          </a:xfrm>
        </p:spPr>
        <p:txBody>
          <a:bodyPr>
            <a:noAutofit/>
          </a:bodyPr>
          <a:lstStyle/>
          <a:p>
            <a:pPr marL="82296" indent="0">
              <a:spcBef>
                <a:spcPts val="0"/>
              </a:spcBef>
              <a:buNone/>
            </a:pPr>
            <a:r>
              <a:rPr lang="kk-KZ" sz="1300" b="1" i="1" dirty="0">
                <a:latin typeface="Times New Roman" pitchFamily="18" charset="0"/>
                <a:cs typeface="Times New Roman" pitchFamily="18" charset="0"/>
              </a:rPr>
              <a:t>Нұсқау:</a:t>
            </a:r>
            <a:r>
              <a:rPr lang="kk-KZ" sz="1300" b="1" dirty="0">
                <a:latin typeface="Times New Roman" pitchFamily="18" charset="0"/>
                <a:cs typeface="Times New Roman" pitchFamily="18" charset="0"/>
              </a:rPr>
              <a:t> </a:t>
            </a:r>
            <a:r>
              <a:rPr lang="kk-KZ" sz="1300" i="1" dirty="0">
                <a:latin typeface="Times New Roman" pitchFamily="18" charset="0"/>
                <a:cs typeface="Times New Roman" pitchFamily="18" charset="0"/>
              </a:rPr>
              <a:t>«Сізге бір немесе бірнеше дұрыс жауабы бар тапсырмалар беріледі. Таңдаған жауапты жауап парағындағы берілген пәнге сәйкес орынға, дөңгелекшені  толық бояу арқылы белгілеу қажет».</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Аустралия саванналарында мекендейтін жануар (-лар)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A) буйволдар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B) ехидналар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C) қорқаулар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D) үйректұмсықтар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E) мүйізтұмсықтар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F) қабыландар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G) бұғылар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H) киіктер</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 </a:t>
            </a:r>
            <a:endParaRPr lang="ru-RU" sz="1300" dirty="0">
              <a:latin typeface="Times New Roman" pitchFamily="18" charset="0"/>
              <a:cs typeface="Times New Roman" pitchFamily="18" charset="0"/>
            </a:endParaRPr>
          </a:p>
          <a:p>
            <a:pPr marL="82296" indent="0">
              <a:spcBef>
                <a:spcPts val="0"/>
              </a:spcBef>
              <a:buNone/>
            </a:pPr>
            <a:r>
              <a:rPr lang="kk-KZ" sz="1300" b="1" i="1" dirty="0">
                <a:latin typeface="Times New Roman" pitchFamily="18" charset="0"/>
                <a:cs typeface="Times New Roman" pitchFamily="18" charset="0"/>
              </a:rPr>
              <a:t>Инструкция:</a:t>
            </a:r>
            <a:r>
              <a:rPr lang="kk-KZ" sz="1300" i="1" dirty="0">
                <a:latin typeface="Times New Roman" pitchFamily="18" charset="0"/>
                <a:cs typeface="Times New Roman" pitchFamily="18" charset="0"/>
              </a:rPr>
              <a:t> «Вам предлагаются задания, в которых могут быть один или несколько правильных ответов. Выбранный ответ необходимо отметить на листе ответов путем полного закрашивания соответствующего кружка».</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 </a:t>
            </a:r>
            <a:endParaRPr lang="ru-RU" sz="1300" dirty="0">
              <a:latin typeface="Times New Roman" pitchFamily="18" charset="0"/>
              <a:cs typeface="Times New Roman" pitchFamily="18" charset="0"/>
            </a:endParaRPr>
          </a:p>
          <a:p>
            <a:pPr marL="82296" indent="0">
              <a:spcBef>
                <a:spcPts val="0"/>
              </a:spcBef>
              <a:buNone/>
            </a:pPr>
            <a:r>
              <a:rPr lang="kk-KZ" sz="1300" dirty="0">
                <a:latin typeface="Times New Roman" pitchFamily="18" charset="0"/>
                <a:cs typeface="Times New Roman" pitchFamily="18" charset="0"/>
              </a:rPr>
              <a:t>Пустыни, расположенные в</a:t>
            </a:r>
            <a:r>
              <a:rPr lang="ru-RU" sz="1300" dirty="0">
                <a:latin typeface="Times New Roman" pitchFamily="18" charset="0"/>
                <a:cs typeface="Times New Roman" pitchFamily="18" charset="0"/>
              </a:rPr>
              <a:t> тропических </a:t>
            </a:r>
            <a:r>
              <a:rPr lang="kk-KZ" sz="1300" dirty="0">
                <a:latin typeface="Times New Roman" pitchFamily="18" charset="0"/>
                <a:cs typeface="Times New Roman" pitchFamily="18" charset="0"/>
              </a:rPr>
              <a:t>климатических </a:t>
            </a:r>
            <a:r>
              <a:rPr lang="ru-RU" sz="1300" dirty="0">
                <a:latin typeface="Times New Roman" pitchFamily="18" charset="0"/>
                <a:cs typeface="Times New Roman" pitchFamily="18" charset="0"/>
              </a:rPr>
              <a:t>поясах</a:t>
            </a:r>
          </a:p>
          <a:p>
            <a:pPr marL="82296" indent="0">
              <a:spcBef>
                <a:spcPts val="0"/>
              </a:spcBef>
              <a:buNone/>
            </a:pPr>
            <a:r>
              <a:rPr lang="en-US" sz="1300" dirty="0">
                <a:latin typeface="Times New Roman" pitchFamily="18" charset="0"/>
                <a:cs typeface="Times New Roman" pitchFamily="18" charset="0"/>
              </a:rPr>
              <a:t>A</a:t>
            </a:r>
            <a:r>
              <a:rPr lang="ru-RU" sz="1300" dirty="0">
                <a:latin typeface="Times New Roman" pitchFamily="18" charset="0"/>
                <a:cs typeface="Times New Roman" pitchFamily="18" charset="0"/>
              </a:rPr>
              <a:t>) Гоби</a:t>
            </a:r>
          </a:p>
          <a:p>
            <a:pPr marL="82296" indent="0">
              <a:spcBef>
                <a:spcPts val="0"/>
              </a:spcBef>
              <a:buNone/>
            </a:pPr>
            <a:r>
              <a:rPr lang="en-US" sz="1300" dirty="0">
                <a:latin typeface="Times New Roman" pitchFamily="18" charset="0"/>
                <a:cs typeface="Times New Roman" pitchFamily="18" charset="0"/>
              </a:rPr>
              <a:t>B</a:t>
            </a:r>
            <a:r>
              <a:rPr lang="ru-RU" sz="1300" dirty="0">
                <a:latin typeface="Times New Roman" pitchFamily="18" charset="0"/>
                <a:cs typeface="Times New Roman" pitchFamily="18" charset="0"/>
              </a:rPr>
              <a:t>) Каракумы</a:t>
            </a:r>
          </a:p>
          <a:p>
            <a:pPr marL="82296" indent="0">
              <a:spcBef>
                <a:spcPts val="0"/>
              </a:spcBef>
              <a:buNone/>
            </a:pPr>
            <a:r>
              <a:rPr lang="en-US" sz="1300" dirty="0">
                <a:latin typeface="Times New Roman" pitchFamily="18" charset="0"/>
                <a:cs typeface="Times New Roman" pitchFamily="18" charset="0"/>
              </a:rPr>
              <a:t>C</a:t>
            </a:r>
            <a:r>
              <a:rPr lang="ru-RU" sz="1300" dirty="0">
                <a:latin typeface="Times New Roman" pitchFamily="18" charset="0"/>
                <a:cs typeface="Times New Roman" pitchFamily="18" charset="0"/>
              </a:rPr>
              <a:t>) Нарын</a:t>
            </a:r>
          </a:p>
          <a:p>
            <a:pPr marL="82296" indent="0">
              <a:spcBef>
                <a:spcPts val="0"/>
              </a:spcBef>
              <a:buNone/>
            </a:pPr>
            <a:r>
              <a:rPr lang="en-US" sz="1300" dirty="0">
                <a:latin typeface="Times New Roman" pitchFamily="18" charset="0"/>
                <a:cs typeface="Times New Roman" pitchFamily="18" charset="0"/>
              </a:rPr>
              <a:t>D</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Кызылкумы</a:t>
            </a:r>
            <a:endParaRPr lang="ru-RU" sz="1300" dirty="0">
              <a:latin typeface="Times New Roman" pitchFamily="18" charset="0"/>
              <a:cs typeface="Times New Roman" pitchFamily="18" charset="0"/>
            </a:endParaRPr>
          </a:p>
          <a:p>
            <a:pPr marL="82296" indent="0">
              <a:spcBef>
                <a:spcPts val="0"/>
              </a:spcBef>
              <a:buNone/>
            </a:pPr>
            <a:r>
              <a:rPr lang="en-US" sz="1300" dirty="0">
                <a:latin typeface="Times New Roman" pitchFamily="18" charset="0"/>
                <a:cs typeface="Times New Roman" pitchFamily="18" charset="0"/>
              </a:rPr>
              <a:t>E</a:t>
            </a:r>
            <a:r>
              <a:rPr lang="ru-RU" sz="1300" dirty="0">
                <a:latin typeface="Times New Roman" pitchFamily="18" charset="0"/>
                <a:cs typeface="Times New Roman" pitchFamily="18" charset="0"/>
              </a:rPr>
              <a:t>) Сахара</a:t>
            </a:r>
          </a:p>
          <a:p>
            <a:pPr marL="82296" indent="0">
              <a:spcBef>
                <a:spcPts val="0"/>
              </a:spcBef>
              <a:buNone/>
            </a:pPr>
            <a:r>
              <a:rPr lang="en-US" sz="1300" dirty="0">
                <a:latin typeface="Times New Roman" pitchFamily="18" charset="0"/>
                <a:cs typeface="Times New Roman" pitchFamily="18" charset="0"/>
              </a:rPr>
              <a:t>F</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Таукум</a:t>
            </a:r>
            <a:endParaRPr lang="ru-RU" sz="1300" dirty="0">
              <a:latin typeface="Times New Roman" pitchFamily="18" charset="0"/>
              <a:cs typeface="Times New Roman" pitchFamily="18" charset="0"/>
            </a:endParaRPr>
          </a:p>
          <a:p>
            <a:pPr marL="82296" indent="0">
              <a:spcBef>
                <a:spcPts val="0"/>
              </a:spcBef>
              <a:buNone/>
            </a:pPr>
            <a:r>
              <a:rPr lang="en-US" sz="1300" dirty="0">
                <a:latin typeface="Times New Roman" pitchFamily="18" charset="0"/>
                <a:cs typeface="Times New Roman" pitchFamily="18" charset="0"/>
              </a:rPr>
              <a:t>G</a:t>
            </a:r>
            <a:r>
              <a:rPr lang="ru-RU" sz="1300" dirty="0">
                <a:latin typeface="Times New Roman" pitchFamily="18" charset="0"/>
                <a:cs typeface="Times New Roman" pitchFamily="18" charset="0"/>
              </a:rPr>
              <a:t>) Аравийская</a:t>
            </a:r>
          </a:p>
          <a:p>
            <a:pPr marL="82296" indent="0">
              <a:spcBef>
                <a:spcPts val="0"/>
              </a:spcBef>
              <a:buNone/>
            </a:pPr>
            <a:r>
              <a:rPr lang="en-US" sz="1300" dirty="0">
                <a:latin typeface="Times New Roman" pitchFamily="18" charset="0"/>
                <a:cs typeface="Times New Roman" pitchFamily="18" charset="0"/>
              </a:rPr>
              <a:t>H</a:t>
            </a:r>
            <a:r>
              <a:rPr lang="ru-RU" sz="1300" dirty="0">
                <a:latin typeface="Times New Roman" pitchFamily="18" charset="0"/>
                <a:cs typeface="Times New Roman" pitchFamily="18" charset="0"/>
              </a:rPr>
              <a:t>) </a:t>
            </a:r>
            <a:r>
              <a:rPr lang="ru-RU" sz="1300" dirty="0" err="1" smtClean="0">
                <a:latin typeface="Times New Roman" pitchFamily="18" charset="0"/>
                <a:cs typeface="Times New Roman" pitchFamily="18" charset="0"/>
              </a:rPr>
              <a:t>Сарыесик</a:t>
            </a:r>
            <a:r>
              <a:rPr lang="ru-RU" sz="1300" dirty="0" smtClean="0">
                <a:latin typeface="Times New Roman" pitchFamily="18" charset="0"/>
                <a:cs typeface="Times New Roman" pitchFamily="18" charset="0"/>
              </a:rPr>
              <a:t>-Атырау</a:t>
            </a:r>
            <a:endParaRPr lang="ru-RU" sz="1300" dirty="0">
              <a:latin typeface="Times New Roman" pitchFamily="18" charset="0"/>
              <a:cs typeface="Times New Roman" pitchFamily="18" charset="0"/>
            </a:endParaRPr>
          </a:p>
        </p:txBody>
      </p:sp>
    </p:spTree>
    <p:extLst>
      <p:ext uri="{BB962C8B-B14F-4D97-AF65-F5344CB8AC3E}">
        <p14:creationId xmlns:p14="http://schemas.microsoft.com/office/powerpoint/2010/main" val="40622785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404664"/>
            <a:ext cx="6840760" cy="647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3975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104" y="1556792"/>
            <a:ext cx="8136904" cy="4524315"/>
          </a:xfrm>
          <a:prstGeom prst="rect">
            <a:avLst/>
          </a:prstGeom>
        </p:spPr>
        <p:txBody>
          <a:bodyPr wrap="square">
            <a:spAutoFit/>
          </a:bodyPr>
          <a:lstStyle/>
          <a:p>
            <a:pPr algn="just"/>
            <a:r>
              <a:rPr lang="ru-RU" sz="2400" b="1" dirty="0">
                <a:latin typeface="Times New Roman" pitchFamily="18" charset="0"/>
                <a:cs typeface="Times New Roman" pitchFamily="18" charset="0"/>
              </a:rPr>
              <a:t>Общее время тестирования – </a:t>
            </a:r>
            <a:r>
              <a:rPr lang="ru-RU" sz="2400" dirty="0">
                <a:latin typeface="Times New Roman" pitchFamily="18" charset="0"/>
                <a:cs typeface="Times New Roman" pitchFamily="18" charset="0"/>
              </a:rPr>
              <a:t>3 часа (180 минут</a:t>
            </a:r>
            <a:r>
              <a:rPr lang="ru-RU" sz="2400" dirty="0" smtClean="0">
                <a:latin typeface="Times New Roman" pitchFamily="18" charset="0"/>
                <a:cs typeface="Times New Roman" pitchFamily="18" charset="0"/>
              </a:rPr>
              <a:t>).</a:t>
            </a:r>
          </a:p>
          <a:p>
            <a:pPr algn="just"/>
            <a:endParaRPr lang="ru-RU" sz="2400" dirty="0">
              <a:latin typeface="Times New Roman" pitchFamily="18" charset="0"/>
              <a:cs typeface="Times New Roman" pitchFamily="18" charset="0"/>
            </a:endParaRPr>
          </a:p>
          <a:p>
            <a:pPr algn="just"/>
            <a:r>
              <a:rPr lang="ru-RU" sz="2400" b="1" dirty="0">
                <a:latin typeface="Times New Roman" pitchFamily="18" charset="0"/>
                <a:cs typeface="Times New Roman" pitchFamily="18" charset="0"/>
              </a:rPr>
              <a:t>Оценка за правильное выполнение заданий: </a:t>
            </a:r>
            <a:r>
              <a:rPr lang="ru-RU" sz="2400" dirty="0">
                <a:latin typeface="Times New Roman" pitchFamily="18" charset="0"/>
                <a:cs typeface="Times New Roman" pitchFamily="18" charset="0"/>
              </a:rPr>
              <a:t>с выбором одного правильного ответа из пяти предложенных – 1 балл; выбором одного или нескольких правильных ответов из множества предложенных – 2 балла; на установление соответствия – 2 балла</a:t>
            </a:r>
            <a:r>
              <a:rPr lang="ru-RU" sz="2400" dirty="0" smtClean="0">
                <a:latin typeface="Times New Roman" pitchFamily="18" charset="0"/>
                <a:cs typeface="Times New Roman" pitchFamily="18" charset="0"/>
              </a:rPr>
              <a:t>.</a:t>
            </a:r>
          </a:p>
          <a:p>
            <a:pPr algn="just"/>
            <a:endParaRPr lang="ru-RU" sz="2400" dirty="0" smtClean="0">
              <a:latin typeface="Times New Roman" pitchFamily="18" charset="0"/>
              <a:cs typeface="Times New Roman" pitchFamily="18" charset="0"/>
            </a:endParaRPr>
          </a:p>
          <a:p>
            <a:pPr algn="just"/>
            <a:r>
              <a:rPr lang="kk-KZ" sz="2400" dirty="0">
                <a:latin typeface="Times New Roman" pitchFamily="18" charset="0"/>
                <a:cs typeface="Times New Roman" pitchFamily="18" charset="0"/>
              </a:rPr>
              <a:t>З</a:t>
            </a:r>
            <a:r>
              <a:rPr lang="ru-RU" sz="2400" dirty="0">
                <a:latin typeface="Times New Roman" pitchFamily="18" charset="0"/>
                <a:cs typeface="Times New Roman" pitchFamily="18" charset="0"/>
              </a:rPr>
              <a:t>а тест по каждому профильному предмету абитуриент максимально может получить – </a:t>
            </a:r>
            <a:r>
              <a:rPr lang="ru-RU" sz="2400" dirty="0" smtClean="0">
                <a:latin typeface="Times New Roman" pitchFamily="18" charset="0"/>
                <a:cs typeface="Times New Roman" pitchFamily="18" charset="0"/>
              </a:rPr>
              <a:t>60 </a:t>
            </a:r>
            <a:r>
              <a:rPr lang="ru-RU" sz="2400" dirty="0">
                <a:latin typeface="Times New Roman" pitchFamily="18" charset="0"/>
                <a:cs typeface="Times New Roman" pitchFamily="18" charset="0"/>
              </a:rPr>
              <a:t>баллов; по </a:t>
            </a:r>
            <a:r>
              <a:rPr lang="ru-RU" sz="2400" dirty="0" smtClean="0">
                <a:latin typeface="Times New Roman" pitchFamily="18" charset="0"/>
                <a:cs typeface="Times New Roman" pitchFamily="18" charset="0"/>
              </a:rPr>
              <a:t>математической грамотности – </a:t>
            </a:r>
            <a:r>
              <a:rPr lang="ru-RU" sz="2400" dirty="0">
                <a:latin typeface="Times New Roman" pitchFamily="18" charset="0"/>
                <a:cs typeface="Times New Roman" pitchFamily="18" charset="0"/>
              </a:rPr>
              <a:t>20 </a:t>
            </a:r>
            <a:r>
              <a:rPr lang="ru-RU" sz="2400" dirty="0" smtClean="0">
                <a:latin typeface="Times New Roman" pitchFamily="18" charset="0"/>
                <a:cs typeface="Times New Roman" pitchFamily="18" charset="0"/>
              </a:rPr>
              <a:t>баллов, по грамотности чтения – 20 баллов, </a:t>
            </a:r>
            <a:r>
              <a:rPr lang="ru-RU" sz="2400" b="1" dirty="0">
                <a:latin typeface="Times New Roman" pitchFamily="18" charset="0"/>
                <a:cs typeface="Times New Roman" pitchFamily="18" charset="0"/>
              </a:rPr>
              <a:t>итого за весь тест – </a:t>
            </a:r>
            <a:r>
              <a:rPr lang="ru-RU" sz="2400" b="1" dirty="0" smtClean="0">
                <a:latin typeface="Times New Roman" pitchFamily="18" charset="0"/>
                <a:cs typeface="Times New Roman" pitchFamily="18" charset="0"/>
              </a:rPr>
              <a:t>160 </a:t>
            </a:r>
            <a:r>
              <a:rPr lang="ru-RU" sz="2400" b="1" dirty="0">
                <a:latin typeface="Times New Roman" pitchFamily="18" charset="0"/>
                <a:cs typeface="Times New Roman" pitchFamily="18" charset="0"/>
              </a:rPr>
              <a:t>баллов.</a:t>
            </a:r>
            <a:r>
              <a:rPr lang="ru-RU" sz="2400" dirty="0">
                <a:latin typeface="Times New Roman" pitchFamily="18" charset="0"/>
                <a:cs typeface="Times New Roman" pitchFamily="18" charset="0"/>
              </a:rPr>
              <a:t> </a:t>
            </a:r>
          </a:p>
        </p:txBody>
      </p:sp>
      <p:sp>
        <p:nvSpPr>
          <p:cNvPr id="3" name="Заголовок 2"/>
          <p:cNvSpPr>
            <a:spLocks noGrp="1"/>
          </p:cNvSpPr>
          <p:nvPr>
            <p:ph type="title"/>
          </p:nvPr>
        </p:nvSpPr>
        <p:spPr/>
        <p:txBody>
          <a:bodyPr>
            <a:normAutofit/>
          </a:bodyPr>
          <a:lstStyle/>
          <a:p>
            <a:r>
              <a:rPr lang="ru-RU" sz="2400" dirty="0" smtClean="0">
                <a:latin typeface="Times New Roman" pitchFamily="18" charset="0"/>
                <a:cs typeface="Times New Roman" pitchFamily="18" charset="0"/>
              </a:rPr>
              <a:t>ВРЕМЯ ТЕСТИРОВАНИЯ И КРИТЕРИИ ОЦЕНИВАНИЯ</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606239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5"/>
            <a:ext cx="8352928" cy="830997"/>
          </a:xfrm>
          <a:prstGeom prst="rect">
            <a:avLst/>
          </a:prstGeom>
        </p:spPr>
        <p:txBody>
          <a:bodyPr wrap="square">
            <a:spAutoFit/>
          </a:bodyPr>
          <a:lstStyle/>
          <a:p>
            <a:pPr algn="ctr"/>
            <a:r>
              <a:rPr lang="ru-RU" sz="2400" dirty="0" smtClean="0">
                <a:latin typeface="Times New Roman" pitchFamily="18" charset="0"/>
                <a:cs typeface="Times New Roman" pitchFamily="18" charset="0"/>
              </a:rPr>
              <a:t>КОМБИНАЦИИ ПРОФИЛЬНЫХ ПРЕДМЕТОВ ПО СПЕЦИАЛЬНОСТЯМ ВЫСШЕГО ОБРАЗОВАНИЯ</a:t>
            </a:r>
            <a:endParaRPr lang="ru-RU" sz="2400" dirty="0">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159478728"/>
              </p:ext>
            </p:extLst>
          </p:nvPr>
        </p:nvGraphicFramePr>
        <p:xfrm>
          <a:off x="604156" y="1412776"/>
          <a:ext cx="7992887" cy="3998982"/>
        </p:xfrm>
        <a:graphic>
          <a:graphicData uri="http://schemas.openxmlformats.org/drawingml/2006/table">
            <a:tbl>
              <a:tblPr firstRow="1" firstCol="1" bandRow="1"/>
              <a:tblGrid>
                <a:gridCol w="563703"/>
                <a:gridCol w="5313420"/>
                <a:gridCol w="2115764"/>
              </a:tblGrid>
              <a:tr h="0">
                <a:tc>
                  <a:txBody>
                    <a:bodyPr/>
                    <a:lstStyle/>
                    <a:p>
                      <a:pPr algn="ctr">
                        <a:lnSpc>
                          <a:spcPct val="115000"/>
                        </a:lnSpc>
                        <a:spcAft>
                          <a:spcPts val="0"/>
                        </a:spcAft>
                      </a:pPr>
                      <a:r>
                        <a:rPr lang="ru-RU" sz="1750" b="1" dirty="0">
                          <a:effectLst/>
                          <a:latin typeface="Times New Roman" pitchFamily="18" charset="0"/>
                          <a:ea typeface="Calibri"/>
                          <a:cs typeface="Times New Roman" pitchFamily="18" charset="0"/>
                        </a:rPr>
                        <a:t>№</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750" b="1" dirty="0">
                          <a:effectLst/>
                          <a:latin typeface="Times New Roman" pitchFamily="18" charset="0"/>
                          <a:ea typeface="Calibri"/>
                          <a:cs typeface="Times New Roman" pitchFamily="18" charset="0"/>
                        </a:rPr>
                        <a:t>Профильные предметы</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750" b="1">
                          <a:effectLst/>
                          <a:latin typeface="Times New Roman" pitchFamily="18" charset="0"/>
                          <a:ea typeface="Calibri"/>
                          <a:cs typeface="Times New Roman" pitchFamily="18" charset="0"/>
                        </a:rPr>
                        <a:t>Количество специальностей</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lvl="0" indent="0" algn="just">
                        <a:lnSpc>
                          <a:spcPct val="115000"/>
                        </a:lnSpc>
                        <a:spcAft>
                          <a:spcPts val="0"/>
                        </a:spcAft>
                        <a:buFont typeface="+mj-lt"/>
                        <a:buNone/>
                      </a:pPr>
                      <a:r>
                        <a:rPr lang="ru-RU" sz="1750" dirty="0" smtClean="0">
                          <a:effectLst/>
                          <a:latin typeface="Times New Roman" pitchFamily="18" charset="0"/>
                          <a:ea typeface="Calibri"/>
                          <a:cs typeface="Times New Roman" pitchFamily="18" charset="0"/>
                        </a:rPr>
                        <a:t> 1</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750">
                          <a:effectLst/>
                          <a:latin typeface="Times New Roman" pitchFamily="18" charset="0"/>
                          <a:ea typeface="Calibri"/>
                          <a:cs typeface="Times New Roman" pitchFamily="18" charset="0"/>
                        </a:rPr>
                        <a:t>Математика + физика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750">
                          <a:effectLst/>
                          <a:latin typeface="Times New Roman" pitchFamily="18" charset="0"/>
                          <a:ea typeface="Calibri"/>
                          <a:cs typeface="Times New Roman" pitchFamily="18" charset="0"/>
                        </a:rPr>
                        <a:t>52</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lvl="0" indent="0" algn="just">
                        <a:lnSpc>
                          <a:spcPct val="115000"/>
                        </a:lnSpc>
                        <a:spcAft>
                          <a:spcPts val="0"/>
                        </a:spcAft>
                        <a:buFont typeface="+mj-lt"/>
                        <a:buNone/>
                      </a:pPr>
                      <a:r>
                        <a:rPr lang="ru-RU" sz="1750" dirty="0">
                          <a:effectLst/>
                          <a:latin typeface="Times New Roman" pitchFamily="18" charset="0"/>
                          <a:ea typeface="Calibri"/>
                          <a:cs typeface="Times New Roman" pitchFamily="18" charset="0"/>
                        </a:rPr>
                        <a:t> </a:t>
                      </a:r>
                      <a:r>
                        <a:rPr lang="ru-RU" sz="1750" dirty="0" smtClean="0">
                          <a:effectLst/>
                          <a:latin typeface="Times New Roman" pitchFamily="18" charset="0"/>
                          <a:ea typeface="Calibri"/>
                          <a:cs typeface="Times New Roman" pitchFamily="18" charset="0"/>
                        </a:rPr>
                        <a:t>2</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750">
                          <a:effectLst/>
                          <a:latin typeface="Times New Roman" pitchFamily="18" charset="0"/>
                          <a:ea typeface="Calibri"/>
                          <a:cs typeface="Times New Roman" pitchFamily="18" charset="0"/>
                        </a:rPr>
                        <a:t>Математика + география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750">
                          <a:effectLst/>
                          <a:latin typeface="Times New Roman" pitchFamily="18" charset="0"/>
                          <a:ea typeface="Calibri"/>
                          <a:cs typeface="Times New Roman" pitchFamily="18" charset="0"/>
                        </a:rPr>
                        <a:t>16</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lvl="0" indent="0" algn="just">
                        <a:lnSpc>
                          <a:spcPct val="115000"/>
                        </a:lnSpc>
                        <a:spcAft>
                          <a:spcPts val="0"/>
                        </a:spcAft>
                        <a:buFont typeface="+mj-lt"/>
                        <a:buNone/>
                      </a:pPr>
                      <a:r>
                        <a:rPr lang="ru-RU" sz="1750" dirty="0">
                          <a:effectLst/>
                          <a:latin typeface="Times New Roman" pitchFamily="18" charset="0"/>
                          <a:ea typeface="Calibri"/>
                          <a:cs typeface="Times New Roman" pitchFamily="18" charset="0"/>
                        </a:rPr>
                        <a:t> </a:t>
                      </a:r>
                      <a:r>
                        <a:rPr lang="ru-RU" sz="1750" dirty="0" smtClean="0">
                          <a:effectLst/>
                          <a:latin typeface="Times New Roman" pitchFamily="18" charset="0"/>
                          <a:ea typeface="Calibri"/>
                          <a:cs typeface="Times New Roman" pitchFamily="18" charset="0"/>
                        </a:rPr>
                        <a:t>3</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750">
                          <a:effectLst/>
                          <a:latin typeface="Times New Roman" pitchFamily="18" charset="0"/>
                          <a:ea typeface="Calibri"/>
                          <a:cs typeface="Times New Roman" pitchFamily="18" charset="0"/>
                        </a:rPr>
                        <a:t>История + география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750">
                          <a:effectLst/>
                          <a:latin typeface="Times New Roman" pitchFamily="18" charset="0"/>
                          <a:ea typeface="Calibri"/>
                          <a:cs typeface="Times New Roman" pitchFamily="18" charset="0"/>
                        </a:rPr>
                        <a:t>8</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lvl="0" indent="0" algn="just">
                        <a:lnSpc>
                          <a:spcPct val="115000"/>
                        </a:lnSpc>
                        <a:spcAft>
                          <a:spcPts val="0"/>
                        </a:spcAft>
                        <a:buFont typeface="+mj-lt"/>
                        <a:buNone/>
                      </a:pPr>
                      <a:r>
                        <a:rPr lang="ru-RU" sz="1750" dirty="0">
                          <a:effectLst/>
                          <a:latin typeface="Times New Roman" pitchFamily="18" charset="0"/>
                          <a:ea typeface="Calibri"/>
                          <a:cs typeface="Times New Roman" pitchFamily="18" charset="0"/>
                        </a:rPr>
                        <a:t> </a:t>
                      </a:r>
                      <a:r>
                        <a:rPr lang="ru-RU" sz="1750" dirty="0" smtClean="0">
                          <a:effectLst/>
                          <a:latin typeface="Times New Roman" pitchFamily="18" charset="0"/>
                          <a:ea typeface="Calibri"/>
                          <a:cs typeface="Times New Roman" pitchFamily="18" charset="0"/>
                        </a:rPr>
                        <a:t>4</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750" dirty="0">
                          <a:effectLst/>
                          <a:latin typeface="Times New Roman" pitchFamily="18" charset="0"/>
                          <a:ea typeface="Calibri"/>
                          <a:cs typeface="Times New Roman" pitchFamily="18" charset="0"/>
                        </a:rPr>
                        <a:t>Биология + химия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750">
                          <a:effectLst/>
                          <a:latin typeface="Times New Roman" pitchFamily="18" charset="0"/>
                          <a:ea typeface="Calibri"/>
                          <a:cs typeface="Times New Roman" pitchFamily="18" charset="0"/>
                        </a:rPr>
                        <a:t>22</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lvl="0" indent="0" algn="just">
                        <a:lnSpc>
                          <a:spcPct val="115000"/>
                        </a:lnSpc>
                        <a:spcAft>
                          <a:spcPts val="0"/>
                        </a:spcAft>
                        <a:buFont typeface="+mj-lt"/>
                        <a:buNone/>
                      </a:pPr>
                      <a:r>
                        <a:rPr lang="ru-RU" sz="1750" dirty="0">
                          <a:effectLst/>
                          <a:latin typeface="Times New Roman" pitchFamily="18" charset="0"/>
                          <a:ea typeface="Calibri"/>
                          <a:cs typeface="Times New Roman" pitchFamily="18" charset="0"/>
                        </a:rPr>
                        <a:t> </a:t>
                      </a:r>
                      <a:r>
                        <a:rPr lang="ru-RU" sz="1750" dirty="0" smtClean="0">
                          <a:effectLst/>
                          <a:latin typeface="Times New Roman" pitchFamily="18" charset="0"/>
                          <a:ea typeface="Calibri"/>
                          <a:cs typeface="Times New Roman" pitchFamily="18" charset="0"/>
                        </a:rPr>
                        <a:t>5</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750">
                          <a:effectLst/>
                          <a:latin typeface="Times New Roman" pitchFamily="18" charset="0"/>
                          <a:ea typeface="Calibri"/>
                          <a:cs typeface="Times New Roman" pitchFamily="18" charset="0"/>
                        </a:rPr>
                        <a:t>Биология + география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750" dirty="0">
                          <a:effectLst/>
                          <a:latin typeface="Times New Roman" pitchFamily="18" charset="0"/>
                          <a:ea typeface="Calibri"/>
                          <a:cs typeface="Times New Roman" pitchFamily="18" charset="0"/>
                        </a:rPr>
                        <a:t>13</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lvl="0" indent="0" algn="just">
                        <a:lnSpc>
                          <a:spcPct val="115000"/>
                        </a:lnSpc>
                        <a:spcAft>
                          <a:spcPts val="0"/>
                        </a:spcAft>
                        <a:buFont typeface="+mj-lt"/>
                        <a:buNone/>
                      </a:pPr>
                      <a:r>
                        <a:rPr lang="ru-RU" sz="1750" dirty="0">
                          <a:effectLst/>
                          <a:latin typeface="Times New Roman" pitchFamily="18" charset="0"/>
                          <a:ea typeface="Calibri"/>
                          <a:cs typeface="Times New Roman" pitchFamily="18" charset="0"/>
                        </a:rPr>
                        <a:t> </a:t>
                      </a:r>
                      <a:r>
                        <a:rPr lang="ru-RU" sz="1750" dirty="0" smtClean="0">
                          <a:effectLst/>
                          <a:latin typeface="Times New Roman" pitchFamily="18" charset="0"/>
                          <a:ea typeface="Calibri"/>
                          <a:cs typeface="Times New Roman" pitchFamily="18" charset="0"/>
                        </a:rPr>
                        <a:t>6</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750" dirty="0">
                          <a:effectLst/>
                          <a:latin typeface="Times New Roman" pitchFamily="18" charset="0"/>
                          <a:ea typeface="Calibri"/>
                          <a:cs typeface="Times New Roman" pitchFamily="18" charset="0"/>
                        </a:rPr>
                        <a:t>История + иностранный язык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750">
                          <a:effectLst/>
                          <a:latin typeface="Times New Roman" pitchFamily="18" charset="0"/>
                          <a:ea typeface="Calibri"/>
                          <a:cs typeface="Times New Roman" pitchFamily="18" charset="0"/>
                        </a:rPr>
                        <a:t>15</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lvl="0" indent="0" algn="just">
                        <a:lnSpc>
                          <a:spcPct val="115000"/>
                        </a:lnSpc>
                        <a:spcAft>
                          <a:spcPts val="0"/>
                        </a:spcAft>
                        <a:buFont typeface="+mj-lt"/>
                        <a:buNone/>
                      </a:pPr>
                      <a:r>
                        <a:rPr lang="ru-RU" sz="1750" dirty="0">
                          <a:effectLst/>
                          <a:latin typeface="Times New Roman" pitchFamily="18" charset="0"/>
                          <a:ea typeface="Calibri"/>
                          <a:cs typeface="Times New Roman" pitchFamily="18" charset="0"/>
                        </a:rPr>
                        <a:t> </a:t>
                      </a:r>
                      <a:r>
                        <a:rPr lang="ru-RU" sz="1750" dirty="0" smtClean="0">
                          <a:effectLst/>
                          <a:latin typeface="Times New Roman" pitchFamily="18" charset="0"/>
                          <a:ea typeface="Calibri"/>
                          <a:cs typeface="Times New Roman" pitchFamily="18" charset="0"/>
                        </a:rPr>
                        <a:t>7</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750">
                          <a:effectLst/>
                          <a:latin typeface="Times New Roman" pitchFamily="18" charset="0"/>
                          <a:ea typeface="Calibri"/>
                          <a:cs typeface="Times New Roman" pitchFamily="18" charset="0"/>
                        </a:rPr>
                        <a:t>Язык обучения и литература (каз.или рус.язык) + история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750">
                          <a:effectLst/>
                          <a:latin typeface="Times New Roman" pitchFamily="18" charset="0"/>
                          <a:ea typeface="Calibri"/>
                          <a:cs typeface="Times New Roman" pitchFamily="18" charset="0"/>
                        </a:rPr>
                        <a:t>7</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lvl="0" indent="0" algn="just">
                        <a:lnSpc>
                          <a:spcPct val="115000"/>
                        </a:lnSpc>
                        <a:spcAft>
                          <a:spcPts val="0"/>
                        </a:spcAft>
                        <a:buFont typeface="+mj-lt"/>
                        <a:buNone/>
                      </a:pPr>
                      <a:r>
                        <a:rPr lang="ru-RU" sz="1750" dirty="0">
                          <a:effectLst/>
                          <a:latin typeface="Times New Roman" pitchFamily="18" charset="0"/>
                          <a:ea typeface="Calibri"/>
                          <a:cs typeface="Times New Roman" pitchFamily="18" charset="0"/>
                        </a:rPr>
                        <a:t> </a:t>
                      </a:r>
                      <a:r>
                        <a:rPr lang="ru-RU" sz="1750" dirty="0" smtClean="0">
                          <a:effectLst/>
                          <a:latin typeface="Times New Roman" pitchFamily="18" charset="0"/>
                          <a:ea typeface="Calibri"/>
                          <a:cs typeface="Times New Roman" pitchFamily="18" charset="0"/>
                        </a:rPr>
                        <a:t>8</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750">
                          <a:effectLst/>
                          <a:latin typeface="Times New Roman" pitchFamily="18" charset="0"/>
                          <a:ea typeface="Calibri"/>
                          <a:cs typeface="Times New Roman" pitchFamily="18" charset="0"/>
                        </a:rPr>
                        <a:t>География + иностранный язык</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750">
                          <a:effectLst/>
                          <a:latin typeface="Times New Roman" pitchFamily="18" charset="0"/>
                          <a:ea typeface="Calibri"/>
                          <a:cs typeface="Times New Roman" pitchFamily="18" charset="0"/>
                        </a:rPr>
                        <a:t>4</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lvl="0" indent="0" algn="just">
                        <a:lnSpc>
                          <a:spcPct val="115000"/>
                        </a:lnSpc>
                        <a:spcAft>
                          <a:spcPts val="0"/>
                        </a:spcAft>
                        <a:buFont typeface="+mj-lt"/>
                        <a:buNone/>
                      </a:pPr>
                      <a:r>
                        <a:rPr lang="ru-RU" sz="1750" dirty="0">
                          <a:effectLst/>
                          <a:latin typeface="Times New Roman" pitchFamily="18" charset="0"/>
                          <a:ea typeface="Calibri"/>
                          <a:cs typeface="Times New Roman" pitchFamily="18" charset="0"/>
                        </a:rPr>
                        <a:t> </a:t>
                      </a:r>
                      <a:r>
                        <a:rPr lang="ru-RU" sz="1750" dirty="0" smtClean="0">
                          <a:effectLst/>
                          <a:latin typeface="Times New Roman" pitchFamily="18" charset="0"/>
                          <a:ea typeface="Calibri"/>
                          <a:cs typeface="Times New Roman" pitchFamily="18" charset="0"/>
                        </a:rPr>
                        <a:t>9</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750" dirty="0">
                          <a:effectLst/>
                          <a:latin typeface="Times New Roman" pitchFamily="18" charset="0"/>
                          <a:ea typeface="Calibri"/>
                          <a:cs typeface="Times New Roman" pitchFamily="18" charset="0"/>
                        </a:rPr>
                        <a:t>Химия + физика </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750">
                          <a:effectLst/>
                          <a:latin typeface="Times New Roman" pitchFamily="18" charset="0"/>
                          <a:ea typeface="Calibri"/>
                          <a:cs typeface="Times New Roman" pitchFamily="18" charset="0"/>
                        </a:rPr>
                        <a:t>5</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lvl="0" indent="0" algn="just">
                        <a:lnSpc>
                          <a:spcPct val="115000"/>
                        </a:lnSpc>
                        <a:spcAft>
                          <a:spcPts val="0"/>
                        </a:spcAft>
                        <a:buFont typeface="+mj-lt"/>
                        <a:buNone/>
                      </a:pPr>
                      <a:r>
                        <a:rPr lang="ru-RU" sz="1750" dirty="0">
                          <a:effectLst/>
                          <a:latin typeface="Times New Roman" pitchFamily="18" charset="0"/>
                          <a:ea typeface="Calibri"/>
                          <a:cs typeface="Times New Roman" pitchFamily="18" charset="0"/>
                        </a:rPr>
                        <a:t> </a:t>
                      </a:r>
                      <a:r>
                        <a:rPr lang="ru-RU" sz="1750" dirty="0" smtClean="0">
                          <a:effectLst/>
                          <a:latin typeface="Times New Roman" pitchFamily="18" charset="0"/>
                          <a:ea typeface="Calibri"/>
                          <a:cs typeface="Times New Roman" pitchFamily="18" charset="0"/>
                        </a:rPr>
                        <a:t>10</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750">
                          <a:effectLst/>
                          <a:latin typeface="Times New Roman" pitchFamily="18" charset="0"/>
                          <a:ea typeface="Calibri"/>
                          <a:cs typeface="Times New Roman" pitchFamily="18" charset="0"/>
                        </a:rPr>
                        <a:t>Творческий экзамен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750">
                          <a:effectLst/>
                          <a:latin typeface="Times New Roman" pitchFamily="18" charset="0"/>
                          <a:ea typeface="Calibri"/>
                          <a:cs typeface="Times New Roman" pitchFamily="18" charset="0"/>
                        </a:rPr>
                        <a:t>33</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15000"/>
                        </a:lnSpc>
                        <a:spcAft>
                          <a:spcPts val="0"/>
                        </a:spcAft>
                      </a:pPr>
                      <a:r>
                        <a:rPr lang="ru-RU" sz="1750" dirty="0">
                          <a:effectLst/>
                          <a:latin typeface="Times New Roman" pitchFamily="18" charset="0"/>
                          <a:ea typeface="Calibri"/>
                          <a:cs typeface="Times New Roman"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ru-RU" sz="1750" b="1">
                          <a:effectLst/>
                          <a:latin typeface="Times New Roman" pitchFamily="18" charset="0"/>
                          <a:ea typeface="Calibri"/>
                          <a:cs typeface="Times New Roman" pitchFamily="18" charset="0"/>
                        </a:rPr>
                        <a:t>Всего</a:t>
                      </a:r>
                      <a:endParaRPr lang="ru-RU" sz="175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750" b="1" dirty="0">
                          <a:effectLst/>
                          <a:latin typeface="Times New Roman" pitchFamily="18" charset="0"/>
                          <a:ea typeface="Calibri"/>
                          <a:cs typeface="Times New Roman" pitchFamily="18" charset="0"/>
                        </a:rPr>
                        <a:t>175</a:t>
                      </a:r>
                      <a:endParaRPr lang="ru-RU" sz="175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Прямоугольник 4"/>
          <p:cNvSpPr/>
          <p:nvPr/>
        </p:nvSpPr>
        <p:spPr>
          <a:xfrm>
            <a:off x="539552" y="5589240"/>
            <a:ext cx="8122096" cy="729430"/>
          </a:xfrm>
          <a:prstGeom prst="rect">
            <a:avLst/>
          </a:prstGeom>
        </p:spPr>
        <p:txBody>
          <a:bodyPr wrap="square">
            <a:spAutoFit/>
          </a:bodyPr>
          <a:lstStyle/>
          <a:p>
            <a:pPr algn="just">
              <a:lnSpc>
                <a:spcPct val="115000"/>
              </a:lnSpc>
              <a:spcAft>
                <a:spcPts val="0"/>
              </a:spcAft>
            </a:pPr>
            <a:r>
              <a:rPr lang="ru-RU" sz="1200" b="1" dirty="0">
                <a:latin typeface="Times New Roman" pitchFamily="18" charset="0"/>
                <a:ea typeface="Calibri"/>
                <a:cs typeface="Times New Roman" pitchFamily="18" charset="0"/>
              </a:rPr>
              <a:t>Примечание: </a:t>
            </a:r>
            <a:endParaRPr lang="ru-RU" sz="1200" dirty="0" smtClean="0">
              <a:latin typeface="Times New Roman" pitchFamily="18" charset="0"/>
              <a:ea typeface="Calibri"/>
              <a:cs typeface="Times New Roman" pitchFamily="18" charset="0"/>
            </a:endParaRPr>
          </a:p>
          <a:p>
            <a:pPr algn="just">
              <a:lnSpc>
                <a:spcPct val="115000"/>
              </a:lnSpc>
              <a:spcAft>
                <a:spcPts val="0"/>
              </a:spcAft>
            </a:pPr>
            <a:r>
              <a:rPr lang="ru-RU" sz="1200" dirty="0" smtClean="0">
                <a:latin typeface="Times New Roman" pitchFamily="18" charset="0"/>
                <a:ea typeface="Calibri"/>
                <a:cs typeface="Times New Roman" pitchFamily="18" charset="0"/>
              </a:rPr>
              <a:t>1</a:t>
            </a:r>
            <a:r>
              <a:rPr lang="ru-RU" sz="1200" dirty="0">
                <a:latin typeface="Times New Roman" pitchFamily="18" charset="0"/>
                <a:ea typeface="Calibri"/>
                <a:cs typeface="Times New Roman" pitchFamily="18" charset="0"/>
              </a:rPr>
              <a:t>. История (история </a:t>
            </a:r>
            <a:r>
              <a:rPr lang="ru-RU" sz="1200" dirty="0" err="1">
                <a:latin typeface="Times New Roman" pitchFamily="18" charset="0"/>
                <a:ea typeface="Calibri"/>
                <a:cs typeface="Times New Roman" pitchFamily="18" charset="0"/>
              </a:rPr>
              <a:t>Казахстана+всемирная</a:t>
            </a:r>
            <a:r>
              <a:rPr lang="ru-RU" sz="1200" dirty="0">
                <a:latin typeface="Times New Roman" pitchFamily="18" charset="0"/>
                <a:ea typeface="Calibri"/>
                <a:cs typeface="Times New Roman" pitchFamily="18" charset="0"/>
              </a:rPr>
              <a:t> история);</a:t>
            </a:r>
          </a:p>
          <a:p>
            <a:pPr algn="just">
              <a:lnSpc>
                <a:spcPct val="115000"/>
              </a:lnSpc>
              <a:spcAft>
                <a:spcPts val="0"/>
              </a:spcAft>
            </a:pPr>
            <a:r>
              <a:rPr lang="ru-RU" sz="1200" dirty="0">
                <a:latin typeface="Times New Roman" pitchFamily="18" charset="0"/>
                <a:ea typeface="Calibri"/>
                <a:cs typeface="Times New Roman" pitchFamily="18" charset="0"/>
              </a:rPr>
              <a:t>2. Данный перечень комбинаций профильных предметов будет дополнительно согласован с УМО специальностей вузов.</a:t>
            </a:r>
          </a:p>
        </p:txBody>
      </p:sp>
    </p:spTree>
    <p:extLst>
      <p:ext uri="{BB962C8B-B14F-4D97-AF65-F5344CB8AC3E}">
        <p14:creationId xmlns:p14="http://schemas.microsoft.com/office/powerpoint/2010/main" val="42684888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764704"/>
            <a:ext cx="7488832" cy="4154984"/>
          </a:xfrm>
          <a:prstGeom prst="rect">
            <a:avLst/>
          </a:prstGeom>
        </p:spPr>
        <p:txBody>
          <a:bodyPr wrap="square">
            <a:spAutoFit/>
          </a:bodyPr>
          <a:lstStyle/>
          <a:p>
            <a:pPr algn="ctr"/>
            <a:r>
              <a:rPr lang="ru-RU" sz="2400" b="1" dirty="0" smtClean="0">
                <a:latin typeface="Times New Roman" pitchFamily="18" charset="0"/>
                <a:cs typeface="Times New Roman" pitchFamily="18" charset="0"/>
              </a:rPr>
              <a:t>ОРГАНИЗАЦИЯ И ПРОВЕДЕНИЕ ЕНТ-2017</a:t>
            </a:r>
          </a:p>
          <a:p>
            <a:pPr algn="ctr"/>
            <a:endParaRPr lang="ru-RU" sz="2400" dirty="0" smtClean="0">
              <a:latin typeface="Times New Roman" pitchFamily="18" charset="0"/>
              <a:cs typeface="Times New Roman" pitchFamily="18" charset="0"/>
            </a:endParaRPr>
          </a:p>
          <a:p>
            <a:r>
              <a:rPr lang="ru-RU" b="1" i="1" dirty="0" smtClean="0">
                <a:latin typeface="Times New Roman" pitchFamily="18" charset="0"/>
                <a:cs typeface="Times New Roman" pitchFamily="18" charset="0"/>
              </a:rPr>
              <a:t>Место проведения</a:t>
            </a:r>
            <a:r>
              <a:rPr lang="ru-RU" dirty="0" smtClean="0">
                <a:latin typeface="Times New Roman" pitchFamily="18" charset="0"/>
                <a:cs typeface="Times New Roman" pitchFamily="18" charset="0"/>
              </a:rPr>
              <a:t>: Высшие учебные заведения (предварительное количество -50 ). </a:t>
            </a:r>
          </a:p>
          <a:p>
            <a:endParaRPr lang="ru-RU" dirty="0" smtClean="0">
              <a:latin typeface="Times New Roman" pitchFamily="18" charset="0"/>
              <a:cs typeface="Times New Roman" pitchFamily="18" charset="0"/>
            </a:endParaRPr>
          </a:p>
          <a:p>
            <a:r>
              <a:rPr lang="ru-RU" b="1" i="1" dirty="0" smtClean="0">
                <a:latin typeface="Times New Roman" pitchFamily="18" charset="0"/>
                <a:cs typeface="Times New Roman" pitchFamily="18" charset="0"/>
              </a:rPr>
              <a:t>Участники: </a:t>
            </a:r>
            <a:r>
              <a:rPr lang="ru-RU" dirty="0" smtClean="0">
                <a:latin typeface="Times New Roman" pitchFamily="18" charset="0"/>
                <a:cs typeface="Times New Roman" pitchFamily="18" charset="0"/>
              </a:rPr>
              <a:t>выпускники школ текущего года; выпускники технического и профессионального, </a:t>
            </a:r>
            <a:r>
              <a:rPr lang="ru-RU" dirty="0" err="1" smtClean="0">
                <a:latin typeface="Times New Roman" pitchFamily="18" charset="0"/>
                <a:cs typeface="Times New Roman" pitchFamily="18" charset="0"/>
              </a:rPr>
              <a:t>послесреднего</a:t>
            </a:r>
            <a:r>
              <a:rPr lang="ru-RU" dirty="0" smtClean="0">
                <a:latin typeface="Times New Roman" pitchFamily="18" charset="0"/>
                <a:cs typeface="Times New Roman" pitchFamily="18" charset="0"/>
              </a:rPr>
              <a:t> образования; выпускники школ прошлых лет. </a:t>
            </a:r>
          </a:p>
          <a:p>
            <a:endParaRPr lang="ru-RU" dirty="0" smtClean="0">
              <a:latin typeface="Times New Roman" pitchFamily="18" charset="0"/>
              <a:cs typeface="Times New Roman" pitchFamily="18" charset="0"/>
            </a:endParaRPr>
          </a:p>
          <a:p>
            <a:r>
              <a:rPr lang="ru-RU" b="1" i="1" dirty="0" smtClean="0">
                <a:latin typeface="Times New Roman" pitchFamily="18" charset="0"/>
                <a:cs typeface="Times New Roman" pitchFamily="18" charset="0"/>
              </a:rPr>
              <a:t>Оценивание и результаты: </a:t>
            </a:r>
            <a:r>
              <a:rPr lang="ru-RU" dirty="0" smtClean="0">
                <a:latin typeface="Times New Roman" pitchFamily="18" charset="0"/>
                <a:cs typeface="Times New Roman" pitchFamily="18" charset="0"/>
              </a:rPr>
              <a:t>тестовые баллы абитуриентам станут известны в день тестирования.</a:t>
            </a:r>
          </a:p>
          <a:p>
            <a:endParaRPr lang="ru-RU" dirty="0" smtClean="0">
              <a:latin typeface="Times New Roman" pitchFamily="18" charset="0"/>
              <a:cs typeface="Times New Roman" pitchFamily="18" charset="0"/>
            </a:endParaRPr>
          </a:p>
          <a:p>
            <a:r>
              <a:rPr lang="ru-RU" b="1" i="1" dirty="0" smtClean="0">
                <a:latin typeface="Times New Roman" pitchFamily="18" charset="0"/>
                <a:cs typeface="Times New Roman" pitchFamily="18" charset="0"/>
              </a:rPr>
              <a:t>Метод тестирования:</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бланочный (использование листов ответов и книжек-вопросников).</a:t>
            </a:r>
          </a:p>
        </p:txBody>
      </p:sp>
    </p:spTree>
    <p:extLst>
      <p:ext uri="{BB962C8B-B14F-4D97-AF65-F5344CB8AC3E}">
        <p14:creationId xmlns:p14="http://schemas.microsoft.com/office/powerpoint/2010/main" val="42075916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52858911"/>
              </p:ext>
            </p:extLst>
          </p:nvPr>
        </p:nvGraphicFramePr>
        <p:xfrm>
          <a:off x="683568" y="1412776"/>
          <a:ext cx="7935337" cy="3704282"/>
        </p:xfrm>
        <a:graphic>
          <a:graphicData uri="http://schemas.openxmlformats.org/drawingml/2006/table">
            <a:tbl>
              <a:tblPr firstRow="1" firstCol="1" bandRow="1"/>
              <a:tblGrid>
                <a:gridCol w="5112568"/>
                <a:gridCol w="2822769"/>
              </a:tblGrid>
              <a:tr h="218159">
                <a:tc>
                  <a:txBody>
                    <a:bodyPr/>
                    <a:lstStyle/>
                    <a:p>
                      <a:pPr algn="ctr">
                        <a:lnSpc>
                          <a:spcPct val="115000"/>
                        </a:lnSpc>
                        <a:spcAft>
                          <a:spcPts val="0"/>
                        </a:spcAft>
                      </a:pPr>
                      <a:r>
                        <a:rPr lang="ru-RU" sz="1800" b="1" i="0" dirty="0">
                          <a:effectLst/>
                          <a:latin typeface="Times New Roman" pitchFamily="18" charset="0"/>
                          <a:ea typeface="Calibri"/>
                          <a:cs typeface="Times New Roman" pitchFamily="18" charset="0"/>
                        </a:rPr>
                        <a:t>Мероприятие</a:t>
                      </a:r>
                      <a:endParaRPr lang="ru-RU" sz="1800" i="0" dirty="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800" b="1" i="0">
                          <a:effectLst/>
                          <a:latin typeface="Times New Roman" pitchFamily="18" charset="0"/>
                          <a:ea typeface="Calibri"/>
                          <a:cs typeface="Times New Roman" pitchFamily="18" charset="0"/>
                        </a:rPr>
                        <a:t>Сроки</a:t>
                      </a:r>
                      <a:endParaRPr lang="ru-RU" sz="1800" i="0">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318">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Прием заявлений на участие в тестировании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25-мая-15 июня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59">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Проведение творческого экзамена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i="0">
                          <a:effectLst/>
                          <a:latin typeface="Times New Roman" pitchFamily="18" charset="0"/>
                          <a:ea typeface="Calibri"/>
                          <a:cs typeface="Times New Roman" pitchFamily="18" charset="0"/>
                        </a:rPr>
                        <a:t>5-10 июня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2636">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Прием заявлений на участие и </a:t>
                      </a:r>
                    </a:p>
                    <a:p>
                      <a:pPr>
                        <a:lnSpc>
                          <a:spcPct val="115000"/>
                        </a:lnSpc>
                        <a:spcAft>
                          <a:spcPts val="0"/>
                        </a:spcAft>
                      </a:pPr>
                      <a:r>
                        <a:rPr lang="ru-RU" sz="1800" i="0" dirty="0">
                          <a:effectLst/>
                          <a:latin typeface="Times New Roman" pitchFamily="18" charset="0"/>
                          <a:ea typeface="Calibri"/>
                          <a:cs typeface="Times New Roman" pitchFamily="18" charset="0"/>
                        </a:rPr>
                        <a:t>проведение специального экзамена для поступающих на педагогические специальности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5-15 июня</a:t>
                      </a:r>
                    </a:p>
                    <a:p>
                      <a:pPr>
                        <a:lnSpc>
                          <a:spcPct val="115000"/>
                        </a:lnSpc>
                        <a:spcAft>
                          <a:spcPts val="0"/>
                        </a:spcAft>
                      </a:pPr>
                      <a:r>
                        <a:rPr lang="ru-RU" sz="1800" i="0" dirty="0">
                          <a:effectLst/>
                          <a:latin typeface="Times New Roman" pitchFamily="18" charset="0"/>
                          <a:ea typeface="Calibri"/>
                          <a:cs typeface="Times New Roman" pitchFamily="18" charset="0"/>
                        </a:rPr>
                        <a:t>16-22 июня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59">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Проведение тестирования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1-20 июля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59">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Прием заявлений на участие в Конкурсе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23-31 июля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59">
                <a:tc>
                  <a:txBody>
                    <a:bodyPr/>
                    <a:lstStyle/>
                    <a:p>
                      <a:pPr>
                        <a:lnSpc>
                          <a:spcPct val="115000"/>
                        </a:lnSpc>
                        <a:spcAft>
                          <a:spcPts val="0"/>
                        </a:spcAft>
                      </a:pPr>
                      <a:r>
                        <a:rPr lang="ru-RU" sz="1800" i="0">
                          <a:effectLst/>
                          <a:latin typeface="Times New Roman" pitchFamily="18" charset="0"/>
                          <a:ea typeface="Calibri"/>
                          <a:cs typeface="Times New Roman" pitchFamily="18" charset="0"/>
                        </a:rPr>
                        <a:t>Проведение Конкурса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i="0">
                          <a:effectLst/>
                          <a:latin typeface="Times New Roman" pitchFamily="18" charset="0"/>
                          <a:ea typeface="Calibri"/>
                          <a:cs typeface="Times New Roman" pitchFamily="18" charset="0"/>
                        </a:rPr>
                        <a:t>1-10 августа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318">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Прием заявлений на участие в повторном тестировании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i="0">
                          <a:effectLst/>
                          <a:latin typeface="Times New Roman" pitchFamily="18" charset="0"/>
                          <a:ea typeface="Calibri"/>
                          <a:cs typeface="Times New Roman" pitchFamily="18" charset="0"/>
                        </a:rPr>
                        <a:t>1-8 августа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159">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Повторная сдача ЕНТ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800" i="0" dirty="0">
                          <a:effectLst/>
                          <a:latin typeface="Times New Roman" pitchFamily="18" charset="0"/>
                          <a:ea typeface="Calibri"/>
                          <a:cs typeface="Times New Roman" pitchFamily="18" charset="0"/>
                        </a:rPr>
                        <a:t>19-24 августа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Заголовок 2"/>
          <p:cNvSpPr>
            <a:spLocks noGrp="1"/>
          </p:cNvSpPr>
          <p:nvPr>
            <p:ph type="title"/>
          </p:nvPr>
        </p:nvSpPr>
        <p:spPr>
          <a:xfrm>
            <a:off x="536436" y="116632"/>
            <a:ext cx="8229600" cy="1143000"/>
          </a:xfrm>
        </p:spPr>
        <p:txBody>
          <a:bodyPr/>
          <a:lstStyle/>
          <a:p>
            <a:pPr lvl="0">
              <a:spcBef>
                <a:spcPts val="0"/>
              </a:spcBef>
            </a:pPr>
            <a:r>
              <a:rPr lang="ru-RU" sz="2400" b="1" dirty="0" smtClean="0">
                <a:solidFill>
                  <a:prstClr val="black"/>
                </a:solidFill>
                <a:latin typeface="Times New Roman" pitchFamily="18" charset="0"/>
                <a:ea typeface="+mn-ea"/>
                <a:cs typeface="Times New Roman" pitchFamily="18" charset="0"/>
              </a:rPr>
              <a:t>ПРЕДВАРИТЕЛЬНЫЙ ГРАФИК ОРГАНИЗАЦИИ И ПРОВЕДЕНИЯ ЕНТ-2017</a:t>
            </a:r>
            <a:endParaRPr lang="ru-RU" dirty="0"/>
          </a:p>
        </p:txBody>
      </p:sp>
    </p:spTree>
    <p:extLst>
      <p:ext uri="{BB962C8B-B14F-4D97-AF65-F5344CB8AC3E}">
        <p14:creationId xmlns:p14="http://schemas.microsoft.com/office/powerpoint/2010/main" val="41116127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5436" y="404664"/>
            <a:ext cx="8625136" cy="692696"/>
          </a:xfrm>
        </p:spPr>
        <p:txBody>
          <a:bodyPr>
            <a:noAutofit/>
          </a:bodyPr>
          <a:lstStyle/>
          <a:p>
            <a:r>
              <a:rPr lang="ru-RU" sz="2400" dirty="0" smtClean="0">
                <a:latin typeface="Times New Roman" panose="02020603050405020304" pitchFamily="18" charset="0"/>
                <a:cs typeface="Times New Roman" panose="02020603050405020304" pitchFamily="18" charset="0"/>
              </a:rPr>
              <a:t>РЕКОМЕНДАЦИИ ПО ОРГАНИЗАЦИИ ПОДГОТОВКИ УЧАЩИХСЯ К ПОСТУПЛЕНИЮ В ВУЗЫ.</a:t>
            </a:r>
            <a:endParaRPr lang="ru-RU"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539552" y="1256467"/>
            <a:ext cx="8136904" cy="5601533"/>
          </a:xfrm>
          <a:prstGeom prst="rect">
            <a:avLst/>
          </a:prstGeom>
          <a:noFill/>
        </p:spPr>
        <p:txBody>
          <a:bodyPr wrap="square" rtlCol="0">
            <a:spAutoFit/>
          </a:bodyPr>
          <a:lstStyle/>
          <a:p>
            <a:pPr lvl="0"/>
            <a:r>
              <a:rPr lang="ru-RU" sz="2000" dirty="0" smtClean="0">
                <a:latin typeface="Times New Roman" panose="02020603050405020304" pitchFamily="18" charset="0"/>
                <a:cs typeface="Times New Roman" panose="02020603050405020304" pitchFamily="18" charset="0"/>
              </a:rPr>
              <a:t>1. Провести анкетирование.</a:t>
            </a:r>
            <a:endParaRPr lang="ru-RU" sz="2000" dirty="0">
              <a:latin typeface="Times New Roman" panose="02020603050405020304" pitchFamily="18" charset="0"/>
              <a:cs typeface="Times New Roman" panose="02020603050405020304" pitchFamily="18" charset="0"/>
            </a:endParaRPr>
          </a:p>
          <a:p>
            <a:pPr lvl="0"/>
            <a:r>
              <a:rPr lang="kk-KZ" sz="2000" dirty="0" smtClean="0">
                <a:latin typeface="Times New Roman" panose="02020603050405020304" pitchFamily="18" charset="0"/>
                <a:cs typeface="Times New Roman" panose="02020603050405020304" pitchFamily="18" charset="0"/>
              </a:rPr>
              <a:t>2. </a:t>
            </a:r>
            <a:r>
              <a:rPr lang="kk-KZ" sz="2000" dirty="0">
                <a:latin typeface="Times New Roman" panose="02020603050405020304" pitchFamily="18" charset="0"/>
                <a:cs typeface="Times New Roman" panose="02020603050405020304" pitchFamily="18" charset="0"/>
              </a:rPr>
              <a:t>Р</a:t>
            </a:r>
            <a:r>
              <a:rPr lang="kk-KZ" sz="2000" dirty="0" smtClean="0">
                <a:latin typeface="Times New Roman" panose="02020603050405020304" pitchFamily="18" charset="0"/>
                <a:cs typeface="Times New Roman" panose="02020603050405020304" pitchFamily="18" charset="0"/>
              </a:rPr>
              <a:t>азделить </a:t>
            </a:r>
            <a:r>
              <a:rPr lang="kk-KZ" sz="2000" dirty="0">
                <a:latin typeface="Times New Roman" panose="02020603050405020304" pitchFamily="18" charset="0"/>
                <a:cs typeface="Times New Roman" panose="02020603050405020304" pitchFamily="18" charset="0"/>
              </a:rPr>
              <a:t>учащихся на целевые группы для подготовки к поступлению  в:</a:t>
            </a:r>
            <a:endParaRPr lang="ru-RU"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-вузы РК</a:t>
            </a:r>
            <a:endParaRPr lang="ru-RU"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-Назарбаев Университет </a:t>
            </a:r>
            <a:endParaRPr lang="ru-RU"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-вузы стран СНГ</a:t>
            </a:r>
            <a:endParaRPr lang="ru-RU"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-зарубежные вузы </a:t>
            </a:r>
          </a:p>
          <a:p>
            <a:endParaRPr lang="ru-RU"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3. Представить учащимся и родителям информацию о  требованиях и условиях поступления в выбранные учащимися высшие учебные заведения</a:t>
            </a:r>
            <a:r>
              <a:rPr lang="kk-KZ" sz="2000" dirty="0" smtClean="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4. Организовать подготовку целевых группы учащихся в соответствии  с требованиями по поступлению в выбранные высшие учебные заведения</a:t>
            </a:r>
            <a:r>
              <a:rPr lang="kk-KZ" sz="2000" dirty="0" smtClean="0">
                <a:latin typeface="Times New Roman" panose="02020603050405020304" pitchFamily="18" charset="0"/>
                <a:cs typeface="Times New Roman" panose="02020603050405020304" pitchFamily="18" charset="0"/>
              </a:rPr>
              <a:t>.</a:t>
            </a:r>
          </a:p>
          <a:p>
            <a:r>
              <a:rPr lang="kk-KZ"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4. Не менеее одного раза в учебной четверти проводить пробное тестирование</a:t>
            </a:r>
            <a:r>
              <a:rPr lang="kk-KZ"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3313387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sz="2400" dirty="0" smtClean="0">
                <a:latin typeface="Times New Roman" panose="02020603050405020304" pitchFamily="18" charset="0"/>
                <a:cs typeface="Times New Roman" panose="02020603050405020304" pitchFamily="18" charset="0"/>
              </a:rPr>
              <a:t>АНКЕТИРОВАНИЕ</a:t>
            </a:r>
            <a:endParaRPr lang="ru-RU" sz="2400" dirty="0">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25945313"/>
              </p:ext>
            </p:extLst>
          </p:nvPr>
        </p:nvGraphicFramePr>
        <p:xfrm>
          <a:off x="422607" y="1052736"/>
          <a:ext cx="8469874" cy="3698570"/>
        </p:xfrm>
        <a:graphic>
          <a:graphicData uri="http://schemas.openxmlformats.org/drawingml/2006/table">
            <a:tbl>
              <a:tblPr/>
              <a:tblGrid>
                <a:gridCol w="2266646"/>
                <a:gridCol w="1251190"/>
                <a:gridCol w="1183189"/>
                <a:gridCol w="1006392"/>
                <a:gridCol w="1538320"/>
                <a:gridCol w="1224137"/>
              </a:tblGrid>
              <a:tr h="405863">
                <a:tc>
                  <a:txBody>
                    <a:bodyPr/>
                    <a:lstStyle/>
                    <a:p>
                      <a:pPr algn="ctr" fontAlgn="b"/>
                      <a:r>
                        <a:rPr lang="ru-RU" sz="1600" b="1" i="0" u="none" strike="noStrike" dirty="0">
                          <a:solidFill>
                            <a:srgbClr val="000000"/>
                          </a:solidFill>
                          <a:effectLst/>
                          <a:latin typeface="Times New Roman" panose="02020603050405020304" pitchFamily="18" charset="0"/>
                          <a:cs typeface="Times New Roman" panose="02020603050405020304" pitchFamily="18" charset="0"/>
                        </a:rPr>
                        <a:t> </a:t>
                      </a:r>
                      <a:r>
                        <a:rPr lang="ru-RU" sz="1600" b="1" i="0" u="none" strike="noStrike" dirty="0" smtClean="0">
                          <a:solidFill>
                            <a:srgbClr val="000000"/>
                          </a:solidFill>
                          <a:effectLst/>
                          <a:latin typeface="Times New Roman" panose="02020603050405020304" pitchFamily="18" charset="0"/>
                          <a:cs typeface="Times New Roman" panose="02020603050405020304" pitchFamily="18" charset="0"/>
                        </a:rPr>
                        <a:t>Школы</a:t>
                      </a:r>
                      <a:r>
                        <a:rPr lang="ru-RU" sz="1600" b="1" i="0" u="none" strike="noStrike" baseline="0" dirty="0" smtClean="0">
                          <a:solidFill>
                            <a:srgbClr val="000000"/>
                          </a:solidFill>
                          <a:effectLst/>
                          <a:latin typeface="Times New Roman" panose="02020603050405020304" pitchFamily="18" charset="0"/>
                          <a:cs typeface="Times New Roman" panose="02020603050405020304" pitchFamily="18" charset="0"/>
                        </a:rPr>
                        <a:t> </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600" b="1" i="0" u="none" strike="noStrike" dirty="0">
                          <a:solidFill>
                            <a:srgbClr val="000000"/>
                          </a:solidFill>
                          <a:effectLst/>
                          <a:latin typeface="Times New Roman" panose="02020603050405020304" pitchFamily="18" charset="0"/>
                          <a:cs typeface="Times New Roman" panose="02020603050405020304" pitchFamily="18" charset="0"/>
                        </a:rPr>
                        <a:t>Актау</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600" b="1" i="0" u="none" strike="noStrike">
                          <a:solidFill>
                            <a:srgbClr val="000000"/>
                          </a:solidFill>
                          <a:effectLst/>
                          <a:latin typeface="Times New Roman" panose="02020603050405020304" pitchFamily="18" charset="0"/>
                          <a:cs typeface="Times New Roman" panose="02020603050405020304" pitchFamily="18" charset="0"/>
                        </a:rPr>
                        <a:t>Алматы ХБН</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600" b="1" i="0" u="none" strike="noStrike">
                          <a:solidFill>
                            <a:srgbClr val="000000"/>
                          </a:solidFill>
                          <a:effectLst/>
                          <a:latin typeface="Times New Roman" panose="02020603050405020304" pitchFamily="18" charset="0"/>
                          <a:cs typeface="Times New Roman" panose="02020603050405020304" pitchFamily="18" charset="0"/>
                        </a:rPr>
                        <a:t>Астана МБ</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600" b="1" i="0" u="none" strike="noStrike" dirty="0">
                          <a:solidFill>
                            <a:srgbClr val="000000"/>
                          </a:solidFill>
                          <a:effectLst/>
                          <a:latin typeface="Times New Roman" panose="02020603050405020304" pitchFamily="18" charset="0"/>
                          <a:cs typeface="Times New Roman" panose="02020603050405020304" pitchFamily="18" charset="0"/>
                        </a:rPr>
                        <a:t>Петропавловск</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c>
                  <a:txBody>
                    <a:bodyPr/>
                    <a:lstStyle/>
                    <a:p>
                      <a:pPr algn="ctr" fontAlgn="b"/>
                      <a:r>
                        <a:rPr lang="ru-RU" sz="1600" b="1" i="0" u="none" strike="noStrike" dirty="0">
                          <a:solidFill>
                            <a:srgbClr val="000000"/>
                          </a:solidFill>
                          <a:effectLst/>
                          <a:latin typeface="Times New Roman" panose="02020603050405020304" pitchFamily="18" charset="0"/>
                          <a:cs typeface="Times New Roman" panose="02020603050405020304" pitchFamily="18" charset="0"/>
                        </a:rPr>
                        <a:t>Общий </a:t>
                      </a:r>
                      <a:endParaRPr lang="en-US" sz="1600" b="1" i="0" u="none" strike="noStrike" dirty="0" smtClean="0">
                        <a:solidFill>
                          <a:srgbClr val="000000"/>
                        </a:solidFill>
                        <a:effectLst/>
                        <a:latin typeface="Times New Roman" panose="02020603050405020304" pitchFamily="18" charset="0"/>
                        <a:cs typeface="Times New Roman" panose="02020603050405020304" pitchFamily="18" charset="0"/>
                      </a:endParaRPr>
                    </a:p>
                    <a:p>
                      <a:pPr algn="ctr" fontAlgn="b"/>
                      <a:r>
                        <a:rPr lang="ru-RU" sz="1600" b="1" i="0" u="none" strike="noStrike" dirty="0" smtClean="0">
                          <a:solidFill>
                            <a:srgbClr val="000000"/>
                          </a:solidFill>
                          <a:effectLst/>
                          <a:latin typeface="Times New Roman" panose="02020603050405020304" pitchFamily="18" charset="0"/>
                          <a:cs typeface="Times New Roman" panose="02020603050405020304" pitchFamily="18" charset="0"/>
                        </a:rPr>
                        <a:t>итог</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6F1"/>
                    </a:solidFill>
                  </a:tcPr>
                </a:tc>
              </a:tr>
              <a:tr h="405863">
                <a:tc>
                  <a:txBody>
                    <a:bodyPr/>
                    <a:lstStyle/>
                    <a:p>
                      <a:pPr algn="l" fontAlgn="b"/>
                      <a:r>
                        <a:rPr lang="ru-RU" sz="1600" b="1" i="0" u="none" strike="noStrike" dirty="0">
                          <a:solidFill>
                            <a:srgbClr val="000000"/>
                          </a:solidFill>
                          <a:effectLst/>
                          <a:latin typeface="Times New Roman" panose="02020603050405020304" pitchFamily="18" charset="0"/>
                          <a:cs typeface="Times New Roman" panose="02020603050405020304" pitchFamily="18" charset="0"/>
                        </a:rPr>
                        <a:t>Всего выпускников</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91</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149</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93</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78</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411</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r>
              <a:tr h="405863">
                <a:tc>
                  <a:txBody>
                    <a:bodyPr/>
                    <a:lstStyle/>
                    <a:p>
                      <a:pPr algn="l" fontAlgn="b"/>
                      <a:r>
                        <a:rPr lang="ru-RU" sz="1600" b="1" i="0" u="none" strike="noStrike" dirty="0" err="1">
                          <a:solidFill>
                            <a:srgbClr val="000000"/>
                          </a:solidFill>
                          <a:effectLst/>
                          <a:latin typeface="Times New Roman" panose="02020603050405020304" pitchFamily="18" charset="0"/>
                          <a:cs typeface="Times New Roman" panose="02020603050405020304" pitchFamily="18" charset="0"/>
                        </a:rPr>
                        <a:t>Зарубеж</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a:solidFill>
                            <a:srgbClr val="000000"/>
                          </a:solidFill>
                          <a:effectLst/>
                          <a:latin typeface="Times New Roman" panose="02020603050405020304" pitchFamily="18" charset="0"/>
                          <a:cs typeface="Times New Roman" panose="02020603050405020304" pitchFamily="18" charset="0"/>
                        </a:rPr>
                        <a:t>42</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40</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a:solidFill>
                            <a:srgbClr val="000000"/>
                          </a:solidFill>
                          <a:effectLst/>
                          <a:latin typeface="Times New Roman" panose="02020603050405020304" pitchFamily="18" charset="0"/>
                          <a:cs typeface="Times New Roman" panose="02020603050405020304" pitchFamily="18" charset="0"/>
                        </a:rPr>
                        <a:t>11</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94</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66587">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из низ в страны </a:t>
                      </a:r>
                      <a:r>
                        <a:rPr lang="ru-RU" sz="1600" b="0" i="0" u="none" strike="noStrike" dirty="0" err="1">
                          <a:solidFill>
                            <a:srgbClr val="000000"/>
                          </a:solidFill>
                          <a:effectLst/>
                          <a:latin typeface="Times New Roman" panose="02020603050405020304" pitchFamily="18" charset="0"/>
                          <a:cs typeface="Times New Roman" panose="02020603050405020304" pitchFamily="18" charset="0"/>
                        </a:rPr>
                        <a:t>дальн</a:t>
                      </a:r>
                      <a:r>
                        <a:rPr lang="ru-RU" sz="1600" b="0" i="0" u="none" strike="noStrike" dirty="0">
                          <a:solidFill>
                            <a:srgbClr val="000000"/>
                          </a:solidFill>
                          <a:effectLst/>
                          <a:latin typeface="Times New Roman" panose="02020603050405020304" pitchFamily="18" charset="0"/>
                          <a:cs typeface="Times New Roman" panose="02020603050405020304" pitchFamily="18" charset="0"/>
                        </a:rPr>
                        <a:t>. </a:t>
                      </a:r>
                      <a:r>
                        <a:rPr lang="ru-RU" sz="1600" b="0" i="0" u="none" strike="noStrike" dirty="0" err="1">
                          <a:solidFill>
                            <a:srgbClr val="000000"/>
                          </a:solidFill>
                          <a:effectLst/>
                          <a:latin typeface="Times New Roman" panose="02020603050405020304" pitchFamily="18" charset="0"/>
                          <a:cs typeface="Times New Roman" panose="02020603050405020304" pitchFamily="18" charset="0"/>
                        </a:rPr>
                        <a:t>заребежье</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1</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38</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31</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7</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a:solidFill>
                            <a:srgbClr val="000000"/>
                          </a:solidFill>
                          <a:effectLst/>
                          <a:latin typeface="Times New Roman" panose="02020603050405020304" pitchFamily="18" charset="0"/>
                          <a:cs typeface="Times New Roman" panose="02020603050405020304" pitchFamily="18" charset="0"/>
                        </a:rPr>
                        <a:t>77</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88032">
                <a:tc>
                  <a:txBody>
                    <a:bodyPr/>
                    <a:lstStyle/>
                    <a:p>
                      <a:pPr algn="l" fontAlgn="b"/>
                      <a:r>
                        <a:rPr lang="ru-RU" sz="1600" b="0" i="0" u="none" strike="noStrike">
                          <a:solidFill>
                            <a:srgbClr val="000000"/>
                          </a:solidFill>
                          <a:effectLst/>
                          <a:latin typeface="Times New Roman" panose="02020603050405020304" pitchFamily="18" charset="0"/>
                          <a:cs typeface="Times New Roman" panose="02020603050405020304" pitchFamily="18" charset="0"/>
                        </a:rPr>
                        <a:t>из низ в страны СНГ</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a:solidFill>
                            <a:srgbClr val="000000"/>
                          </a:solidFill>
                          <a:effectLst/>
                          <a:latin typeface="Times New Roman" panose="02020603050405020304" pitchFamily="18" charset="0"/>
                          <a:cs typeface="Times New Roman" panose="02020603050405020304" pitchFamily="18" charset="0"/>
                        </a:rPr>
                        <a:t>0</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4</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9</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4</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a:solidFill>
                            <a:srgbClr val="000000"/>
                          </a:solidFill>
                          <a:effectLst/>
                          <a:latin typeface="Times New Roman" panose="02020603050405020304" pitchFamily="18" charset="0"/>
                          <a:cs typeface="Times New Roman" panose="02020603050405020304" pitchFamily="18" charset="0"/>
                        </a:rPr>
                        <a:t>17</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405863">
                <a:tc>
                  <a:txBody>
                    <a:bodyPr/>
                    <a:lstStyle/>
                    <a:p>
                      <a:pPr algn="l" fontAlgn="b"/>
                      <a:r>
                        <a:rPr lang="ru-RU" sz="1600" b="1" i="0" u="none" strike="noStrike">
                          <a:solidFill>
                            <a:srgbClr val="000000"/>
                          </a:solidFill>
                          <a:effectLst/>
                          <a:latin typeface="Times New Roman" panose="02020603050405020304" pitchFamily="18" charset="0"/>
                          <a:cs typeface="Times New Roman" panose="02020603050405020304" pitchFamily="18" charset="0"/>
                        </a:rPr>
                        <a:t>Всего РК</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90</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a:solidFill>
                            <a:srgbClr val="000000"/>
                          </a:solidFill>
                          <a:effectLst/>
                          <a:latin typeface="Times New Roman" panose="02020603050405020304" pitchFamily="18" charset="0"/>
                          <a:cs typeface="Times New Roman" panose="02020603050405020304" pitchFamily="18" charset="0"/>
                        </a:rPr>
                        <a:t>107</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53</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67</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317</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405863">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 из них в НУ</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57</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83</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45</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35</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220</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405863">
                <a:tc>
                  <a:txBody>
                    <a:bodyPr/>
                    <a:lstStyle/>
                    <a:p>
                      <a:pPr algn="l" fontAlgn="b"/>
                      <a:r>
                        <a:rPr lang="ru-RU" sz="1600" b="0" i="0" u="none" strike="noStrike" dirty="0">
                          <a:solidFill>
                            <a:srgbClr val="000000"/>
                          </a:solidFill>
                          <a:effectLst/>
                          <a:latin typeface="Times New Roman" panose="02020603050405020304" pitchFamily="18" charset="0"/>
                          <a:cs typeface="Times New Roman" panose="02020603050405020304" pitchFamily="18" charset="0"/>
                        </a:rPr>
                        <a:t>НУ, имеют GPA выше 4.5</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a:solidFill>
                            <a:srgbClr val="000000"/>
                          </a:solidFill>
                          <a:effectLst/>
                          <a:latin typeface="Times New Roman" panose="02020603050405020304" pitchFamily="18" charset="0"/>
                          <a:cs typeface="Times New Roman" panose="02020603050405020304" pitchFamily="18" charset="0"/>
                        </a:rPr>
                        <a:t>56</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a:solidFill>
                            <a:srgbClr val="000000"/>
                          </a:solidFill>
                          <a:effectLst/>
                          <a:latin typeface="Times New Roman" panose="02020603050405020304" pitchFamily="18" charset="0"/>
                          <a:cs typeface="Times New Roman" panose="02020603050405020304" pitchFamily="18" charset="0"/>
                        </a:rPr>
                        <a:t>45</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15</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33</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0" i="1" u="none" strike="noStrike" dirty="0">
                          <a:solidFill>
                            <a:srgbClr val="000000"/>
                          </a:solidFill>
                          <a:effectLst/>
                          <a:latin typeface="Times New Roman" panose="02020603050405020304" pitchFamily="18" charset="0"/>
                          <a:cs typeface="Times New Roman" panose="02020603050405020304" pitchFamily="18" charset="0"/>
                        </a:rPr>
                        <a:t>149</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405863">
                <a:tc>
                  <a:txBody>
                    <a:bodyPr/>
                    <a:lstStyle/>
                    <a:p>
                      <a:pPr algn="l" fontAlgn="b"/>
                      <a:r>
                        <a:rPr lang="ru-RU" sz="1600" b="1" i="0" u="none" strike="noStrike">
                          <a:solidFill>
                            <a:srgbClr val="000000"/>
                          </a:solidFill>
                          <a:effectLst/>
                          <a:latin typeface="Times New Roman" panose="02020603050405020304" pitchFamily="18" charset="0"/>
                          <a:cs typeface="Times New Roman" panose="02020603050405020304" pitchFamily="18" charset="0"/>
                        </a:rPr>
                        <a:t>Другие вузы РК</a:t>
                      </a:r>
                    </a:p>
                  </a:txBody>
                  <a:tcPr marL="0" marR="0" marT="0"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a:solidFill>
                            <a:srgbClr val="000000"/>
                          </a:solidFill>
                          <a:effectLst/>
                          <a:latin typeface="Times New Roman" panose="02020603050405020304" pitchFamily="18" charset="0"/>
                          <a:cs typeface="Times New Roman" panose="02020603050405020304" pitchFamily="18" charset="0"/>
                        </a:rPr>
                        <a:t>33</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24</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8</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32</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ctr"/>
                      <a:r>
                        <a:rPr lang="ru-RU" sz="1600" b="1" i="0" u="none" strike="noStrike" dirty="0">
                          <a:solidFill>
                            <a:srgbClr val="000000"/>
                          </a:solidFill>
                          <a:effectLst/>
                          <a:latin typeface="Times New Roman" panose="02020603050405020304" pitchFamily="18" charset="0"/>
                          <a:cs typeface="Times New Roman" panose="02020603050405020304" pitchFamily="18" charset="0"/>
                        </a:rPr>
                        <a:t>97</a:t>
                      </a:r>
                    </a:p>
                  </a:txBody>
                  <a:tcPr marL="0" marR="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4543881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2881</TotalTime>
  <Words>2055</Words>
  <Application>Microsoft Office PowerPoint</Application>
  <PresentationFormat>Экран (4:3)</PresentationFormat>
  <Paragraphs>767</Paragraphs>
  <Slides>36</Slides>
  <Notes>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36</vt:i4>
      </vt:variant>
    </vt:vector>
  </HeadingPairs>
  <TitlesOfParts>
    <vt:vector size="40" baseType="lpstr">
      <vt:lpstr>Arial</vt:lpstr>
      <vt:lpstr>Calibri</vt:lpstr>
      <vt:lpstr>Times New Roman</vt:lpstr>
      <vt:lpstr>Тема Office</vt:lpstr>
      <vt:lpstr> ЕНТ-2017</vt:lpstr>
      <vt:lpstr>НОВЫЙ ФОРМАТ ЕНТ-2017</vt:lpstr>
      <vt:lpstr>ФОРМА И СОДЕРЖАНИЕ ТЕСТОВЫХ ЗАДАНИЙ (20 заданий на математическую грамотность+20 заданий на грамотность чтения+40 заданий по первому предмету+40 заданий по второму предмету = 120 заданий)</vt:lpstr>
      <vt:lpstr>ВРЕМЯ ТЕСТИРОВАНИЯ И КРИТЕРИИ ОЦЕНИВАНИЯ</vt:lpstr>
      <vt:lpstr>Презентация PowerPoint</vt:lpstr>
      <vt:lpstr>Презентация PowerPoint</vt:lpstr>
      <vt:lpstr>ПРЕДВАРИТЕЛЬНЫЙ ГРАФИК ОРГАНИЗАЦИИ И ПРОВЕДЕНИЯ ЕНТ-2017</vt:lpstr>
      <vt:lpstr>РЕКОМЕНДАЦИИ ПО ОРГАНИЗАЦИИ ПОДГОТОВКИ УЧАЩИХСЯ К ПОСТУПЛЕНИЮ В ВУЗЫ.</vt:lpstr>
      <vt:lpstr>АНКЕТИРОВАНИЕ</vt:lpstr>
      <vt:lpstr>АНКЕТИРОВАНИЕ</vt:lpstr>
      <vt:lpstr>АНКЕТИРОВАНИЕ</vt:lpstr>
      <vt:lpstr>Математикалық сауаттылық</vt:lpstr>
      <vt:lpstr>Презентация PowerPoint</vt:lpstr>
      <vt:lpstr>Презентация PowerPoint</vt:lpstr>
      <vt:lpstr>Презентация PowerPoint</vt:lpstr>
      <vt:lpstr>Математическая грамотность</vt:lpstr>
      <vt:lpstr>Презентация PowerPoint</vt:lpstr>
      <vt:lpstr>Презентация PowerPoint</vt:lpstr>
      <vt:lpstr>Презентация PowerPoint</vt:lpstr>
      <vt:lpstr>Оқу сауаттылығы</vt:lpstr>
      <vt:lpstr>Презентация PowerPoint</vt:lpstr>
      <vt:lpstr>Презентация PowerPoint</vt:lpstr>
      <vt:lpstr>Читательская грамотность</vt:lpstr>
      <vt:lpstr>Презентация PowerPoint</vt:lpstr>
      <vt:lpstr>Презентация PowerPoint</vt:lpstr>
      <vt:lpstr>Физика</vt:lpstr>
      <vt:lpstr>Презентация PowerPoint</vt:lpstr>
      <vt:lpstr>Презентация PowerPoint</vt:lpstr>
      <vt:lpstr>Химия</vt:lpstr>
      <vt:lpstr>Презентация PowerPoint</vt:lpstr>
      <vt:lpstr>Презентация PowerPoint</vt:lpstr>
      <vt:lpstr>Биология</vt:lpstr>
      <vt:lpstr>Презентация PowerPoint</vt:lpstr>
      <vt:lpstr>Презентация PowerPoint</vt:lpstr>
      <vt:lpstr>География</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НОВЫЙ ФОРМАТ  ЕНТ-2017</dc:title>
  <dc:creator>Назыгул Байгелова</dc:creator>
  <cp:lastModifiedBy>Rustam Abilov</cp:lastModifiedBy>
  <cp:revision>33</cp:revision>
  <cp:lastPrinted>2016-10-03T10:33:42Z</cp:lastPrinted>
  <dcterms:created xsi:type="dcterms:W3CDTF">2016-08-02T05:26:25Z</dcterms:created>
  <dcterms:modified xsi:type="dcterms:W3CDTF">2016-10-05T03:21:22Z</dcterms:modified>
</cp:coreProperties>
</file>