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  <p:sldMasterId id="2147483732" r:id="rId7"/>
    <p:sldMasterId id="2147483744" r:id="rId8"/>
  </p:sldMasterIdLst>
  <p:sldIdLst>
    <p:sldId id="261" r:id="rId9"/>
    <p:sldId id="262" r:id="rId10"/>
    <p:sldId id="263" r:id="rId11"/>
    <p:sldId id="264" r:id="rId12"/>
    <p:sldId id="266" r:id="rId13"/>
    <p:sldId id="268" r:id="rId14"/>
    <p:sldId id="272" r:id="rId15"/>
    <p:sldId id="273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0" y="-5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10" Type="http://schemas.openxmlformats.org/officeDocument/2006/relationships/slide" Target="slides/slide2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409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078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118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4495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481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67411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5570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85843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6167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8173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022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56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530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64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1660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859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4059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7015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276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64297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3960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158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2463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237953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6162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36048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699924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9295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42055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89278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78195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69409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339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38681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26440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942273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855013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04656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00431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943131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72536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20527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29575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088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023329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6298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82048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80702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523256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58845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915567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44703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6914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65116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724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34253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29007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34955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45084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769400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50185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963153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8949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32399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47104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361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455696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58238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43678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30715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175533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952855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77494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56787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907556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323752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803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249897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4451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34514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93967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9993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64539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474970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278258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238163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8286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8237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871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696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0652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105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3423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599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775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02.04.2016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20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72400" cy="2880320"/>
          </a:xfrm>
        </p:spPr>
        <p:txBody>
          <a:bodyPr>
            <a:normAutofit/>
          </a:bodyPr>
          <a:lstStyle/>
          <a:p>
            <a:pPr fontAlgn="base"/>
            <a:r>
              <a:rPr lang="ru-RU" sz="2400" b="1" dirty="0"/>
              <a:t>Орта </a:t>
            </a:r>
            <a:r>
              <a:rPr lang="ru-RU" sz="2400" b="1" dirty="0" err="1"/>
              <a:t>білім</a:t>
            </a:r>
            <a:r>
              <a:rPr lang="ru-RU" sz="2400" b="1" dirty="0"/>
              <a:t> беру </a:t>
            </a:r>
            <a:r>
              <a:rPr lang="ru-RU" sz="2400" b="1" dirty="0" err="1"/>
              <a:t>ұйымдарында</a:t>
            </a:r>
            <a:r>
              <a:rPr lang="ru-RU" sz="2400" b="1" dirty="0"/>
              <a:t> </a:t>
            </a:r>
            <a:r>
              <a:rPr lang="ru-RU" sz="2400" b="1" dirty="0" err="1"/>
              <a:t>міндетті</a:t>
            </a:r>
            <a:r>
              <a:rPr lang="ru-RU" sz="2400" b="1" dirty="0"/>
              <a:t> </a:t>
            </a:r>
            <a:r>
              <a:rPr lang="ru-RU" sz="2400" b="1" dirty="0" err="1"/>
              <a:t>мектеп</a:t>
            </a:r>
            <a:r>
              <a:rPr lang="ru-RU" sz="2400" b="1" dirty="0"/>
              <a:t> </a:t>
            </a:r>
            <a:r>
              <a:rPr lang="ru-RU" sz="2400" b="1" dirty="0" err="1"/>
              <a:t>формасына</a:t>
            </a:r>
            <a:r>
              <a:rPr lang="ru-RU" sz="2400" b="1" dirty="0"/>
              <a:t> </a:t>
            </a:r>
            <a:r>
              <a:rPr lang="ru-RU" sz="2400" b="1" dirty="0" err="1"/>
              <a:t>қойылатын</a:t>
            </a:r>
            <a:r>
              <a:rPr lang="ru-RU" sz="2400" b="1" dirty="0"/>
              <a:t> </a:t>
            </a:r>
            <a:r>
              <a:rPr lang="ru-RU" sz="2400" b="1" dirty="0" err="1" smtClean="0"/>
              <a:t>талаптар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/>
              <a:t>Требования к обязательной школьной форме </a:t>
            </a:r>
            <a:br>
              <a:rPr lang="ru-RU" sz="2400" b="1" dirty="0"/>
            </a:br>
            <a:r>
              <a:rPr lang="ru-RU" sz="2400" b="1" dirty="0"/>
              <a:t>для организаций среднего образования</a:t>
            </a:r>
            <a:br>
              <a:rPr lang="ru-RU" sz="2400" b="1" dirty="0"/>
            </a:br>
            <a:endParaRPr lang="ru-RU" sz="24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3861048"/>
            <a:ext cx="6428630" cy="2230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70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4968552"/>
          </a:xfrm>
        </p:spPr>
        <p:txBody>
          <a:bodyPr>
            <a:normAutofit fontScale="90000"/>
          </a:bodyPr>
          <a:lstStyle/>
          <a:p>
            <a:r>
              <a:rPr lang="ru-RU" sz="4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№398-</a:t>
            </a:r>
            <a:r>
              <a:rPr lang="en-US" sz="4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4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13 2015 ЖЫЛДЫҢ </a:t>
            </a:r>
            <a:r>
              <a:rPr lang="kk-KZ" sz="4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ҚАРАШАСЫНАН </a:t>
            </a:r>
            <a:br>
              <a:rPr lang="kk-KZ" sz="4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«БІЛІМ ТУРАЛЫ» </a:t>
            </a:r>
            <a:br>
              <a:rPr lang="ru-RU" sz="4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 РЕСПУБЛИКАСЫНЫҢ</a:t>
            </a:r>
            <a:br>
              <a:rPr lang="ru-RU" sz="4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ЗАҢЫ</a:t>
            </a:r>
            <a:r>
              <a:rPr lang="ru-RU" sz="4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</a:t>
            </a:r>
            <a:br>
              <a:rPr lang="ru-RU" sz="4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КАЗАХСТАН</a:t>
            </a:r>
            <a:br>
              <a:rPr lang="ru-RU" sz="4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ОБРАЗОВАНИИ»</a:t>
            </a:r>
            <a:br>
              <a:rPr lang="ru-RU" sz="4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№398-</a:t>
            </a:r>
            <a:r>
              <a:rPr lang="en-US" sz="4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ru-RU" sz="4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13 НОЯБРЯ 2015 ГОДА</a:t>
            </a:r>
            <a:endParaRPr lang="ru-RU" sz="4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095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548680"/>
            <a:ext cx="7408333" cy="5577483"/>
          </a:xfrm>
        </p:spPr>
        <p:txBody>
          <a:bodyPr>
            <a:normAutofit fontScale="77500" lnSpcReduction="20000"/>
          </a:bodyPr>
          <a:lstStyle/>
          <a:p>
            <a:pPr fontAlgn="base"/>
            <a:endParaRPr lang="ru-RU" b="1" dirty="0" smtClean="0"/>
          </a:p>
          <a:p>
            <a:pPr algn="ctr" fontAlgn="base"/>
            <a:r>
              <a:rPr lang="ru-RU" sz="3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</a:t>
            </a: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3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ғылым</a:t>
            </a: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министрінің</a:t>
            </a: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2016 </a:t>
            </a:r>
            <a:r>
              <a:rPr lang="ru-RU" sz="3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жылғы</a:t>
            </a: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14 </a:t>
            </a:r>
            <a:r>
              <a:rPr lang="ru-RU" sz="3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қаңтардағы</a:t>
            </a: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№ 26 </a:t>
            </a:r>
            <a:r>
              <a:rPr lang="ru-RU" sz="3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бұйрығымен</a:t>
            </a: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бекітілген</a:t>
            </a:r>
            <a:endParaRPr lang="ru-RU" sz="35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fontAlgn="base">
              <a:buNone/>
            </a:pPr>
            <a:r>
              <a:rPr lang="ru-RU" sz="35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«Орта </a:t>
            </a:r>
            <a:r>
              <a:rPr lang="ru-RU" sz="35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3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35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ұйымдарында</a:t>
            </a:r>
            <a:r>
              <a:rPr lang="ru-RU" sz="3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міндетті</a:t>
            </a:r>
            <a:r>
              <a:rPr lang="ru-RU" sz="3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3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формасына</a:t>
            </a:r>
            <a:r>
              <a:rPr lang="ru-RU" sz="3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қойылатын</a:t>
            </a:r>
            <a:r>
              <a:rPr lang="ru-RU" sz="3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талаптар</a:t>
            </a:r>
            <a:r>
              <a:rPr lang="ru-RU" sz="35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35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fontAlgn="base">
              <a:buNone/>
            </a:pPr>
            <a:endParaRPr lang="ru-RU" sz="35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/>
            <a:endParaRPr lang="ru-RU" sz="35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fontAlgn="base">
              <a:buNone/>
            </a:pP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Министра образования и науки Республики Казахстан </a:t>
            </a:r>
          </a:p>
          <a:p>
            <a:pPr marL="0" indent="0" algn="ctr" fontAlgn="base">
              <a:buNone/>
            </a:pP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14 января 2016 года № 26</a:t>
            </a:r>
          </a:p>
          <a:p>
            <a:pPr marL="0" indent="0" algn="ctr" fontAlgn="base">
              <a:buNone/>
            </a:pPr>
            <a:r>
              <a:rPr lang="ru-RU" sz="35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утверждении Требований к обязательной школьной форме для организаций среднего образования»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615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548680"/>
            <a:ext cx="7408333" cy="5577483"/>
          </a:xfrm>
        </p:spPr>
        <p:txBody>
          <a:bodyPr>
            <a:normAutofit lnSpcReduction="10000"/>
          </a:bodyPr>
          <a:lstStyle/>
          <a:p>
            <a:pPr marL="0" indent="0" fontAlgn="base">
              <a:buNone/>
            </a:pPr>
            <a:r>
              <a:rPr lang="ru-RU" dirty="0"/>
              <a:t> </a:t>
            </a:r>
            <a:endParaRPr lang="ru-RU" dirty="0" smtClean="0"/>
          </a:p>
          <a:p>
            <a:pPr marL="0" indent="0" algn="just" fontAlgn="base"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Талаптардың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міндетті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формасын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қолдануда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орта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ұйымдарының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бірыңғай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келісімін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ету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ата-аналардың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формасына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жағымды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қатынасын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оқытудың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зайырлы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сипатын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сақтауда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орны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басшыларының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қоғамдық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кеңестердің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кеңесі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қамқоршылық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комитеті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жауапкершілігін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арттыру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 fontAlgn="base">
              <a:spcBef>
                <a:spcPts val="0"/>
              </a:spcBef>
              <a:buNone/>
            </a:pPr>
            <a:endParaRPr lang="ru-RU" sz="20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Требований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-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обеспечение 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единства подходов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 среднего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образования в применении </a:t>
            </a:r>
            <a:endParaRPr lang="ru-RU" sz="20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обязательной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школьной 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формы, формирование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позитивного отношения родителей 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школьной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форме, повышение ответственности руководства учебных заведений и 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общественных советов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(совет школы, попечительский совет, </a:t>
            </a:r>
            <a:endParaRPr lang="ru-RU" sz="20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родительский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комитет) в соблюдении светского характера обучения.</a:t>
            </a:r>
          </a:p>
          <a:p>
            <a:pPr marL="0" indent="0" algn="just" fontAlgn="base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078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2730632"/>
          </a:xfrm>
        </p:spPr>
        <p:txBody>
          <a:bodyPr>
            <a:normAutofit/>
          </a:bodyPr>
          <a:lstStyle/>
          <a:p>
            <a:pPr fontAlgn="base"/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 </a:t>
            </a:r>
            <a:r>
              <a:rPr lang="ru-RU" sz="28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28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ұйымдарындағы</a:t>
            </a:r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міндетті</a:t>
            </a:r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формасына</a:t>
            </a:r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қойылатын</a:t>
            </a:r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талаптар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</a:t>
            </a:r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обязательной школьной форме </a:t>
            </a:r>
            <a:b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организаций среднего образования</a:t>
            </a:r>
            <a:b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21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638424"/>
            <a:ext cx="6174744" cy="33828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532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03848" y="332656"/>
            <a:ext cx="5616624" cy="5793507"/>
          </a:xfrm>
        </p:spPr>
        <p:txBody>
          <a:bodyPr>
            <a:normAutofit lnSpcReduction="10000"/>
          </a:bodyPr>
          <a:lstStyle/>
          <a:p>
            <a:pPr fontAlgn="base"/>
            <a:r>
              <a:rPr lang="ru-RU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Ұлдардың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формасы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fontAlgn="base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пиджак, жилет,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шалбар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мерекелік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жейде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күнделікті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жейде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қысқы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мезгілде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трикотаж жилет, водолазка).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buNone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Ұлдарға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шалбарлар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еркін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тігілген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ұзындығы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тобықты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fontAlgn="base">
              <a:buNone/>
            </a:pPr>
            <a:endParaRPr lang="kk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Школьная форма для мальчиков включает: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пиджак, жилет, брюки, парадную рубашку, повседневную рубашку (зимний период: трикотажный жилет, водолазку). Брюки для мальчиков свободного кроя, и по длине закрывают щиколотки ног.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Picture 3" descr="D:\Glasman\Glasman\фотообработка\1\IMG_07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531" y="2924944"/>
            <a:ext cx="2141457" cy="35605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21\Desktop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2175036" cy="32403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6412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G_107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93" y="2708920"/>
            <a:ext cx="2376264" cy="38995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55775" y="404664"/>
            <a:ext cx="4608513" cy="5721499"/>
          </a:xfrm>
        </p:spPr>
        <p:txBody>
          <a:bodyPr>
            <a:normAutofit fontScale="92500" lnSpcReduction="10000"/>
          </a:bodyPr>
          <a:lstStyle/>
          <a:p>
            <a:pPr fontAlgn="base"/>
            <a:r>
              <a:rPr lang="ru-RU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Қыздардың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формасы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пиджак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жилет, юбка,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шалбар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жейде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қысқы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трикотаж жилет, сарафан, водолазка).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Қыздарға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шалбарлар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еркін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тігілген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ұзындығы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тобықты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/>
            <a:endParaRPr lang="ru-RU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Школьная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для девочек включает: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пиджак, жилет, юбку, брюки, классическую блузу (зимний период: трикотажный жилет, сарафан, водолазку). Брюки для девочек свободного кроя, и по длине закрывают щиколотки ног</a:t>
            </a:r>
            <a:r>
              <a:rPr lang="ru-RU" dirty="0"/>
              <a:t>.</a:t>
            </a:r>
          </a:p>
        </p:txBody>
      </p:sp>
      <p:pic>
        <p:nvPicPr>
          <p:cNvPr id="1027" name="Picture 3" descr="C:\Users\21\Desktop\ce371a4f1739e062c030cc5381ae134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260648"/>
            <a:ext cx="1945168" cy="30243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7618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88640"/>
            <a:ext cx="8712968" cy="6669360"/>
          </a:xfrm>
        </p:spPr>
        <p:txBody>
          <a:bodyPr>
            <a:noAutofit/>
          </a:bodyPr>
          <a:lstStyle/>
          <a:p>
            <a:pPr marL="0" indent="0" algn="ctr" fontAlgn="base">
              <a:buNone/>
            </a:pP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 </a:t>
            </a:r>
            <a:r>
              <a:rPr lang="ru-RU" sz="1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1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ұйымдарында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міндетті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формасына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қойылатын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талаптарды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орындау</a:t>
            </a:r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buNone/>
            </a:pPr>
            <a:r>
              <a:rPr lang="ru-RU" sz="13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22. Орта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ұйымының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басшысы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бұдан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әрі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Басшы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қоғамдық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кеңесі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қамқоршылық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комитеті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міндетті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формасын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енгізу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Талаптарды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басшылыққа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13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fontAlgn="base">
              <a:buNone/>
            </a:pPr>
            <a:r>
              <a:rPr lang="ru-RU" sz="13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23. 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заңды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өкілдер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формасы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мәселелерді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талқылауға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қатысады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оны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жетілдіру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ұсыныс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енгізеді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оны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келген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сауда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желісінен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сатып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fontAlgn="base">
              <a:buNone/>
            </a:pPr>
            <a:r>
              <a:rPr lang="ru-RU" sz="13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Облыстардың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Астана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Алматы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қалаларының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басқармалары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аудандық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қалалық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бөлімдері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ата-аналарға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формасын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отандық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формасын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шығаратын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өндірушілерден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сатып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алуды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ұсынады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нақты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өндірушілерден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сатып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алуды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міндеттемейді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орнында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форма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сатуды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ұйымдастырмайды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fontAlgn="base">
              <a:buNone/>
            </a:pPr>
            <a:r>
              <a:rPr lang="ru-RU" sz="13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Басшы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ағымдағы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жылғы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25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мамырға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формасының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бекітілуін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r>
              <a:rPr lang="ru-RU" sz="13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fontAlgn="base">
              <a:buNone/>
            </a:pPr>
            <a:r>
              <a:rPr lang="ru-RU" sz="13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Басшы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алушылардың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формасын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сақтауы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мәселесін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қоғамдық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кеңестің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талқылауына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шығарады</a:t>
            </a:r>
            <a:r>
              <a:rPr lang="ru-RU" sz="13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fontAlgn="base">
              <a:buNone/>
            </a:pPr>
            <a:r>
              <a:rPr lang="ru-RU" sz="13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Басшы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Талаптармен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ата-аналарды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заңды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өкілдерді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алушыны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ұйымына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қабылдау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өтініш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еркін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нысанда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беру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қойғызу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мектептік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жиналысында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таныстырады</a:t>
            </a:r>
            <a:r>
              <a:rPr lang="ru-RU" sz="13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fontAlgn="base">
              <a:buNone/>
            </a:pPr>
            <a:endParaRPr lang="ru-RU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fontAlgn="base"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Требований к обязательной школьной форме </a:t>
            </a: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 среднего образования</a:t>
            </a:r>
            <a:endParaRPr lang="ru-RU" sz="1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buNone/>
            </a:pPr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3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Руководитель организаций среднего образования (далее - Руководитель) и общественный совет (совет школы, попечительский совет, родительский комитет) при введении обязательной школьной формы руководствуется настоящими Требованиями.</a:t>
            </a:r>
          </a:p>
          <a:p>
            <a:pPr marL="0" indent="0" fontAlgn="base">
              <a:buNone/>
            </a:pP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23. Родители и иные законные представители участвуют в обсуждении вопросов о школьной форме и вносят предложения по ее совершенствованию, приобретают ее через действующую торговую сеть.</a:t>
            </a:r>
          </a:p>
          <a:p>
            <a:pPr marL="0" indent="0" fontAlgn="base">
              <a:buNone/>
            </a:pP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24. Областные, городов Астаны и Алматы управления образования, </a:t>
            </a:r>
            <a:r>
              <a:rPr lang="ru-RU" sz="13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районные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(городские) отделы образования рекомендуют родителям приобретение школьной формы у отечественных производителей школьной формы.</a:t>
            </a:r>
          </a:p>
          <a:p>
            <a:pPr marL="0" indent="0" fontAlgn="base">
              <a:buNone/>
            </a:pP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25. Руководитель обеспечивает утверждение школьной формы до 25 мая учебного года.</a:t>
            </a:r>
          </a:p>
          <a:p>
            <a:pPr marL="0" indent="0" fontAlgn="base">
              <a:buNone/>
            </a:pP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26. Руководитель выносит вопрос соблюдения школьной формы обучающимися на общественный совет.</a:t>
            </a:r>
          </a:p>
          <a:p>
            <a:pPr marL="0" indent="0" fontAlgn="base">
              <a:buNone/>
            </a:pP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27. Руководитель </a:t>
            </a:r>
            <a:r>
              <a:rPr lang="ru-RU" sz="13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ознакамливает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родителей или иных законных представителей с настоящими Требованиями при подаче заявления о приеме (произвольной форме) обучающ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егося в организацию среднего образования под роспись и на общешкольном родительском собрании.</a:t>
            </a:r>
          </a:p>
          <a:p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1158384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229</Words>
  <Application>Microsoft Office PowerPoint</Application>
  <PresentationFormat>Экран (4:3)</PresentationFormat>
  <Paragraphs>43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8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Волна</vt:lpstr>
      <vt:lpstr>1_Волна</vt:lpstr>
      <vt:lpstr>2_Волна</vt:lpstr>
      <vt:lpstr>3_Волна</vt:lpstr>
      <vt:lpstr>4_Волна</vt:lpstr>
      <vt:lpstr>5_Волна</vt:lpstr>
      <vt:lpstr>6_Волна</vt:lpstr>
      <vt:lpstr>7_Волна</vt:lpstr>
      <vt:lpstr>Орта білім беру ұйымдарында міндетті мектеп формасына қойылатын талаптар  Требования к обязательной школьной форме  для организаций среднего образования </vt:lpstr>
      <vt:lpstr>№398-V 13 2015 ЖЫЛДЫҢ ҚАРАШАСЫНАН  «БІЛІМ ТУРАЛЫ»  ҚАЗАҚСТАН РЕСПУБЛИКАСЫНЫҢ  ЗАҢЫ  ЗАКОН  РЕСПУБЛИКИ КАЗАХСТАН «ОБ ОБРАЗОВАНИИ» №398-V ОТ 13 НОЯБРЯ 2015 ГОДА</vt:lpstr>
      <vt:lpstr>Презентация PowerPoint</vt:lpstr>
      <vt:lpstr>Презентация PowerPoint</vt:lpstr>
      <vt:lpstr>Орта білім беру ұйымдарындағы міндетті мектеп формасына қойылатын талаптар  Требования к обязательной школьной форме  для организаций среднего образования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Орта білім беру ұйымдарында міндетті мектеп формасына қойылатын талаптар  Требования к обязательной школьной форме  для организаций среднего образования </dc:title>
  <dc:creator>32 кабинет</dc:creator>
  <cp:lastModifiedBy>7</cp:lastModifiedBy>
  <cp:revision>2</cp:revision>
  <dcterms:created xsi:type="dcterms:W3CDTF">2016-04-02T04:21:20Z</dcterms:created>
  <dcterms:modified xsi:type="dcterms:W3CDTF">2016-04-02T04:23:22Z</dcterms:modified>
</cp:coreProperties>
</file>