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83AEFC-F03D-4689-843C-1AE004961C40}" type="datetimeFigureOut">
              <a:rPr lang="ru-RU" smtClean="0"/>
              <a:t>16.08.2016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6608AE-30B7-4A83-9E0D-31923B12F607}" type="slidenum">
              <a:rPr lang="ru-RU" smtClean="0"/>
              <a:t>‹#›</a:t>
            </a:fld>
            <a:endParaRPr lang="ru-RU"/>
          </a:p>
        </p:txBody>
      </p:sp>
    </p:spTree>
    <p:extLst>
      <p:ext uri="{BB962C8B-B14F-4D97-AF65-F5344CB8AC3E}">
        <p14:creationId xmlns:p14="http://schemas.microsoft.com/office/powerpoint/2010/main" val="2387556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C6608AE-30B7-4A83-9E0D-31923B12F607}" type="slidenum">
              <a:rPr lang="ru-RU" smtClean="0"/>
              <a:t>21</a:t>
            </a:fld>
            <a:endParaRPr lang="ru-RU"/>
          </a:p>
        </p:txBody>
      </p:sp>
    </p:spTree>
    <p:extLst>
      <p:ext uri="{BB962C8B-B14F-4D97-AF65-F5344CB8AC3E}">
        <p14:creationId xmlns:p14="http://schemas.microsoft.com/office/powerpoint/2010/main" val="267542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0F3F4691-C290-45F9-9B14-3B50FC93D7EF}" type="datetimeFigureOut">
              <a:rPr lang="ru-RU" smtClean="0"/>
              <a:t>16.08.2016</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9960FCCC-2DC8-47C5-9AFC-CE7000E9AB6E}" type="slidenum">
              <a:rPr lang="ru-RU" smtClean="0"/>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F3F4691-C290-45F9-9B14-3B50FC93D7EF}" type="datetimeFigureOut">
              <a:rPr lang="ru-RU" smtClean="0"/>
              <a:t>16.08.2016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960FCCC-2DC8-47C5-9AFC-CE7000E9AB6E}"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F3F4691-C290-45F9-9B14-3B50FC93D7EF}" type="datetimeFigureOut">
              <a:rPr lang="ru-RU" smtClean="0"/>
              <a:t>16.08.2016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960FCCC-2DC8-47C5-9AFC-CE7000E9AB6E}"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F3F4691-C290-45F9-9B14-3B50FC93D7EF}" type="datetimeFigureOut">
              <a:rPr lang="ru-RU" smtClean="0"/>
              <a:t>16.08.2016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960FCCC-2DC8-47C5-9AFC-CE7000E9AB6E}"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0F3F4691-C290-45F9-9B14-3B50FC93D7EF}" type="datetimeFigureOut">
              <a:rPr lang="ru-RU" smtClean="0"/>
              <a:t>16.08.2016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960FCCC-2DC8-47C5-9AFC-CE7000E9AB6E}" type="slidenum">
              <a:rPr lang="ru-RU" smtClean="0"/>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F3F4691-C290-45F9-9B14-3B50FC93D7EF}" type="datetimeFigureOut">
              <a:rPr lang="ru-RU" smtClean="0"/>
              <a:t>16.08.2016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960FCCC-2DC8-47C5-9AFC-CE7000E9AB6E}"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0F3F4691-C290-45F9-9B14-3B50FC93D7EF}" type="datetimeFigureOut">
              <a:rPr lang="ru-RU" smtClean="0"/>
              <a:t>16.08.2016</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9960FCCC-2DC8-47C5-9AFC-CE7000E9AB6E}"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0F3F4691-C290-45F9-9B14-3B50FC93D7EF}" type="datetimeFigureOut">
              <a:rPr lang="ru-RU" smtClean="0"/>
              <a:t>16.08.2016</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9960FCCC-2DC8-47C5-9AFC-CE7000E9AB6E}"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0F3F4691-C290-45F9-9B14-3B50FC93D7EF}" type="datetimeFigureOut">
              <a:rPr lang="ru-RU" smtClean="0"/>
              <a:t>16.08.2016</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9960FCCC-2DC8-47C5-9AFC-CE7000E9AB6E}" type="slidenum">
              <a:rPr lang="ru-RU" smtClean="0"/>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F3F4691-C290-45F9-9B14-3B50FC93D7EF}" type="datetimeFigureOut">
              <a:rPr lang="ru-RU" smtClean="0"/>
              <a:t>16.08.2016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960FCCC-2DC8-47C5-9AFC-CE7000E9AB6E}"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0F3F4691-C290-45F9-9B14-3B50FC93D7EF}" type="datetimeFigureOut">
              <a:rPr lang="ru-RU" smtClean="0"/>
              <a:t>16.08.2016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960FCCC-2DC8-47C5-9AFC-CE7000E9AB6E}" type="slidenum">
              <a:rPr lang="ru-RU" smtClean="0"/>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F3F4691-C290-45F9-9B14-3B50FC93D7EF}" type="datetimeFigureOut">
              <a:rPr lang="ru-RU" smtClean="0"/>
              <a:t>16.08.2016</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960FCCC-2DC8-47C5-9AFC-CE7000E9AB6E}" type="slidenum">
              <a:rPr lang="ru-RU" smtClean="0"/>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43608" y="2132856"/>
            <a:ext cx="7838688" cy="1472184"/>
          </a:xfrm>
        </p:spPr>
        <p:txBody>
          <a:bodyPr>
            <a:noAutofit/>
          </a:bodyPr>
          <a:lstStyle/>
          <a:p>
            <a:pPr algn="ctr"/>
            <a:r>
              <a:rPr lang="kk-KZ" sz="5400" dirty="0" smtClean="0">
                <a:latin typeface="Times New Roman" pitchFamily="18" charset="0"/>
                <a:cs typeface="Times New Roman" pitchFamily="18" charset="0"/>
              </a:rPr>
              <a:t>ҰБТ – 2017 жаңа формат</a:t>
            </a:r>
            <a:endParaRPr lang="ru-RU" sz="5400" dirty="0">
              <a:latin typeface="Times New Roman" pitchFamily="18" charset="0"/>
              <a:cs typeface="Times New Roman" pitchFamily="18" charset="0"/>
            </a:endParaRPr>
          </a:p>
        </p:txBody>
      </p:sp>
    </p:spTree>
    <p:extLst>
      <p:ext uri="{BB962C8B-B14F-4D97-AF65-F5344CB8AC3E}">
        <p14:creationId xmlns:p14="http://schemas.microsoft.com/office/powerpoint/2010/main" val="1526880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778098"/>
          </a:xfrm>
        </p:spPr>
        <p:txBody>
          <a:bodyPr/>
          <a:lstStyle/>
          <a:p>
            <a:pPr algn="ctr"/>
            <a:r>
              <a:rPr lang="kk-KZ" dirty="0" smtClean="0">
                <a:latin typeface="Times New Roman" pitchFamily="18" charset="0"/>
                <a:cs typeface="Times New Roman" pitchFamily="18" charset="0"/>
              </a:rPr>
              <a:t>Оқу сауаттылығы</a:t>
            </a:r>
            <a:endParaRPr lang="ru-RU" dirty="0">
              <a:latin typeface="Times New Roman" pitchFamily="18" charset="0"/>
              <a:cs typeface="Times New Roman" pitchFamily="18" charset="0"/>
            </a:endParaRPr>
          </a:p>
        </p:txBody>
      </p:sp>
      <p:sp>
        <p:nvSpPr>
          <p:cNvPr id="3" name="Объект 2"/>
          <p:cNvSpPr>
            <a:spLocks noGrp="1"/>
          </p:cNvSpPr>
          <p:nvPr>
            <p:ph idx="1"/>
          </p:nvPr>
        </p:nvSpPr>
        <p:spPr>
          <a:xfrm>
            <a:off x="1403648" y="1052736"/>
            <a:ext cx="7498080" cy="4800600"/>
          </a:xfrm>
        </p:spPr>
        <p:txBody>
          <a:bodyPr>
            <a:noAutofit/>
          </a:bodyPr>
          <a:lstStyle/>
          <a:p>
            <a:pPr marL="82296" indent="0" algn="just">
              <a:spcBef>
                <a:spcPts val="0"/>
              </a:spcBef>
              <a:buNone/>
            </a:pPr>
            <a:r>
              <a:rPr lang="kk-KZ" sz="1300" b="1" dirty="0">
                <a:latin typeface="Times New Roman" pitchFamily="18" charset="0"/>
                <a:cs typeface="Times New Roman" pitchFamily="18" charset="0"/>
              </a:rPr>
              <a:t>(1) </a:t>
            </a:r>
            <a:r>
              <a:rPr lang="kk-KZ" sz="1300" dirty="0">
                <a:latin typeface="Times New Roman" pitchFamily="18" charset="0"/>
                <a:cs typeface="Times New Roman" pitchFamily="18" charset="0"/>
              </a:rPr>
              <a:t>Балаға ат қоюдың </a:t>
            </a:r>
            <a:r>
              <a:rPr lang="kk-KZ" sz="1300" b="1" dirty="0">
                <a:latin typeface="Times New Roman" pitchFamily="18" charset="0"/>
                <a:cs typeface="Times New Roman" pitchFamily="18" charset="0"/>
              </a:rPr>
              <a:t>қаншалықты маңызды екеніне мән бермейтіндер көп. (2) Сол себепті де, әдемі естілетініне қызығып, көбінесе мағынасыз аттарды қоя салады.</a:t>
            </a:r>
            <a:endParaRPr lang="ru-RU" sz="1300" dirty="0">
              <a:latin typeface="Times New Roman" pitchFamily="18" charset="0"/>
              <a:cs typeface="Times New Roman" pitchFamily="18" charset="0"/>
            </a:endParaRPr>
          </a:p>
          <a:p>
            <a:pPr marL="82296" indent="0" algn="just">
              <a:spcBef>
                <a:spcPts val="0"/>
              </a:spcBef>
              <a:buNone/>
            </a:pPr>
            <a:r>
              <a:rPr lang="kk-KZ" sz="1300" dirty="0">
                <a:latin typeface="Times New Roman" pitchFamily="18" charset="0"/>
                <a:cs typeface="Times New Roman" pitchFamily="18" charset="0"/>
              </a:rPr>
              <a:t>(3) Бір қызығы, сәбидің қай мезгілде, қай айда дүниеге келгендігі де оның мінезінің қалыптасуына ықпал ететін көрінеді. (4) Деректерге сүйен­сек, </a:t>
            </a:r>
            <a:r>
              <a:rPr lang="kk-KZ" sz="1300" b="1" dirty="0">
                <a:latin typeface="Times New Roman" pitchFamily="18" charset="0"/>
                <a:cs typeface="Times New Roman" pitchFamily="18" charset="0"/>
              </a:rPr>
              <a:t>қыста</a:t>
            </a:r>
            <a:r>
              <a:rPr lang="kk-KZ" sz="1300" dirty="0">
                <a:latin typeface="Times New Roman" pitchFamily="18" charset="0"/>
                <a:cs typeface="Times New Roman" pitchFamily="18" charset="0"/>
              </a:rPr>
              <a:t> ынталы, талапты балалар дүниеге келеді. (5) Кі­лең жуан дыбыстардан тұра­тын қатқыл есімнің қойылуы олардың осы қасиетін одан әрі ұштап, дамыта түседі. (6) Жел­тоқсанда туған балалар тік мінезді, өте өктем, ал қаң­тар мен ақпанда туған балалар байсалдырақ болады. (7) «Бірақ қыста туған сәбилер есейгенде өздерінің қырсық­ты­ғының кесірінен ешкіммен сыйыса алмай қиналады. (8) Олар әрдайым елдің алдында болғысы келеді. (9) Егер сіз оның табиғат берген қатал мінезін жұмсартқыңыз келсе, жұмсақ есім таңдаңыз» дейді экстрасенс Заман Сыпатаев. </a:t>
            </a:r>
            <a:endParaRPr lang="ru-RU" sz="1300" dirty="0">
              <a:latin typeface="Times New Roman" pitchFamily="18" charset="0"/>
              <a:cs typeface="Times New Roman" pitchFamily="18" charset="0"/>
            </a:endParaRPr>
          </a:p>
          <a:p>
            <a:pPr marL="82296" indent="0" algn="just">
              <a:spcBef>
                <a:spcPts val="0"/>
              </a:spcBef>
              <a:buNone/>
            </a:pPr>
            <a:r>
              <a:rPr lang="kk-KZ" sz="1300" dirty="0">
                <a:latin typeface="Times New Roman" pitchFamily="18" charset="0"/>
                <a:cs typeface="Times New Roman" pitchFamily="18" charset="0"/>
              </a:rPr>
              <a:t>(10)</a:t>
            </a:r>
            <a:r>
              <a:rPr lang="kk-KZ" sz="1300" b="1" dirty="0">
                <a:latin typeface="Times New Roman" pitchFamily="18" charset="0"/>
                <a:cs typeface="Times New Roman" pitchFamily="18" charset="0"/>
              </a:rPr>
              <a:t> Көктемде</a:t>
            </a:r>
            <a:r>
              <a:rPr lang="kk-KZ" sz="1300" dirty="0">
                <a:latin typeface="Times New Roman" pitchFamily="18" charset="0"/>
                <a:cs typeface="Times New Roman" pitchFamily="18" charset="0"/>
              </a:rPr>
              <a:t> туған балалар тез ренжігіш, сезімтал, әсер­шіл. (11) Олардың көбі тумысынан дарынды, бірақ өздеріне сенімді емес. (12) Осы жасқаншақ, жігерсіз жұмсақ мінезі олардың көш­бас­шы болуына кедергі. (13) Сон­дықтан қайраттандыру үшін оларға қатқыл есім таңдаған жөн. </a:t>
            </a:r>
            <a:endParaRPr lang="ru-RU" sz="1300" dirty="0">
              <a:latin typeface="Times New Roman" pitchFamily="18" charset="0"/>
              <a:cs typeface="Times New Roman" pitchFamily="18" charset="0"/>
            </a:endParaRPr>
          </a:p>
          <a:p>
            <a:pPr marL="82296" indent="0" algn="just">
              <a:spcBef>
                <a:spcPts val="0"/>
              </a:spcBef>
              <a:buNone/>
            </a:pPr>
            <a:r>
              <a:rPr lang="kk-KZ" sz="1300" dirty="0">
                <a:latin typeface="Times New Roman" pitchFamily="18" charset="0"/>
                <a:cs typeface="Times New Roman" pitchFamily="18" charset="0"/>
              </a:rPr>
              <a:t>(14) </a:t>
            </a:r>
            <a:r>
              <a:rPr lang="kk-KZ" sz="1300" b="1" dirty="0">
                <a:latin typeface="Times New Roman" pitchFamily="18" charset="0"/>
                <a:cs typeface="Times New Roman" pitchFamily="18" charset="0"/>
              </a:rPr>
              <a:t>Жазда</a:t>
            </a:r>
            <a:r>
              <a:rPr lang="kk-KZ" sz="1300" dirty="0">
                <a:latin typeface="Times New Roman" pitchFamily="18" charset="0"/>
                <a:cs typeface="Times New Roman" pitchFamily="18" charset="0"/>
              </a:rPr>
              <a:t> туған балаларға, негізінен белсенділік пен тә­каппарлық, батылдық тән. </a:t>
            </a:r>
            <a:r>
              <a:rPr lang="kk-KZ" sz="1300" b="1" dirty="0">
                <a:latin typeface="Times New Roman" pitchFamily="18" charset="0"/>
                <a:cs typeface="Times New Roman" pitchFamily="18" charset="0"/>
              </a:rPr>
              <a:t>(15) Күзде</a:t>
            </a:r>
            <a:r>
              <a:rPr lang="kk-KZ" sz="1300" dirty="0">
                <a:latin typeface="Times New Roman" pitchFamily="18" charset="0"/>
                <a:cs typeface="Times New Roman" pitchFamily="18" charset="0"/>
              </a:rPr>
              <a:t> туған балалар өте әм­бебап, алғыр және сабырлы. (16) Не істесе де, көп ойла­нып-толғанады. (17)  Оларға ат таңдау соншалықты қиын емес, себебі күзгі балалардың таби­ға­тына ештеңе әсер етпейді. </a:t>
            </a:r>
            <a:endParaRPr lang="ru-RU" sz="1300" dirty="0">
              <a:latin typeface="Times New Roman" pitchFamily="18" charset="0"/>
              <a:cs typeface="Times New Roman" pitchFamily="18" charset="0"/>
            </a:endParaRPr>
          </a:p>
          <a:p>
            <a:pPr marL="82296" indent="0" algn="just">
              <a:spcBef>
                <a:spcPts val="0"/>
              </a:spcBef>
              <a:buNone/>
            </a:pPr>
            <a:r>
              <a:rPr lang="kk-KZ" sz="1300" dirty="0">
                <a:latin typeface="Times New Roman" pitchFamily="18" charset="0"/>
                <a:cs typeface="Times New Roman" pitchFamily="18" charset="0"/>
              </a:rPr>
              <a:t>(18) Жалпы, </a:t>
            </a:r>
            <a:r>
              <a:rPr lang="kk-KZ" sz="1300" u="sng" dirty="0">
                <a:latin typeface="Times New Roman" pitchFamily="18" charset="0"/>
                <a:cs typeface="Times New Roman" pitchFamily="18" charset="0"/>
              </a:rPr>
              <a:t>балаға ат қоюда есімдер құпиясын</a:t>
            </a:r>
            <a:r>
              <a:rPr lang="kk-KZ" sz="1300" dirty="0">
                <a:latin typeface="Times New Roman" pitchFamily="18" charset="0"/>
                <a:cs typeface="Times New Roman" pitchFamily="18" charset="0"/>
              </a:rPr>
              <a:t> ескермеуге болмайды. (19) Біріншіден, есім қалай дыбысталады, соған мән берген жөн. (20) Ары қарай, мағынасына көңіл бөлу керек. (21) Мәселен, қыз балаға сұлулық, парасаттылық, ақылдылық қасиеттерін қамтитын есімдер лайық. (22) Ал балаңыз ұл болса және сіз оның болашақта қа­жырлы да қайратты, дәулетті және ер мінезді азамат болып өскенін қаласаңыз, есімін де соған орайластырып қойғаны­ңыз абзал. (23) Ең бастысы, өз балаңыз­дың қандай болғанын қалай­сыз? (24) Есімін де соған қарай таңдаңыз. (25) Ат қою – өте жауапты іс. (26) Сонымен қатар әрбір ата-ана өз баласының бақытты, табысты болуына және үйле­сімді өмір сүруіне ықпал ете алады</a:t>
            </a:r>
            <a:r>
              <a:rPr lang="kk-KZ" sz="1300" dirty="0" smtClean="0">
                <a:latin typeface="Times New Roman" pitchFamily="18" charset="0"/>
                <a:cs typeface="Times New Roman" pitchFamily="18" charset="0"/>
              </a:rPr>
              <a:t>.</a:t>
            </a:r>
            <a:endParaRPr lang="ru-RU" sz="1300" dirty="0">
              <a:latin typeface="Times New Roman" pitchFamily="18" charset="0"/>
              <a:cs typeface="Times New Roman" pitchFamily="18" charset="0"/>
            </a:endParaRPr>
          </a:p>
          <a:p>
            <a:pPr marL="82296" indent="0" algn="r">
              <a:spcBef>
                <a:spcPts val="0"/>
              </a:spcBef>
              <a:buNone/>
            </a:pPr>
            <a:r>
              <a:rPr lang="kk-KZ" sz="1300" u="sng" dirty="0">
                <a:latin typeface="Times New Roman" pitchFamily="18" charset="0"/>
                <a:cs typeface="Times New Roman" pitchFamily="18" charset="0"/>
              </a:rPr>
              <a:t>http://zhasalash.kz/otbasy/17073.html</a:t>
            </a:r>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1502049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31640" y="476672"/>
            <a:ext cx="7498080" cy="5616624"/>
          </a:xfrm>
        </p:spPr>
        <p:txBody>
          <a:bodyPr>
            <a:noAutofit/>
          </a:bodyPr>
          <a:lstStyle/>
          <a:p>
            <a:pPr marL="0" indent="0">
              <a:buNone/>
            </a:pPr>
            <a:r>
              <a:rPr lang="kk-KZ" sz="1300" dirty="0">
                <a:latin typeface="Times New Roman" pitchFamily="18" charset="0"/>
                <a:cs typeface="Times New Roman" pitchFamily="18" charset="0"/>
              </a:rPr>
              <a:t>1. Қандай  жауап мәтіндегі негізгі ойға сәйкес келеді?</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А) Әдемі естілетін есім таңдаған жөн. </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В) Есімді экстрасенске қойдырған жөн.</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С) Есімді заманына сәйкестендіріп қойған жөн.</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D) Есімнің мағынасына назар аударған жөн.</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Е) Есімді құрметті адамдарға қойдырған жөн. </a:t>
            </a:r>
            <a:endParaRPr lang="kk-KZ" sz="1300" dirty="0" smtClean="0">
              <a:latin typeface="Times New Roman" pitchFamily="18" charset="0"/>
              <a:cs typeface="Times New Roman" pitchFamily="18" charset="0"/>
            </a:endParaRPr>
          </a:p>
          <a:p>
            <a:pPr marL="72000" indent="0">
              <a:buNone/>
            </a:pPr>
            <a:endParaRPr lang="ru-RU" sz="1300" dirty="0">
              <a:latin typeface="Times New Roman" pitchFamily="18" charset="0"/>
              <a:cs typeface="Times New Roman" pitchFamily="18" charset="0"/>
            </a:endParaRPr>
          </a:p>
          <a:p>
            <a:pPr marL="0" indent="0">
              <a:buNone/>
            </a:pPr>
            <a:r>
              <a:rPr lang="kk-KZ" sz="1300" b="1" dirty="0">
                <a:latin typeface="Times New Roman" pitchFamily="18" charset="0"/>
                <a:cs typeface="Times New Roman" pitchFamily="18" charset="0"/>
              </a:rPr>
              <a:t> </a:t>
            </a:r>
            <a:r>
              <a:rPr lang="kk-KZ" sz="1300" dirty="0" smtClean="0">
                <a:latin typeface="Times New Roman" pitchFamily="18" charset="0"/>
                <a:cs typeface="Times New Roman" pitchFamily="18" charset="0"/>
              </a:rPr>
              <a:t>2</a:t>
            </a:r>
            <a:r>
              <a:rPr lang="kk-KZ" sz="1300" dirty="0">
                <a:latin typeface="Times New Roman" pitchFamily="18" charset="0"/>
                <a:cs typeface="Times New Roman" pitchFamily="18" charset="0"/>
              </a:rPr>
              <a:t>. Қандай мезгілде туған балалардың мінездері бір-біріне қарама-қайшы?  </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А) Жаз-күз</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В) Көктем-күз  </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С) Күз-қыс</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D)</a:t>
            </a:r>
            <a:r>
              <a:rPr lang="kk-KZ" sz="1300" b="1" dirty="0">
                <a:latin typeface="Times New Roman" pitchFamily="18" charset="0"/>
                <a:cs typeface="Times New Roman" pitchFamily="18" charset="0"/>
              </a:rPr>
              <a:t> </a:t>
            </a:r>
            <a:r>
              <a:rPr lang="kk-KZ" sz="1300" dirty="0">
                <a:latin typeface="Times New Roman" pitchFamily="18" charset="0"/>
                <a:cs typeface="Times New Roman" pitchFamily="18" charset="0"/>
              </a:rPr>
              <a:t>Қыс-жаз</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Е) </a:t>
            </a:r>
            <a:r>
              <a:rPr lang="kk-KZ" sz="1300" dirty="0" smtClean="0">
                <a:latin typeface="Times New Roman" pitchFamily="18" charset="0"/>
                <a:cs typeface="Times New Roman" pitchFamily="18" charset="0"/>
              </a:rPr>
              <a:t>Қыс-көктем</a:t>
            </a:r>
          </a:p>
          <a:p>
            <a:pPr marL="72000" indent="0">
              <a:buNone/>
            </a:pPr>
            <a:endParaRPr lang="ru-RU" sz="1300" dirty="0">
              <a:latin typeface="Times New Roman" pitchFamily="18" charset="0"/>
              <a:cs typeface="Times New Roman" pitchFamily="18" charset="0"/>
            </a:endParaRPr>
          </a:p>
          <a:p>
            <a:pPr marL="0" indent="0">
              <a:buNone/>
            </a:pPr>
            <a:r>
              <a:rPr lang="kk-KZ" sz="1300" b="1" dirty="0">
                <a:latin typeface="Times New Roman" pitchFamily="18" charset="0"/>
                <a:cs typeface="Times New Roman" pitchFamily="18" charset="0"/>
              </a:rPr>
              <a:t> </a:t>
            </a:r>
            <a:r>
              <a:rPr lang="kk-KZ" sz="1300" dirty="0" smtClean="0">
                <a:latin typeface="Times New Roman" pitchFamily="18" charset="0"/>
                <a:cs typeface="Times New Roman" pitchFamily="18" charset="0"/>
              </a:rPr>
              <a:t>3</a:t>
            </a:r>
            <a:r>
              <a:rPr lang="kk-KZ" sz="1300" dirty="0">
                <a:latin typeface="Times New Roman" pitchFamily="18" charset="0"/>
                <a:cs typeface="Times New Roman" pitchFamily="18" charset="0"/>
              </a:rPr>
              <a:t>. 15-16-жолға сәйкес қандай есімдер қоюға болады?</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А) Абай, Батырхан</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В) Дана, Сабыржан</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С) </a:t>
            </a:r>
            <a:r>
              <a:rPr lang="ru-RU" sz="1300" dirty="0" err="1">
                <a:latin typeface="Times New Roman" pitchFamily="18" charset="0"/>
                <a:cs typeface="Times New Roman" pitchFamily="18" charset="0"/>
              </a:rPr>
              <a:t>Жамал</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Ақылгүл</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D) Жібек, Меруерт</a:t>
            </a:r>
            <a:endParaRPr lang="ru-RU" sz="1300" dirty="0">
              <a:latin typeface="Times New Roman" pitchFamily="18" charset="0"/>
              <a:cs typeface="Times New Roman" pitchFamily="18" charset="0"/>
            </a:endParaRPr>
          </a:p>
          <a:p>
            <a:pPr marL="0" indent="0">
              <a:buNone/>
            </a:pPr>
            <a:r>
              <a:rPr lang="kk-KZ" sz="1300" dirty="0">
                <a:latin typeface="Times New Roman" pitchFamily="18" charset="0"/>
                <a:cs typeface="Times New Roman" pitchFamily="18" charset="0"/>
              </a:rPr>
              <a:t>Е) Қымбат, </a:t>
            </a:r>
            <a:r>
              <a:rPr lang="kk-KZ" sz="1300" dirty="0" smtClean="0">
                <a:latin typeface="Times New Roman" pitchFamily="18" charset="0"/>
                <a:cs typeface="Times New Roman" pitchFamily="18" charset="0"/>
              </a:rPr>
              <a:t>Әсем</a:t>
            </a:r>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4160035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03648" y="692696"/>
            <a:ext cx="7498080" cy="4800600"/>
          </a:xfrm>
        </p:spPr>
        <p:txBody>
          <a:bodyPr>
            <a:normAutofit/>
          </a:bodyPr>
          <a:lstStyle/>
          <a:p>
            <a:pPr marL="82296" indent="0">
              <a:buNone/>
            </a:pPr>
            <a:r>
              <a:rPr lang="ru-RU" sz="1300" dirty="0">
                <a:latin typeface="Times New Roman" pitchFamily="18" charset="0"/>
                <a:cs typeface="Times New Roman" pitchFamily="18" charset="0"/>
              </a:rPr>
              <a:t> 4. </a:t>
            </a:r>
            <a:r>
              <a:rPr lang="ru-RU" sz="1300" dirty="0" err="1">
                <a:latin typeface="Times New Roman" pitchFamily="18" charset="0"/>
                <a:cs typeface="Times New Roman" pitchFamily="18" charset="0"/>
              </a:rPr>
              <a:t>Қазақта</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белгілі</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бір</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оқиғаға</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мезгілге</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т.б</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сәттерге</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орай</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қойылған</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есімдер</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жиі</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кездеседі</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Мысалы</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айт</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күні</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туса</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Айтбай</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Көктемнің</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бірінші</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және</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үшінші</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айларына</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байланысты</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есімдер</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таңдаңыз</a:t>
            </a:r>
            <a:r>
              <a:rPr lang="ru-RU" sz="1300" dirty="0">
                <a:latin typeface="Times New Roman" pitchFamily="18" charset="0"/>
                <a:cs typeface="Times New Roman" pitchFamily="18" charset="0"/>
              </a:rPr>
              <a:t>.</a:t>
            </a:r>
          </a:p>
          <a:p>
            <a:pPr marL="82296" indent="0">
              <a:buNone/>
            </a:pPr>
            <a:r>
              <a:rPr lang="ru-RU" sz="1300" dirty="0">
                <a:latin typeface="Times New Roman" pitchFamily="18" charset="0"/>
                <a:cs typeface="Times New Roman" pitchFamily="18" charset="0"/>
              </a:rPr>
              <a:t> </a:t>
            </a:r>
          </a:p>
          <a:p>
            <a:pPr marL="82296" indent="0">
              <a:buNone/>
            </a:pPr>
            <a:r>
              <a:rPr lang="ru-RU" sz="1300" dirty="0">
                <a:latin typeface="Times New Roman" pitchFamily="18" charset="0"/>
                <a:cs typeface="Times New Roman" pitchFamily="18" charset="0"/>
              </a:rPr>
              <a:t>___________________________</a:t>
            </a:r>
          </a:p>
          <a:p>
            <a:pPr marL="82296" indent="0">
              <a:buNone/>
            </a:pPr>
            <a:r>
              <a:rPr lang="ru-RU" sz="1300" dirty="0">
                <a:latin typeface="Times New Roman" pitchFamily="18" charset="0"/>
                <a:cs typeface="Times New Roman" pitchFamily="18" charset="0"/>
              </a:rPr>
              <a:t>___________________________</a:t>
            </a:r>
            <a:br>
              <a:rPr lang="ru-RU" sz="1300" dirty="0">
                <a:latin typeface="Times New Roman" pitchFamily="18" charset="0"/>
                <a:cs typeface="Times New Roman" pitchFamily="18" charset="0"/>
              </a:rPr>
            </a:br>
            <a:r>
              <a:rPr lang="ru-RU" sz="1300" dirty="0" err="1">
                <a:latin typeface="Times New Roman" pitchFamily="18" charset="0"/>
                <a:cs typeface="Times New Roman" pitchFamily="18" charset="0"/>
              </a:rPr>
              <a:t>Жауап</a:t>
            </a:r>
            <a:r>
              <a:rPr lang="ru-RU" sz="1300" dirty="0">
                <a:latin typeface="Times New Roman" pitchFamily="18" charset="0"/>
                <a:cs typeface="Times New Roman" pitchFamily="18" charset="0"/>
              </a:rPr>
              <a:t>: </a:t>
            </a:r>
          </a:p>
          <a:p>
            <a:pPr marL="82296" indent="0">
              <a:buNone/>
            </a:pPr>
            <a:r>
              <a:rPr lang="ru-RU" sz="1300" dirty="0" err="1">
                <a:latin typeface="Times New Roman" pitchFamily="18" charset="0"/>
                <a:cs typeface="Times New Roman" pitchFamily="18" charset="0"/>
              </a:rPr>
              <a:t>Наурыз</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Наурызгүл</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Наурызбай</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Наурызбек</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т.б</a:t>
            </a:r>
            <a:r>
              <a:rPr lang="ru-RU" sz="1300" dirty="0">
                <a:latin typeface="Times New Roman" pitchFamily="18" charset="0"/>
                <a:cs typeface="Times New Roman" pitchFamily="18" charset="0"/>
              </a:rPr>
              <a:t>.</a:t>
            </a:r>
          </a:p>
          <a:p>
            <a:pPr marL="82296" indent="0">
              <a:buNone/>
            </a:pPr>
            <a:r>
              <a:rPr lang="ru-RU" sz="1300" dirty="0" err="1">
                <a:latin typeface="Times New Roman" pitchFamily="18" charset="0"/>
                <a:cs typeface="Times New Roman" pitchFamily="18" charset="0"/>
              </a:rPr>
              <a:t>Жеңіс</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Жеңісгүл</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Жеңісхан</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Жеңісбек</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т.б</a:t>
            </a:r>
            <a:r>
              <a:rPr lang="ru-RU" sz="1300" dirty="0" smtClean="0">
                <a:latin typeface="Times New Roman" pitchFamily="18" charset="0"/>
                <a:cs typeface="Times New Roman" pitchFamily="18" charset="0"/>
              </a:rPr>
              <a:t>.</a:t>
            </a:r>
          </a:p>
          <a:p>
            <a:pPr marL="82296" indent="0">
              <a:buNone/>
            </a:pPr>
            <a:endParaRPr lang="ru-RU" sz="1300" dirty="0">
              <a:latin typeface="Times New Roman" pitchFamily="18" charset="0"/>
              <a:cs typeface="Times New Roman" pitchFamily="18" charset="0"/>
            </a:endParaRPr>
          </a:p>
          <a:p>
            <a:pPr marL="82296" indent="0">
              <a:buNone/>
            </a:pPr>
            <a:r>
              <a:rPr lang="ru-RU" sz="1300" dirty="0">
                <a:latin typeface="Times New Roman" pitchFamily="18" charset="0"/>
                <a:cs typeface="Times New Roman" pitchFamily="18" charset="0"/>
              </a:rPr>
              <a:t> 5. </a:t>
            </a:r>
            <a:r>
              <a:rPr lang="ru-RU" sz="1300" dirty="0" err="1">
                <a:latin typeface="Times New Roman" pitchFamily="18" charset="0"/>
                <a:cs typeface="Times New Roman" pitchFamily="18" charset="0"/>
              </a:rPr>
              <a:t>Өмірде</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балалардың</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көшбасшы</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болуына</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кедергі</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жасайтын</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мінездері</a:t>
            </a:r>
            <a:endParaRPr lang="ru-RU" sz="1300" dirty="0">
              <a:latin typeface="Times New Roman" pitchFamily="18" charset="0"/>
              <a:cs typeface="Times New Roman" pitchFamily="18" charset="0"/>
            </a:endParaRPr>
          </a:p>
          <a:p>
            <a:pPr marL="82296" indent="0">
              <a:buNone/>
            </a:pPr>
            <a:r>
              <a:rPr lang="ru-RU" sz="1300" dirty="0">
                <a:latin typeface="Times New Roman" pitchFamily="18" charset="0"/>
                <a:cs typeface="Times New Roman" pitchFamily="18" charset="0"/>
              </a:rPr>
              <a:t>А) </a:t>
            </a:r>
            <a:r>
              <a:rPr lang="ru-RU" sz="1300" dirty="0" err="1">
                <a:latin typeface="Times New Roman" pitchFamily="18" charset="0"/>
                <a:cs typeface="Times New Roman" pitchFamily="18" charset="0"/>
              </a:rPr>
              <a:t>Еркелік</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әсершілдік</a:t>
            </a:r>
            <a:endParaRPr lang="ru-RU" sz="1300" dirty="0">
              <a:latin typeface="Times New Roman" pitchFamily="18" charset="0"/>
              <a:cs typeface="Times New Roman" pitchFamily="18" charset="0"/>
            </a:endParaRPr>
          </a:p>
          <a:p>
            <a:pPr marL="82296" indent="0">
              <a:buNone/>
            </a:pPr>
            <a:r>
              <a:rPr lang="ru-RU" sz="1300" dirty="0">
                <a:latin typeface="Times New Roman" pitchFamily="18" charset="0"/>
                <a:cs typeface="Times New Roman" pitchFamily="18" charset="0"/>
              </a:rPr>
              <a:t>В) </a:t>
            </a:r>
            <a:r>
              <a:rPr lang="ru-RU" sz="1300" dirty="0" err="1">
                <a:latin typeface="Times New Roman" pitchFamily="18" charset="0"/>
                <a:cs typeface="Times New Roman" pitchFamily="18" charset="0"/>
              </a:rPr>
              <a:t>Қарапайымдылық</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табандылық</a:t>
            </a:r>
            <a:endParaRPr lang="ru-RU" sz="1300" dirty="0">
              <a:latin typeface="Times New Roman" pitchFamily="18" charset="0"/>
              <a:cs typeface="Times New Roman" pitchFamily="18" charset="0"/>
            </a:endParaRPr>
          </a:p>
          <a:p>
            <a:pPr marL="82296" indent="0">
              <a:buNone/>
            </a:pPr>
            <a:r>
              <a:rPr lang="ru-RU" sz="1300" dirty="0">
                <a:latin typeface="Times New Roman" pitchFamily="18" charset="0"/>
                <a:cs typeface="Times New Roman" pitchFamily="18" charset="0"/>
              </a:rPr>
              <a:t>С) </a:t>
            </a:r>
            <a:r>
              <a:rPr lang="ru-RU" sz="1300" dirty="0" err="1">
                <a:latin typeface="Times New Roman" pitchFamily="18" charset="0"/>
                <a:cs typeface="Times New Roman" pitchFamily="18" charset="0"/>
              </a:rPr>
              <a:t>Тік</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мінезділік</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алғырлық</a:t>
            </a:r>
            <a:endParaRPr lang="ru-RU" sz="1300" dirty="0">
              <a:latin typeface="Times New Roman" pitchFamily="18" charset="0"/>
              <a:cs typeface="Times New Roman" pitchFamily="18" charset="0"/>
            </a:endParaRPr>
          </a:p>
          <a:p>
            <a:pPr marL="82296" indent="0">
              <a:buNone/>
            </a:pPr>
            <a:r>
              <a:rPr lang="en-US" sz="1300" dirty="0">
                <a:latin typeface="Times New Roman" pitchFamily="18" charset="0"/>
                <a:cs typeface="Times New Roman" pitchFamily="18" charset="0"/>
              </a:rPr>
              <a:t>D) </a:t>
            </a:r>
            <a:r>
              <a:rPr lang="ru-RU" sz="1300" dirty="0" err="1">
                <a:latin typeface="Times New Roman" pitchFamily="18" charset="0"/>
                <a:cs typeface="Times New Roman" pitchFamily="18" charset="0"/>
              </a:rPr>
              <a:t>Кішіпейілділік</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тәкаппарлық</a:t>
            </a:r>
            <a:endParaRPr lang="ru-RU" sz="1300" dirty="0">
              <a:latin typeface="Times New Roman" pitchFamily="18" charset="0"/>
              <a:cs typeface="Times New Roman" pitchFamily="18" charset="0"/>
            </a:endParaRPr>
          </a:p>
          <a:p>
            <a:pPr marL="82296" indent="0">
              <a:buNone/>
            </a:pPr>
            <a:r>
              <a:rPr lang="ru-RU" sz="1300" dirty="0">
                <a:latin typeface="Times New Roman" pitchFamily="18" charset="0"/>
                <a:cs typeface="Times New Roman" pitchFamily="18" charset="0"/>
              </a:rPr>
              <a:t>Е) </a:t>
            </a:r>
            <a:r>
              <a:rPr lang="ru-RU" sz="1300" dirty="0" err="1">
                <a:latin typeface="Times New Roman" pitchFamily="18" charset="0"/>
                <a:cs typeface="Times New Roman" pitchFamily="18" charset="0"/>
              </a:rPr>
              <a:t>Жігерсіздік</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жасқаншақтық</a:t>
            </a:r>
            <a:endParaRPr lang="ru-RU" sz="1300" dirty="0">
              <a:latin typeface="Times New Roman" pitchFamily="18" charset="0"/>
              <a:cs typeface="Times New Roman" pitchFamily="18" charset="0"/>
            </a:endParaRPr>
          </a:p>
          <a:p>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31079158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188640"/>
            <a:ext cx="7498080" cy="648072"/>
          </a:xfrm>
        </p:spPr>
        <p:txBody>
          <a:bodyPr>
            <a:normAutofit fontScale="90000"/>
          </a:bodyPr>
          <a:lstStyle/>
          <a:p>
            <a:pPr algn="ctr"/>
            <a:r>
              <a:rPr lang="kk-KZ" dirty="0" smtClean="0">
                <a:latin typeface="Times New Roman" pitchFamily="18" charset="0"/>
                <a:cs typeface="Times New Roman" pitchFamily="18" charset="0"/>
              </a:rPr>
              <a:t>Читательская </a:t>
            </a:r>
            <a:r>
              <a:rPr lang="kk-KZ" dirty="0" smtClean="0">
                <a:latin typeface="Times New Roman" pitchFamily="18" charset="0"/>
                <a:cs typeface="Times New Roman" pitchFamily="18" charset="0"/>
              </a:rPr>
              <a:t>грамотность</a:t>
            </a:r>
            <a:endParaRPr lang="ru-RU" dirty="0">
              <a:latin typeface="Times New Roman" pitchFamily="18" charset="0"/>
              <a:cs typeface="Times New Roman" pitchFamily="18" charset="0"/>
            </a:endParaRPr>
          </a:p>
        </p:txBody>
      </p:sp>
      <p:sp>
        <p:nvSpPr>
          <p:cNvPr id="4" name="Объект 3"/>
          <p:cNvSpPr>
            <a:spLocks noGrp="1"/>
          </p:cNvSpPr>
          <p:nvPr>
            <p:ph idx="1"/>
          </p:nvPr>
        </p:nvSpPr>
        <p:spPr>
          <a:xfrm>
            <a:off x="1331640" y="980728"/>
            <a:ext cx="7488832" cy="4800600"/>
          </a:xfrm>
        </p:spPr>
        <p:txBody>
          <a:bodyPr>
            <a:normAutofit fontScale="25000" lnSpcReduction="20000"/>
          </a:bodyPr>
          <a:lstStyle/>
          <a:p>
            <a:pPr marL="82296" indent="0" algn="ctr">
              <a:buNone/>
            </a:pPr>
            <a:r>
              <a:rPr lang="ru-RU" sz="5600" b="1" dirty="0">
                <a:latin typeface="Times New Roman" pitchFamily="18" charset="0"/>
                <a:cs typeface="Times New Roman" pitchFamily="18" charset="0"/>
              </a:rPr>
              <a:t>Комната Обломова</a:t>
            </a:r>
            <a:endParaRPr lang="ru-RU" sz="5600" dirty="0">
              <a:latin typeface="Times New Roman" pitchFamily="18" charset="0"/>
              <a:cs typeface="Times New Roman" pitchFamily="18" charset="0"/>
            </a:endParaRPr>
          </a:p>
          <a:p>
            <a:pPr marL="82296" indent="0" algn="ctr">
              <a:buNone/>
            </a:pPr>
            <a:r>
              <a:rPr lang="ru-RU" sz="5600" b="1" dirty="0">
                <a:latin typeface="Times New Roman" pitchFamily="18" charset="0"/>
                <a:cs typeface="Times New Roman" pitchFamily="18" charset="0"/>
              </a:rPr>
              <a:t>(по </a:t>
            </a:r>
            <a:r>
              <a:rPr lang="ru-RU" sz="5600" b="1" dirty="0" err="1">
                <a:latin typeface="Times New Roman" pitchFamily="18" charset="0"/>
                <a:cs typeface="Times New Roman" pitchFamily="18" charset="0"/>
              </a:rPr>
              <a:t>И.Гончарову</a:t>
            </a:r>
            <a:r>
              <a:rPr lang="ru-RU" sz="5600" b="1" dirty="0">
                <a:latin typeface="Times New Roman" pitchFamily="18" charset="0"/>
                <a:cs typeface="Times New Roman" pitchFamily="18" charset="0"/>
              </a:rPr>
              <a:t>)</a:t>
            </a:r>
            <a:r>
              <a:rPr lang="ru-RU" sz="5600" dirty="0">
                <a:latin typeface="Times New Roman" pitchFamily="18" charset="0"/>
                <a:cs typeface="Times New Roman" pitchFamily="18" charset="0"/>
              </a:rPr>
              <a:t> </a:t>
            </a:r>
          </a:p>
          <a:p>
            <a:pPr marL="82296" indent="0" algn="just">
              <a:buNone/>
            </a:pPr>
            <a:r>
              <a:rPr lang="ru-RU" sz="4400" dirty="0">
                <a:latin typeface="Times New Roman" pitchFamily="18" charset="0"/>
                <a:cs typeface="Times New Roman" pitchFamily="18" charset="0"/>
              </a:rPr>
              <a:t>     </a:t>
            </a:r>
            <a:endParaRPr lang="ru-RU" sz="4400" dirty="0" smtClean="0">
              <a:latin typeface="Times New Roman" pitchFamily="18" charset="0"/>
              <a:cs typeface="Times New Roman" pitchFamily="18" charset="0"/>
            </a:endParaRPr>
          </a:p>
          <a:p>
            <a:pPr marL="82296" indent="0" algn="just">
              <a:buNone/>
            </a:pPr>
            <a:endParaRPr lang="ru-RU" sz="4400" dirty="0">
              <a:latin typeface="Times New Roman" pitchFamily="18" charset="0"/>
              <a:cs typeface="Times New Roman" pitchFamily="18" charset="0"/>
            </a:endParaRPr>
          </a:p>
          <a:p>
            <a:pPr marL="82296" indent="0" algn="just">
              <a:buNone/>
            </a:pPr>
            <a:endParaRPr lang="kk-KZ" sz="4400" dirty="0" smtClean="0">
              <a:latin typeface="Times New Roman" pitchFamily="18" charset="0"/>
              <a:cs typeface="Times New Roman" pitchFamily="18" charset="0"/>
            </a:endParaRPr>
          </a:p>
          <a:p>
            <a:pPr marL="82296" indent="0" algn="just">
              <a:buNone/>
            </a:pPr>
            <a:endParaRPr lang="ru-RU" sz="4400" dirty="0" smtClean="0">
              <a:latin typeface="Times New Roman" pitchFamily="18" charset="0"/>
              <a:cs typeface="Times New Roman" pitchFamily="18" charset="0"/>
            </a:endParaRPr>
          </a:p>
          <a:p>
            <a:pPr marL="82296" indent="0" algn="just">
              <a:spcBef>
                <a:spcPts val="0"/>
              </a:spcBef>
              <a:buNone/>
            </a:pPr>
            <a:r>
              <a:rPr lang="ru-RU" sz="4400" dirty="0">
                <a:latin typeface="Times New Roman" pitchFamily="18" charset="0"/>
                <a:cs typeface="Times New Roman" pitchFamily="18" charset="0"/>
              </a:rPr>
              <a:t> </a:t>
            </a:r>
            <a:r>
              <a:rPr lang="ru-RU" sz="4400" dirty="0" smtClean="0">
                <a:latin typeface="Times New Roman" pitchFamily="18" charset="0"/>
                <a:cs typeface="Times New Roman" pitchFamily="18" charset="0"/>
              </a:rPr>
              <a:t>         Лежанье </a:t>
            </a:r>
            <a:r>
              <a:rPr lang="ru-RU" sz="4400" dirty="0">
                <a:latin typeface="Times New Roman" pitchFamily="18" charset="0"/>
                <a:cs typeface="Times New Roman" pitchFamily="18" charset="0"/>
              </a:rPr>
              <a:t>у Ильи Ильича не было ни необходимостью, как у больного или как у человека, который хочет спать, ни случайностью, как у того, кто устал, ни наслаждением, как у лентяя: это было его нормальным состоянием. Когда он был дома – а он был почти всегда дома, – он все лежал, и все постоянно в одной комнате, где мы его нашли, служившей ему спальней, кабинетом и приемной. У него было еще три комнаты, но он редко туда заглядывал, утром разве, и то не всякий день, когда человек мёл кабинет его, чего всякий день не делалось. В тех комнатах мебель закрыта была чехлами, шторы спущены. </a:t>
            </a:r>
          </a:p>
          <a:p>
            <a:pPr marL="82296" indent="0" algn="just">
              <a:spcBef>
                <a:spcPts val="0"/>
              </a:spcBef>
              <a:buNone/>
            </a:pPr>
            <a:r>
              <a:rPr lang="ru-RU" sz="4400" dirty="0">
                <a:latin typeface="Times New Roman" pitchFamily="18" charset="0"/>
                <a:cs typeface="Times New Roman" pitchFamily="18" charset="0"/>
              </a:rPr>
              <a:t> </a:t>
            </a:r>
            <a:r>
              <a:rPr lang="ru-RU" sz="4400" dirty="0" smtClean="0">
                <a:latin typeface="Times New Roman" pitchFamily="18" charset="0"/>
                <a:cs typeface="Times New Roman" pitchFamily="18" charset="0"/>
              </a:rPr>
              <a:t>         Комната</a:t>
            </a:r>
            <a:r>
              <a:rPr lang="ru-RU" sz="4400" dirty="0">
                <a:latin typeface="Times New Roman" pitchFamily="18" charset="0"/>
                <a:cs typeface="Times New Roman" pitchFamily="18" charset="0"/>
              </a:rPr>
              <a:t>, где лежал Илья Ильич, с первого взгляда казалась прекрасно убранною. Там стояло бюро красного дерева, два дивана, обитые шелковою </a:t>
            </a:r>
            <a:r>
              <a:rPr lang="ru-RU" sz="4400" dirty="0" err="1">
                <a:latin typeface="Times New Roman" pitchFamily="18" charset="0"/>
                <a:cs typeface="Times New Roman" pitchFamily="18" charset="0"/>
              </a:rPr>
              <a:t>материею</a:t>
            </a:r>
            <a:r>
              <a:rPr lang="ru-RU" sz="4400" dirty="0">
                <a:latin typeface="Times New Roman" pitchFamily="18" charset="0"/>
                <a:cs typeface="Times New Roman" pitchFamily="18" charset="0"/>
              </a:rPr>
              <a:t>, красивые ширмы с вышитыми небывалыми в природе птицами и плодами. Были там шелковые занавесы, ковры, несколько картин, бронза, фарфор и множество красивых мелочей. Но опытный глаз человека с чистым вкусом одним беглым взглядом на все, что тут было, прочел бы только желание кое-как соблюсти видимость неизбежных приличий, лишь бы отделаться от них. Обломов хлопотал, конечно, только об этом, когда убирал свой кабинет. Утонченный вкус не удовольствовался бы этими тяжелыми, неграциозными стульями красного дерева, шаткими этажерками. Задок у одного дивана </a:t>
            </a:r>
            <a:r>
              <a:rPr lang="ru-RU" sz="4400" dirty="0" err="1">
                <a:latin typeface="Times New Roman" pitchFamily="18" charset="0"/>
                <a:cs typeface="Times New Roman" pitchFamily="18" charset="0"/>
              </a:rPr>
              <a:t>оселся</a:t>
            </a:r>
            <a:r>
              <a:rPr lang="ru-RU" sz="4400" dirty="0">
                <a:latin typeface="Times New Roman" pitchFamily="18" charset="0"/>
                <a:cs typeface="Times New Roman" pitchFamily="18" charset="0"/>
              </a:rPr>
              <a:t> вниз, наклеенное дерево местами отстало. Точно тот же характер носили на себе и картины, и вазы, и мелочи. </a:t>
            </a:r>
          </a:p>
          <a:p>
            <a:pPr marL="82296" indent="0" algn="just">
              <a:spcBef>
                <a:spcPts val="0"/>
              </a:spcBef>
              <a:buNone/>
            </a:pPr>
            <a:r>
              <a:rPr lang="ru-RU" sz="4400" dirty="0">
                <a:latin typeface="Times New Roman" pitchFamily="18" charset="0"/>
                <a:cs typeface="Times New Roman" pitchFamily="18" charset="0"/>
              </a:rPr>
              <a:t>  </a:t>
            </a:r>
            <a:r>
              <a:rPr lang="ru-RU" sz="4400" dirty="0" smtClean="0">
                <a:latin typeface="Times New Roman" pitchFamily="18" charset="0"/>
                <a:cs typeface="Times New Roman" pitchFamily="18" charset="0"/>
              </a:rPr>
              <a:t>       Сам </a:t>
            </a:r>
            <a:r>
              <a:rPr lang="ru-RU" sz="4400" dirty="0">
                <a:latin typeface="Times New Roman" pitchFamily="18" charset="0"/>
                <a:cs typeface="Times New Roman" pitchFamily="18" charset="0"/>
              </a:rPr>
              <a:t>хозяин, однако, смотрел на убранство своего кабинета так холодно и рассеянно, как будто спрашивал глазами: "Кто сюда натащил и наставил все это?" От такого холодного воззрения Обломова на свою собственность, а может быть, и еще от более холодного воззрения на тот же предмет слуги его, Захара, вид кабинета, если осмотреть там все повнимательнее, поражал господствующею в нем запущенностью и небрежностью. По стенам, около картин, лепилась в виде фестонов паутина, напитанная пылью; зеркала, вместо того чтоб отражать предметы, могли бы служить скорее скрижалями для записывания на них по пыли каких-нибудь заметок на память. Ковры были в пятнах. На диване лежало забытое полотенце; на столе редкое утро не стояла не убранная от вчерашнего ужина тарелка с солонкой и с обглоданной косточкой да не валялись хлебные крошки. Если б не эта тарелка, да не прислоненная к постели только что выкуренная трубка, или не сам хозяин, лежащий на ней, то можно было бы подумать, что тут никто не живет – так все запылилось, полиняло и вообще лишено было живых следов человеческого присутствия. На этажерках, правда, лежали две-три развернутые книги, валялась газета, на бюро стояла и чернильница с перьями; но страницы, на которых развернуты были книги, покрылись пылью и пожелтели; видно, что их бросили давно; </a:t>
            </a:r>
            <a:r>
              <a:rPr lang="ru-RU" sz="4400" dirty="0" err="1">
                <a:latin typeface="Times New Roman" pitchFamily="18" charset="0"/>
                <a:cs typeface="Times New Roman" pitchFamily="18" charset="0"/>
              </a:rPr>
              <a:t>нумер</a:t>
            </a:r>
            <a:r>
              <a:rPr lang="ru-RU" sz="4400" dirty="0">
                <a:latin typeface="Times New Roman" pitchFamily="18" charset="0"/>
                <a:cs typeface="Times New Roman" pitchFamily="18" charset="0"/>
              </a:rPr>
              <a:t> газеты был прошлогодний, а из чернильницы, если обмакнуть в нее перо, вырвалась бы разве только с жужжаньем испуганная муха. </a:t>
            </a:r>
          </a:p>
          <a:p>
            <a:pPr algn="just"/>
            <a:endParaRPr lang="ru-RU" dirty="0"/>
          </a:p>
        </p:txBody>
      </p:sp>
      <p:pic>
        <p:nvPicPr>
          <p:cNvPr id="819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2280" y="764704"/>
            <a:ext cx="1656184" cy="1461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5094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31640" y="548680"/>
            <a:ext cx="7498080" cy="4800600"/>
          </a:xfrm>
        </p:spPr>
        <p:txBody>
          <a:bodyPr>
            <a:noAutofit/>
          </a:bodyPr>
          <a:lstStyle/>
          <a:p>
            <a:pPr marL="82296" indent="0">
              <a:buNone/>
            </a:pPr>
            <a:r>
              <a:rPr lang="ru-RU" sz="1300" dirty="0">
                <a:latin typeface="Times New Roman" pitchFamily="18" charset="0"/>
                <a:cs typeface="Times New Roman" pitchFamily="18" charset="0"/>
              </a:rPr>
              <a:t>1. В комнате Ильи Ильича отсутствовали</a:t>
            </a:r>
          </a:p>
          <a:p>
            <a:pPr marL="82296" indent="0">
              <a:buNone/>
            </a:pPr>
            <a:r>
              <a:rPr lang="ru-RU" sz="1300" dirty="0">
                <a:latin typeface="Times New Roman" pitchFamily="18" charset="0"/>
                <a:cs typeface="Times New Roman" pitchFamily="18" charset="0"/>
              </a:rPr>
              <a:t>A) картины</a:t>
            </a:r>
          </a:p>
          <a:p>
            <a:pPr marL="82296" indent="0">
              <a:buNone/>
            </a:pPr>
            <a:r>
              <a:rPr lang="ru-RU" sz="1300" dirty="0">
                <a:latin typeface="Times New Roman" pitchFamily="18" charset="0"/>
                <a:cs typeface="Times New Roman" pitchFamily="18" charset="0"/>
              </a:rPr>
              <a:t>B) шаткие этажерки</a:t>
            </a:r>
          </a:p>
          <a:p>
            <a:pPr marL="82296" indent="0">
              <a:buNone/>
            </a:pPr>
            <a:r>
              <a:rPr lang="ru-RU" sz="1300" dirty="0">
                <a:latin typeface="Times New Roman" pitchFamily="18" charset="0"/>
                <a:cs typeface="Times New Roman" pitchFamily="18" charset="0"/>
              </a:rPr>
              <a:t>C) шёлковые занавески</a:t>
            </a:r>
          </a:p>
          <a:p>
            <a:pPr marL="82296" indent="0">
              <a:buNone/>
            </a:pPr>
            <a:r>
              <a:rPr lang="ru-RU" sz="1300" dirty="0">
                <a:latin typeface="Times New Roman" pitchFamily="18" charset="0"/>
                <a:cs typeface="Times New Roman" pitchFamily="18" charset="0"/>
              </a:rPr>
              <a:t>D) </a:t>
            </a:r>
            <a:r>
              <a:rPr lang="ru-RU" sz="1300" dirty="0" smtClean="0">
                <a:latin typeface="Times New Roman" pitchFamily="18" charset="0"/>
                <a:cs typeface="Times New Roman" pitchFamily="18" charset="0"/>
              </a:rPr>
              <a:t>серебро</a:t>
            </a:r>
            <a:r>
              <a:rPr lang="ru-RU" sz="1300" dirty="0">
                <a:latin typeface="Times New Roman" pitchFamily="18" charset="0"/>
                <a:cs typeface="Times New Roman" pitchFamily="18" charset="0"/>
              </a:rPr>
              <a:t>, хрусталь</a:t>
            </a:r>
          </a:p>
          <a:p>
            <a:pPr marL="82296" indent="0">
              <a:buNone/>
            </a:pPr>
            <a:r>
              <a:rPr lang="ru-RU" sz="1300" dirty="0">
                <a:latin typeface="Times New Roman" pitchFamily="18" charset="0"/>
                <a:cs typeface="Times New Roman" pitchFamily="18" charset="0"/>
              </a:rPr>
              <a:t>E) бюро красного дерева</a:t>
            </a:r>
          </a:p>
          <a:p>
            <a:pPr marL="82296" indent="0">
              <a:buNone/>
            </a:pPr>
            <a:endParaRPr lang="ru-RU" sz="1300" dirty="0">
              <a:latin typeface="Times New Roman" pitchFamily="18" charset="0"/>
              <a:cs typeface="Times New Roman" pitchFamily="18" charset="0"/>
            </a:endParaRPr>
          </a:p>
          <a:p>
            <a:pPr marL="82296" indent="0">
              <a:buNone/>
            </a:pPr>
            <a:r>
              <a:rPr lang="ru-RU" sz="1300" dirty="0">
                <a:latin typeface="Times New Roman" pitchFamily="18" charset="0"/>
                <a:cs typeface="Times New Roman" pitchFamily="18" charset="0"/>
              </a:rPr>
              <a:t>2. Лежанье у Ильи Ильича было</a:t>
            </a:r>
          </a:p>
          <a:p>
            <a:pPr marL="82296" indent="0">
              <a:buNone/>
            </a:pPr>
            <a:r>
              <a:rPr lang="ru-RU" sz="1300" dirty="0">
                <a:latin typeface="Times New Roman" pitchFamily="18" charset="0"/>
                <a:cs typeface="Times New Roman" pitchFamily="18" charset="0"/>
              </a:rPr>
              <a:t>A) необходимостью, как у больного</a:t>
            </a:r>
          </a:p>
          <a:p>
            <a:pPr marL="82296" indent="0">
              <a:buNone/>
            </a:pPr>
            <a:r>
              <a:rPr lang="ru-RU" sz="1300" dirty="0">
                <a:latin typeface="Times New Roman" pitchFamily="18" charset="0"/>
                <a:cs typeface="Times New Roman" pitchFamily="18" charset="0"/>
              </a:rPr>
              <a:t>B) отдыхом, как у уставшего человека</a:t>
            </a:r>
          </a:p>
          <a:p>
            <a:pPr marL="82296" indent="0">
              <a:buNone/>
            </a:pPr>
            <a:r>
              <a:rPr lang="ru-RU" sz="1300" dirty="0">
                <a:latin typeface="Times New Roman" pitchFamily="18" charset="0"/>
                <a:cs typeface="Times New Roman" pitchFamily="18" charset="0"/>
              </a:rPr>
              <a:t>C) наслаждением, как у лентяя</a:t>
            </a:r>
          </a:p>
          <a:p>
            <a:pPr marL="82296" indent="0">
              <a:buNone/>
            </a:pPr>
            <a:r>
              <a:rPr lang="ru-RU" sz="1300" dirty="0">
                <a:latin typeface="Times New Roman" pitchFamily="18" charset="0"/>
                <a:cs typeface="Times New Roman" pitchFamily="18" charset="0"/>
              </a:rPr>
              <a:t>D) отрешением от всего окружающего</a:t>
            </a:r>
          </a:p>
          <a:p>
            <a:pPr marL="82296" indent="0">
              <a:buNone/>
            </a:pPr>
            <a:r>
              <a:rPr lang="ru-RU" sz="1300" dirty="0">
                <a:latin typeface="Times New Roman" pitchFamily="18" charset="0"/>
                <a:cs typeface="Times New Roman" pitchFamily="18" charset="0"/>
              </a:rPr>
              <a:t>E) нормальным состоянием</a:t>
            </a:r>
          </a:p>
          <a:p>
            <a:pPr marL="82296" indent="0">
              <a:buNone/>
            </a:pPr>
            <a:endParaRPr lang="ru-RU" sz="1300" dirty="0">
              <a:latin typeface="Times New Roman" pitchFamily="18" charset="0"/>
              <a:cs typeface="Times New Roman" pitchFamily="18" charset="0"/>
            </a:endParaRPr>
          </a:p>
          <a:p>
            <a:pPr marL="82296" indent="0">
              <a:buNone/>
            </a:pPr>
            <a:r>
              <a:rPr lang="ru-RU" sz="1300" dirty="0">
                <a:latin typeface="Times New Roman" pitchFamily="18" charset="0"/>
                <a:cs typeface="Times New Roman" pitchFamily="18" charset="0"/>
              </a:rPr>
              <a:t>3. Признак того, что в комнате кто-то жил</a:t>
            </a:r>
          </a:p>
          <a:p>
            <a:pPr marL="82296" indent="0">
              <a:buNone/>
            </a:pPr>
            <a:r>
              <a:rPr lang="ru-RU" sz="1300" dirty="0">
                <a:latin typeface="Times New Roman" pitchFamily="18" charset="0"/>
                <a:cs typeface="Times New Roman" pitchFamily="18" charset="0"/>
              </a:rPr>
              <a:t>A) чернильница</a:t>
            </a:r>
          </a:p>
          <a:p>
            <a:pPr marL="82296" indent="0">
              <a:buNone/>
            </a:pPr>
            <a:r>
              <a:rPr lang="ru-RU" sz="1300" dirty="0">
                <a:latin typeface="Times New Roman" pitchFamily="18" charset="0"/>
                <a:cs typeface="Times New Roman" pitchFamily="18" charset="0"/>
              </a:rPr>
              <a:t>B) книга</a:t>
            </a:r>
          </a:p>
          <a:p>
            <a:pPr marL="82296" indent="0">
              <a:buNone/>
            </a:pPr>
            <a:r>
              <a:rPr lang="ru-RU" sz="1300" dirty="0">
                <a:latin typeface="Times New Roman" pitchFamily="18" charset="0"/>
                <a:cs typeface="Times New Roman" pitchFamily="18" charset="0"/>
              </a:rPr>
              <a:t>C) зеркало</a:t>
            </a:r>
          </a:p>
          <a:p>
            <a:pPr marL="82296" indent="0">
              <a:buNone/>
            </a:pPr>
            <a:r>
              <a:rPr lang="ru-RU" sz="1300" dirty="0">
                <a:latin typeface="Times New Roman" pitchFamily="18" charset="0"/>
                <a:cs typeface="Times New Roman" pitchFamily="18" charset="0"/>
              </a:rPr>
              <a:t>D) тарелка</a:t>
            </a:r>
          </a:p>
          <a:p>
            <a:pPr marL="82296" indent="0">
              <a:buNone/>
            </a:pPr>
            <a:r>
              <a:rPr lang="ru-RU" sz="1300" dirty="0">
                <a:latin typeface="Times New Roman" pitchFamily="18" charset="0"/>
                <a:cs typeface="Times New Roman" pitchFamily="18" charset="0"/>
              </a:rPr>
              <a:t>E) книга</a:t>
            </a:r>
          </a:p>
          <a:p>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6454581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31640" y="548680"/>
            <a:ext cx="7498080" cy="4800600"/>
          </a:xfrm>
        </p:spPr>
        <p:txBody>
          <a:bodyPr>
            <a:normAutofit/>
          </a:bodyPr>
          <a:lstStyle/>
          <a:p>
            <a:pPr marL="82296" indent="0">
              <a:buNone/>
            </a:pPr>
            <a:r>
              <a:rPr lang="ru-RU" sz="1300" dirty="0">
                <a:latin typeface="Times New Roman" pitchFamily="18" charset="0"/>
                <a:cs typeface="Times New Roman" pitchFamily="18" charset="0"/>
              </a:rPr>
              <a:t>4. Отношение Обломова к своей комнате</a:t>
            </a:r>
          </a:p>
          <a:p>
            <a:pPr marL="82296" indent="0">
              <a:buNone/>
            </a:pPr>
            <a:r>
              <a:rPr lang="ru-RU" sz="1300" dirty="0">
                <a:latin typeface="Times New Roman" pitchFamily="18" charset="0"/>
                <a:cs typeface="Times New Roman" pitchFamily="18" charset="0"/>
              </a:rPr>
              <a:t>A) Комнату Илья Ильич была убрал с утонченным вкусом.</a:t>
            </a:r>
          </a:p>
          <a:p>
            <a:pPr marL="82296" indent="0">
              <a:buNone/>
            </a:pPr>
            <a:r>
              <a:rPr lang="ru-RU" sz="1300" dirty="0">
                <a:latin typeface="Times New Roman" pitchFamily="18" charset="0"/>
                <a:cs typeface="Times New Roman" pitchFamily="18" charset="0"/>
              </a:rPr>
              <a:t>B) Убранство комнат заботило только Захара – слугу Обломова.</a:t>
            </a:r>
          </a:p>
          <a:p>
            <a:pPr marL="82296" indent="0">
              <a:buNone/>
            </a:pPr>
            <a:r>
              <a:rPr lang="ru-RU" sz="1300" dirty="0">
                <a:latin typeface="Times New Roman" pitchFamily="18" charset="0"/>
                <a:cs typeface="Times New Roman" pitchFamily="18" charset="0"/>
              </a:rPr>
              <a:t>C) Разнообразные хлопоты не давали Обломову возможности заняться домашними делами.</a:t>
            </a:r>
          </a:p>
          <a:p>
            <a:pPr marL="82296" indent="0">
              <a:buNone/>
            </a:pPr>
            <a:r>
              <a:rPr lang="ru-RU" sz="1300" dirty="0">
                <a:latin typeface="Times New Roman" pitchFamily="18" charset="0"/>
                <a:cs typeface="Times New Roman" pitchFamily="18" charset="0"/>
              </a:rPr>
              <a:t>D) Илья Ильич чаще бывал в других трех комнатах, нежели в кабинете.</a:t>
            </a:r>
          </a:p>
          <a:p>
            <a:pPr marL="82296" indent="0">
              <a:buNone/>
            </a:pPr>
            <a:r>
              <a:rPr lang="ru-RU" sz="1300" dirty="0">
                <a:latin typeface="Times New Roman" pitchFamily="18" charset="0"/>
                <a:cs typeface="Times New Roman" pitchFamily="18" charset="0"/>
              </a:rPr>
              <a:t>E) Комнаты Обломов обставил довольно богато.</a:t>
            </a:r>
          </a:p>
          <a:p>
            <a:pPr marL="82296" indent="0">
              <a:buNone/>
            </a:pPr>
            <a:r>
              <a:rPr lang="ru-RU" sz="1300" dirty="0">
                <a:latin typeface="Times New Roman" pitchFamily="18" charset="0"/>
                <a:cs typeface="Times New Roman" pitchFamily="18" charset="0"/>
              </a:rPr>
              <a:t> </a:t>
            </a:r>
          </a:p>
          <a:p>
            <a:pPr marL="82296" indent="0">
              <a:buNone/>
            </a:pPr>
            <a:r>
              <a:rPr lang="ru-RU" sz="1300" dirty="0">
                <a:latin typeface="Times New Roman" pitchFamily="18" charset="0"/>
                <a:cs typeface="Times New Roman" pitchFamily="18" charset="0"/>
              </a:rPr>
              <a:t>5. Задача автора текста</a:t>
            </a:r>
          </a:p>
          <a:p>
            <a:pPr marL="82296" indent="0">
              <a:buNone/>
            </a:pPr>
            <a:r>
              <a:rPr lang="ru-RU" sz="1300" dirty="0">
                <a:latin typeface="Times New Roman" pitchFamily="18" charset="0"/>
                <a:cs typeface="Times New Roman" pitchFamily="18" charset="0"/>
              </a:rPr>
              <a:t>A) описать типичный городской быт того времени</a:t>
            </a:r>
          </a:p>
          <a:p>
            <a:pPr marL="82296" indent="0">
              <a:buNone/>
            </a:pPr>
            <a:r>
              <a:rPr lang="ru-RU" sz="1300" dirty="0">
                <a:latin typeface="Times New Roman" pitchFamily="18" charset="0"/>
                <a:cs typeface="Times New Roman" pitchFamily="18" charset="0"/>
              </a:rPr>
              <a:t>B) показать характер человека через окружающую его обстановку</a:t>
            </a:r>
          </a:p>
          <a:p>
            <a:pPr marL="82296" indent="0">
              <a:buNone/>
            </a:pPr>
            <a:r>
              <a:rPr lang="ru-RU" sz="1300" dirty="0">
                <a:latin typeface="Times New Roman" pitchFamily="18" charset="0"/>
                <a:cs typeface="Times New Roman" pitchFamily="18" charset="0"/>
              </a:rPr>
              <a:t>C) высмеять людей, которые не обладают хорошим вкусом </a:t>
            </a:r>
          </a:p>
          <a:p>
            <a:pPr marL="82296" indent="0">
              <a:buNone/>
            </a:pPr>
            <a:r>
              <a:rPr lang="ru-RU" sz="1300" dirty="0">
                <a:latin typeface="Times New Roman" pitchFamily="18" charset="0"/>
                <a:cs typeface="Times New Roman" pitchFamily="18" charset="0"/>
              </a:rPr>
              <a:t>D) объяснить причины лени и пассивности Обломова </a:t>
            </a:r>
          </a:p>
          <a:p>
            <a:pPr marL="82296" indent="0">
              <a:buNone/>
            </a:pPr>
            <a:r>
              <a:rPr lang="ru-RU" sz="1300" dirty="0">
                <a:latin typeface="Times New Roman" pitchFamily="18" charset="0"/>
                <a:cs typeface="Times New Roman" pitchFamily="18" charset="0"/>
              </a:rPr>
              <a:t>E) высказать недовольство к работе Захара, слуги Обломова </a:t>
            </a:r>
          </a:p>
          <a:p>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20433560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562074"/>
          </a:xfrm>
        </p:spPr>
        <p:txBody>
          <a:bodyPr>
            <a:normAutofit fontScale="90000"/>
          </a:bodyPr>
          <a:lstStyle/>
          <a:p>
            <a:pPr algn="ctr"/>
            <a:r>
              <a:rPr lang="kk-KZ" dirty="0" smtClean="0"/>
              <a:t>Физика</a:t>
            </a:r>
            <a:endParaRPr lang="ru-RU" dirty="0"/>
          </a:p>
        </p:txBody>
      </p:sp>
      <p:sp>
        <p:nvSpPr>
          <p:cNvPr id="3" name="Объект 2"/>
          <p:cNvSpPr>
            <a:spLocks noGrp="1"/>
          </p:cNvSpPr>
          <p:nvPr>
            <p:ph idx="1"/>
          </p:nvPr>
        </p:nvSpPr>
        <p:spPr>
          <a:xfrm>
            <a:off x="1403648" y="980728"/>
            <a:ext cx="7488832" cy="5256584"/>
          </a:xfrm>
        </p:spPr>
        <p:txBody>
          <a:bodyPr>
            <a:noAutofit/>
          </a:bodyPr>
          <a:lstStyle/>
          <a:p>
            <a:pPr marL="82296" indent="0">
              <a:spcBef>
                <a:spcPts val="0"/>
              </a:spcBef>
              <a:buNone/>
            </a:pPr>
            <a:r>
              <a:rPr lang="kk-KZ" sz="1200" b="1" i="1" dirty="0">
                <a:latin typeface="Times New Roman" pitchFamily="18" charset="0"/>
                <a:cs typeface="Times New Roman" pitchFamily="18" charset="0"/>
              </a:rPr>
              <a:t>Н</a:t>
            </a:r>
            <a:r>
              <a:rPr lang="kk-KZ" sz="1200" b="1" i="1" dirty="0" smtClean="0">
                <a:latin typeface="Times New Roman" pitchFamily="18" charset="0"/>
                <a:cs typeface="Times New Roman" pitchFamily="18" charset="0"/>
              </a:rPr>
              <a:t>ұсқау</a:t>
            </a:r>
            <a:r>
              <a:rPr lang="kk-KZ" sz="1200" b="1" i="1" dirty="0">
                <a:latin typeface="Times New Roman" pitchFamily="18" charset="0"/>
                <a:cs typeface="Times New Roman" pitchFamily="18" charset="0"/>
              </a:rPr>
              <a:t>:</a:t>
            </a:r>
            <a:r>
              <a:rPr lang="kk-KZ" sz="1200" b="1" dirty="0">
                <a:latin typeface="Times New Roman" pitchFamily="18" charset="0"/>
                <a:cs typeface="Times New Roman" pitchFamily="18" charset="0"/>
              </a:rPr>
              <a:t> </a:t>
            </a:r>
            <a:r>
              <a:rPr lang="kk-KZ" sz="1200" i="1" dirty="0">
                <a:latin typeface="Times New Roman" pitchFamily="18" charset="0"/>
                <a:cs typeface="Times New Roman" pitchFamily="18" charset="0"/>
              </a:rPr>
              <a:t>«Сізге бір немесе бірнеше дұрыс жауабы бар тапсырмалар беріледі. Таңдаған жауапты жауап парағындағы берілген пәнге сәйкес орынға, дөңгелекшені  толық бояу арқылы белгілеу қажет».</a:t>
            </a:r>
            <a:endParaRPr lang="ru-RU" sz="1200" dirty="0">
              <a:latin typeface="Times New Roman" pitchFamily="18" charset="0"/>
              <a:cs typeface="Times New Roman" pitchFamily="18" charset="0"/>
            </a:endParaRPr>
          </a:p>
          <a:p>
            <a:pPr marL="82296" indent="0">
              <a:spcBef>
                <a:spcPts val="0"/>
              </a:spcBef>
              <a:buNone/>
            </a:pPr>
            <a:endParaRPr lang="kk-KZ" sz="1200" dirty="0" smtClean="0">
              <a:latin typeface="Times New Roman" pitchFamily="18" charset="0"/>
              <a:cs typeface="Times New Roman" pitchFamily="18" charset="0"/>
            </a:endParaRPr>
          </a:p>
          <a:p>
            <a:pPr marL="82296" indent="0">
              <a:spcBef>
                <a:spcPts val="0"/>
              </a:spcBef>
              <a:buNone/>
            </a:pPr>
            <a:r>
              <a:rPr lang="kk-KZ" sz="1200" dirty="0" smtClean="0">
                <a:latin typeface="Times New Roman" pitchFamily="18" charset="0"/>
                <a:cs typeface="Times New Roman" pitchFamily="18" charset="0"/>
              </a:rPr>
              <a:t>1.Баллондағы </a:t>
            </a:r>
            <a:r>
              <a:rPr lang="kk-KZ" sz="1200" dirty="0">
                <a:latin typeface="Times New Roman" pitchFamily="18" charset="0"/>
                <a:cs typeface="Times New Roman" pitchFamily="18" charset="0"/>
              </a:rPr>
              <a:t>газдың қандайда бір бөлігі шығарылды. Баллондағы газдың (температура өзгермейді)</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A) массасы азайды</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B) массасы өзгермейді</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C) қысымы өзгермейді</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D) қысымы азаяды</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E) қысымы артады</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F) молекула концентрациясы кеміді </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G) массасы артты</a:t>
            </a:r>
            <a:endParaRPr lang="ru-RU" sz="1200" dirty="0">
              <a:latin typeface="Times New Roman" pitchFamily="18" charset="0"/>
              <a:cs typeface="Times New Roman" pitchFamily="18" charset="0"/>
            </a:endParaRPr>
          </a:p>
          <a:p>
            <a:pPr marL="82296" indent="0">
              <a:spcBef>
                <a:spcPts val="0"/>
              </a:spcBef>
              <a:buNone/>
            </a:pPr>
            <a:r>
              <a:rPr lang="kk-KZ" sz="1200" dirty="0">
                <a:latin typeface="Times New Roman" pitchFamily="18" charset="0"/>
                <a:cs typeface="Times New Roman" pitchFamily="18" charset="0"/>
              </a:rPr>
              <a:t>H) молекула концентрациясы артты</a:t>
            </a:r>
            <a:endParaRPr lang="ru-RU" sz="1200" dirty="0">
              <a:latin typeface="Times New Roman" pitchFamily="18" charset="0"/>
              <a:cs typeface="Times New Roman" pitchFamily="18" charset="0"/>
            </a:endParaRPr>
          </a:p>
          <a:p>
            <a:pPr marL="82296" indent="0">
              <a:spcBef>
                <a:spcPts val="0"/>
              </a:spcBef>
              <a:buNone/>
            </a:pPr>
            <a:endParaRPr lang="kk-KZ" sz="1200" b="1" i="1" dirty="0" smtClean="0">
              <a:latin typeface="Times New Roman" pitchFamily="18" charset="0"/>
              <a:cs typeface="Times New Roman" pitchFamily="18" charset="0"/>
            </a:endParaRPr>
          </a:p>
          <a:p>
            <a:pPr marL="82296" indent="0">
              <a:spcBef>
                <a:spcPts val="0"/>
              </a:spcBef>
              <a:buNone/>
            </a:pPr>
            <a:endParaRPr lang="kk-KZ" sz="1200" b="1" i="1" dirty="0">
              <a:latin typeface="Times New Roman" pitchFamily="18" charset="0"/>
              <a:cs typeface="Times New Roman" pitchFamily="18" charset="0"/>
            </a:endParaRPr>
          </a:p>
          <a:p>
            <a:pPr marL="82296" indent="0">
              <a:spcBef>
                <a:spcPts val="0"/>
              </a:spcBef>
              <a:buNone/>
            </a:pPr>
            <a:r>
              <a:rPr lang="kk-KZ" sz="1200" b="1" i="1" dirty="0" smtClean="0">
                <a:latin typeface="Times New Roman" pitchFamily="18" charset="0"/>
                <a:cs typeface="Times New Roman" pitchFamily="18" charset="0"/>
              </a:rPr>
              <a:t>Инструкция</a:t>
            </a:r>
            <a:r>
              <a:rPr lang="kk-KZ" sz="1200" b="1" i="1" dirty="0">
                <a:latin typeface="Times New Roman" pitchFamily="18" charset="0"/>
                <a:cs typeface="Times New Roman" pitchFamily="18" charset="0"/>
              </a:rPr>
              <a:t>:</a:t>
            </a:r>
            <a:r>
              <a:rPr lang="kk-KZ" sz="1200" i="1" dirty="0">
                <a:latin typeface="Times New Roman" pitchFamily="18" charset="0"/>
                <a:cs typeface="Times New Roman" pitchFamily="18" charset="0"/>
              </a:rPr>
              <a:t> «Вам предлагаются задания, в которых могут быть один или несколько правильных ответов. Выбранный ответ необходимо отметить на листе ответов путем полного закрашивания соответствующего кружка».</a:t>
            </a:r>
            <a:endParaRPr lang="ru-RU" sz="1200" dirty="0">
              <a:latin typeface="Times New Roman" pitchFamily="18" charset="0"/>
              <a:cs typeface="Times New Roman" pitchFamily="18" charset="0"/>
            </a:endParaRPr>
          </a:p>
          <a:p>
            <a:pPr marL="82296" indent="0">
              <a:spcBef>
                <a:spcPts val="0"/>
              </a:spcBef>
              <a:buNone/>
            </a:pPr>
            <a:r>
              <a:rPr lang="ru-RU" sz="1200" dirty="0">
                <a:latin typeface="Times New Roman" pitchFamily="18" charset="0"/>
                <a:cs typeface="Times New Roman" pitchFamily="18" charset="0"/>
              </a:rPr>
              <a:t> </a:t>
            </a:r>
          </a:p>
          <a:p>
            <a:pPr marL="82296" indent="0">
              <a:spcBef>
                <a:spcPts val="0"/>
              </a:spcBef>
              <a:buNone/>
            </a:pPr>
            <a:r>
              <a:rPr lang="ru-RU" sz="1200" dirty="0">
                <a:latin typeface="Times New Roman" pitchFamily="18" charset="0"/>
                <a:cs typeface="Times New Roman" pitchFamily="18" charset="0"/>
              </a:rPr>
              <a:t>1. Внутренняя энергия увеличивается за счет совершения механической работы в примерах</a:t>
            </a:r>
          </a:p>
          <a:p>
            <a:pPr marL="82296" indent="0">
              <a:spcBef>
                <a:spcPts val="0"/>
              </a:spcBef>
              <a:buNone/>
            </a:pPr>
            <a:r>
              <a:rPr lang="ru-RU" sz="1200" dirty="0">
                <a:latin typeface="Times New Roman" pitchFamily="18" charset="0"/>
                <a:cs typeface="Times New Roman" pitchFamily="18" charset="0"/>
              </a:rPr>
              <a:t>A) нагревание воды на горячей плите</a:t>
            </a:r>
          </a:p>
          <a:p>
            <a:pPr marL="82296" indent="0">
              <a:spcBef>
                <a:spcPts val="0"/>
              </a:spcBef>
              <a:buNone/>
            </a:pPr>
            <a:r>
              <a:rPr lang="ru-RU" sz="1200" dirty="0">
                <a:latin typeface="Times New Roman" pitchFamily="18" charset="0"/>
                <a:cs typeface="Times New Roman" pitchFamily="18" charset="0"/>
              </a:rPr>
              <a:t>B) плавление куска железа </a:t>
            </a:r>
          </a:p>
          <a:p>
            <a:pPr marL="82296" indent="0">
              <a:spcBef>
                <a:spcPts val="0"/>
              </a:spcBef>
              <a:buNone/>
            </a:pPr>
            <a:r>
              <a:rPr lang="ru-RU" sz="1200" dirty="0">
                <a:latin typeface="Times New Roman" pitchFamily="18" charset="0"/>
                <a:cs typeface="Times New Roman" pitchFamily="18" charset="0"/>
              </a:rPr>
              <a:t>C) металлического шарика при падении на бетонную поверхность</a:t>
            </a:r>
          </a:p>
          <a:p>
            <a:pPr marL="82296" indent="0">
              <a:spcBef>
                <a:spcPts val="0"/>
              </a:spcBef>
              <a:buNone/>
            </a:pPr>
            <a:r>
              <a:rPr lang="ru-RU" sz="1200" dirty="0">
                <a:latin typeface="Times New Roman" pitchFamily="18" charset="0"/>
                <a:cs typeface="Times New Roman" pitchFamily="18" charset="0"/>
              </a:rPr>
              <a:t>D) кипение воды</a:t>
            </a:r>
          </a:p>
          <a:p>
            <a:pPr marL="82296" indent="0">
              <a:spcBef>
                <a:spcPts val="0"/>
              </a:spcBef>
              <a:buNone/>
            </a:pPr>
            <a:r>
              <a:rPr lang="ru-RU" sz="1200" dirty="0">
                <a:latin typeface="Times New Roman" pitchFamily="18" charset="0"/>
                <a:cs typeface="Times New Roman" pitchFamily="18" charset="0"/>
              </a:rPr>
              <a:t>E) нагревание ложки в стакане с горячим чаем</a:t>
            </a:r>
          </a:p>
          <a:p>
            <a:pPr marL="82296" indent="0">
              <a:spcBef>
                <a:spcPts val="0"/>
              </a:spcBef>
              <a:buNone/>
            </a:pPr>
            <a:r>
              <a:rPr lang="ru-RU" sz="1200" dirty="0">
                <a:latin typeface="Times New Roman" pitchFamily="18" charset="0"/>
                <a:cs typeface="Times New Roman" pitchFamily="18" charset="0"/>
              </a:rPr>
              <a:t>F) таяние льда на Солнце</a:t>
            </a:r>
          </a:p>
          <a:p>
            <a:pPr marL="82296" indent="0">
              <a:spcBef>
                <a:spcPts val="0"/>
              </a:spcBef>
              <a:buNone/>
            </a:pPr>
            <a:r>
              <a:rPr lang="ru-RU" sz="1200" dirty="0">
                <a:latin typeface="Times New Roman" pitchFamily="18" charset="0"/>
                <a:cs typeface="Times New Roman" pitchFamily="18" charset="0"/>
              </a:rPr>
              <a:t>G) нагревание детали при обработке на станке</a:t>
            </a:r>
          </a:p>
          <a:p>
            <a:pPr marL="82296" indent="0">
              <a:spcBef>
                <a:spcPts val="0"/>
              </a:spcBef>
              <a:buNone/>
            </a:pPr>
            <a:r>
              <a:rPr lang="ru-RU" sz="1200" dirty="0" smtClean="0">
                <a:latin typeface="Times New Roman" pitchFamily="18" charset="0"/>
                <a:cs typeface="Times New Roman" pitchFamily="18" charset="0"/>
              </a:rPr>
              <a:t>H</a:t>
            </a:r>
            <a:r>
              <a:rPr lang="ru-RU" sz="1200" dirty="0">
                <a:latin typeface="Times New Roman" pitchFamily="18" charset="0"/>
                <a:cs typeface="Times New Roman" pitchFamily="18" charset="0"/>
              </a:rPr>
              <a:t>) нагревание куска свинца в процессе штамповки</a:t>
            </a:r>
          </a:p>
          <a:p>
            <a:pPr marL="82296" indent="0">
              <a:buNone/>
            </a:pPr>
            <a:endParaRPr lang="kk-KZ" sz="2400" dirty="0" smtClean="0"/>
          </a:p>
          <a:p>
            <a:pPr marL="82296" indent="0">
              <a:buNone/>
            </a:pPr>
            <a:endParaRPr lang="ru-RU" sz="2400" dirty="0"/>
          </a:p>
        </p:txBody>
      </p:sp>
    </p:spTree>
    <p:extLst>
      <p:ext uri="{BB962C8B-B14F-4D97-AF65-F5344CB8AC3E}">
        <p14:creationId xmlns:p14="http://schemas.microsoft.com/office/powerpoint/2010/main" val="23724644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685345" y="526885"/>
            <a:ext cx="6847095" cy="5892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665196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3"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331640" y="908720"/>
            <a:ext cx="6984776" cy="4470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050548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260648"/>
            <a:ext cx="7498080" cy="634082"/>
          </a:xfrm>
        </p:spPr>
        <p:txBody>
          <a:bodyPr>
            <a:normAutofit fontScale="90000"/>
          </a:bodyPr>
          <a:lstStyle/>
          <a:p>
            <a:pPr algn="ctr"/>
            <a:r>
              <a:rPr lang="kk-KZ" dirty="0" smtClean="0">
                <a:latin typeface="Times New Roman" pitchFamily="18" charset="0"/>
                <a:cs typeface="Times New Roman" pitchFamily="18" charset="0"/>
              </a:rPr>
              <a:t>Химия</a:t>
            </a:r>
            <a:endParaRPr lang="ru-RU" dirty="0">
              <a:latin typeface="Times New Roman" pitchFamily="18" charset="0"/>
              <a:cs typeface="Times New Roman" pitchFamily="18" charset="0"/>
            </a:endParaRPr>
          </a:p>
        </p:txBody>
      </p:sp>
      <p:sp>
        <p:nvSpPr>
          <p:cNvPr id="3" name="Объект 2"/>
          <p:cNvSpPr>
            <a:spLocks noGrp="1"/>
          </p:cNvSpPr>
          <p:nvPr>
            <p:ph idx="1"/>
          </p:nvPr>
        </p:nvSpPr>
        <p:spPr>
          <a:xfrm>
            <a:off x="1403648" y="908720"/>
            <a:ext cx="7498080" cy="5256584"/>
          </a:xfrm>
        </p:spPr>
        <p:txBody>
          <a:bodyPr>
            <a:noAutofit/>
          </a:bodyPr>
          <a:lstStyle/>
          <a:p>
            <a:pPr marL="82296" indent="0">
              <a:spcBef>
                <a:spcPts val="0"/>
              </a:spcBef>
              <a:buNone/>
            </a:pPr>
            <a:r>
              <a:rPr lang="kk-KZ" sz="1200" b="1" i="1" dirty="0">
                <a:latin typeface="Times New Roman" pitchFamily="18" charset="0"/>
                <a:cs typeface="Times New Roman" pitchFamily="18" charset="0"/>
              </a:rPr>
              <a:t>Нұсқау:</a:t>
            </a:r>
            <a:r>
              <a:rPr lang="kk-KZ" sz="1200" b="1" dirty="0">
                <a:latin typeface="Times New Roman" pitchFamily="18" charset="0"/>
                <a:cs typeface="Times New Roman" pitchFamily="18" charset="0"/>
              </a:rPr>
              <a:t> </a:t>
            </a:r>
            <a:r>
              <a:rPr lang="kk-KZ" sz="1200" i="1" dirty="0">
                <a:latin typeface="Times New Roman" pitchFamily="18" charset="0"/>
                <a:cs typeface="Times New Roman" pitchFamily="18" charset="0"/>
              </a:rPr>
              <a:t>«Сізге бір немесе бірнеше дұрыс жауабы бар тапсырмалар беріледі. Таңдаған жауапты жауап парағындағы берілген пәнге сәйкес орынға, дөңгелекшені  толық бояу арқылы белгілеу қажет».</a:t>
            </a:r>
            <a:endParaRPr lang="ru-RU" sz="1200" dirty="0">
              <a:latin typeface="Times New Roman" pitchFamily="18" charset="0"/>
              <a:cs typeface="Times New Roman" pitchFamily="18" charset="0"/>
            </a:endParaRPr>
          </a:p>
          <a:p>
            <a:pPr marL="82296" indent="0">
              <a:spcBef>
                <a:spcPts val="0"/>
              </a:spcBef>
              <a:buNone/>
            </a:pPr>
            <a:endParaRPr lang="kk-KZ" sz="1200" dirty="0" smtClean="0">
              <a:latin typeface="Times New Roman" pitchFamily="18" charset="0"/>
              <a:cs typeface="Times New Roman" pitchFamily="18" charset="0"/>
            </a:endParaRPr>
          </a:p>
          <a:p>
            <a:pPr marL="82296" indent="0">
              <a:spcBef>
                <a:spcPts val="0"/>
              </a:spcBef>
              <a:buNone/>
            </a:pPr>
            <a:r>
              <a:rPr lang="kk-KZ" sz="1200" dirty="0" smtClean="0">
                <a:latin typeface="Times New Roman" pitchFamily="18" charset="0"/>
                <a:cs typeface="Times New Roman" pitchFamily="18" charset="0"/>
              </a:rPr>
              <a:t>Өзара </a:t>
            </a:r>
            <a:r>
              <a:rPr lang="kk-KZ" sz="1200" dirty="0">
                <a:latin typeface="Times New Roman" pitchFamily="18" charset="0"/>
                <a:cs typeface="Times New Roman" pitchFamily="18" charset="0"/>
              </a:rPr>
              <a:t>реакцияға түсе алатын оксидтер жұбы</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A) Na</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 </a:t>
            </a:r>
            <a:r>
              <a:rPr lang="kk-KZ" sz="1200" dirty="0">
                <a:latin typeface="Times New Roman" pitchFamily="18" charset="0"/>
                <a:cs typeface="Times New Roman" pitchFamily="18" charset="0"/>
              </a:rPr>
              <a:t>и </a:t>
            </a:r>
            <a:r>
              <a:rPr lang="en-US" sz="1200" dirty="0" err="1">
                <a:latin typeface="Times New Roman" pitchFamily="18" charset="0"/>
                <a:cs typeface="Times New Roman" pitchFamily="18" charset="0"/>
              </a:rPr>
              <a:t>MgO</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B) P</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r>
              <a:rPr lang="en-US" sz="1200" baseline="-25000" dirty="0">
                <a:latin typeface="Times New Roman" pitchFamily="18" charset="0"/>
                <a:cs typeface="Times New Roman" pitchFamily="18" charset="0"/>
              </a:rPr>
              <a:t>5 </a:t>
            </a:r>
            <a:r>
              <a:rPr lang="kk-KZ" sz="1200" dirty="0">
                <a:latin typeface="Times New Roman" pitchFamily="18" charset="0"/>
                <a:cs typeface="Times New Roman" pitchFamily="18" charset="0"/>
              </a:rPr>
              <a:t>и</a:t>
            </a:r>
            <a:r>
              <a:rPr lang="en-US" sz="1200" dirty="0">
                <a:latin typeface="Times New Roman" pitchFamily="18" charset="0"/>
                <a:cs typeface="Times New Roman" pitchFamily="18" charset="0"/>
              </a:rPr>
              <a:t> SiO</a:t>
            </a:r>
            <a:r>
              <a:rPr lang="en-US" sz="1200" baseline="-25000" dirty="0">
                <a:latin typeface="Times New Roman" pitchFamily="18" charset="0"/>
                <a:cs typeface="Times New Roman" pitchFamily="18" charset="0"/>
              </a:rPr>
              <a:t>2</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C</a:t>
            </a:r>
            <a:r>
              <a:rPr lang="ru-RU" sz="1200" dirty="0">
                <a:latin typeface="Times New Roman" pitchFamily="18" charset="0"/>
                <a:cs typeface="Times New Roman" pitchFamily="18" charset="0"/>
              </a:rPr>
              <a:t>) </a:t>
            </a:r>
            <a:r>
              <a:rPr lang="en-US" sz="1200" dirty="0">
                <a:latin typeface="Times New Roman" pitchFamily="18" charset="0"/>
                <a:cs typeface="Times New Roman" pitchFamily="18" charset="0"/>
              </a:rPr>
              <a:t>P</a:t>
            </a:r>
            <a:r>
              <a:rPr lang="ru-RU"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r>
              <a:rPr lang="ru-RU" sz="1200" baseline="-25000" dirty="0">
                <a:latin typeface="Times New Roman" pitchFamily="18" charset="0"/>
                <a:cs typeface="Times New Roman" pitchFamily="18" charset="0"/>
              </a:rPr>
              <a:t>5 </a:t>
            </a:r>
            <a:r>
              <a:rPr lang="kk-KZ" sz="1200" dirty="0">
                <a:latin typeface="Times New Roman" pitchFamily="18" charset="0"/>
                <a:cs typeface="Times New Roman" pitchFamily="18" charset="0"/>
              </a:rPr>
              <a:t>и </a:t>
            </a:r>
            <a:r>
              <a:rPr lang="en-US" sz="1200" dirty="0">
                <a:latin typeface="Times New Roman" pitchFamily="18" charset="0"/>
                <a:cs typeface="Times New Roman" pitchFamily="18" charset="0"/>
              </a:rPr>
              <a:t>Al</a:t>
            </a:r>
            <a:r>
              <a:rPr lang="ru-RU"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r>
              <a:rPr lang="ru-RU" sz="1200" baseline="-25000" dirty="0">
                <a:latin typeface="Times New Roman" pitchFamily="18" charset="0"/>
                <a:cs typeface="Times New Roman" pitchFamily="18" charset="0"/>
              </a:rPr>
              <a:t>3</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D</a:t>
            </a:r>
            <a:r>
              <a:rPr lang="ru-RU"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FeO</a:t>
            </a:r>
            <a:r>
              <a:rPr lang="en-US" sz="1200" baseline="-25000" dirty="0">
                <a:latin typeface="Times New Roman" pitchFamily="18" charset="0"/>
                <a:cs typeface="Times New Roman" pitchFamily="18" charset="0"/>
              </a:rPr>
              <a:t> </a:t>
            </a:r>
            <a:r>
              <a:rPr lang="kk-KZ" sz="1200" dirty="0">
                <a:latin typeface="Times New Roman" pitchFamily="18" charset="0"/>
                <a:cs typeface="Times New Roman" pitchFamily="18" charset="0"/>
              </a:rPr>
              <a:t>и </a:t>
            </a:r>
            <a:r>
              <a:rPr lang="en-US" sz="1200" dirty="0" err="1">
                <a:latin typeface="Times New Roman" pitchFamily="18" charset="0"/>
                <a:cs typeface="Times New Roman" pitchFamily="18" charset="0"/>
              </a:rPr>
              <a:t>CaO</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E) K</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 </a:t>
            </a:r>
            <a:r>
              <a:rPr lang="kk-KZ" sz="1200" dirty="0">
                <a:latin typeface="Times New Roman" pitchFamily="18" charset="0"/>
                <a:cs typeface="Times New Roman" pitchFamily="18" charset="0"/>
              </a:rPr>
              <a:t>и</a:t>
            </a:r>
            <a:r>
              <a:rPr lang="en-US" sz="1200" dirty="0">
                <a:latin typeface="Times New Roman" pitchFamily="18" charset="0"/>
                <a:cs typeface="Times New Roman" pitchFamily="18" charset="0"/>
              </a:rPr>
              <a:t> CO</a:t>
            </a:r>
            <a:r>
              <a:rPr lang="en-US" sz="1200" baseline="-25000" dirty="0">
                <a:latin typeface="Times New Roman" pitchFamily="18" charset="0"/>
                <a:cs typeface="Times New Roman" pitchFamily="18" charset="0"/>
              </a:rPr>
              <a:t>2</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F) SO</a:t>
            </a:r>
            <a:r>
              <a:rPr lang="en-US" sz="1200" baseline="-25000" dirty="0">
                <a:latin typeface="Times New Roman" pitchFamily="18" charset="0"/>
                <a:cs typeface="Times New Roman" pitchFamily="18" charset="0"/>
              </a:rPr>
              <a:t>3</a:t>
            </a:r>
            <a:r>
              <a:rPr lang="en-US" sz="1200" dirty="0">
                <a:latin typeface="Times New Roman" pitchFamily="18" charset="0"/>
                <a:cs typeface="Times New Roman" pitchFamily="18" charset="0"/>
              </a:rPr>
              <a:t> </a:t>
            </a:r>
            <a:r>
              <a:rPr lang="kk-KZ" sz="1200" dirty="0">
                <a:latin typeface="Times New Roman" pitchFamily="18" charset="0"/>
                <a:cs typeface="Times New Roman" pitchFamily="18" charset="0"/>
              </a:rPr>
              <a:t>и</a:t>
            </a:r>
            <a:r>
              <a:rPr lang="en-US" sz="1200" dirty="0">
                <a:latin typeface="Times New Roman" pitchFamily="18" charset="0"/>
                <a:cs typeface="Times New Roman" pitchFamily="18" charset="0"/>
              </a:rPr>
              <a:t> CO</a:t>
            </a:r>
            <a:r>
              <a:rPr lang="en-US" sz="1200" baseline="-25000" dirty="0">
                <a:latin typeface="Times New Roman" pitchFamily="18" charset="0"/>
                <a:cs typeface="Times New Roman" pitchFamily="18" charset="0"/>
              </a:rPr>
              <a:t>2</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G) Na</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 </a:t>
            </a:r>
            <a:r>
              <a:rPr lang="kk-KZ" sz="1200" dirty="0">
                <a:latin typeface="Times New Roman" pitchFamily="18" charset="0"/>
                <a:cs typeface="Times New Roman" pitchFamily="18" charset="0"/>
              </a:rPr>
              <a:t>и</a:t>
            </a:r>
            <a:r>
              <a:rPr lang="en-US" sz="1200" dirty="0">
                <a:latin typeface="Times New Roman" pitchFamily="18" charset="0"/>
                <a:cs typeface="Times New Roman" pitchFamily="18" charset="0"/>
              </a:rPr>
              <a:t> SiO</a:t>
            </a:r>
            <a:r>
              <a:rPr lang="en-US" sz="1200" baseline="-25000" dirty="0">
                <a:latin typeface="Times New Roman" pitchFamily="18" charset="0"/>
                <a:cs typeface="Times New Roman" pitchFamily="18" charset="0"/>
              </a:rPr>
              <a:t>2</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H) </a:t>
            </a:r>
            <a:r>
              <a:rPr lang="en-US" sz="1200" dirty="0" err="1">
                <a:latin typeface="Times New Roman" pitchFamily="18" charset="0"/>
                <a:cs typeface="Times New Roman" pitchFamily="18" charset="0"/>
              </a:rPr>
              <a:t>BaO</a:t>
            </a:r>
            <a:r>
              <a:rPr lang="en-US" sz="1200" dirty="0">
                <a:latin typeface="Times New Roman" pitchFamily="18" charset="0"/>
                <a:cs typeface="Times New Roman" pitchFamily="18" charset="0"/>
              </a:rPr>
              <a:t> </a:t>
            </a:r>
            <a:r>
              <a:rPr lang="kk-KZ" sz="1200" dirty="0">
                <a:latin typeface="Times New Roman" pitchFamily="18" charset="0"/>
                <a:cs typeface="Times New Roman" pitchFamily="18" charset="0"/>
              </a:rPr>
              <a:t>и</a:t>
            </a:r>
            <a:r>
              <a:rPr lang="en-US" sz="1200" dirty="0">
                <a:latin typeface="Times New Roman" pitchFamily="18" charset="0"/>
                <a:cs typeface="Times New Roman" pitchFamily="18" charset="0"/>
              </a:rPr>
              <a:t> K</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 </a:t>
            </a:r>
            <a:endParaRPr lang="kk-KZ" sz="1200" dirty="0" smtClean="0">
              <a:latin typeface="Times New Roman" pitchFamily="18" charset="0"/>
              <a:cs typeface="Times New Roman" pitchFamily="18" charset="0"/>
            </a:endParaRPr>
          </a:p>
          <a:p>
            <a:pPr marL="82296" indent="0">
              <a:spcBef>
                <a:spcPts val="0"/>
              </a:spcBef>
              <a:buNone/>
            </a:pPr>
            <a:endParaRPr lang="ru-RU" sz="1200" dirty="0">
              <a:latin typeface="Times New Roman" pitchFamily="18" charset="0"/>
              <a:cs typeface="Times New Roman" pitchFamily="18" charset="0"/>
            </a:endParaRPr>
          </a:p>
          <a:p>
            <a:pPr marL="82296" indent="0">
              <a:spcBef>
                <a:spcPts val="0"/>
              </a:spcBef>
              <a:buNone/>
            </a:pPr>
            <a:r>
              <a:rPr lang="kk-KZ" sz="1200" b="1" i="1" dirty="0">
                <a:latin typeface="Times New Roman" pitchFamily="18" charset="0"/>
                <a:cs typeface="Times New Roman" pitchFamily="18" charset="0"/>
              </a:rPr>
              <a:t>Инструкция:</a:t>
            </a:r>
            <a:r>
              <a:rPr lang="kk-KZ" sz="1200" i="1" dirty="0">
                <a:latin typeface="Times New Roman" pitchFamily="18" charset="0"/>
                <a:cs typeface="Times New Roman" pitchFamily="18" charset="0"/>
              </a:rPr>
              <a:t> «Вам предлагаются задания, в которых могут быть один или несколько правильных ответов. Выбранный ответ необходимо отметить на листе ответов путем полного закрашивания соответствующего кружка».</a:t>
            </a:r>
            <a:endParaRPr lang="ru-RU" sz="1200" dirty="0">
              <a:latin typeface="Times New Roman" pitchFamily="18" charset="0"/>
              <a:cs typeface="Times New Roman" pitchFamily="18" charset="0"/>
            </a:endParaRPr>
          </a:p>
          <a:p>
            <a:pPr marL="82296" indent="0">
              <a:spcBef>
                <a:spcPts val="0"/>
              </a:spcBef>
              <a:buNone/>
            </a:pPr>
            <a:endParaRPr lang="ru-RU" sz="1200" dirty="0" smtClean="0">
              <a:latin typeface="Times New Roman" pitchFamily="18" charset="0"/>
              <a:cs typeface="Times New Roman" pitchFamily="18" charset="0"/>
            </a:endParaRPr>
          </a:p>
          <a:p>
            <a:pPr marL="82296" indent="0">
              <a:spcBef>
                <a:spcPts val="0"/>
              </a:spcBef>
              <a:buNone/>
            </a:pPr>
            <a:r>
              <a:rPr lang="ru-RU" sz="1200" dirty="0" smtClean="0">
                <a:latin typeface="Times New Roman" pitchFamily="18" charset="0"/>
                <a:cs typeface="Times New Roman" pitchFamily="18" charset="0"/>
              </a:rPr>
              <a:t>Раствор </a:t>
            </a:r>
            <a:r>
              <a:rPr lang="ru-RU" sz="1200" dirty="0">
                <a:latin typeface="Times New Roman" pitchFamily="18" charset="0"/>
                <a:cs typeface="Times New Roman" pitchFamily="18" charset="0"/>
              </a:rPr>
              <a:t>серной кислоты реагирует с каждым веществом группы</a:t>
            </a:r>
          </a:p>
          <a:p>
            <a:pPr marL="82296" indent="0">
              <a:spcBef>
                <a:spcPts val="0"/>
              </a:spcBef>
              <a:buNone/>
            </a:pPr>
            <a:r>
              <a:rPr lang="ru-RU" sz="1200" dirty="0">
                <a:latin typeface="Times New Roman" pitchFamily="18" charset="0"/>
                <a:cs typeface="Times New Roman" pitchFamily="18" charset="0"/>
              </a:rPr>
              <a:t> </a:t>
            </a:r>
            <a:r>
              <a:rPr lang="en-US" sz="1200" dirty="0" smtClean="0">
                <a:latin typeface="Times New Roman" pitchFamily="18" charset="0"/>
                <a:cs typeface="Times New Roman" pitchFamily="18" charset="0"/>
              </a:rPr>
              <a:t>A</a:t>
            </a:r>
            <a:r>
              <a:rPr lang="en-US" sz="1200" dirty="0">
                <a:latin typeface="Times New Roman" pitchFamily="18" charset="0"/>
                <a:cs typeface="Times New Roman" pitchFamily="18" charset="0"/>
              </a:rPr>
              <a:t>) P</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r>
              <a:rPr lang="en-US" sz="1200" baseline="-25000" dirty="0">
                <a:latin typeface="Times New Roman" pitchFamily="18" charset="0"/>
                <a:cs typeface="Times New Roman" pitchFamily="18" charset="0"/>
              </a:rPr>
              <a:t>5</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CuO</a:t>
            </a:r>
            <a:r>
              <a:rPr lang="en-US" sz="1200" dirty="0">
                <a:latin typeface="Times New Roman" pitchFamily="18" charset="0"/>
                <a:cs typeface="Times New Roman" pitchFamily="18" charset="0"/>
              </a:rPr>
              <a:t>, NaNO</a:t>
            </a:r>
            <a:r>
              <a:rPr lang="en-US" sz="1200" baseline="-25000" dirty="0">
                <a:latin typeface="Times New Roman" pitchFamily="18" charset="0"/>
                <a:cs typeface="Times New Roman" pitchFamily="18" charset="0"/>
              </a:rPr>
              <a:t>3</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B) CO</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Ca</a:t>
            </a:r>
            <a:r>
              <a:rPr lang="en-US" sz="1200" dirty="0">
                <a:latin typeface="Times New Roman" pitchFamily="18" charset="0"/>
                <a:cs typeface="Times New Roman" pitchFamily="18" charset="0"/>
              </a:rPr>
              <a:t>(O</a:t>
            </a:r>
            <a:r>
              <a:rPr lang="ru-RU" sz="1200" dirty="0">
                <a:latin typeface="Times New Roman" pitchFamily="18" charset="0"/>
                <a:cs typeface="Times New Roman" pitchFamily="18" charset="0"/>
              </a:rPr>
              <a:t>Н</a:t>
            </a:r>
            <a:r>
              <a:rPr lang="en-US" sz="1200" dirty="0">
                <a:latin typeface="Times New Roman" pitchFamily="18" charset="0"/>
                <a:cs typeface="Times New Roman" pitchFamily="18" charset="0"/>
              </a:rPr>
              <a:t>)</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 BaCl</a:t>
            </a:r>
            <a:r>
              <a:rPr lang="en-US" sz="1200" baseline="-25000" dirty="0">
                <a:latin typeface="Times New Roman" pitchFamily="18" charset="0"/>
                <a:cs typeface="Times New Roman" pitchFamily="18" charset="0"/>
              </a:rPr>
              <a:t>2</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C) Fe, Al</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r>
              <a:rPr lang="en-US" sz="1200" baseline="-25000" dirty="0">
                <a:latin typeface="Times New Roman" pitchFamily="18" charset="0"/>
                <a:cs typeface="Times New Roman" pitchFamily="18" charset="0"/>
              </a:rPr>
              <a:t>3</a:t>
            </a:r>
            <a:r>
              <a:rPr lang="en-US" sz="1200" dirty="0">
                <a:latin typeface="Times New Roman" pitchFamily="18" charset="0"/>
                <a:cs typeface="Times New Roman" pitchFamily="18" charset="0"/>
              </a:rPr>
              <a:t>, KOH</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D) </a:t>
            </a:r>
            <a:r>
              <a:rPr lang="en-US" sz="1200" dirty="0" err="1">
                <a:latin typeface="Times New Roman" pitchFamily="18" charset="0"/>
                <a:cs typeface="Times New Roman" pitchFamily="18" charset="0"/>
              </a:rPr>
              <a:t>SrO</a:t>
            </a:r>
            <a:r>
              <a:rPr lang="en-US" sz="1200" dirty="0">
                <a:latin typeface="Times New Roman" pitchFamily="18" charset="0"/>
                <a:cs typeface="Times New Roman" pitchFamily="18" charset="0"/>
              </a:rPr>
              <a:t>, SiO</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 Cu(OH)</a:t>
            </a:r>
            <a:r>
              <a:rPr lang="en-US" sz="1200" baseline="-25000" dirty="0">
                <a:latin typeface="Times New Roman" pitchFamily="18" charset="0"/>
                <a:cs typeface="Times New Roman" pitchFamily="18" charset="0"/>
              </a:rPr>
              <a:t>2</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E) Zn, </a:t>
            </a:r>
            <a:r>
              <a:rPr lang="en-US" sz="1200" dirty="0" err="1">
                <a:latin typeface="Times New Roman" pitchFamily="18" charset="0"/>
                <a:cs typeface="Times New Roman" pitchFamily="18" charset="0"/>
              </a:rPr>
              <a:t>FeO</a:t>
            </a:r>
            <a:r>
              <a:rPr lang="en-US" sz="1200" dirty="0">
                <a:latin typeface="Times New Roman" pitchFamily="18" charset="0"/>
                <a:cs typeface="Times New Roman" pitchFamily="18" charset="0"/>
              </a:rPr>
              <a:t>, K</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CO</a:t>
            </a:r>
            <a:r>
              <a:rPr lang="en-US" sz="1200" baseline="-25000" dirty="0">
                <a:latin typeface="Times New Roman" pitchFamily="18" charset="0"/>
                <a:cs typeface="Times New Roman" pitchFamily="18" charset="0"/>
              </a:rPr>
              <a:t>3</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F) KOH, CaCO</a:t>
            </a:r>
            <a:r>
              <a:rPr lang="en-US" sz="1200" baseline="-25000" dirty="0">
                <a:latin typeface="Times New Roman" pitchFamily="18" charset="0"/>
                <a:cs typeface="Times New Roman" pitchFamily="18" charset="0"/>
              </a:rPr>
              <a:t>3</a:t>
            </a:r>
            <a:r>
              <a:rPr lang="en-US" sz="1200" dirty="0">
                <a:latin typeface="Times New Roman" pitchFamily="18" charset="0"/>
                <a:cs typeface="Times New Roman" pitchFamily="18" charset="0"/>
              </a:rPr>
              <a:t>, KNO</a:t>
            </a:r>
            <a:r>
              <a:rPr lang="en-US" sz="1200" baseline="-25000" dirty="0">
                <a:latin typeface="Times New Roman" pitchFamily="18" charset="0"/>
                <a:cs typeface="Times New Roman" pitchFamily="18" charset="0"/>
              </a:rPr>
              <a:t>3</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G) H</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SO</a:t>
            </a:r>
            <a:r>
              <a:rPr lang="en-US" sz="1200" baseline="-25000" dirty="0">
                <a:latin typeface="Times New Roman" pitchFamily="18" charset="0"/>
                <a:cs typeface="Times New Roman" pitchFamily="18" charset="0"/>
              </a:rPr>
              <a:t>3</a:t>
            </a:r>
            <a:r>
              <a:rPr lang="en-US" sz="1200" dirty="0">
                <a:latin typeface="Times New Roman" pitchFamily="18" charset="0"/>
                <a:cs typeface="Times New Roman" pitchFamily="18" charset="0"/>
              </a:rPr>
              <a:t>, SiH</a:t>
            </a:r>
            <a:r>
              <a:rPr lang="en-US" sz="1200" baseline="-25000" dirty="0">
                <a:latin typeface="Times New Roman" pitchFamily="18" charset="0"/>
                <a:cs typeface="Times New Roman" pitchFamily="18" charset="0"/>
              </a:rPr>
              <a:t>4</a:t>
            </a:r>
            <a:r>
              <a:rPr lang="en-US" sz="1200" dirty="0">
                <a:latin typeface="Times New Roman" pitchFamily="18" charset="0"/>
                <a:cs typeface="Times New Roman" pitchFamily="18" charset="0"/>
              </a:rPr>
              <a:t>, C</a:t>
            </a:r>
            <a:endParaRPr lang="ru-RU" sz="1200" dirty="0">
              <a:latin typeface="Times New Roman" pitchFamily="18" charset="0"/>
              <a:cs typeface="Times New Roman" pitchFamily="18" charset="0"/>
            </a:endParaRPr>
          </a:p>
          <a:p>
            <a:pPr marL="82296" indent="0">
              <a:spcBef>
                <a:spcPts val="0"/>
              </a:spcBef>
              <a:buNone/>
            </a:pPr>
            <a:r>
              <a:rPr lang="en-US" sz="1200" dirty="0">
                <a:latin typeface="Times New Roman" pitchFamily="18" charset="0"/>
                <a:cs typeface="Times New Roman" pitchFamily="18" charset="0"/>
              </a:rPr>
              <a:t>H) P</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r>
              <a:rPr lang="en-US" sz="1200" baseline="-25000" dirty="0">
                <a:latin typeface="Times New Roman" pitchFamily="18" charset="0"/>
                <a:cs typeface="Times New Roman" pitchFamily="18" charset="0"/>
              </a:rPr>
              <a:t>5</a:t>
            </a:r>
            <a:r>
              <a:rPr lang="en-US" sz="1200" dirty="0">
                <a:latin typeface="Times New Roman" pitchFamily="18" charset="0"/>
                <a:cs typeface="Times New Roman" pitchFamily="18" charset="0"/>
              </a:rPr>
              <a:t>, Cu(OH)</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 Mg</a:t>
            </a:r>
            <a:endParaRPr lang="ru-RU" sz="1200" dirty="0">
              <a:latin typeface="Times New Roman" pitchFamily="18" charset="0"/>
              <a:cs typeface="Times New Roman" pitchFamily="18" charset="0"/>
            </a:endParaRPr>
          </a:p>
          <a:p>
            <a:pPr marL="82296" indent="0">
              <a:spcBef>
                <a:spcPts val="0"/>
              </a:spcBef>
              <a:buNone/>
            </a:pPr>
            <a:endParaRPr lang="ru-RU" sz="1200" dirty="0">
              <a:latin typeface="Times New Roman" pitchFamily="18" charset="0"/>
              <a:cs typeface="Times New Roman" pitchFamily="18" charset="0"/>
            </a:endParaRPr>
          </a:p>
        </p:txBody>
      </p:sp>
    </p:spTree>
    <p:extLst>
      <p:ext uri="{BB962C8B-B14F-4D97-AF65-F5344CB8AC3E}">
        <p14:creationId xmlns:p14="http://schemas.microsoft.com/office/powerpoint/2010/main" val="4057286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490066"/>
          </a:xfrm>
        </p:spPr>
        <p:txBody>
          <a:bodyPr>
            <a:normAutofit fontScale="90000"/>
          </a:bodyPr>
          <a:lstStyle/>
          <a:p>
            <a:pPr algn="ctr"/>
            <a:r>
              <a:rPr lang="kk-KZ" dirty="0" smtClean="0">
                <a:latin typeface="Times New Roman" pitchFamily="18" charset="0"/>
                <a:cs typeface="Times New Roman" pitchFamily="18" charset="0"/>
              </a:rPr>
              <a:t>Математикалық сауаттылық</a:t>
            </a:r>
            <a:endParaRPr lang="ru-RU" dirty="0">
              <a:latin typeface="Times New Roman" pitchFamily="18" charset="0"/>
              <a:cs typeface="Times New Roman" pitchFamily="18" charset="0"/>
            </a:endParaRPr>
          </a:p>
        </p:txBody>
      </p:sp>
      <p:pic>
        <p:nvPicPr>
          <p:cNvPr id="1035" name="Picture 11"/>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691680" y="1124744"/>
            <a:ext cx="6765494" cy="2232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91681" y="3645024"/>
            <a:ext cx="6912768" cy="2108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23489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1475656" y="548680"/>
            <a:ext cx="7344816" cy="1892826"/>
          </a:xfrm>
          <a:prstGeom prst="rect">
            <a:avLst/>
          </a:prstGeom>
        </p:spPr>
        <p:txBody>
          <a:bodyPr wrap="square">
            <a:spAutoFit/>
          </a:bodyPr>
          <a:lstStyle/>
          <a:p>
            <a:r>
              <a:rPr lang="kk-KZ" sz="1300" b="1" i="1" dirty="0">
                <a:latin typeface="Times New Roman" pitchFamily="18" charset="0"/>
                <a:cs typeface="Times New Roman" pitchFamily="18" charset="0"/>
              </a:rPr>
              <a:t>Нұсқау:</a:t>
            </a:r>
            <a:r>
              <a:rPr lang="kk-KZ" sz="1300" i="1" dirty="0">
                <a:latin typeface="Times New Roman" pitchFamily="18" charset="0"/>
                <a:cs typeface="Times New Roman" pitchFamily="18" charset="0"/>
              </a:rPr>
              <a:t>«Сізге сәйкестікті анықтауға арналған тапсырмалар беріледі. Таңдаған жауапты жауап парағындағы берілген пәнге сәйкес орынға, дөңгелекшені толық бояу арқылы белгілеу қажет</a:t>
            </a:r>
            <a:r>
              <a:rPr lang="kk-KZ" sz="1300" i="1" dirty="0" smtClean="0">
                <a:latin typeface="Times New Roman" pitchFamily="18" charset="0"/>
                <a:cs typeface="Times New Roman" pitchFamily="18" charset="0"/>
              </a:rPr>
              <a:t>».</a:t>
            </a:r>
          </a:p>
          <a:p>
            <a:endParaRPr lang="kk-KZ" sz="1300" i="1" dirty="0">
              <a:latin typeface="Times New Roman" pitchFamily="18" charset="0"/>
              <a:cs typeface="Times New Roman" pitchFamily="18" charset="0"/>
            </a:endParaRPr>
          </a:p>
          <a:p>
            <a:endParaRPr lang="kk-KZ" sz="1300" i="1" dirty="0">
              <a:latin typeface="Times New Roman" pitchFamily="18" charset="0"/>
              <a:cs typeface="Times New Roman" pitchFamily="18" charset="0"/>
            </a:endParaRPr>
          </a:p>
          <a:p>
            <a:endParaRPr lang="kk-KZ" sz="1300" i="1" dirty="0" smtClean="0">
              <a:latin typeface="Times New Roman" pitchFamily="18" charset="0"/>
              <a:cs typeface="Times New Roman" pitchFamily="18" charset="0"/>
            </a:endParaRPr>
          </a:p>
          <a:p>
            <a:endParaRPr lang="kk-KZ" sz="1300" i="1" dirty="0">
              <a:latin typeface="Times New Roman" pitchFamily="18" charset="0"/>
              <a:cs typeface="Times New Roman" pitchFamily="18" charset="0"/>
            </a:endParaRPr>
          </a:p>
          <a:p>
            <a:endParaRPr lang="kk-KZ" sz="1300" i="1" dirty="0" smtClean="0">
              <a:latin typeface="Times New Roman" pitchFamily="18" charset="0"/>
              <a:cs typeface="Times New Roman" pitchFamily="18" charset="0"/>
            </a:endParaRPr>
          </a:p>
          <a:p>
            <a:endParaRPr lang="kk-KZ" sz="1300" i="1" dirty="0">
              <a:latin typeface="Times New Roman" pitchFamily="18" charset="0"/>
              <a:cs typeface="Times New Roman" pitchFamily="18" charset="0"/>
            </a:endParaRPr>
          </a:p>
          <a:p>
            <a:endParaRPr lang="ru-RU" sz="1300" dirty="0">
              <a:latin typeface="Times New Roman" pitchFamily="18" charset="0"/>
              <a:cs typeface="Times New Roman" pitchFamily="18" charset="0"/>
            </a:endParaRPr>
          </a:p>
        </p:txBody>
      </p:sp>
      <p:pic>
        <p:nvPicPr>
          <p:cNvPr id="11271"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41980" y="1463052"/>
            <a:ext cx="7212167" cy="3355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284660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31640" y="620688"/>
            <a:ext cx="7498080" cy="4800600"/>
          </a:xfrm>
        </p:spPr>
        <p:txBody>
          <a:bodyPr>
            <a:normAutofit/>
          </a:bodyPr>
          <a:lstStyle/>
          <a:p>
            <a:pPr marL="82296" indent="0">
              <a:buNone/>
            </a:pPr>
            <a:r>
              <a:rPr lang="kk-KZ" sz="1400" b="1" i="1" dirty="0">
                <a:latin typeface="Times New Roman" pitchFamily="18" charset="0"/>
                <a:cs typeface="Times New Roman" pitchFamily="18" charset="0"/>
              </a:rPr>
              <a:t>Инструкция:</a:t>
            </a:r>
            <a:r>
              <a:rPr lang="kk-KZ" sz="1400" i="1" dirty="0">
                <a:latin typeface="Times New Roman" pitchFamily="18" charset="0"/>
                <a:cs typeface="Times New Roman" pitchFamily="18" charset="0"/>
              </a:rPr>
              <a:t> «Вам предлагаются задания, в которых могут быть один или несколько правильных ответов. Выбранный ответ необходимо отметить на листе ответов путем полного закрашивания соответствующего кружка».</a:t>
            </a:r>
            <a:endParaRPr lang="ru-RU" sz="1400" dirty="0">
              <a:latin typeface="Times New Roman" pitchFamily="18" charset="0"/>
              <a:cs typeface="Times New Roman" pitchFamily="18" charset="0"/>
            </a:endParaRPr>
          </a:p>
          <a:p>
            <a:pPr marL="82296" indent="0">
              <a:buNone/>
            </a:pPr>
            <a:endParaRPr lang="ru-RU" sz="1400"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47664" y="1574730"/>
            <a:ext cx="6696744" cy="3928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4" name="Прямая соединительная линия 3"/>
          <p:cNvCxnSpPr/>
          <p:nvPr/>
        </p:nvCxnSpPr>
        <p:spPr>
          <a:xfrm>
            <a:off x="1547664" y="2204864"/>
            <a:ext cx="0" cy="288032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284750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778098"/>
          </a:xfrm>
        </p:spPr>
        <p:txBody>
          <a:bodyPr/>
          <a:lstStyle/>
          <a:p>
            <a:pPr algn="ctr"/>
            <a:r>
              <a:rPr lang="kk-KZ" dirty="0" smtClean="0"/>
              <a:t>Биология</a:t>
            </a:r>
            <a:endParaRPr lang="ru-RU" dirty="0"/>
          </a:p>
        </p:txBody>
      </p:sp>
      <p:sp>
        <p:nvSpPr>
          <p:cNvPr id="3" name="Объект 2"/>
          <p:cNvSpPr>
            <a:spLocks noGrp="1"/>
          </p:cNvSpPr>
          <p:nvPr>
            <p:ph idx="1"/>
          </p:nvPr>
        </p:nvSpPr>
        <p:spPr>
          <a:xfrm>
            <a:off x="1403648" y="908720"/>
            <a:ext cx="7498080" cy="4800600"/>
          </a:xfrm>
        </p:spPr>
        <p:txBody>
          <a:bodyPr>
            <a:noAutofit/>
          </a:bodyPr>
          <a:lstStyle/>
          <a:p>
            <a:pPr marL="82296" indent="0">
              <a:spcBef>
                <a:spcPts val="0"/>
              </a:spcBef>
              <a:buNone/>
            </a:pPr>
            <a:r>
              <a:rPr lang="kk-KZ" sz="1300" b="1" i="1" dirty="0" smtClean="0">
                <a:latin typeface="Times New Roman" pitchFamily="18" charset="0"/>
                <a:cs typeface="Times New Roman" pitchFamily="18" charset="0"/>
              </a:rPr>
              <a:t>Нұсқау</a:t>
            </a:r>
            <a:r>
              <a:rPr lang="kk-KZ" sz="1300" b="1" i="1" dirty="0">
                <a:latin typeface="Times New Roman" pitchFamily="18" charset="0"/>
                <a:cs typeface="Times New Roman" pitchFamily="18" charset="0"/>
              </a:rPr>
              <a:t>:</a:t>
            </a:r>
            <a:r>
              <a:rPr lang="kk-KZ" sz="1300" b="1" dirty="0">
                <a:latin typeface="Times New Roman" pitchFamily="18" charset="0"/>
                <a:cs typeface="Times New Roman" pitchFamily="18" charset="0"/>
              </a:rPr>
              <a:t> </a:t>
            </a:r>
            <a:r>
              <a:rPr lang="kk-KZ" sz="1300" i="1" dirty="0">
                <a:latin typeface="Times New Roman" pitchFamily="18" charset="0"/>
                <a:cs typeface="Times New Roman" pitchFamily="18" charset="0"/>
              </a:rPr>
              <a:t>«Сізге бір немесе бірнеше дұрыс жауабы бар тапсырмалар беріледі. Таңдаған жауапты жауап парағындағы берілген пәнге сәйкес орынға, дөңгелекшені  толық бояу арқылы белгілеу қажет</a:t>
            </a:r>
            <a:r>
              <a:rPr lang="kk-KZ" sz="1300" i="1" dirty="0" smtClean="0">
                <a:latin typeface="Times New Roman" pitchFamily="18" charset="0"/>
                <a:cs typeface="Times New Roman" pitchFamily="18" charset="0"/>
              </a:rPr>
              <a:t>».</a:t>
            </a:r>
          </a:p>
          <a:p>
            <a:pPr marL="82296" indent="0">
              <a:spcBef>
                <a:spcPts val="0"/>
              </a:spcBef>
              <a:buNone/>
            </a:pPr>
            <a:r>
              <a:rPr lang="ru-RU" sz="1300" dirty="0" smtClean="0">
                <a:latin typeface="Times New Roman" pitchFamily="18" charset="0"/>
                <a:cs typeface="Times New Roman" pitchFamily="18" charset="0"/>
              </a:rPr>
              <a:t>Адам </a:t>
            </a:r>
            <a:r>
              <a:rPr lang="ru-RU" sz="1300" dirty="0" err="1">
                <a:latin typeface="Times New Roman" pitchFamily="18" charset="0"/>
                <a:cs typeface="Times New Roman" pitchFamily="18" charset="0"/>
              </a:rPr>
              <a:t>организмінде</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кездесетін</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ұлпалар</a:t>
            </a:r>
            <a:endParaRPr lang="ru-RU" sz="1300" dirty="0">
              <a:latin typeface="Times New Roman" pitchFamily="18" charset="0"/>
              <a:cs typeface="Times New Roman" pitchFamily="18" charset="0"/>
            </a:endParaRPr>
          </a:p>
          <a:p>
            <a:pPr marL="82296" indent="0">
              <a:spcBef>
                <a:spcPts val="0"/>
              </a:spcBef>
              <a:buNone/>
            </a:pPr>
            <a:r>
              <a:rPr lang="en-US" sz="1300" dirty="0">
                <a:latin typeface="Times New Roman" pitchFamily="18" charset="0"/>
                <a:cs typeface="Times New Roman" pitchFamily="18" charset="0"/>
              </a:rPr>
              <a:t>A) </a:t>
            </a:r>
            <a:r>
              <a:rPr lang="ru-RU" sz="1300" dirty="0" err="1">
                <a:latin typeface="Times New Roman" pitchFamily="18" charset="0"/>
                <a:cs typeface="Times New Roman" pitchFamily="18" charset="0"/>
              </a:rPr>
              <a:t>Түзуші</a:t>
            </a:r>
            <a:r>
              <a:rPr lang="ru-RU" sz="1300" dirty="0">
                <a:latin typeface="Times New Roman" pitchFamily="18" charset="0"/>
                <a:cs typeface="Times New Roman" pitchFamily="18" charset="0"/>
              </a:rPr>
              <a:t> </a:t>
            </a:r>
          </a:p>
          <a:p>
            <a:pPr marL="82296" indent="0">
              <a:spcBef>
                <a:spcPts val="0"/>
              </a:spcBef>
              <a:buNone/>
            </a:pPr>
            <a:r>
              <a:rPr lang="en-US" sz="1300" dirty="0">
                <a:latin typeface="Times New Roman" pitchFamily="18" charset="0"/>
                <a:cs typeface="Times New Roman" pitchFamily="18" charset="0"/>
              </a:rPr>
              <a:t>B) </a:t>
            </a:r>
            <a:r>
              <a:rPr lang="ru-RU" sz="1300" dirty="0">
                <a:latin typeface="Times New Roman" pitchFamily="18" charset="0"/>
                <a:cs typeface="Times New Roman" pitchFamily="18" charset="0"/>
              </a:rPr>
              <a:t>Эпителий </a:t>
            </a:r>
          </a:p>
          <a:p>
            <a:pPr marL="82296" indent="0">
              <a:spcBef>
                <a:spcPts val="0"/>
              </a:spcBef>
              <a:buNone/>
            </a:pPr>
            <a:r>
              <a:rPr lang="en-US" sz="1300" dirty="0">
                <a:latin typeface="Times New Roman" pitchFamily="18" charset="0"/>
                <a:cs typeface="Times New Roman" pitchFamily="18" charset="0"/>
              </a:rPr>
              <a:t>C) </a:t>
            </a:r>
            <a:r>
              <a:rPr lang="ru-RU" sz="1300" dirty="0" err="1">
                <a:latin typeface="Times New Roman" pitchFamily="18" charset="0"/>
                <a:cs typeface="Times New Roman" pitchFamily="18" charset="0"/>
              </a:rPr>
              <a:t>Тірек</a:t>
            </a:r>
            <a:r>
              <a:rPr lang="ru-RU" sz="1300" dirty="0">
                <a:latin typeface="Times New Roman" pitchFamily="18" charset="0"/>
                <a:cs typeface="Times New Roman" pitchFamily="18" charset="0"/>
              </a:rPr>
              <a:t> </a:t>
            </a:r>
          </a:p>
          <a:p>
            <a:pPr marL="82296" indent="0">
              <a:spcBef>
                <a:spcPts val="0"/>
              </a:spcBef>
              <a:buNone/>
            </a:pPr>
            <a:r>
              <a:rPr lang="en-US" sz="1300" dirty="0">
                <a:latin typeface="Times New Roman" pitchFamily="18" charset="0"/>
                <a:cs typeface="Times New Roman" pitchFamily="18" charset="0"/>
              </a:rPr>
              <a:t>D) </a:t>
            </a:r>
            <a:r>
              <a:rPr lang="ru-RU" sz="1300" dirty="0" err="1">
                <a:latin typeface="Times New Roman" pitchFamily="18" charset="0"/>
                <a:cs typeface="Times New Roman" pitchFamily="18" charset="0"/>
              </a:rPr>
              <a:t>Өткізгіш</a:t>
            </a:r>
            <a:r>
              <a:rPr lang="ru-RU" sz="1300" dirty="0">
                <a:latin typeface="Times New Roman" pitchFamily="18" charset="0"/>
                <a:cs typeface="Times New Roman" pitchFamily="18" charset="0"/>
              </a:rPr>
              <a:t> </a:t>
            </a:r>
          </a:p>
          <a:p>
            <a:pPr marL="82296" indent="0">
              <a:spcBef>
                <a:spcPts val="0"/>
              </a:spcBef>
              <a:buNone/>
            </a:pPr>
            <a:r>
              <a:rPr lang="en-US" sz="1300" dirty="0">
                <a:latin typeface="Times New Roman" pitchFamily="18" charset="0"/>
                <a:cs typeface="Times New Roman" pitchFamily="18" charset="0"/>
              </a:rPr>
              <a:t>E) </a:t>
            </a:r>
            <a:r>
              <a:rPr lang="ru-RU" sz="1300" dirty="0" err="1">
                <a:latin typeface="Times New Roman" pitchFamily="18" charset="0"/>
                <a:cs typeface="Times New Roman" pitchFamily="18" charset="0"/>
              </a:rPr>
              <a:t>Дәнекер</a:t>
            </a:r>
            <a:r>
              <a:rPr lang="ru-RU" sz="1300" dirty="0">
                <a:latin typeface="Times New Roman" pitchFamily="18" charset="0"/>
                <a:cs typeface="Times New Roman" pitchFamily="18" charset="0"/>
              </a:rPr>
              <a:t> </a:t>
            </a:r>
          </a:p>
          <a:p>
            <a:pPr marL="82296" indent="0">
              <a:spcBef>
                <a:spcPts val="0"/>
              </a:spcBef>
              <a:buNone/>
            </a:pPr>
            <a:r>
              <a:rPr lang="en-US" sz="1300" dirty="0">
                <a:latin typeface="Times New Roman" pitchFamily="18" charset="0"/>
                <a:cs typeface="Times New Roman" pitchFamily="18" charset="0"/>
              </a:rPr>
              <a:t>F) </a:t>
            </a:r>
            <a:r>
              <a:rPr lang="ru-RU" sz="1300" dirty="0" err="1">
                <a:latin typeface="Times New Roman" pitchFamily="18" charset="0"/>
                <a:cs typeface="Times New Roman" pitchFamily="18" charset="0"/>
              </a:rPr>
              <a:t>Бөліп</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шығарушы</a:t>
            </a:r>
            <a:r>
              <a:rPr lang="ru-RU" sz="1300" dirty="0">
                <a:latin typeface="Times New Roman" pitchFamily="18" charset="0"/>
                <a:cs typeface="Times New Roman" pitchFamily="18" charset="0"/>
              </a:rPr>
              <a:t> </a:t>
            </a:r>
          </a:p>
          <a:p>
            <a:pPr marL="82296" indent="0">
              <a:spcBef>
                <a:spcPts val="0"/>
              </a:spcBef>
              <a:buNone/>
            </a:pPr>
            <a:r>
              <a:rPr lang="en-US" sz="1300" dirty="0">
                <a:latin typeface="Times New Roman" pitchFamily="18" charset="0"/>
                <a:cs typeface="Times New Roman" pitchFamily="18" charset="0"/>
              </a:rPr>
              <a:t>G) </a:t>
            </a:r>
            <a:r>
              <a:rPr lang="ru-RU" sz="1300" dirty="0" err="1">
                <a:latin typeface="Times New Roman" pitchFamily="18" charset="0"/>
                <a:cs typeface="Times New Roman" pitchFamily="18" charset="0"/>
              </a:rPr>
              <a:t>Жабын</a:t>
            </a:r>
            <a:r>
              <a:rPr lang="ru-RU" sz="1300" dirty="0">
                <a:latin typeface="Times New Roman" pitchFamily="18" charset="0"/>
                <a:cs typeface="Times New Roman" pitchFamily="18" charset="0"/>
              </a:rPr>
              <a:t>   </a:t>
            </a:r>
          </a:p>
          <a:p>
            <a:pPr marL="82296" indent="0">
              <a:spcBef>
                <a:spcPts val="0"/>
              </a:spcBef>
              <a:buNone/>
            </a:pPr>
            <a:r>
              <a:rPr lang="en-US" sz="1300" dirty="0">
                <a:latin typeface="Times New Roman" pitchFamily="18" charset="0"/>
                <a:cs typeface="Times New Roman" pitchFamily="18" charset="0"/>
              </a:rPr>
              <a:t>H) </a:t>
            </a:r>
            <a:r>
              <a:rPr lang="ru-RU" sz="1300" dirty="0" err="1">
                <a:latin typeface="Times New Roman" pitchFamily="18" charset="0"/>
                <a:cs typeface="Times New Roman" pitchFamily="18" charset="0"/>
              </a:rPr>
              <a:t>Қор</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жинаушы</a:t>
            </a:r>
            <a:endParaRPr lang="ru-RU" sz="1300" dirty="0">
              <a:latin typeface="Times New Roman" pitchFamily="18" charset="0"/>
              <a:cs typeface="Times New Roman" pitchFamily="18" charset="0"/>
            </a:endParaRPr>
          </a:p>
          <a:p>
            <a:pPr marL="82296" indent="0">
              <a:spcBef>
                <a:spcPts val="0"/>
              </a:spcBef>
              <a:buNone/>
            </a:pPr>
            <a:endParaRPr lang="ru-RU" sz="1300" dirty="0">
              <a:latin typeface="Times New Roman" pitchFamily="18" charset="0"/>
              <a:cs typeface="Times New Roman" pitchFamily="18" charset="0"/>
            </a:endParaRPr>
          </a:p>
          <a:p>
            <a:pPr marL="82296" indent="0">
              <a:spcBef>
                <a:spcPts val="0"/>
              </a:spcBef>
              <a:buNone/>
            </a:pPr>
            <a:r>
              <a:rPr lang="kk-KZ" sz="1300" b="1" i="1" dirty="0">
                <a:latin typeface="Times New Roman" pitchFamily="18" charset="0"/>
                <a:cs typeface="Times New Roman" pitchFamily="18" charset="0"/>
              </a:rPr>
              <a:t>Инструкция:</a:t>
            </a:r>
            <a:r>
              <a:rPr lang="kk-KZ" sz="1300" i="1" dirty="0">
                <a:latin typeface="Times New Roman" pitchFamily="18" charset="0"/>
                <a:cs typeface="Times New Roman" pitchFamily="18" charset="0"/>
              </a:rPr>
              <a:t> «Вам предлагаются задания, в которых могут быть один или несколько правильных ответов. Выбранный ответ необходимо отметить на листе ответов путем полного закрашивания соответствующего кружка».</a:t>
            </a:r>
            <a:endParaRPr lang="ru-RU" sz="1300" dirty="0">
              <a:latin typeface="Times New Roman" pitchFamily="18" charset="0"/>
              <a:cs typeface="Times New Roman" pitchFamily="18" charset="0"/>
            </a:endParaRPr>
          </a:p>
          <a:p>
            <a:pPr marL="82296" indent="0">
              <a:spcBef>
                <a:spcPts val="0"/>
              </a:spcBef>
              <a:buNone/>
            </a:pPr>
            <a:endParaRPr lang="ru-RU" sz="1300" dirty="0" smtClean="0">
              <a:latin typeface="Times New Roman" pitchFamily="18" charset="0"/>
              <a:cs typeface="Times New Roman" pitchFamily="18" charset="0"/>
            </a:endParaRPr>
          </a:p>
          <a:p>
            <a:pPr marL="82296" indent="0">
              <a:spcBef>
                <a:spcPts val="0"/>
              </a:spcBef>
              <a:buNone/>
            </a:pPr>
            <a:r>
              <a:rPr lang="ru-RU" sz="1300" dirty="0" smtClean="0">
                <a:latin typeface="Times New Roman" pitchFamily="18" charset="0"/>
                <a:cs typeface="Times New Roman" pitchFamily="18" charset="0"/>
              </a:rPr>
              <a:t>По </a:t>
            </a:r>
            <a:r>
              <a:rPr lang="ru-RU" sz="1300" dirty="0">
                <a:latin typeface="Times New Roman" pitchFamily="18" charset="0"/>
                <a:cs typeface="Times New Roman" pitchFamily="18" charset="0"/>
              </a:rPr>
              <a:t>большому кругу кровообращения от сердца кровь движется через</a:t>
            </a:r>
          </a:p>
          <a:p>
            <a:pPr marL="82296" indent="0">
              <a:spcBef>
                <a:spcPts val="0"/>
              </a:spcBef>
              <a:buNone/>
            </a:pPr>
            <a:r>
              <a:rPr lang="ru-RU" sz="1300" dirty="0">
                <a:latin typeface="Times New Roman" pitchFamily="18" charset="0"/>
                <a:cs typeface="Times New Roman" pitchFamily="18" charset="0"/>
              </a:rPr>
              <a:t>А) легочную вену</a:t>
            </a:r>
          </a:p>
          <a:p>
            <a:pPr marL="82296" indent="0">
              <a:spcBef>
                <a:spcPts val="0"/>
              </a:spcBef>
              <a:buNone/>
            </a:pPr>
            <a:r>
              <a:rPr lang="ru-RU" sz="1300" dirty="0">
                <a:latin typeface="Times New Roman" pitchFamily="18" charset="0"/>
                <a:cs typeface="Times New Roman" pitchFamily="18" charset="0"/>
              </a:rPr>
              <a:t>В) аорту</a:t>
            </a:r>
          </a:p>
          <a:p>
            <a:pPr marL="82296" indent="0">
              <a:spcBef>
                <a:spcPts val="0"/>
              </a:spcBef>
              <a:buNone/>
            </a:pPr>
            <a:r>
              <a:rPr lang="ru-RU" sz="1300" dirty="0">
                <a:latin typeface="Times New Roman" pitchFamily="18" charset="0"/>
                <a:cs typeface="Times New Roman" pitchFamily="18" charset="0"/>
              </a:rPr>
              <a:t>С) капилляры органов</a:t>
            </a:r>
          </a:p>
          <a:p>
            <a:pPr marL="82296" indent="0">
              <a:spcBef>
                <a:spcPts val="0"/>
              </a:spcBef>
              <a:buNone/>
            </a:pPr>
            <a:r>
              <a:rPr lang="en-US" sz="1300" dirty="0">
                <a:latin typeface="Times New Roman" pitchFamily="18" charset="0"/>
                <a:cs typeface="Times New Roman" pitchFamily="18" charset="0"/>
              </a:rPr>
              <a:t>D) </a:t>
            </a:r>
            <a:r>
              <a:rPr lang="ru-RU" sz="1300" dirty="0">
                <a:latin typeface="Times New Roman" pitchFamily="18" charset="0"/>
                <a:cs typeface="Times New Roman" pitchFamily="18" charset="0"/>
              </a:rPr>
              <a:t>капилляры легких</a:t>
            </a:r>
          </a:p>
          <a:p>
            <a:pPr marL="82296" indent="0">
              <a:spcBef>
                <a:spcPts val="0"/>
              </a:spcBef>
              <a:buNone/>
            </a:pPr>
            <a:r>
              <a:rPr lang="ru-RU" sz="1300" dirty="0">
                <a:latin typeface="Times New Roman" pitchFamily="18" charset="0"/>
                <a:cs typeface="Times New Roman" pitchFamily="18" charset="0"/>
              </a:rPr>
              <a:t>Е) полую вену</a:t>
            </a:r>
          </a:p>
          <a:p>
            <a:pPr marL="82296" indent="0">
              <a:spcBef>
                <a:spcPts val="0"/>
              </a:spcBef>
              <a:buNone/>
            </a:pPr>
            <a:r>
              <a:rPr lang="en-US" sz="1300" dirty="0">
                <a:latin typeface="Times New Roman" pitchFamily="18" charset="0"/>
                <a:cs typeface="Times New Roman" pitchFamily="18" charset="0"/>
              </a:rPr>
              <a:t>F) </a:t>
            </a:r>
            <a:r>
              <a:rPr lang="ru-RU" sz="1300" dirty="0">
                <a:latin typeface="Times New Roman" pitchFamily="18" charset="0"/>
                <a:cs typeface="Times New Roman" pitchFamily="18" charset="0"/>
              </a:rPr>
              <a:t>легочную артерию</a:t>
            </a:r>
          </a:p>
          <a:p>
            <a:pPr marL="82296" indent="0">
              <a:spcBef>
                <a:spcPts val="0"/>
              </a:spcBef>
              <a:buNone/>
            </a:pPr>
            <a:r>
              <a:rPr lang="en-US" sz="1300" dirty="0">
                <a:latin typeface="Times New Roman" pitchFamily="18" charset="0"/>
                <a:cs typeface="Times New Roman" pitchFamily="18" charset="0"/>
              </a:rPr>
              <a:t>G) </a:t>
            </a:r>
            <a:r>
              <a:rPr lang="ru-RU" sz="1300" dirty="0">
                <a:latin typeface="Times New Roman" pitchFamily="18" charset="0"/>
                <a:cs typeface="Times New Roman" pitchFamily="18" charset="0"/>
              </a:rPr>
              <a:t>правый желудочек</a:t>
            </a:r>
          </a:p>
          <a:p>
            <a:pPr marL="82296" indent="0">
              <a:spcBef>
                <a:spcPts val="0"/>
              </a:spcBef>
              <a:buNone/>
            </a:pPr>
            <a:r>
              <a:rPr lang="en-US" sz="1300" dirty="0">
                <a:latin typeface="Times New Roman" pitchFamily="18" charset="0"/>
                <a:cs typeface="Times New Roman" pitchFamily="18" charset="0"/>
              </a:rPr>
              <a:t>H) </a:t>
            </a:r>
            <a:r>
              <a:rPr lang="ru-RU" sz="1300" dirty="0">
                <a:latin typeface="Times New Roman" pitchFamily="18" charset="0"/>
                <a:cs typeface="Times New Roman" pitchFamily="18" charset="0"/>
              </a:rPr>
              <a:t>левое предсердие</a:t>
            </a:r>
          </a:p>
          <a:p>
            <a:pPr>
              <a:spcBef>
                <a:spcPts val="0"/>
              </a:spcBef>
            </a:pPr>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8689337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331640" y="1556792"/>
            <a:ext cx="7200800" cy="37493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Прямоугольник 5"/>
          <p:cNvSpPr/>
          <p:nvPr/>
        </p:nvSpPr>
        <p:spPr>
          <a:xfrm>
            <a:off x="1403648" y="721467"/>
            <a:ext cx="7056784" cy="692497"/>
          </a:xfrm>
          <a:prstGeom prst="rect">
            <a:avLst/>
          </a:prstGeom>
        </p:spPr>
        <p:txBody>
          <a:bodyPr wrap="square">
            <a:spAutoFit/>
          </a:bodyPr>
          <a:lstStyle/>
          <a:p>
            <a:r>
              <a:rPr lang="kk-KZ" sz="1300" b="1" i="1" dirty="0" smtClean="0">
                <a:latin typeface="Times New Roman" pitchFamily="18" charset="0"/>
                <a:cs typeface="Times New Roman" pitchFamily="18" charset="0"/>
              </a:rPr>
              <a:t>Нұсқау:</a:t>
            </a:r>
            <a:r>
              <a:rPr lang="kk-KZ" sz="1300" i="1" dirty="0" smtClean="0">
                <a:latin typeface="Times New Roman" pitchFamily="18" charset="0"/>
                <a:cs typeface="Times New Roman" pitchFamily="18" charset="0"/>
              </a:rPr>
              <a:t>«Сізге сәйкестікті анықтауға арналған тапсырмалар беріледі. Таңдаған жауапты жауап парағындағы берілген пәнге сәйкес орынға, дөңгелекшені толық бояу арқылы белгілеу қажет».</a:t>
            </a:r>
          </a:p>
        </p:txBody>
      </p:sp>
    </p:spTree>
    <p:extLst>
      <p:ext uri="{BB962C8B-B14F-4D97-AF65-F5344CB8AC3E}">
        <p14:creationId xmlns:p14="http://schemas.microsoft.com/office/powerpoint/2010/main" val="16526481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53952" y="1556792"/>
            <a:ext cx="7039742" cy="3816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1418355" y="454580"/>
            <a:ext cx="7416824" cy="692497"/>
          </a:xfrm>
          <a:prstGeom prst="rect">
            <a:avLst/>
          </a:prstGeom>
        </p:spPr>
        <p:txBody>
          <a:bodyPr wrap="square">
            <a:spAutoFit/>
          </a:bodyPr>
          <a:lstStyle/>
          <a:p>
            <a:pPr marL="82296" indent="0">
              <a:buNone/>
            </a:pPr>
            <a:r>
              <a:rPr lang="kk-KZ" sz="1300" b="1" i="1" dirty="0" smtClean="0">
                <a:latin typeface="Times New Roman" pitchFamily="18" charset="0"/>
                <a:cs typeface="Times New Roman" pitchFamily="18" charset="0"/>
              </a:rPr>
              <a:t>Инструкция:</a:t>
            </a:r>
            <a:r>
              <a:rPr lang="kk-KZ" sz="1300" i="1" dirty="0" smtClean="0">
                <a:latin typeface="Times New Roman" pitchFamily="18" charset="0"/>
                <a:cs typeface="Times New Roman" pitchFamily="18" charset="0"/>
              </a:rPr>
              <a:t> «Вам предлагаются задания, в которых могут быть один или несколько правильных ответов. Выбранный ответ необходимо отметить на листе ответов путем полного закрашивания соответствующего кружка».</a:t>
            </a:r>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3045465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634082"/>
          </a:xfrm>
        </p:spPr>
        <p:txBody>
          <a:bodyPr>
            <a:normAutofit fontScale="90000"/>
          </a:bodyPr>
          <a:lstStyle/>
          <a:p>
            <a:pPr algn="ctr"/>
            <a:r>
              <a:rPr lang="kk-KZ" dirty="0" smtClean="0"/>
              <a:t>География</a:t>
            </a:r>
            <a:endParaRPr lang="ru-RU" dirty="0"/>
          </a:p>
        </p:txBody>
      </p:sp>
      <p:sp>
        <p:nvSpPr>
          <p:cNvPr id="3" name="Объект 2"/>
          <p:cNvSpPr>
            <a:spLocks noGrp="1"/>
          </p:cNvSpPr>
          <p:nvPr>
            <p:ph idx="1"/>
          </p:nvPr>
        </p:nvSpPr>
        <p:spPr>
          <a:xfrm>
            <a:off x="1403648" y="908720"/>
            <a:ext cx="7498080" cy="4800600"/>
          </a:xfrm>
        </p:spPr>
        <p:txBody>
          <a:bodyPr>
            <a:noAutofit/>
          </a:bodyPr>
          <a:lstStyle/>
          <a:p>
            <a:pPr marL="82296" indent="0">
              <a:spcBef>
                <a:spcPts val="0"/>
              </a:spcBef>
              <a:buNone/>
            </a:pPr>
            <a:r>
              <a:rPr lang="kk-KZ" sz="1300" b="1" i="1" dirty="0">
                <a:latin typeface="Times New Roman" pitchFamily="18" charset="0"/>
                <a:cs typeface="Times New Roman" pitchFamily="18" charset="0"/>
              </a:rPr>
              <a:t>Нұсқау:</a:t>
            </a:r>
            <a:r>
              <a:rPr lang="kk-KZ" sz="1300" b="1" dirty="0">
                <a:latin typeface="Times New Roman" pitchFamily="18" charset="0"/>
                <a:cs typeface="Times New Roman" pitchFamily="18" charset="0"/>
              </a:rPr>
              <a:t> </a:t>
            </a:r>
            <a:r>
              <a:rPr lang="kk-KZ" sz="1300" i="1" dirty="0">
                <a:latin typeface="Times New Roman" pitchFamily="18" charset="0"/>
                <a:cs typeface="Times New Roman" pitchFamily="18" charset="0"/>
              </a:rPr>
              <a:t>«Сізге бір немесе бірнеше дұрыс жауабы бар тапсырмалар беріледі. Таңдаған жауапты жауап парағындағы берілген пәнге сәйкес орынға, дөңгелекшені  толық бояу арқылы белгілеу қажет».</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Аустралия саванналарында мекендейтін жануар (-лар)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A) буйволдар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B) ехидналар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C) қорқаулар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D) үйректұмсықтар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E) мүйізтұмсықтар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F) қабыландар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G) бұғылар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H) киіктер</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 </a:t>
            </a:r>
            <a:endParaRPr lang="ru-RU" sz="1300" dirty="0">
              <a:latin typeface="Times New Roman" pitchFamily="18" charset="0"/>
              <a:cs typeface="Times New Roman" pitchFamily="18" charset="0"/>
            </a:endParaRPr>
          </a:p>
          <a:p>
            <a:pPr marL="82296" indent="0">
              <a:spcBef>
                <a:spcPts val="0"/>
              </a:spcBef>
              <a:buNone/>
            </a:pPr>
            <a:r>
              <a:rPr lang="kk-KZ" sz="1300" b="1" i="1" dirty="0">
                <a:latin typeface="Times New Roman" pitchFamily="18" charset="0"/>
                <a:cs typeface="Times New Roman" pitchFamily="18" charset="0"/>
              </a:rPr>
              <a:t>Инструкция:</a:t>
            </a:r>
            <a:r>
              <a:rPr lang="kk-KZ" sz="1300" i="1" dirty="0">
                <a:latin typeface="Times New Roman" pitchFamily="18" charset="0"/>
                <a:cs typeface="Times New Roman" pitchFamily="18" charset="0"/>
              </a:rPr>
              <a:t> «Вам предлагаются задания, в которых могут быть один или несколько правильных ответов. Выбранный ответ необходимо отметить на листе ответов путем полного закрашивания соответствующего кружка».</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 </a:t>
            </a:r>
            <a:endParaRPr lang="ru-RU" sz="1300" dirty="0">
              <a:latin typeface="Times New Roman" pitchFamily="18" charset="0"/>
              <a:cs typeface="Times New Roman" pitchFamily="18" charset="0"/>
            </a:endParaRPr>
          </a:p>
          <a:p>
            <a:pPr marL="82296" indent="0">
              <a:spcBef>
                <a:spcPts val="0"/>
              </a:spcBef>
              <a:buNone/>
            </a:pPr>
            <a:r>
              <a:rPr lang="kk-KZ" sz="1300" dirty="0">
                <a:latin typeface="Times New Roman" pitchFamily="18" charset="0"/>
                <a:cs typeface="Times New Roman" pitchFamily="18" charset="0"/>
              </a:rPr>
              <a:t>Пустыни, расположенные в</a:t>
            </a:r>
            <a:r>
              <a:rPr lang="ru-RU" sz="1300" dirty="0">
                <a:latin typeface="Times New Roman" pitchFamily="18" charset="0"/>
                <a:cs typeface="Times New Roman" pitchFamily="18" charset="0"/>
              </a:rPr>
              <a:t> тропических </a:t>
            </a:r>
            <a:r>
              <a:rPr lang="kk-KZ" sz="1300" dirty="0">
                <a:latin typeface="Times New Roman" pitchFamily="18" charset="0"/>
                <a:cs typeface="Times New Roman" pitchFamily="18" charset="0"/>
              </a:rPr>
              <a:t>климатических </a:t>
            </a:r>
            <a:r>
              <a:rPr lang="ru-RU" sz="1300" dirty="0">
                <a:latin typeface="Times New Roman" pitchFamily="18" charset="0"/>
                <a:cs typeface="Times New Roman" pitchFamily="18" charset="0"/>
              </a:rPr>
              <a:t>поясах</a:t>
            </a:r>
          </a:p>
          <a:p>
            <a:pPr marL="82296" indent="0">
              <a:spcBef>
                <a:spcPts val="0"/>
              </a:spcBef>
              <a:buNone/>
            </a:pPr>
            <a:r>
              <a:rPr lang="en-US" sz="1300" dirty="0">
                <a:latin typeface="Times New Roman" pitchFamily="18" charset="0"/>
                <a:cs typeface="Times New Roman" pitchFamily="18" charset="0"/>
              </a:rPr>
              <a:t>A</a:t>
            </a:r>
            <a:r>
              <a:rPr lang="ru-RU" sz="1300" dirty="0">
                <a:latin typeface="Times New Roman" pitchFamily="18" charset="0"/>
                <a:cs typeface="Times New Roman" pitchFamily="18" charset="0"/>
              </a:rPr>
              <a:t>) Гоби</a:t>
            </a:r>
          </a:p>
          <a:p>
            <a:pPr marL="82296" indent="0">
              <a:spcBef>
                <a:spcPts val="0"/>
              </a:spcBef>
              <a:buNone/>
            </a:pPr>
            <a:r>
              <a:rPr lang="en-US" sz="1300" dirty="0">
                <a:latin typeface="Times New Roman" pitchFamily="18" charset="0"/>
                <a:cs typeface="Times New Roman" pitchFamily="18" charset="0"/>
              </a:rPr>
              <a:t>B</a:t>
            </a:r>
            <a:r>
              <a:rPr lang="ru-RU" sz="1300" dirty="0">
                <a:latin typeface="Times New Roman" pitchFamily="18" charset="0"/>
                <a:cs typeface="Times New Roman" pitchFamily="18" charset="0"/>
              </a:rPr>
              <a:t>) Каракумы</a:t>
            </a:r>
          </a:p>
          <a:p>
            <a:pPr marL="82296" indent="0">
              <a:spcBef>
                <a:spcPts val="0"/>
              </a:spcBef>
              <a:buNone/>
            </a:pPr>
            <a:r>
              <a:rPr lang="en-US" sz="1300" dirty="0">
                <a:latin typeface="Times New Roman" pitchFamily="18" charset="0"/>
                <a:cs typeface="Times New Roman" pitchFamily="18" charset="0"/>
              </a:rPr>
              <a:t>C</a:t>
            </a:r>
            <a:r>
              <a:rPr lang="ru-RU" sz="1300" dirty="0">
                <a:latin typeface="Times New Roman" pitchFamily="18" charset="0"/>
                <a:cs typeface="Times New Roman" pitchFamily="18" charset="0"/>
              </a:rPr>
              <a:t>) Нарын</a:t>
            </a:r>
          </a:p>
          <a:p>
            <a:pPr marL="82296" indent="0">
              <a:spcBef>
                <a:spcPts val="0"/>
              </a:spcBef>
              <a:buNone/>
            </a:pPr>
            <a:r>
              <a:rPr lang="en-US" sz="1300" dirty="0">
                <a:latin typeface="Times New Roman" pitchFamily="18" charset="0"/>
                <a:cs typeface="Times New Roman" pitchFamily="18" charset="0"/>
              </a:rPr>
              <a:t>D</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Кызылкумы</a:t>
            </a:r>
            <a:endParaRPr lang="ru-RU" sz="1300" dirty="0">
              <a:latin typeface="Times New Roman" pitchFamily="18" charset="0"/>
              <a:cs typeface="Times New Roman" pitchFamily="18" charset="0"/>
            </a:endParaRPr>
          </a:p>
          <a:p>
            <a:pPr marL="82296" indent="0">
              <a:spcBef>
                <a:spcPts val="0"/>
              </a:spcBef>
              <a:buNone/>
            </a:pPr>
            <a:r>
              <a:rPr lang="en-US" sz="1300" dirty="0">
                <a:latin typeface="Times New Roman" pitchFamily="18" charset="0"/>
                <a:cs typeface="Times New Roman" pitchFamily="18" charset="0"/>
              </a:rPr>
              <a:t>E</a:t>
            </a:r>
            <a:r>
              <a:rPr lang="ru-RU" sz="1300" dirty="0">
                <a:latin typeface="Times New Roman" pitchFamily="18" charset="0"/>
                <a:cs typeface="Times New Roman" pitchFamily="18" charset="0"/>
              </a:rPr>
              <a:t>) Сахара</a:t>
            </a:r>
          </a:p>
          <a:p>
            <a:pPr marL="82296" indent="0">
              <a:spcBef>
                <a:spcPts val="0"/>
              </a:spcBef>
              <a:buNone/>
            </a:pPr>
            <a:r>
              <a:rPr lang="en-US" sz="1300" dirty="0">
                <a:latin typeface="Times New Roman" pitchFamily="18" charset="0"/>
                <a:cs typeface="Times New Roman" pitchFamily="18" charset="0"/>
              </a:rPr>
              <a:t>F</a:t>
            </a:r>
            <a:r>
              <a:rPr lang="ru-RU" sz="1300" dirty="0">
                <a:latin typeface="Times New Roman" pitchFamily="18" charset="0"/>
                <a:cs typeface="Times New Roman" pitchFamily="18" charset="0"/>
              </a:rPr>
              <a:t>) </a:t>
            </a:r>
            <a:r>
              <a:rPr lang="ru-RU" sz="1300" dirty="0" err="1">
                <a:latin typeface="Times New Roman" pitchFamily="18" charset="0"/>
                <a:cs typeface="Times New Roman" pitchFamily="18" charset="0"/>
              </a:rPr>
              <a:t>Таукум</a:t>
            </a:r>
            <a:endParaRPr lang="ru-RU" sz="1300" dirty="0">
              <a:latin typeface="Times New Roman" pitchFamily="18" charset="0"/>
              <a:cs typeface="Times New Roman" pitchFamily="18" charset="0"/>
            </a:endParaRPr>
          </a:p>
          <a:p>
            <a:pPr marL="82296" indent="0">
              <a:spcBef>
                <a:spcPts val="0"/>
              </a:spcBef>
              <a:buNone/>
            </a:pPr>
            <a:r>
              <a:rPr lang="en-US" sz="1300" dirty="0">
                <a:latin typeface="Times New Roman" pitchFamily="18" charset="0"/>
                <a:cs typeface="Times New Roman" pitchFamily="18" charset="0"/>
              </a:rPr>
              <a:t>G</a:t>
            </a:r>
            <a:r>
              <a:rPr lang="ru-RU" sz="1300" dirty="0">
                <a:latin typeface="Times New Roman" pitchFamily="18" charset="0"/>
                <a:cs typeface="Times New Roman" pitchFamily="18" charset="0"/>
              </a:rPr>
              <a:t>) Аравийская</a:t>
            </a:r>
          </a:p>
          <a:p>
            <a:pPr marL="82296" indent="0">
              <a:spcBef>
                <a:spcPts val="0"/>
              </a:spcBef>
              <a:buNone/>
            </a:pPr>
            <a:r>
              <a:rPr lang="en-US" sz="1300" dirty="0">
                <a:latin typeface="Times New Roman" pitchFamily="18" charset="0"/>
                <a:cs typeface="Times New Roman" pitchFamily="18" charset="0"/>
              </a:rPr>
              <a:t>H</a:t>
            </a:r>
            <a:r>
              <a:rPr lang="ru-RU" sz="1300" dirty="0">
                <a:latin typeface="Times New Roman" pitchFamily="18" charset="0"/>
                <a:cs typeface="Times New Roman" pitchFamily="18" charset="0"/>
              </a:rPr>
              <a:t>) </a:t>
            </a:r>
            <a:r>
              <a:rPr lang="ru-RU" sz="1300" dirty="0" err="1" smtClean="0">
                <a:latin typeface="Times New Roman" pitchFamily="18" charset="0"/>
                <a:cs typeface="Times New Roman" pitchFamily="18" charset="0"/>
              </a:rPr>
              <a:t>Сарыесик</a:t>
            </a:r>
            <a:r>
              <a:rPr lang="ru-RU" sz="1300" dirty="0" smtClean="0">
                <a:latin typeface="Times New Roman" pitchFamily="18" charset="0"/>
                <a:cs typeface="Times New Roman" pitchFamily="18" charset="0"/>
              </a:rPr>
              <a:t>-Атырау</a:t>
            </a:r>
            <a:endParaRPr lang="ru-RU" sz="1300" dirty="0">
              <a:latin typeface="Times New Roman" pitchFamily="18" charset="0"/>
              <a:cs typeface="Times New Roman" pitchFamily="18" charset="0"/>
            </a:endParaRPr>
          </a:p>
        </p:txBody>
      </p:sp>
    </p:spTree>
    <p:extLst>
      <p:ext uri="{BB962C8B-B14F-4D97-AF65-F5344CB8AC3E}">
        <p14:creationId xmlns:p14="http://schemas.microsoft.com/office/powerpoint/2010/main" val="13022007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03648" y="404664"/>
            <a:ext cx="6840760" cy="6471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50192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75656" y="1268760"/>
            <a:ext cx="6912768" cy="28279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2225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41128" y="836712"/>
            <a:ext cx="6972957" cy="39790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69984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33524" y="764938"/>
            <a:ext cx="6566867" cy="496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08789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latin typeface="Times New Roman" pitchFamily="18" charset="0"/>
                <a:cs typeface="Times New Roman" pitchFamily="18" charset="0"/>
              </a:rPr>
              <a:t>Математическая грамотность</a:t>
            </a:r>
            <a:endParaRPr lang="ru-RU" dirty="0">
              <a:latin typeface="Times New Roman" pitchFamily="18" charset="0"/>
              <a:cs typeface="Times New Roman" pitchFamily="18" charset="0"/>
            </a:endParaRPr>
          </a:p>
        </p:txBody>
      </p:sp>
      <p:pic>
        <p:nvPicPr>
          <p:cNvPr id="409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75656" y="1628800"/>
            <a:ext cx="7079152" cy="3456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9668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331640" y="620688"/>
            <a:ext cx="7539250" cy="4608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82822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691680" y="404664"/>
            <a:ext cx="6696744" cy="5726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9773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547664" y="548680"/>
            <a:ext cx="6687373" cy="51593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344907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163</TotalTime>
  <Words>997</Words>
  <Application>Microsoft Office PowerPoint</Application>
  <PresentationFormat>Экран (4:3)</PresentationFormat>
  <Paragraphs>192</Paragraphs>
  <Slides>26</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26</vt:i4>
      </vt:variant>
    </vt:vector>
  </HeadingPairs>
  <TitlesOfParts>
    <vt:vector size="27" baseType="lpstr">
      <vt:lpstr>Солнцестояние</vt:lpstr>
      <vt:lpstr>ҰБТ – 2017 жаңа формат</vt:lpstr>
      <vt:lpstr>Математикалық сауаттылық</vt:lpstr>
      <vt:lpstr>Презентация PowerPoint</vt:lpstr>
      <vt:lpstr>Презентация PowerPoint</vt:lpstr>
      <vt:lpstr>Презентация PowerPoint</vt:lpstr>
      <vt:lpstr>Математическая грамотность</vt:lpstr>
      <vt:lpstr>Презентация PowerPoint</vt:lpstr>
      <vt:lpstr>Презентация PowerPoint</vt:lpstr>
      <vt:lpstr>Презентация PowerPoint</vt:lpstr>
      <vt:lpstr>Оқу сауаттылығы</vt:lpstr>
      <vt:lpstr>Презентация PowerPoint</vt:lpstr>
      <vt:lpstr>Презентация PowerPoint</vt:lpstr>
      <vt:lpstr>Читательская грамотность</vt:lpstr>
      <vt:lpstr>Презентация PowerPoint</vt:lpstr>
      <vt:lpstr>Презентация PowerPoint</vt:lpstr>
      <vt:lpstr>Физика</vt:lpstr>
      <vt:lpstr>Презентация PowerPoint</vt:lpstr>
      <vt:lpstr>Презентация PowerPoint</vt:lpstr>
      <vt:lpstr>Химия</vt:lpstr>
      <vt:lpstr>Презентация PowerPoint</vt:lpstr>
      <vt:lpstr>Презентация PowerPoint</vt:lpstr>
      <vt:lpstr>Биология</vt:lpstr>
      <vt:lpstr>Презентация PowerPoint</vt:lpstr>
      <vt:lpstr>Презентация PowerPoint</vt:lpstr>
      <vt:lpstr>География</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ҰБТ – 2017 жаңа формат</dc:title>
  <dc:creator>Ботагоз Алина</dc:creator>
  <cp:lastModifiedBy>Назыгул Байгелова</cp:lastModifiedBy>
  <cp:revision>10</cp:revision>
  <dcterms:created xsi:type="dcterms:W3CDTF">2016-08-12T02:59:52Z</dcterms:created>
  <dcterms:modified xsi:type="dcterms:W3CDTF">2016-08-16T11:07:02Z</dcterms:modified>
</cp:coreProperties>
</file>