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3" r:id="rId5"/>
    <p:sldId id="259" r:id="rId6"/>
    <p:sldId id="274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  <p:sldId id="290" r:id="rId17"/>
    <p:sldId id="292" r:id="rId18"/>
    <p:sldId id="294" r:id="rId19"/>
    <p:sldId id="303" r:id="rId20"/>
    <p:sldId id="304" r:id="rId21"/>
    <p:sldId id="314" r:id="rId22"/>
    <p:sldId id="320" r:id="rId23"/>
    <p:sldId id="305" r:id="rId24"/>
    <p:sldId id="306" r:id="rId25"/>
    <p:sldId id="307" r:id="rId26"/>
    <p:sldId id="321" r:id="rId27"/>
    <p:sldId id="315" r:id="rId28"/>
    <p:sldId id="316" r:id="rId29"/>
    <p:sldId id="319" r:id="rId30"/>
    <p:sldId id="318" r:id="rId31"/>
    <p:sldId id="317" r:id="rId32"/>
    <p:sldId id="296" r:id="rId33"/>
    <p:sldId id="297" r:id="rId34"/>
    <p:sldId id="298" r:id="rId35"/>
    <p:sldId id="299" r:id="rId36"/>
    <p:sldId id="300" r:id="rId37"/>
    <p:sldId id="301" r:id="rId38"/>
    <p:sldId id="308" r:id="rId39"/>
    <p:sldId id="309" r:id="rId40"/>
    <p:sldId id="302" r:id="rId41"/>
    <p:sldId id="310" r:id="rId42"/>
    <p:sldId id="311" r:id="rId43"/>
    <p:sldId id="312" r:id="rId44"/>
    <p:sldId id="313" r:id="rId45"/>
    <p:sldId id="322" r:id="rId46"/>
    <p:sldId id="323" r:id="rId47"/>
    <p:sldId id="324" r:id="rId48"/>
    <p:sldId id="325" r:id="rId49"/>
    <p:sldId id="326" r:id="rId50"/>
    <p:sldId id="327" r:id="rId51"/>
    <p:sldId id="328" r:id="rId52"/>
    <p:sldId id="329" r:id="rId53"/>
    <p:sldId id="330" r:id="rId54"/>
    <p:sldId id="331" r:id="rId55"/>
    <p:sldId id="332" r:id="rId56"/>
    <p:sldId id="339" r:id="rId57"/>
    <p:sldId id="340" r:id="rId58"/>
    <p:sldId id="341" r:id="rId59"/>
    <p:sldId id="342" r:id="rId60"/>
    <p:sldId id="343" r:id="rId61"/>
    <p:sldId id="344" r:id="rId62"/>
    <p:sldId id="345" r:id="rId63"/>
    <p:sldId id="346" r:id="rId64"/>
    <p:sldId id="347" r:id="rId65"/>
    <p:sldId id="348" r:id="rId66"/>
    <p:sldId id="350" r:id="rId67"/>
    <p:sldId id="351" r:id="rId68"/>
    <p:sldId id="352" r:id="rId69"/>
    <p:sldId id="349" r:id="rId70"/>
    <p:sldId id="354" r:id="rId71"/>
    <p:sldId id="355" r:id="rId7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3429000"/>
            <a:ext cx="5940425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3240088"/>
            <a:ext cx="6048375" cy="1109662"/>
          </a:xfrm>
        </p:spPr>
        <p:txBody>
          <a:bodyPr/>
          <a:lstStyle>
            <a:lvl1pPr>
              <a:defRPr sz="3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41005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5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908050"/>
            <a:ext cx="1909762" cy="55435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908050"/>
            <a:ext cx="5581650" cy="5543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249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908050"/>
            <a:ext cx="6553200" cy="508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76338" y="2133600"/>
            <a:ext cx="3744912" cy="4318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3650" y="2133600"/>
            <a:ext cx="3746500" cy="4318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49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86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995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76338" y="2133600"/>
            <a:ext cx="374491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3650" y="2133600"/>
            <a:ext cx="37465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42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46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87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780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5518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5476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908050"/>
            <a:ext cx="65532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uk-UA" altLang="ru-RU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133600"/>
            <a:ext cx="7643812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laneta.tspu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4.xml"/><Relationship Id="rId5" Type="http://schemas.openxmlformats.org/officeDocument/2006/relationships/slide" Target="slide47.xml"/><Relationship Id="rId4" Type="http://schemas.openxmlformats.org/officeDocument/2006/relationships/slide" Target="slide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4.xml"/><Relationship Id="rId4" Type="http://schemas.openxmlformats.org/officeDocument/2006/relationships/slide" Target="slide4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4.xml"/><Relationship Id="rId6" Type="http://schemas.openxmlformats.org/officeDocument/2006/relationships/slide" Target="slide52.xml"/><Relationship Id="rId5" Type="http://schemas.openxmlformats.org/officeDocument/2006/relationships/slide" Target="slide51.xml"/><Relationship Id="rId4" Type="http://schemas.openxmlformats.org/officeDocument/2006/relationships/slide" Target="slide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53.xml"/><Relationship Id="rId1" Type="http://schemas.openxmlformats.org/officeDocument/2006/relationships/slideLayout" Target="../slideLayouts/slideLayout4.xml"/><Relationship Id="rId6" Type="http://schemas.openxmlformats.org/officeDocument/2006/relationships/slide" Target="slide55.xml"/><Relationship Id="rId5" Type="http://schemas.openxmlformats.org/officeDocument/2006/relationships/slide" Target="slide54.xml"/><Relationship Id="rId4" Type="http://schemas.openxmlformats.org/officeDocument/2006/relationships/slide" Target="slide3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" Target="slide56.xml"/><Relationship Id="rId1" Type="http://schemas.openxmlformats.org/officeDocument/2006/relationships/slideLayout" Target="../slideLayouts/slideLayout4.xml"/><Relationship Id="rId5" Type="http://schemas.openxmlformats.org/officeDocument/2006/relationships/slide" Target="slide58.xml"/><Relationship Id="rId4" Type="http://schemas.openxmlformats.org/officeDocument/2006/relationships/slide" Target="slide2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4.xml"/><Relationship Id="rId4" Type="http://schemas.openxmlformats.org/officeDocument/2006/relationships/slide" Target="slide6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61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9.xml"/><Relationship Id="rId4" Type="http://schemas.openxmlformats.org/officeDocument/2006/relationships/slide" Target="slide6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slide" Target="slide64.xml"/><Relationship Id="rId1" Type="http://schemas.openxmlformats.org/officeDocument/2006/relationships/slideLayout" Target="../slideLayouts/slideLayout4.xml"/><Relationship Id="rId5" Type="http://schemas.openxmlformats.org/officeDocument/2006/relationships/slide" Target="slide30.xml"/><Relationship Id="rId4" Type="http://schemas.openxmlformats.org/officeDocument/2006/relationships/slide" Target="slide3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2" Type="http://schemas.openxmlformats.org/officeDocument/2006/relationships/slide" Target="slide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5" Type="http://schemas.openxmlformats.org/officeDocument/2006/relationships/slide" Target="slide8.xml"/><Relationship Id="rId15" Type="http://schemas.openxmlformats.org/officeDocument/2006/relationships/slide" Target="slide66.xml"/><Relationship Id="rId10" Type="http://schemas.openxmlformats.org/officeDocument/2006/relationships/slide" Target="slide13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Relationship Id="rId4" Type="http://schemas.openxmlformats.org/officeDocument/2006/relationships/slide" Target="slide3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4.xml"/><Relationship Id="rId5" Type="http://schemas.openxmlformats.org/officeDocument/2006/relationships/slide" Target="slide36.xml"/><Relationship Id="rId4" Type="http://schemas.openxmlformats.org/officeDocument/2006/relationships/slide" Target="slide3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slide" Target="slide6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0.xml"/><Relationship Id="rId4" Type="http://schemas.openxmlformats.org/officeDocument/2006/relationships/slide" Target="slide38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tod-kopilka.ru/page-4-1-1-13.html" TargetMode="External"/><Relationship Id="rId2" Type="http://schemas.openxmlformats.org/officeDocument/2006/relationships/hyperlink" Target="http://yandex.ru/images/search?text=%D1%81%D0%BA%D0%B0%D1%87%D0%B0%D1%82%D1%8C%20%D0%BA%D0%B0%D1%80%D1%82%D0%B8%D0%BD%D0%BA%D0%B8%20%D0%BF%D0%BE%20%D0%B8%D0%BD%D1%84%D0%BE%D1%80%D0%BC%D0%B0%D1%82%D0%B8%D0%BA%D0%B5&amp;stype=image&amp;lr=39&amp;noreask=1&amp;uinfo=sw-1366-sh-768-ww-1226-wh-545-pd-1.100000023841858-wp-16x9_1600x900&amp;pin=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nsportal.ru/shkola/informatika-i-ikt/library/2013/03/04/test-po-pravilam-tekhniki-bezopasnosti-pri-rabote-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4.xml"/><Relationship Id="rId5" Type="http://schemas.openxmlformats.org/officeDocument/2006/relationships/slide" Target="slide41.xml"/><Relationship Id="rId4" Type="http://schemas.openxmlformats.org/officeDocument/2006/relationships/slide" Target="slide4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4.xml"/><Relationship Id="rId4" Type="http://schemas.openxmlformats.org/officeDocument/2006/relationships/slide" Target="slide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632848" cy="2880320"/>
          </a:xfrm>
          <a:ln w="57150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Интерактивный тест: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Правила техники безопасности  при  работе в  кабинете  информатики.»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65462" y="581283"/>
            <a:ext cx="61762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2"/>
                </a:solidFill>
              </a:rPr>
              <a:t>«Педагогическая </a:t>
            </a:r>
            <a:r>
              <a:rPr lang="ru-RU" sz="2800" b="1" dirty="0" smtClean="0">
                <a:solidFill>
                  <a:schemeClr val="bg2"/>
                </a:solidFill>
              </a:rPr>
              <a:t>планета»</a:t>
            </a:r>
            <a:r>
              <a:rPr lang="ru-RU" sz="2800" b="1" dirty="0" smtClean="0">
                <a:hlinkClick r:id="rId2"/>
              </a:rPr>
              <a:t> </a:t>
            </a:r>
            <a:r>
              <a:rPr lang="en-US" sz="2800" b="1" dirty="0" smtClean="0">
                <a:ln>
                  <a:solidFill>
                    <a:schemeClr val="bg2"/>
                  </a:solidFill>
                </a:ln>
                <a:hlinkClick r:id="rId2"/>
              </a:rPr>
              <a:t>http</a:t>
            </a:r>
            <a:r>
              <a:rPr lang="en-US" sz="2800" b="1" dirty="0">
                <a:ln>
                  <a:solidFill>
                    <a:schemeClr val="bg2"/>
                  </a:solidFill>
                </a:ln>
                <a:hlinkClick r:id="rId2"/>
              </a:rPr>
              <a:t>://planeta.tspu.ru</a:t>
            </a:r>
            <a:endParaRPr lang="ru-RU" sz="2800" b="1" dirty="0">
              <a:ln>
                <a:solidFill>
                  <a:schemeClr val="bg2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41999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7008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>
                <a:solidFill>
                  <a:schemeClr val="bg2"/>
                </a:solidFill>
              </a:rPr>
              <a:t>6. </a:t>
            </a:r>
            <a:r>
              <a:rPr lang="ru-RU" sz="3600" i="1" dirty="0">
                <a:solidFill>
                  <a:schemeClr val="bg2"/>
                </a:solidFill>
              </a:rPr>
              <a:t>Можно ли подключать личные устройства, такие как наушники, колонки, </a:t>
            </a:r>
            <a:r>
              <a:rPr lang="ru-RU" sz="3600" i="1" dirty="0" err="1">
                <a:solidFill>
                  <a:schemeClr val="bg2"/>
                </a:solidFill>
              </a:rPr>
              <a:t>флеш</a:t>
            </a:r>
            <a:r>
              <a:rPr lang="ru-RU" sz="3600" i="1" dirty="0">
                <a:solidFill>
                  <a:schemeClr val="bg2"/>
                </a:solidFill>
              </a:rPr>
              <a:t> карты?</a:t>
            </a: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23528" y="2996952"/>
            <a:ext cx="8208912" cy="3291062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176213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2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Можно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всегда.</a:t>
            </a:r>
          </a:p>
          <a:p>
            <a:pPr marL="176213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3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3" action="ppaction://hlinksldjump"/>
              </a:rPr>
              <a:t>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Иногда.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176213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4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Можно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но только с разрешения учителя и в его присутствии.</a:t>
            </a:r>
          </a:p>
          <a:p>
            <a:pPr marL="176213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5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Нельзя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ни в коем случае.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61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340768"/>
            <a:ext cx="7683772" cy="157018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ru-RU" sz="4000" b="1" dirty="0" smtClean="0">
                <a:solidFill>
                  <a:schemeClr val="bg2"/>
                </a:solidFill>
              </a:rPr>
              <a:t/>
            </a:r>
            <a:br>
              <a:rPr lang="ru-RU" sz="4000" b="1" dirty="0" smtClean="0">
                <a:solidFill>
                  <a:schemeClr val="bg2"/>
                </a:solidFill>
              </a:rPr>
            </a:br>
            <a:r>
              <a:rPr lang="ru-RU" sz="4000" b="1" i="1" dirty="0" smtClean="0">
                <a:solidFill>
                  <a:schemeClr val="bg2"/>
                </a:solidFill>
              </a:rPr>
              <a:t>7. Что </a:t>
            </a:r>
            <a:r>
              <a:rPr lang="ru-RU" sz="4000" b="1" i="1" dirty="0">
                <a:solidFill>
                  <a:schemeClr val="bg2"/>
                </a:solidFill>
              </a:rPr>
              <a:t>нужно сделать, войдя в кабинет информатики?</a:t>
            </a:r>
            <a:r>
              <a:rPr lang="ru-RU" dirty="0">
                <a:solidFill>
                  <a:schemeClr val="bg2"/>
                </a:solidFill>
              </a:rPr>
              <a:t/>
            </a:r>
            <a:br>
              <a:rPr lang="ru-RU" dirty="0">
                <a:solidFill>
                  <a:schemeClr val="bg2"/>
                </a:solidFill>
              </a:rPr>
            </a:b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3401616"/>
            <a:ext cx="8064896" cy="3456384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8900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2" action="ppaction://hlinksldjump"/>
              </a:rPr>
              <a:t>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2" action="ppaction://hlinksldjump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Сразу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сесть работать.</a:t>
            </a:r>
          </a:p>
          <a:p>
            <a:pPr marL="88900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3" action="ppaction://hlinksldjump"/>
              </a:rPr>
              <a:t>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3" action="ppaction://hlinksldjump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Спокойно занять свое рабочее  место .</a:t>
            </a:r>
          </a:p>
          <a:p>
            <a:pPr marL="88900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4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4" action="ppaction://hlinksldjump"/>
              </a:rPr>
              <a:t>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Б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егать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кабинету.</a:t>
            </a:r>
            <a:endParaRPr lang="ru-RU" sz="2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37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493160" cy="20882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4000" i="1" dirty="0">
                <a:solidFill>
                  <a:schemeClr val="bg2"/>
                </a:solidFill>
              </a:rPr>
              <a:t>8. </a:t>
            </a:r>
            <a:r>
              <a:rPr lang="ru-RU" sz="4000" i="1" dirty="0" smtClean="0">
                <a:solidFill>
                  <a:schemeClr val="bg2"/>
                </a:solidFill>
              </a:rPr>
              <a:t>Как часто надо делать перерыв при работе на компьютере?</a:t>
            </a:r>
            <a:r>
              <a:rPr lang="ru-RU" sz="4000" dirty="0">
                <a:solidFill>
                  <a:schemeClr val="bg2"/>
                </a:solidFill>
              </a:rPr>
              <a:t/>
            </a:r>
            <a:br>
              <a:rPr lang="ru-RU" sz="4000" dirty="0">
                <a:solidFill>
                  <a:schemeClr val="bg2"/>
                </a:solidFill>
              </a:rPr>
            </a:br>
            <a:endParaRPr lang="ru-RU" sz="4000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2719443"/>
            <a:ext cx="8352928" cy="3445861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914400" lvl="1" indent="-457200">
              <a:buFont typeface="+mj-lt"/>
              <a:buAutoNum type="arabicPeriod"/>
            </a:pPr>
            <a:endParaRPr lang="ru-RU" sz="2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76213" lvl="1" indent="0">
              <a:buNone/>
            </a:pPr>
            <a:r>
              <a:rPr lang="ru-RU" sz="6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2" action="ppaction://hlinksldjump"/>
              </a:rPr>
              <a:t></a:t>
            </a:r>
            <a:r>
              <a:rPr lang="ru-RU" sz="6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3" action="ppaction://hlinksldjump"/>
              </a:rPr>
              <a:t> </a:t>
            </a:r>
            <a:r>
              <a:rPr lang="ru-RU" sz="5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5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 делать </a:t>
            </a:r>
            <a:r>
              <a:rPr lang="ru-RU" sz="5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совсем, чтобы не    отвлекаться.</a:t>
            </a:r>
          </a:p>
          <a:p>
            <a:pPr marL="176213" lvl="1" indent="0">
              <a:buNone/>
            </a:pPr>
            <a:r>
              <a:rPr lang="ru-RU" sz="57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4" action="ppaction://hlinksldjump"/>
              </a:rPr>
              <a:t> </a:t>
            </a:r>
            <a:r>
              <a:rPr lang="ru-RU" sz="5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5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Каждый час.</a:t>
            </a:r>
            <a:endParaRPr lang="ru-RU" sz="5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176213" lvl="1" indent="0">
              <a:buNone/>
            </a:pPr>
            <a:r>
              <a:rPr lang="ru-RU" sz="57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5" action="ppaction://hlinksldjump"/>
              </a:rPr>
              <a:t> </a:t>
            </a:r>
            <a:r>
              <a:rPr lang="ru-RU" sz="5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5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Каждые 2 часа.</a:t>
            </a:r>
            <a:endParaRPr lang="ru-RU" sz="5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176213" lvl="1" indent="0">
              <a:buNone/>
            </a:pPr>
            <a:r>
              <a:rPr lang="ru-RU" sz="6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6" action="ppaction://hlinksldjump"/>
              </a:rPr>
              <a:t> </a:t>
            </a:r>
            <a:r>
              <a:rPr lang="ru-RU" sz="6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5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Каждые 3часа.</a:t>
            </a:r>
            <a:endParaRPr lang="ru-RU" sz="5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132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628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3600" b="1" i="1" dirty="0" smtClean="0">
                <a:solidFill>
                  <a:schemeClr val="bg2"/>
                </a:solidFill>
              </a:rPr>
              <a:t>9</a:t>
            </a:r>
            <a:r>
              <a:rPr lang="ru-RU" sz="4000" b="1" i="1" dirty="0" smtClean="0">
                <a:solidFill>
                  <a:schemeClr val="bg2"/>
                </a:solidFill>
              </a:rPr>
              <a:t>. Если ученик неоднократно нарушает инструкцию по технике безопасности, то…</a:t>
            </a:r>
            <a:r>
              <a:rPr lang="ru-RU" sz="3600" dirty="0" smtClean="0">
                <a:solidFill>
                  <a:schemeClr val="bg2"/>
                </a:solidFill>
              </a:rPr>
              <a:t/>
            </a:r>
            <a:br>
              <a:rPr lang="ru-RU" sz="3600" dirty="0" smtClean="0">
                <a:solidFill>
                  <a:schemeClr val="bg2"/>
                </a:solidFill>
              </a:rPr>
            </a:br>
            <a:endParaRPr lang="ru-RU" sz="3600" dirty="0">
              <a:solidFill>
                <a:schemeClr val="bg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251520" y="2708920"/>
            <a:ext cx="8496944" cy="4149080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971550" lvl="1" indent="-514350">
              <a:buFont typeface="+mj-lt"/>
              <a:buAutoNum type="arabicPeriod"/>
            </a:pPr>
            <a:endParaRPr lang="ru-RU" sz="2600" b="1" dirty="0" smtClean="0"/>
          </a:p>
          <a:p>
            <a:pPr marL="176213" lvl="1" indent="0">
              <a:buNone/>
            </a:pP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2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допускается до занятий.</a:t>
            </a:r>
          </a:p>
          <a:p>
            <a:pPr marL="176213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3" action="ppaction://hlinksldjump"/>
              </a:rPr>
              <a:t></a:t>
            </a: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4" action="ppaction://hlinksldjump"/>
              </a:rPr>
              <a:t>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Должен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пройти снова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инструктаж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marL="176213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5" action="ppaction://hlinksldjump"/>
              </a:rPr>
              <a:t>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Получает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двойку.</a:t>
            </a:r>
          </a:p>
          <a:p>
            <a:pPr marL="176213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6" action="ppaction://hlinksldjump"/>
              </a:rPr>
              <a:t>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6" action="ppaction://hlinksldjump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Восстанавливает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ущерб, который он причинил.</a:t>
            </a:r>
          </a:p>
          <a:p>
            <a:pPr marL="514350" indent="-514350">
              <a:buFont typeface="+mj-lt"/>
              <a:buAutoNum type="arabicPeriod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789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1196752"/>
            <a:ext cx="7128792" cy="9361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>
                <a:solidFill>
                  <a:schemeClr val="bg2"/>
                </a:solidFill>
              </a:rPr>
              <a:t>10. Учащимся </a:t>
            </a:r>
            <a:r>
              <a:rPr lang="ru-RU" i="1" dirty="0" smtClean="0">
                <a:solidFill>
                  <a:schemeClr val="bg2"/>
                </a:solidFill>
              </a:rPr>
              <a:t>разрешается</a:t>
            </a:r>
            <a:r>
              <a:rPr lang="ru-RU" b="1" dirty="0" smtClean="0">
                <a:solidFill>
                  <a:schemeClr val="bg2"/>
                </a:solidFill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420888"/>
            <a:ext cx="8496944" cy="3960440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176213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2" action="ppaction://hlinksldjump"/>
              </a:rPr>
              <a:t>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Трогать кабели, провода.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176213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3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Самостоятельно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устранять неисправность работы клавиатуры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marL="176213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4" action="ppaction://hlinksldjump"/>
              </a:rPr>
              <a:t>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Спокойно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передвигаться по кабинету.</a:t>
            </a:r>
          </a:p>
          <a:p>
            <a:pPr marL="176213" lvl="1" indent="0">
              <a:buNone/>
            </a:pPr>
            <a:r>
              <a:rPr lang="ru-RU" sz="4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5" action="ppaction://hlinksldjump"/>
              </a:rPr>
              <a:t>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5" action="ppaction://hlinksldjump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Брать 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портфели за рабочее место у компьютера.</a:t>
            </a:r>
          </a:p>
          <a:p>
            <a:pPr marL="633413" indent="-457200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8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340768"/>
            <a:ext cx="7704856" cy="12961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i="1" dirty="0" smtClean="0">
                <a:solidFill>
                  <a:schemeClr val="bg2"/>
                </a:solidFill>
              </a:rPr>
              <a:t>11. Во </a:t>
            </a:r>
            <a:r>
              <a:rPr lang="ru-RU" sz="4000" b="1" i="1" dirty="0">
                <a:solidFill>
                  <a:schemeClr val="bg2"/>
                </a:solidFill>
              </a:rPr>
              <a:t>время работы ученик должен…</a:t>
            </a: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3068960"/>
            <a:ext cx="8388424" cy="3789040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8900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2" action="ppaction://hlinksldjump"/>
              </a:rPr>
              <a:t>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2" action="ppaction://hlinksldjump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Обращаться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бережно с техникой.</a:t>
            </a:r>
          </a:p>
          <a:p>
            <a:pPr marL="88900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3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Периодически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разбирать системный блок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marL="88900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4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Сильно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бить по клавишам клавиатуры.</a:t>
            </a:r>
          </a:p>
          <a:p>
            <a:pPr marL="530225" lvl="1" indent="-441325">
              <a:buFont typeface="+mj-lt"/>
              <a:buAutoNum type="arabicPeriod"/>
            </a:pP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52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9256" cy="14401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ru-RU" sz="3600" b="1" dirty="0"/>
              <a:t/>
            </a:r>
            <a:br>
              <a:rPr lang="ru-RU" sz="3600" b="1" dirty="0"/>
            </a:br>
            <a:r>
              <a:rPr lang="ru-RU" sz="4000" b="1" i="1" dirty="0" smtClean="0">
                <a:solidFill>
                  <a:schemeClr val="bg2"/>
                </a:solidFill>
              </a:rPr>
              <a:t>12. </a:t>
            </a:r>
            <a:r>
              <a:rPr lang="ru-RU" sz="4000" i="1" dirty="0" smtClean="0">
                <a:solidFill>
                  <a:schemeClr val="bg2"/>
                </a:solidFill>
              </a:rPr>
              <a:t>Что делать, если не работает клавиатура или мышь</a:t>
            </a:r>
            <a:r>
              <a:rPr lang="ru-RU" sz="4000" b="1" i="1" dirty="0" smtClean="0">
                <a:solidFill>
                  <a:schemeClr val="bg2"/>
                </a:solidFill>
              </a:rPr>
              <a:t>?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2132856"/>
            <a:ext cx="8496944" cy="4509120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176213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2" action="ppaction://hlinksldjump"/>
              </a:rPr>
              <a:t>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2" action="ppaction://hlinksldjump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2" action="ppaction://hlinksldjump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Самостоятельно проверить, подключено ли устройству к компьютеру.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176213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3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Попробовать покрутить провода, вдруг заработает.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176213" lvl="1" indent="0">
              <a:buNone/>
            </a:pP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4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Перезагрузить компьютер.</a:t>
            </a:r>
          </a:p>
          <a:p>
            <a:pPr marL="176213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5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Сообщить учителю.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39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19256" cy="12961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ru-RU" sz="3600" b="1" i="1" dirty="0" smtClean="0">
                <a:solidFill>
                  <a:schemeClr val="bg2"/>
                </a:solidFill>
              </a:rPr>
              <a:t>13. </a:t>
            </a:r>
            <a:r>
              <a:rPr lang="ru-RU" sz="3600" i="1" dirty="0" smtClean="0">
                <a:solidFill>
                  <a:schemeClr val="bg2"/>
                </a:solidFill>
              </a:rPr>
              <a:t>Что делать, если </a:t>
            </a:r>
            <a:r>
              <a:rPr lang="ru-RU" sz="3600" i="1" dirty="0">
                <a:solidFill>
                  <a:schemeClr val="bg2"/>
                </a:solidFill>
              </a:rPr>
              <a:t> </a:t>
            </a:r>
            <a:r>
              <a:rPr lang="ru-RU" sz="3600" i="1" dirty="0" smtClean="0">
                <a:solidFill>
                  <a:schemeClr val="bg2"/>
                </a:solidFill>
              </a:rPr>
              <a:t>во время урока плохо себя почувствовал</a:t>
            </a:r>
            <a:r>
              <a:rPr lang="ru-RU" sz="3600" b="1" i="1" dirty="0" smtClean="0">
                <a:solidFill>
                  <a:schemeClr val="bg2"/>
                </a:solidFill>
              </a:rPr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2492896"/>
            <a:ext cx="8568952" cy="3384376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176213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2" action="ppaction://hlinksldjump"/>
              </a:rPr>
              <a:t>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2" action="ppaction://hlinksldjump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Вызвать скорую медицинскую помощь. </a:t>
            </a:r>
          </a:p>
          <a:p>
            <a:pPr marL="176213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3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Отправляться домой.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176213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4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4" action="ppaction://hlinksldjump"/>
              </a:rPr>
              <a:t>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Тихонько пройти в медицинский кабинет.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176213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5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5" action="ppaction://hlinksldjump"/>
              </a:rPr>
              <a:t>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Сообщить учителю.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633413" lvl="1" indent="-457200">
              <a:buFont typeface="+mj-lt"/>
              <a:buAutoNum type="arabicPeriod"/>
            </a:pPr>
            <a:endParaRPr lang="ru-RU" sz="26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0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259632" y="1124744"/>
            <a:ext cx="6829114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5400" b="1" dirty="0"/>
              <a:t>Подумай еще</a:t>
            </a:r>
            <a:r>
              <a:rPr lang="ru-RU" altLang="ru-RU" sz="5400" b="1" dirty="0" smtClean="0"/>
              <a:t>!</a:t>
            </a:r>
            <a:br>
              <a:rPr lang="ru-RU" altLang="ru-RU" sz="5400" b="1" dirty="0" smtClean="0"/>
            </a:br>
            <a:r>
              <a:rPr lang="ru-RU" altLang="ru-RU" sz="5400" b="1" dirty="0" smtClean="0"/>
              <a:t/>
            </a:r>
            <a:br>
              <a:rPr lang="ru-RU" altLang="ru-RU" sz="5400" b="1" dirty="0" smtClean="0"/>
            </a:br>
            <a:r>
              <a:rPr lang="ru-RU" altLang="ru-RU" sz="3600" i="1" dirty="0" smtClean="0">
                <a:solidFill>
                  <a:schemeClr val="accent1">
                    <a:lumMod val="50000"/>
                  </a:schemeClr>
                </a:solidFill>
              </a:rPr>
              <a:t>Теперь Вы знаете ещё</a:t>
            </a:r>
            <a:br>
              <a:rPr lang="ru-RU" altLang="ru-RU" sz="3600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ru-RU" sz="3600" i="1" dirty="0" smtClean="0">
                <a:solidFill>
                  <a:schemeClr val="accent1">
                    <a:lumMod val="50000"/>
                  </a:schemeClr>
                </a:solidFill>
              </a:rPr>
              <a:t> один неверный результат</a:t>
            </a:r>
            <a:r>
              <a:rPr lang="ru-RU" altLang="ru-RU" sz="3600" dirty="0" smtClean="0">
                <a:solidFill>
                  <a:schemeClr val="accent1">
                    <a:lumMod val="50000"/>
                  </a:schemeClr>
                </a:solidFill>
              </a:rPr>
              <a:t>!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Picture 7" descr="17097591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04684"/>
            <a:ext cx="2029197" cy="2449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Управляющая кнопка: назад 9">
            <a:hlinkClick r:id="rId3" action="ppaction://hlinksldjump" highlightClick="1"/>
          </p:cNvPr>
          <p:cNvSpPr/>
          <p:nvPr/>
        </p:nvSpPr>
        <p:spPr>
          <a:xfrm>
            <a:off x="6876256" y="5229200"/>
            <a:ext cx="1800200" cy="11521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81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835696" y="2636912"/>
            <a:ext cx="6768479" cy="1944216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Молодец!  Верно!</a:t>
            </a:r>
            <a:b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Приложишь старания- получишь успех!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F:\Рисунок16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2876395"/>
            <a:ext cx="3187154" cy="398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42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7200800" cy="9361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     </a:t>
            </a:r>
            <a:r>
              <a:rPr lang="ru-RU" sz="4400" b="1" dirty="0" smtClean="0">
                <a:solidFill>
                  <a:schemeClr val="bg2"/>
                </a:solidFill>
              </a:rPr>
              <a:t>Выбирайте    вопрос</a:t>
            </a:r>
            <a:endParaRPr lang="ru-RU" sz="4400" b="1" dirty="0">
              <a:solidFill>
                <a:schemeClr val="bg2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958411"/>
              </p:ext>
            </p:extLst>
          </p:nvPr>
        </p:nvGraphicFramePr>
        <p:xfrm>
          <a:off x="1043608" y="2204864"/>
          <a:ext cx="7643812" cy="348572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10953"/>
                <a:gridCol w="1910953"/>
                <a:gridCol w="1910953"/>
                <a:gridCol w="1910953"/>
              </a:tblGrid>
              <a:tr h="817984">
                <a:tc>
                  <a:txBody>
                    <a:bodyPr/>
                    <a:lstStyle/>
                    <a:p>
                      <a:pPr algn="ctr"/>
                      <a:r>
                        <a:rPr lang="ru-RU" sz="40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bg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2" action="ppaction://hlinksldjump"/>
                        </a:rPr>
                        <a:t>1</a:t>
                      </a:r>
                      <a:endParaRPr lang="ru-RU" sz="40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bg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marL="84931" marR="849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bg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3" action="ppaction://hlinksldjump"/>
                        </a:rPr>
                        <a:t>2</a:t>
                      </a:r>
                      <a:endParaRPr lang="ru-RU" sz="40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bg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marL="84931" marR="849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bg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4" action="ppaction://hlinksldjump"/>
                        </a:rPr>
                        <a:t>3</a:t>
                      </a:r>
                      <a:endParaRPr lang="ru-RU" sz="40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bg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marL="84931" marR="849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bg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5" action="ppaction://hlinksldjump"/>
                        </a:rPr>
                        <a:t>4</a:t>
                      </a:r>
                      <a:endParaRPr lang="ru-RU" sz="40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bg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marL="84931" marR="84931"/>
                </a:tc>
              </a:tr>
              <a:tr h="889248">
                <a:tc>
                  <a:txBody>
                    <a:bodyPr/>
                    <a:lstStyle/>
                    <a:p>
                      <a:pPr algn="ctr"/>
                      <a:r>
                        <a:rPr lang="ru-RU" sz="40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bg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6" action="ppaction://hlinksldjump"/>
                        </a:rPr>
                        <a:t>5</a:t>
                      </a:r>
                      <a:endParaRPr lang="ru-RU" sz="40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bg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marL="84931" marR="849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bg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7" action="ppaction://hlinksldjump"/>
                        </a:rPr>
                        <a:t>6</a:t>
                      </a:r>
                      <a:endParaRPr lang="ru-RU" sz="40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bg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marL="84931" marR="849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bg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8" action="ppaction://hlinksldjump"/>
                        </a:rPr>
                        <a:t>7</a:t>
                      </a:r>
                      <a:endParaRPr lang="ru-RU" sz="40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bg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marL="84931" marR="849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bg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9" action="ppaction://hlinksldjump"/>
                        </a:rPr>
                        <a:t>8</a:t>
                      </a:r>
                      <a:endParaRPr lang="ru-RU" sz="40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bg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marL="84931" marR="84931"/>
                </a:tc>
              </a:tr>
              <a:tr h="889248">
                <a:tc>
                  <a:txBody>
                    <a:bodyPr/>
                    <a:lstStyle/>
                    <a:p>
                      <a:pPr algn="ctr"/>
                      <a:r>
                        <a:rPr lang="ru-RU" sz="40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bg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10" action="ppaction://hlinksldjump"/>
                        </a:rPr>
                        <a:t>9</a:t>
                      </a:r>
                      <a:endParaRPr lang="ru-RU" sz="40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bg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marL="84931" marR="849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bg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11" action="ppaction://hlinksldjump"/>
                        </a:rPr>
                        <a:t>10</a:t>
                      </a:r>
                      <a:endParaRPr lang="ru-RU" sz="40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bg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marL="84931" marR="849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bg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12" action="ppaction://hlinksldjump"/>
                        </a:rPr>
                        <a:t>11</a:t>
                      </a:r>
                      <a:endParaRPr lang="ru-RU" sz="40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bg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marL="84931" marR="849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bg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hlinkClick r:id="rId13" action="ppaction://hlinksldjump"/>
                        </a:rPr>
                        <a:t>12</a:t>
                      </a:r>
                      <a:endParaRPr lang="ru-RU" sz="40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bg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marL="84931" marR="84931"/>
                </a:tc>
              </a:tr>
              <a:tr h="8892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40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bg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+mn-lt"/>
                          <a:ea typeface="+mn-ea"/>
                          <a:cs typeface="+mn-cs"/>
                          <a:hlinkClick r:id="rId14" action="ppaction://hlinksldjump"/>
                        </a:rPr>
                        <a:t>13</a:t>
                      </a:r>
                      <a:endParaRPr lang="ru-RU" sz="4000" b="1" kern="1200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bg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931" marR="8493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40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bg2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+mn-lt"/>
                          <a:ea typeface="+mn-ea"/>
                          <a:cs typeface="+mn-cs"/>
                          <a:hlinkClick r:id="rId15" action="ppaction://hlinksldjump"/>
                        </a:rPr>
                        <a:t>14</a:t>
                      </a:r>
                      <a:endParaRPr lang="ru-RU" sz="4000" b="1" kern="1200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bg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931" marR="8493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4000" b="1" kern="1200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bg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931" marR="84931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4000" b="1" kern="1200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bg2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931" marR="84931"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F:\Рисунок16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653136"/>
            <a:ext cx="1820145" cy="227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4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91680" y="2132856"/>
            <a:ext cx="6702670" cy="1368152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</a:t>
            </a:r>
            <a:r>
              <a:rPr lang="ru-RU" sz="4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Молодец! Верно!</a:t>
            </a:r>
            <a:br>
              <a:rPr lang="ru-RU" sz="4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Где ум, там и толк!</a:t>
            </a:r>
            <a:endParaRPr lang="ru-RU" sz="4400" i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F:\Рисунок16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831" y="3098314"/>
            <a:ext cx="3049127" cy="380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22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31640" y="1842411"/>
            <a:ext cx="6840761" cy="1512168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</a:t>
            </a:r>
            <a:r>
              <a:rPr lang="ru-RU" sz="4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Молодец! Верно!</a:t>
            </a:r>
            <a:br>
              <a:rPr lang="ru-RU" sz="4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4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Старание- мать успеха!</a:t>
            </a:r>
            <a:endParaRPr lang="ru-RU" sz="4400" i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F:\Рисунок16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194" y="2636912"/>
            <a:ext cx="3360050" cy="4197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57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87624" y="1628800"/>
            <a:ext cx="6840487" cy="1512838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Молодец! Верно!</a:t>
            </a:r>
            <a:b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Только тот, кто не боится неудач, сможет достичь успеха!</a:t>
            </a:r>
            <a:endParaRPr lang="ru-RU" i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F:\Рисунок16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8636"/>
            <a:ext cx="3203848" cy="400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08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31937" y="1700808"/>
            <a:ext cx="6840487" cy="1440830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Молодец! Верно!</a:t>
            </a:r>
            <a:b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Дорогу- осилит идущий!</a:t>
            </a:r>
            <a:endParaRPr lang="ru-RU" i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F:\Рисунок16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6952"/>
            <a:ext cx="2987824" cy="3914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2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65722" y="1844824"/>
            <a:ext cx="6696471" cy="1584846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Молодец! Верно!</a:t>
            </a:r>
            <a:b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Где ум, там и толк!</a:t>
            </a:r>
            <a:endParaRPr lang="ru-RU" i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F:\Рисунок16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88550"/>
            <a:ext cx="3059832" cy="382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32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31640" y="2171948"/>
            <a:ext cx="6840487" cy="1728862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Молодец!  Верно!</a:t>
            </a:r>
            <a:b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Приложишь старания- получишь успех!</a:t>
            </a:r>
            <a:endParaRPr lang="ru-RU" i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F:\Рисунок16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16138"/>
            <a:ext cx="2690103" cy="336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72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75656" y="2204864"/>
            <a:ext cx="6768479" cy="1728862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Молодец! Верно!</a:t>
            </a:r>
            <a:b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Успех- это путь,</a:t>
            </a:r>
            <a:b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а не цель!</a:t>
            </a:r>
            <a:endParaRPr lang="ru-RU" i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F:\Рисунок16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5" y="2708920"/>
            <a:ext cx="3112571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28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31640" y="1844824"/>
            <a:ext cx="6696471" cy="1728862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Молодец! Верно!</a:t>
            </a:r>
            <a:b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Старание- мать успеха!</a:t>
            </a:r>
            <a:endParaRPr lang="ru-RU" i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F:\Рисунок16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2" y="3140968"/>
            <a:ext cx="3017330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55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95736" y="1841465"/>
            <a:ext cx="6552455" cy="1728862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Молодец! Верно!</a:t>
            </a:r>
            <a:b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Дорогу осилит идущий!</a:t>
            </a:r>
            <a:endParaRPr lang="ru-RU" i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F:\Рисунок16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2705896"/>
            <a:ext cx="3240360" cy="404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718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95736" y="2132856"/>
            <a:ext cx="6696471" cy="1728862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Молодец! Верно!</a:t>
            </a:r>
            <a:b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Старание- мать успеха!</a:t>
            </a:r>
            <a:endParaRPr lang="ru-RU" i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F:\Рисунок16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8678"/>
            <a:ext cx="3275856" cy="409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05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42617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>
                <a:solidFill>
                  <a:schemeClr val="bg2"/>
                </a:solidFill>
              </a:rPr>
              <a:t>1.Какое </a:t>
            </a:r>
            <a:r>
              <a:rPr lang="ru-RU" b="1" i="1" dirty="0">
                <a:solidFill>
                  <a:schemeClr val="bg2"/>
                </a:solidFill>
              </a:rPr>
              <a:t>воздействие на человека оказывают компьютеры?</a:t>
            </a:r>
            <a:r>
              <a:rPr lang="ru-RU" b="1" i="1" dirty="0"/>
              <a:t/>
            </a:r>
            <a:br>
              <a:rPr lang="ru-RU" b="1" i="1" dirty="0"/>
            </a:br>
            <a:endParaRPr lang="ru-RU" i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79512" y="2276871"/>
            <a:ext cx="8424936" cy="3926795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2" action="ppaction://hlinksldjump"/>
              </a:rPr>
              <a:t>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3" action="ppaction://hlinksldjump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Вызывают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усталость и снижение работоспособности, плохо влияет на зрение.</a:t>
            </a:r>
          </a:p>
          <a:p>
            <a:pPr marL="457200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3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Человек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получает определенную дозу излучения.</a:t>
            </a:r>
          </a:p>
          <a:p>
            <a:pPr marL="457200" lvl="1" indent="0">
              <a:buNone/>
            </a:pP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4" action="ppaction://hlinksldjump"/>
              </a:rPr>
              <a:t>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 action="ppaction://hlinksldjump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Вызывает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расстройство памяти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70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91680" y="1916832"/>
            <a:ext cx="6840487" cy="1728862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Молодец! Верно!</a:t>
            </a:r>
            <a:b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Только тот, кто не боится неудач, сможет достичь успеха!</a:t>
            </a:r>
            <a:endParaRPr lang="ru-RU" i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F:\Рисунок16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" y="2928690"/>
            <a:ext cx="3133153" cy="3914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39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334207" y="2340960"/>
            <a:ext cx="655320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endParaRPr lang="ru-RU" altLang="ru-RU" sz="5400" kern="0" dirty="0" smtClean="0"/>
          </a:p>
          <a:p>
            <a:r>
              <a:rPr lang="ru-RU" altLang="ru-RU" sz="5400" kern="0" dirty="0" smtClean="0"/>
              <a:t>Неверно!</a:t>
            </a:r>
          </a:p>
          <a:p>
            <a:r>
              <a:rPr lang="ru-RU" altLang="ru-RU" sz="5400" i="1" kern="0" dirty="0" smtClean="0">
                <a:solidFill>
                  <a:schemeClr val="accent1">
                    <a:lumMod val="50000"/>
                  </a:schemeClr>
                </a:solidFill>
              </a:rPr>
              <a:t>Терпение и труд- всё перетрут!</a:t>
            </a:r>
            <a:r>
              <a:rPr lang="ru-RU" altLang="ru-RU" sz="4000" kern="0" dirty="0" smtClean="0"/>
              <a:t/>
            </a:r>
            <a:br>
              <a:rPr lang="ru-RU" altLang="ru-RU" sz="4000" kern="0" dirty="0" smtClean="0"/>
            </a:br>
            <a:endParaRPr lang="ru-RU" kern="0" dirty="0"/>
          </a:p>
        </p:txBody>
      </p:sp>
      <p:pic>
        <p:nvPicPr>
          <p:cNvPr id="10" name="Picture 7" descr="1709759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21088"/>
            <a:ext cx="1670585" cy="201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6804248" y="5445224"/>
            <a:ext cx="1944216" cy="12241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15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8064" y="3284984"/>
            <a:ext cx="6553200" cy="936104"/>
          </a:xfrm>
        </p:spPr>
        <p:txBody>
          <a:bodyPr/>
          <a:lstStyle/>
          <a:p>
            <a:r>
              <a:rPr lang="ru-RU" altLang="ru-RU" sz="5400" dirty="0" smtClean="0"/>
              <a:t>Неверно!</a:t>
            </a:r>
            <a:br>
              <a:rPr lang="ru-RU" altLang="ru-RU" sz="5400" dirty="0" smtClean="0"/>
            </a:br>
            <a:r>
              <a:rPr lang="ru-RU" altLang="ru-RU" sz="4400" i="1" dirty="0" smtClean="0">
                <a:solidFill>
                  <a:schemeClr val="accent1">
                    <a:lumMod val="50000"/>
                  </a:schemeClr>
                </a:solidFill>
              </a:rPr>
              <a:t>Я  совершу тысячу ошибок, но буду чемпионом!</a:t>
            </a:r>
            <a:r>
              <a:rPr lang="ru-RU" altLang="ru-RU" sz="4400" i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altLang="ru-RU" sz="4400" i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4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7" descr="1709759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509120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6804248" y="5517232"/>
            <a:ext cx="1800200" cy="11521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7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860788"/>
            <a:ext cx="6534674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5400" b="1" dirty="0" smtClean="0"/>
              <a:t>         </a:t>
            </a:r>
            <a:r>
              <a:rPr lang="ru-RU" altLang="ru-RU" sz="5400" b="1" dirty="0" smtClean="0">
                <a:solidFill>
                  <a:schemeClr val="bg2"/>
                </a:solidFill>
              </a:rPr>
              <a:t>Неверно!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Всё, что происходит,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     всё к лучшему,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   даже эта ошибка</a:t>
            </a:r>
            <a:r>
              <a:rPr lang="ru-RU" sz="5400" b="1" dirty="0" smtClean="0"/>
              <a:t>!</a:t>
            </a:r>
            <a:endParaRPr lang="ru-RU" sz="5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930477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020272" y="5445224"/>
            <a:ext cx="1872208" cy="11521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90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1760" y="2780928"/>
            <a:ext cx="7242688" cy="24314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5400" b="1" dirty="0" smtClean="0">
                <a:solidFill>
                  <a:schemeClr val="bg2"/>
                </a:solidFill>
              </a:rPr>
              <a:t>        Неверно!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Не страшно упасть, 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страшно не подняться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!</a:t>
            </a:r>
            <a:endParaRPr lang="ru-RU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4484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80312" y="57332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Назад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6876256" y="5517231"/>
            <a:ext cx="1728192" cy="123412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32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501672"/>
            <a:ext cx="8438464" cy="22775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5400" b="1" dirty="0" smtClean="0">
                <a:solidFill>
                  <a:schemeClr val="bg2"/>
                </a:solidFill>
              </a:rPr>
              <a:t>               Неверно!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Теперь  Вы знаете ещё один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      неверный результат!</a:t>
            </a:r>
            <a:endParaRPr lang="ru-RU" sz="4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043834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6732240" y="5589239"/>
            <a:ext cx="2029752" cy="1121469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76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2636912"/>
            <a:ext cx="5857192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5400" b="1" dirty="0" smtClean="0">
                <a:solidFill>
                  <a:schemeClr val="bg2"/>
                </a:solidFill>
              </a:rPr>
              <a:t>    Неверно!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Терпение и труд 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   всё перетрут!</a:t>
            </a:r>
            <a:endParaRPr lang="ru-RU" sz="4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674626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80312" y="57332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Назад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6876256" y="5517232"/>
            <a:ext cx="1872208" cy="11521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15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348880"/>
            <a:ext cx="7356501" cy="22775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5400" b="1" dirty="0" smtClean="0">
                <a:solidFill>
                  <a:schemeClr val="bg2"/>
                </a:solidFill>
              </a:rPr>
              <a:t>          Неверно!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    Не страшно упасть,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 страшно не подняться!</a:t>
            </a:r>
            <a:endParaRPr lang="ru-RU" sz="4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99429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020272" y="5720720"/>
            <a:ext cx="1914779" cy="10206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6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8167" y="2296085"/>
            <a:ext cx="7512121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5400" b="1" dirty="0"/>
              <a:t> </a:t>
            </a:r>
            <a:r>
              <a:rPr lang="ru-RU" altLang="ru-RU" sz="5400" b="1" dirty="0" smtClean="0"/>
              <a:t>           </a:t>
            </a:r>
            <a:r>
              <a:rPr lang="ru-RU" altLang="ru-RU" sz="5400" b="1" dirty="0" smtClean="0">
                <a:solidFill>
                  <a:schemeClr val="bg2"/>
                </a:solidFill>
              </a:rPr>
              <a:t>Неверно!</a:t>
            </a:r>
            <a:r>
              <a:rPr lang="ru-RU" sz="5400" b="1" i="1" dirty="0" smtClean="0">
                <a:solidFill>
                  <a:schemeClr val="bg2"/>
                </a:solidFill>
              </a:rPr>
              <a:t> 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       Теперь  </a:t>
            </a:r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Вы </a:t>
            </a:r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знаете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               </a:t>
            </a:r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ещё один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      неверный результат!</a:t>
            </a:r>
          </a:p>
          <a:p>
            <a:endParaRPr lang="ru-RU" sz="5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907802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164288" y="5672898"/>
            <a:ext cx="1679468" cy="99646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34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7486" y="2633863"/>
            <a:ext cx="6534674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5400" b="1" dirty="0" smtClean="0"/>
              <a:t>         </a:t>
            </a:r>
            <a:r>
              <a:rPr lang="ru-RU" altLang="ru-RU" sz="5400" b="1" dirty="0" smtClean="0">
                <a:solidFill>
                  <a:schemeClr val="bg2"/>
                </a:solidFill>
              </a:rPr>
              <a:t>Неверно!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Всё, что происходит,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     всё к лучшему,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   даже эта ошибка</a:t>
            </a:r>
            <a:r>
              <a:rPr lang="ru-RU" sz="4400" b="1" dirty="0"/>
              <a:t>!</a:t>
            </a:r>
          </a:p>
          <a:p>
            <a:endParaRPr lang="ru-RU" sz="5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683794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020272" y="5517231"/>
            <a:ext cx="1728193" cy="108012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63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31639" y="1844823"/>
            <a:ext cx="6767983" cy="2016225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Молодец!  Верно!</a:t>
            </a:r>
            <a:b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Где ум, там и толк!</a:t>
            </a:r>
            <a:endParaRPr lang="ru-RU" sz="4400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F:\Рисунок16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2814287"/>
            <a:ext cx="3240698" cy="404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30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36912"/>
            <a:ext cx="1023084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5400" b="1" dirty="0" smtClean="0"/>
              <a:t>            </a:t>
            </a:r>
            <a:r>
              <a:rPr lang="ru-RU" altLang="ru-RU" sz="5400" b="1" dirty="0" smtClean="0">
                <a:solidFill>
                  <a:schemeClr val="bg2"/>
                </a:solidFill>
              </a:rPr>
              <a:t>Неверно!</a:t>
            </a:r>
          </a:p>
          <a:p>
            <a:r>
              <a:rPr lang="ru-RU" alt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Я  </a:t>
            </a:r>
            <a:r>
              <a:rPr lang="ru-RU" altLang="ru-RU" sz="4400" b="1" i="1" dirty="0">
                <a:solidFill>
                  <a:schemeClr val="accent1">
                    <a:lumMod val="50000"/>
                  </a:schemeClr>
                </a:solidFill>
              </a:rPr>
              <a:t>совершу тысячу ошибок</a:t>
            </a:r>
            <a:r>
              <a:rPr lang="ru-RU" alt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ru-RU" alt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      но </a:t>
            </a:r>
            <a:r>
              <a:rPr lang="ru-RU" altLang="ru-RU" sz="4400" b="1" i="1" dirty="0">
                <a:solidFill>
                  <a:schemeClr val="accent1">
                    <a:lumMod val="50000"/>
                  </a:schemeClr>
                </a:solidFill>
              </a:rPr>
              <a:t>буду чемпионом!</a:t>
            </a:r>
            <a:br>
              <a:rPr lang="ru-RU" altLang="ru-RU" sz="4400" b="1" i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4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45" y="4899818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6948264" y="5301209"/>
            <a:ext cx="1728192" cy="126548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20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7907" y="2281247"/>
            <a:ext cx="7356501" cy="326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5400" b="1" dirty="0" smtClean="0"/>
              <a:t>         </a:t>
            </a:r>
            <a:r>
              <a:rPr lang="ru-RU" altLang="ru-RU" sz="5400" b="1" dirty="0" smtClean="0">
                <a:solidFill>
                  <a:schemeClr val="bg2"/>
                </a:solidFill>
              </a:rPr>
              <a:t>Неверно!</a:t>
            </a:r>
          </a:p>
          <a:p>
            <a:r>
              <a:rPr lang="ru-RU" sz="5400" b="1" i="1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Не </a:t>
            </a:r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страшно упасть,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 страшно не подняться!</a:t>
            </a:r>
          </a:p>
          <a:p>
            <a:endParaRPr lang="ru-RU" sz="5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97152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236296" y="5409219"/>
            <a:ext cx="1569487" cy="126014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6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2636912"/>
            <a:ext cx="5203669" cy="3939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5400" b="1" dirty="0"/>
              <a:t> </a:t>
            </a:r>
            <a:r>
              <a:rPr lang="ru-RU" altLang="ru-RU" sz="5400" b="1" dirty="0" smtClean="0"/>
              <a:t>   </a:t>
            </a:r>
            <a:r>
              <a:rPr lang="ru-RU" altLang="ru-RU" sz="5400" b="1" dirty="0" smtClean="0">
                <a:solidFill>
                  <a:schemeClr val="bg2"/>
                </a:solidFill>
              </a:rPr>
              <a:t>Неверно!</a:t>
            </a:r>
          </a:p>
          <a:p>
            <a:r>
              <a:rPr lang="ru-RU" altLang="ru-RU" sz="4400" b="1" i="1" kern="0" dirty="0">
                <a:solidFill>
                  <a:schemeClr val="accent1">
                    <a:lumMod val="50000"/>
                  </a:schemeClr>
                </a:solidFill>
              </a:rPr>
              <a:t>Терпение и </a:t>
            </a:r>
            <a:r>
              <a:rPr lang="ru-RU" altLang="ru-RU" sz="4400" b="1" i="1" kern="0" dirty="0" smtClean="0">
                <a:solidFill>
                  <a:schemeClr val="accent1">
                    <a:lumMod val="50000"/>
                  </a:schemeClr>
                </a:solidFill>
              </a:rPr>
              <a:t>труд-</a:t>
            </a:r>
          </a:p>
          <a:p>
            <a:r>
              <a:rPr lang="ru-RU" altLang="ru-RU" sz="4400" b="1" i="1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4400" b="1" i="1" kern="0" dirty="0">
                <a:solidFill>
                  <a:schemeClr val="accent1">
                    <a:lumMod val="50000"/>
                  </a:schemeClr>
                </a:solidFill>
              </a:rPr>
              <a:t>всё перетрут!</a:t>
            </a:r>
            <a:r>
              <a:rPr lang="ru-RU" altLang="ru-RU" sz="4000" b="1" kern="0" dirty="0"/>
              <a:t/>
            </a:r>
            <a:br>
              <a:rPr lang="ru-RU" altLang="ru-RU" sz="4000" b="1" kern="0" dirty="0"/>
            </a:br>
            <a:endParaRPr lang="ru-RU" sz="5400" b="1" kern="0" dirty="0"/>
          </a:p>
          <a:p>
            <a:endParaRPr lang="ru-RU" sz="5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34433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164289" y="5229200"/>
            <a:ext cx="1584176" cy="12241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7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3833" y="2492896"/>
            <a:ext cx="5137112" cy="29546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5400" b="1" dirty="0" smtClean="0">
                <a:solidFill>
                  <a:schemeClr val="bg2"/>
                </a:solidFill>
              </a:rPr>
              <a:t>Неверно!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Терпение и труд 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   всё перетрут!</a:t>
            </a:r>
          </a:p>
          <a:p>
            <a:endParaRPr lang="ru-RU" sz="4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35794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6876256" y="5336555"/>
            <a:ext cx="1728192" cy="120146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08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7200" y="2348880"/>
            <a:ext cx="8286627" cy="29546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5400" b="1" dirty="0"/>
              <a:t> </a:t>
            </a:r>
            <a:r>
              <a:rPr lang="ru-RU" altLang="ru-RU" sz="5400" b="1" dirty="0" smtClean="0"/>
              <a:t>          </a:t>
            </a:r>
            <a:r>
              <a:rPr lang="ru-RU" altLang="ru-RU" sz="5400" b="1" dirty="0" smtClean="0">
                <a:solidFill>
                  <a:schemeClr val="bg2"/>
                </a:solidFill>
              </a:rPr>
              <a:t>Неверно!</a:t>
            </a:r>
          </a:p>
          <a:p>
            <a:r>
              <a:rPr lang="ru-RU" altLang="ru-RU" sz="4400" b="1" i="1" dirty="0">
                <a:solidFill>
                  <a:schemeClr val="accent1">
                    <a:lumMod val="50000"/>
                  </a:schemeClr>
                </a:solidFill>
              </a:rPr>
              <a:t>Я  совершу тысячу ошибок</a:t>
            </a:r>
            <a:r>
              <a:rPr lang="ru-RU" alt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ru-RU" alt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4400" b="1" i="1" dirty="0">
                <a:solidFill>
                  <a:schemeClr val="accent1">
                    <a:lumMod val="50000"/>
                  </a:schemeClr>
                </a:solidFill>
              </a:rPr>
              <a:t>но буду чемпионом!</a:t>
            </a:r>
            <a:br>
              <a:rPr lang="ru-RU" altLang="ru-RU" sz="4400" b="1" i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4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926591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164287" y="5303535"/>
            <a:ext cx="1809539" cy="128993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17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2708920"/>
            <a:ext cx="5360763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5400" b="1" dirty="0"/>
              <a:t> </a:t>
            </a:r>
            <a:r>
              <a:rPr lang="ru-RU" altLang="ru-RU" sz="5400" b="1" dirty="0" smtClean="0"/>
              <a:t>   </a:t>
            </a:r>
            <a:r>
              <a:rPr lang="ru-RU" altLang="ru-RU" sz="5400" b="1" dirty="0" smtClean="0">
                <a:solidFill>
                  <a:schemeClr val="bg2"/>
                </a:solidFill>
              </a:rPr>
              <a:t>Неверно!</a:t>
            </a:r>
          </a:p>
          <a:p>
            <a:r>
              <a:rPr lang="ru-RU" altLang="ru-RU" sz="4400" b="1" i="1" kern="0" dirty="0">
                <a:solidFill>
                  <a:schemeClr val="accent1">
                    <a:lumMod val="50000"/>
                  </a:schemeClr>
                </a:solidFill>
              </a:rPr>
              <a:t>Терпение и труд- </a:t>
            </a:r>
            <a:endParaRPr lang="ru-RU" altLang="ru-RU" sz="4400" b="1" i="1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altLang="ru-RU" sz="4400" b="1" i="1" kern="0" dirty="0" smtClean="0">
                <a:solidFill>
                  <a:schemeClr val="accent1">
                    <a:lumMod val="50000"/>
                  </a:schemeClr>
                </a:solidFill>
              </a:rPr>
              <a:t>  всё </a:t>
            </a:r>
            <a:r>
              <a:rPr lang="ru-RU" altLang="ru-RU" sz="4400" b="1" i="1" kern="0" dirty="0">
                <a:solidFill>
                  <a:schemeClr val="accent1">
                    <a:lumMod val="50000"/>
                  </a:schemeClr>
                </a:solidFill>
              </a:rPr>
              <a:t>перетрут!</a:t>
            </a:r>
            <a:r>
              <a:rPr lang="ru-RU" altLang="ru-RU" sz="4400" b="1" kern="0" dirty="0"/>
              <a:t/>
            </a:r>
            <a:br>
              <a:rPr lang="ru-RU" altLang="ru-RU" sz="4400" b="1" kern="0" dirty="0"/>
            </a:br>
            <a:endParaRPr lang="ru-RU" sz="4400" b="1" kern="0" dirty="0"/>
          </a:p>
          <a:p>
            <a:endParaRPr lang="ru-RU" sz="5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601746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164288" y="5435183"/>
            <a:ext cx="1728192" cy="123417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46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1540" y="2408689"/>
            <a:ext cx="7356501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5400" b="1" dirty="0" smtClean="0"/>
              <a:t>           </a:t>
            </a:r>
            <a:r>
              <a:rPr lang="ru-RU" altLang="ru-RU" sz="5400" b="1" dirty="0" smtClean="0">
                <a:solidFill>
                  <a:schemeClr val="bg2"/>
                </a:solidFill>
              </a:rPr>
              <a:t>Неверно!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     Не </a:t>
            </a:r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страшно упасть,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 страшно не подняться!</a:t>
            </a:r>
          </a:p>
          <a:p>
            <a:endParaRPr lang="ru-RU" sz="5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97152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236296" y="5373216"/>
            <a:ext cx="1656184" cy="12241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19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5317" y="2275098"/>
            <a:ext cx="72547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5400" b="1" dirty="0" smtClean="0"/>
              <a:t>       </a:t>
            </a:r>
            <a:r>
              <a:rPr lang="ru-RU" altLang="ru-RU" sz="5400" b="1" dirty="0" smtClean="0">
                <a:solidFill>
                  <a:schemeClr val="bg2"/>
                </a:solidFill>
              </a:rPr>
              <a:t>Неверно!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Всё, что происходит,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     всё к лучшему,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   даже эта ошибка</a:t>
            </a:r>
            <a:r>
              <a:rPr lang="ru-RU" sz="4400" b="1" i="1" dirty="0"/>
              <a:t>!</a:t>
            </a:r>
          </a:p>
          <a:p>
            <a:endParaRPr lang="ru-RU" sz="5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95553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128284" y="5301208"/>
            <a:ext cx="1692188" cy="12241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42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7" y="2276872"/>
            <a:ext cx="783410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5400" b="1" dirty="0" smtClean="0">
                <a:solidFill>
                  <a:schemeClr val="bg2"/>
                </a:solidFill>
              </a:rPr>
              <a:t>         Неверно!</a:t>
            </a:r>
          </a:p>
          <a:p>
            <a:r>
              <a:rPr lang="ru-RU" sz="5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5400" b="1" i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Не </a:t>
            </a:r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страшно упасть,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 страшно не подняться!</a:t>
            </a:r>
            <a:endParaRPr lang="ru-RU" sz="4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930477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020272" y="5229200"/>
            <a:ext cx="1728192" cy="12241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54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204864"/>
            <a:ext cx="8286627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5400" b="1" dirty="0"/>
              <a:t> </a:t>
            </a:r>
            <a:r>
              <a:rPr lang="ru-RU" altLang="ru-RU" sz="5400" b="1" dirty="0" smtClean="0"/>
              <a:t>            </a:t>
            </a:r>
            <a:r>
              <a:rPr lang="ru-RU" altLang="ru-RU" sz="5400" b="1" dirty="0" smtClean="0">
                <a:solidFill>
                  <a:schemeClr val="bg2"/>
                </a:solidFill>
              </a:rPr>
              <a:t>Неверно!</a:t>
            </a:r>
          </a:p>
          <a:p>
            <a:r>
              <a:rPr lang="ru-RU" altLang="ru-RU" sz="4400" b="1" i="1" dirty="0">
                <a:solidFill>
                  <a:schemeClr val="accent1">
                    <a:lumMod val="50000"/>
                  </a:schemeClr>
                </a:solidFill>
              </a:rPr>
              <a:t>Я  совершу тысячу ошибок,</a:t>
            </a:r>
          </a:p>
          <a:p>
            <a:r>
              <a:rPr lang="ru-RU" altLang="ru-RU" sz="4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    но </a:t>
            </a:r>
            <a:r>
              <a:rPr lang="ru-RU" altLang="ru-RU" sz="4400" b="1" i="1" dirty="0">
                <a:solidFill>
                  <a:schemeClr val="accent1">
                    <a:lumMod val="50000"/>
                  </a:schemeClr>
                </a:solidFill>
              </a:rPr>
              <a:t>буду чемпионом!</a:t>
            </a:r>
            <a:br>
              <a:rPr lang="ru-RU" altLang="ru-RU" sz="4400" b="1" i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4400" b="1" dirty="0"/>
          </a:p>
          <a:p>
            <a:endParaRPr lang="ru-RU" sz="5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683794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092280" y="5373216"/>
            <a:ext cx="1656184" cy="12241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41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80920" cy="16561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ru-RU" sz="4000" b="1" i="1" dirty="0" smtClean="0">
                <a:solidFill>
                  <a:schemeClr val="bg2"/>
                </a:solidFill>
              </a:rPr>
              <a:t/>
            </a:r>
            <a:br>
              <a:rPr lang="ru-RU" sz="4000" b="1" i="1" dirty="0" smtClean="0">
                <a:solidFill>
                  <a:schemeClr val="bg2"/>
                </a:solidFill>
              </a:rPr>
            </a:br>
            <a:r>
              <a:rPr lang="ru-RU" sz="4000" b="1" i="1" dirty="0" smtClean="0">
                <a:solidFill>
                  <a:schemeClr val="bg2"/>
                </a:solidFill>
              </a:rPr>
              <a:t>2</a:t>
            </a:r>
            <a:r>
              <a:rPr lang="ru-RU" b="1" i="1" dirty="0">
                <a:solidFill>
                  <a:schemeClr val="bg2"/>
                </a:solidFill>
              </a:rPr>
              <a:t>. На каком расстоянии от монитора должен работать ученик за компьютером?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39552" y="2636912"/>
            <a:ext cx="7938032" cy="4104456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971550" lvl="1" indent="-514350">
              <a:buFont typeface="+mj-lt"/>
              <a:buAutoNum type="arabicPeriod"/>
            </a:pPr>
            <a:endParaRPr lang="ru-RU" dirty="0" smtClean="0"/>
          </a:p>
          <a:p>
            <a:pPr marL="971550" lvl="1" indent="-514350">
              <a:buFont typeface="+mj-lt"/>
              <a:buAutoNum type="arabicPeriod"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2" action="ppaction://hlinksldjump"/>
              </a:rPr>
              <a:t>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20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-40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см</a:t>
            </a:r>
          </a:p>
          <a:p>
            <a:pPr marL="457200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3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50-70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см</a:t>
            </a:r>
          </a:p>
          <a:p>
            <a:pPr marL="457200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4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8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см</a:t>
            </a:r>
          </a:p>
          <a:p>
            <a:pPr marL="457200" lvl="1" indent="0">
              <a:buNone/>
            </a:pP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5" action="ppaction://hlinksldjump"/>
              </a:rPr>
              <a:t> </a:t>
            </a: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5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5" action="ppaction://hlinksldjump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90-100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см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10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4088" y="2052304"/>
            <a:ext cx="6534674" cy="4801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5400" b="1" dirty="0"/>
              <a:t> </a:t>
            </a:r>
            <a:r>
              <a:rPr lang="ru-RU" altLang="ru-RU" sz="5400" b="1" dirty="0" smtClean="0"/>
              <a:t>       </a:t>
            </a:r>
            <a:r>
              <a:rPr lang="ru-RU" altLang="ru-RU" sz="5400" b="1" dirty="0" smtClean="0">
                <a:solidFill>
                  <a:schemeClr val="bg2"/>
                </a:solidFill>
              </a:rPr>
              <a:t>Неверно!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Всё, что происходит,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     всё к лучшему,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   даже эта ошибка!</a:t>
            </a:r>
          </a:p>
          <a:p>
            <a:endParaRPr lang="ru-RU" sz="6600" b="1" dirty="0"/>
          </a:p>
          <a:p>
            <a:endParaRPr lang="ru-RU" sz="5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25" y="4685986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092280" y="5416756"/>
            <a:ext cx="1656184" cy="11805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63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8225" y="2204864"/>
            <a:ext cx="739877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5400" b="1" dirty="0" smtClean="0">
                <a:solidFill>
                  <a:schemeClr val="bg2"/>
                </a:solidFill>
              </a:rPr>
              <a:t>      Неверно!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Всё, что происходит,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     всё к лучшему,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   даже эта ошибка!</a:t>
            </a:r>
          </a:p>
          <a:p>
            <a:endParaRPr lang="ru-RU" sz="6600" b="1" dirty="0"/>
          </a:p>
          <a:p>
            <a:endParaRPr lang="ru-RU" sz="5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83794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236296" y="5517231"/>
            <a:ext cx="1656184" cy="1152129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44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708920"/>
            <a:ext cx="63557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5400" b="1" dirty="0"/>
              <a:t> </a:t>
            </a:r>
            <a:r>
              <a:rPr lang="ru-RU" altLang="ru-RU" sz="5400" b="1" dirty="0" smtClean="0"/>
              <a:t>    </a:t>
            </a:r>
            <a:r>
              <a:rPr lang="ru-RU" altLang="ru-RU" sz="5400" b="1" dirty="0" smtClean="0">
                <a:solidFill>
                  <a:schemeClr val="bg2"/>
                </a:solidFill>
              </a:rPr>
              <a:t>Неверно!</a:t>
            </a:r>
          </a:p>
          <a:p>
            <a:r>
              <a:rPr lang="ru-RU" altLang="ru-RU" sz="4400" b="1" i="1" kern="0" dirty="0" smtClean="0">
                <a:solidFill>
                  <a:schemeClr val="accent1">
                    <a:lumMod val="50000"/>
                  </a:schemeClr>
                </a:solidFill>
              </a:rPr>
              <a:t> Терпение </a:t>
            </a:r>
            <a:r>
              <a:rPr lang="ru-RU" altLang="ru-RU" sz="4400" b="1" i="1" kern="0" dirty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altLang="ru-RU" sz="4400" b="1" i="1" kern="0" dirty="0" smtClean="0">
                <a:solidFill>
                  <a:schemeClr val="accent1">
                    <a:lumMod val="50000"/>
                  </a:schemeClr>
                </a:solidFill>
              </a:rPr>
              <a:t>труд-</a:t>
            </a:r>
          </a:p>
          <a:p>
            <a:r>
              <a:rPr lang="ru-RU" altLang="ru-RU" sz="4400" b="1" i="1" kern="0" dirty="0" smtClean="0">
                <a:solidFill>
                  <a:schemeClr val="accent1">
                    <a:lumMod val="50000"/>
                  </a:schemeClr>
                </a:solidFill>
              </a:rPr>
              <a:t>    всё </a:t>
            </a:r>
            <a:r>
              <a:rPr lang="ru-RU" altLang="ru-RU" sz="4400" b="1" i="1" kern="0" dirty="0">
                <a:solidFill>
                  <a:schemeClr val="accent1">
                    <a:lumMod val="50000"/>
                  </a:schemeClr>
                </a:solidFill>
              </a:rPr>
              <a:t>перетрут!</a:t>
            </a:r>
            <a:r>
              <a:rPr lang="ru-RU" altLang="ru-RU" sz="4400" b="1" i="1" kern="0" dirty="0"/>
              <a:t/>
            </a:r>
            <a:br>
              <a:rPr lang="ru-RU" altLang="ru-RU" sz="4400" b="1" i="1" kern="0" dirty="0"/>
            </a:br>
            <a:endParaRPr lang="ru-RU" sz="4400" b="1" i="1" kern="0" dirty="0"/>
          </a:p>
          <a:p>
            <a:endParaRPr lang="ru-RU" sz="5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683794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6948264" y="5373216"/>
            <a:ext cx="1512168" cy="129614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87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348880"/>
            <a:ext cx="944473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5400" b="1" dirty="0"/>
              <a:t> </a:t>
            </a:r>
            <a:r>
              <a:rPr lang="ru-RU" altLang="ru-RU" sz="5400" b="1" dirty="0" smtClean="0"/>
              <a:t>        </a:t>
            </a:r>
            <a:r>
              <a:rPr lang="ru-RU" altLang="ru-RU" sz="5400" b="1" dirty="0" smtClean="0">
                <a:solidFill>
                  <a:schemeClr val="bg2"/>
                </a:solidFill>
              </a:rPr>
              <a:t>Неверно!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     Не </a:t>
            </a:r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страшно упасть,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 страшно не подняться!</a:t>
            </a:r>
            <a:endParaRPr lang="ru-RU" sz="4400" b="1" i="1" dirty="0"/>
          </a:p>
          <a:p>
            <a:endParaRPr lang="ru-RU" sz="5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02485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092280" y="5431872"/>
            <a:ext cx="1443687" cy="12374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74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5960" y="1988840"/>
            <a:ext cx="8664249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5400" b="1" dirty="0">
                <a:solidFill>
                  <a:schemeClr val="bg2"/>
                </a:solidFill>
              </a:rPr>
              <a:t> </a:t>
            </a:r>
            <a:r>
              <a:rPr lang="ru-RU" altLang="ru-RU" sz="5400" b="1" dirty="0" smtClean="0">
                <a:solidFill>
                  <a:schemeClr val="bg2"/>
                </a:solidFill>
              </a:rPr>
              <a:t>       Неверно!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Теперь  Вы знаете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          </a:t>
            </a:r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ещё </a:t>
            </a:r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один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неверный </a:t>
            </a:r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результат!</a:t>
            </a:r>
          </a:p>
          <a:p>
            <a:endParaRPr lang="ru-RU" sz="4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87165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6948264" y="5373216"/>
            <a:ext cx="1656184" cy="12241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01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2708920"/>
            <a:ext cx="5792811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5400" b="1" dirty="0"/>
              <a:t> </a:t>
            </a:r>
            <a:r>
              <a:rPr lang="ru-RU" altLang="ru-RU" sz="5400" b="1" dirty="0" smtClean="0"/>
              <a:t>  </a:t>
            </a:r>
            <a:r>
              <a:rPr lang="ru-RU" altLang="ru-RU" sz="5400" b="1" dirty="0" smtClean="0">
                <a:solidFill>
                  <a:schemeClr val="bg2"/>
                </a:solidFill>
              </a:rPr>
              <a:t>Неверно!</a:t>
            </a:r>
          </a:p>
          <a:p>
            <a:r>
              <a:rPr lang="ru-RU" altLang="ru-RU" sz="4400" b="1" i="1" kern="0" dirty="0">
                <a:solidFill>
                  <a:schemeClr val="accent1">
                    <a:lumMod val="50000"/>
                  </a:schemeClr>
                </a:solidFill>
              </a:rPr>
              <a:t>Терпение и труд- </a:t>
            </a:r>
            <a:endParaRPr lang="ru-RU" altLang="ru-RU" sz="4400" b="1" i="1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altLang="ru-RU" sz="4400" b="1" i="1" kern="0" dirty="0" smtClean="0">
                <a:solidFill>
                  <a:schemeClr val="accent1">
                    <a:lumMod val="50000"/>
                  </a:schemeClr>
                </a:solidFill>
              </a:rPr>
              <a:t>   всё </a:t>
            </a:r>
            <a:r>
              <a:rPr lang="ru-RU" altLang="ru-RU" sz="4400" b="1" i="1" kern="0" dirty="0">
                <a:solidFill>
                  <a:schemeClr val="accent1">
                    <a:lumMod val="50000"/>
                  </a:schemeClr>
                </a:solidFill>
              </a:rPr>
              <a:t>перетрут!</a:t>
            </a:r>
            <a:r>
              <a:rPr lang="ru-RU" altLang="ru-RU" sz="4000" kern="0" dirty="0"/>
              <a:t/>
            </a:r>
            <a:br>
              <a:rPr lang="ru-RU" altLang="ru-RU" sz="4000" kern="0" dirty="0"/>
            </a:br>
            <a:endParaRPr lang="ru-RU" sz="5400" kern="0" dirty="0"/>
          </a:p>
          <a:p>
            <a:endParaRPr lang="ru-RU" sz="5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04" y="4539778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6948264" y="5373216"/>
            <a:ext cx="1800200" cy="127524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34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6692" y="2241352"/>
            <a:ext cx="859224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5400" b="1" dirty="0" smtClean="0"/>
              <a:t>        </a:t>
            </a:r>
            <a:r>
              <a:rPr lang="ru-RU" altLang="ru-RU" sz="5400" b="1" dirty="0" smtClean="0">
                <a:solidFill>
                  <a:schemeClr val="bg2"/>
                </a:solidFill>
              </a:rPr>
              <a:t>Неверно!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  Теперь  </a:t>
            </a:r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Вы знаете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           </a:t>
            </a:r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ещё </a:t>
            </a:r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один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неверный </a:t>
            </a:r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результат!</a:t>
            </a:r>
          </a:p>
          <a:p>
            <a:endParaRPr lang="ru-RU" altLang="ru-RU" sz="5400" b="1" dirty="0" smtClean="0"/>
          </a:p>
          <a:p>
            <a:endParaRPr lang="ru-RU" sz="5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939043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020272" y="5373216"/>
            <a:ext cx="1728192" cy="11521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1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2636912"/>
            <a:ext cx="8436621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5400" b="1" dirty="0"/>
              <a:t> </a:t>
            </a:r>
            <a:r>
              <a:rPr lang="ru-RU" altLang="ru-RU" sz="5400" b="1" dirty="0" smtClean="0"/>
              <a:t>       </a:t>
            </a:r>
            <a:r>
              <a:rPr lang="ru-RU" altLang="ru-RU" sz="5400" b="1" dirty="0" smtClean="0">
                <a:solidFill>
                  <a:schemeClr val="bg2"/>
                </a:solidFill>
              </a:rPr>
              <a:t>Неверно!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Не страшно упасть,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 страшно не подняться!</a:t>
            </a:r>
            <a:endParaRPr lang="ru-RU" sz="4400" b="1" i="1" dirty="0"/>
          </a:p>
          <a:p>
            <a:endParaRPr lang="ru-RU" sz="6600" b="1" dirty="0"/>
          </a:p>
          <a:p>
            <a:endParaRPr lang="ru-RU" sz="5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699015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6948264" y="5301208"/>
            <a:ext cx="1800200" cy="12241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19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0075" y="2276872"/>
            <a:ext cx="99003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5400" b="1" dirty="0" smtClean="0"/>
              <a:t>          </a:t>
            </a:r>
            <a:r>
              <a:rPr lang="ru-RU" altLang="ru-RU" sz="5400" b="1" dirty="0" smtClean="0">
                <a:solidFill>
                  <a:schemeClr val="bg2"/>
                </a:solidFill>
              </a:rPr>
              <a:t>Неверно!</a:t>
            </a:r>
          </a:p>
          <a:p>
            <a:r>
              <a:rPr lang="ru-RU" altLang="ru-RU" sz="4400" b="1" i="1" dirty="0">
                <a:solidFill>
                  <a:schemeClr val="accent1">
                    <a:lumMod val="50000"/>
                  </a:schemeClr>
                </a:solidFill>
              </a:rPr>
              <a:t>Я  совершу тысячу ошибок,</a:t>
            </a:r>
          </a:p>
          <a:p>
            <a:r>
              <a:rPr lang="ru-RU" altLang="ru-RU" sz="4400" b="1" i="1" dirty="0">
                <a:solidFill>
                  <a:schemeClr val="accent1">
                    <a:lumMod val="50000"/>
                  </a:schemeClr>
                </a:solidFill>
              </a:rPr>
              <a:t>     но буду чемпионом!</a:t>
            </a:r>
            <a:br>
              <a:rPr lang="ru-RU" altLang="ru-RU" sz="4400" b="1" i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4400" b="1" dirty="0"/>
          </a:p>
          <a:p>
            <a:endParaRPr lang="ru-RU" sz="5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55689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6894532" y="5522464"/>
            <a:ext cx="1728192" cy="108012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71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2636912"/>
            <a:ext cx="5360763" cy="41242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5400" b="1" dirty="0"/>
              <a:t> </a:t>
            </a:r>
            <a:r>
              <a:rPr lang="ru-RU" altLang="ru-RU" sz="5400" b="1" dirty="0" smtClean="0"/>
              <a:t>  </a:t>
            </a:r>
            <a:r>
              <a:rPr lang="ru-RU" altLang="ru-RU" sz="5400" b="1" dirty="0" smtClean="0">
                <a:solidFill>
                  <a:schemeClr val="bg2"/>
                </a:solidFill>
              </a:rPr>
              <a:t>Неверно!</a:t>
            </a:r>
          </a:p>
          <a:p>
            <a:r>
              <a:rPr lang="ru-RU" altLang="ru-RU" sz="4400" b="1" i="1" kern="0" dirty="0">
                <a:solidFill>
                  <a:schemeClr val="accent1">
                    <a:lumMod val="50000"/>
                  </a:schemeClr>
                </a:solidFill>
              </a:rPr>
              <a:t>Терпение и труд- </a:t>
            </a:r>
          </a:p>
          <a:p>
            <a:r>
              <a:rPr lang="ru-RU" altLang="ru-RU" sz="4400" b="1" i="1" kern="0" dirty="0">
                <a:solidFill>
                  <a:schemeClr val="accent1">
                    <a:lumMod val="50000"/>
                  </a:schemeClr>
                </a:solidFill>
              </a:rPr>
              <a:t>   всё перетрут!</a:t>
            </a:r>
            <a:r>
              <a:rPr lang="ru-RU" altLang="ru-RU" sz="4800" kern="0" dirty="0"/>
              <a:t/>
            </a:r>
            <a:br>
              <a:rPr lang="ru-RU" altLang="ru-RU" sz="4800" kern="0" dirty="0"/>
            </a:br>
            <a:endParaRPr lang="ru-RU" sz="6600" kern="0" dirty="0"/>
          </a:p>
          <a:p>
            <a:endParaRPr lang="ru-RU" sz="5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93096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020273" y="5445224"/>
            <a:ext cx="1728192" cy="11521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05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47664" y="2492896"/>
            <a:ext cx="6768479" cy="1368822"/>
          </a:xfr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    Молодец! Верно!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Успех это путь, </a:t>
            </a:r>
            <a:b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а не цель!</a:t>
            </a:r>
            <a:endParaRPr lang="ru-RU" sz="48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2" descr="F:\Рисунок16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2935"/>
            <a:ext cx="3205933" cy="400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06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348880"/>
            <a:ext cx="16085395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5400" b="1" dirty="0" smtClean="0">
                <a:solidFill>
                  <a:schemeClr val="bg2"/>
                </a:solidFill>
              </a:rPr>
              <a:t>           Неверно!</a:t>
            </a:r>
          </a:p>
          <a:p>
            <a:r>
              <a:rPr lang="ru-RU" altLang="ru-RU" sz="4400" b="1" i="1" dirty="0">
                <a:solidFill>
                  <a:schemeClr val="accent1">
                    <a:lumMod val="50000"/>
                  </a:schemeClr>
                </a:solidFill>
              </a:rPr>
              <a:t>Я  совершу тысячу ошибок</a:t>
            </a:r>
            <a:r>
              <a:rPr lang="ru-RU" alt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ru-RU" alt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       но </a:t>
            </a:r>
            <a:r>
              <a:rPr lang="ru-RU" altLang="ru-RU" sz="4400" b="1" i="1" dirty="0">
                <a:solidFill>
                  <a:schemeClr val="accent1">
                    <a:lumMod val="50000"/>
                  </a:schemeClr>
                </a:solidFill>
              </a:rPr>
              <a:t>буду чемпионом!</a:t>
            </a:r>
            <a:endParaRPr lang="ru-RU" sz="4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998616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092281" y="5301208"/>
            <a:ext cx="1656184" cy="129614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32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2636912"/>
            <a:ext cx="5360763" cy="41242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5400" b="1" dirty="0"/>
              <a:t> </a:t>
            </a:r>
            <a:r>
              <a:rPr lang="ru-RU" altLang="ru-RU" sz="5400" b="1" dirty="0" smtClean="0"/>
              <a:t>    </a:t>
            </a:r>
            <a:r>
              <a:rPr lang="ru-RU" altLang="ru-RU" sz="5400" b="1" dirty="0" smtClean="0">
                <a:solidFill>
                  <a:schemeClr val="bg2"/>
                </a:solidFill>
              </a:rPr>
              <a:t>Неверно!</a:t>
            </a:r>
          </a:p>
          <a:p>
            <a:r>
              <a:rPr lang="ru-RU" altLang="ru-RU" sz="4400" b="1" i="1" kern="0" dirty="0">
                <a:solidFill>
                  <a:schemeClr val="accent1">
                    <a:lumMod val="50000"/>
                  </a:schemeClr>
                </a:solidFill>
              </a:rPr>
              <a:t>Терпение и труд- </a:t>
            </a:r>
          </a:p>
          <a:p>
            <a:r>
              <a:rPr lang="ru-RU" altLang="ru-RU" sz="4400" b="1" i="1" kern="0" dirty="0">
                <a:solidFill>
                  <a:schemeClr val="accent1">
                    <a:lumMod val="50000"/>
                  </a:schemeClr>
                </a:solidFill>
              </a:rPr>
              <a:t>   всё перетрут!</a:t>
            </a:r>
            <a:r>
              <a:rPr lang="ru-RU" altLang="ru-RU" sz="4800" kern="0" dirty="0"/>
              <a:t/>
            </a:r>
            <a:br>
              <a:rPr lang="ru-RU" altLang="ru-RU" sz="4800" kern="0" dirty="0"/>
            </a:br>
            <a:endParaRPr lang="ru-RU" sz="6600" kern="0" dirty="0"/>
          </a:p>
          <a:p>
            <a:endParaRPr lang="ru-RU" sz="5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944" y="4384224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6804248" y="5373216"/>
            <a:ext cx="1800200" cy="12241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50840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636912"/>
            <a:ext cx="820751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5400" b="1" dirty="0" smtClean="0"/>
              <a:t>         </a:t>
            </a:r>
            <a:r>
              <a:rPr lang="ru-RU" altLang="ru-RU" sz="5400" b="1" dirty="0" smtClean="0">
                <a:solidFill>
                  <a:schemeClr val="bg2"/>
                </a:solidFill>
              </a:rPr>
              <a:t>Неверно!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    Не </a:t>
            </a:r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страшно упасть, 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страшно не подняться</a:t>
            </a: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!</a:t>
            </a:r>
          </a:p>
          <a:p>
            <a:endParaRPr lang="ru-RU" sz="5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93" y="4899818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164288" y="5301207"/>
            <a:ext cx="1584176" cy="126548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53013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7460" y="2348880"/>
            <a:ext cx="863956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5400" b="1" dirty="0" smtClean="0">
                <a:solidFill>
                  <a:schemeClr val="bg2"/>
                </a:solidFill>
              </a:rPr>
              <a:t>         Неверно!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   Не </a:t>
            </a:r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страшно упасть, </a:t>
            </a:r>
          </a:p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страшно не подняться</a:t>
            </a: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!</a:t>
            </a:r>
          </a:p>
          <a:p>
            <a:endParaRPr lang="ru-RU" sz="5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899818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092280" y="5457423"/>
            <a:ext cx="1728191" cy="110927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21572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36912"/>
            <a:ext cx="16085395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5400" b="1" dirty="0" smtClean="0"/>
              <a:t>          </a:t>
            </a:r>
            <a:r>
              <a:rPr lang="ru-RU" altLang="ru-RU" sz="5400" b="1" dirty="0" smtClean="0">
                <a:solidFill>
                  <a:schemeClr val="bg2"/>
                </a:solidFill>
              </a:rPr>
              <a:t>Неверно!</a:t>
            </a:r>
          </a:p>
          <a:p>
            <a:r>
              <a:rPr lang="ru-RU" alt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Я  </a:t>
            </a:r>
            <a:r>
              <a:rPr lang="ru-RU" altLang="ru-RU" sz="4400" b="1" i="1" dirty="0">
                <a:solidFill>
                  <a:schemeClr val="accent1">
                    <a:lumMod val="50000"/>
                  </a:schemeClr>
                </a:solidFill>
              </a:rPr>
              <a:t>совершу тысячу ошибок, </a:t>
            </a:r>
            <a:endParaRPr lang="ru-RU" altLang="ru-RU" sz="44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alt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     но </a:t>
            </a:r>
            <a:r>
              <a:rPr lang="ru-RU" altLang="ru-RU" sz="4400" b="1" i="1" dirty="0">
                <a:solidFill>
                  <a:schemeClr val="accent1">
                    <a:lumMod val="50000"/>
                  </a:schemeClr>
                </a:solidFill>
              </a:rPr>
              <a:t>буду чемпионом!</a:t>
            </a:r>
            <a:endParaRPr lang="ru-RU" sz="4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858613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236296" y="5373216"/>
            <a:ext cx="1512168" cy="129614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67283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2636912"/>
            <a:ext cx="564879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5400" b="1" dirty="0"/>
              <a:t> </a:t>
            </a:r>
            <a:r>
              <a:rPr lang="ru-RU" altLang="ru-RU" sz="5400" b="1" dirty="0" smtClean="0"/>
              <a:t>   </a:t>
            </a:r>
            <a:r>
              <a:rPr lang="ru-RU" altLang="ru-RU" sz="5400" b="1" dirty="0" smtClean="0">
                <a:solidFill>
                  <a:schemeClr val="bg2"/>
                </a:solidFill>
              </a:rPr>
              <a:t>Неверно!</a:t>
            </a:r>
          </a:p>
          <a:p>
            <a:r>
              <a:rPr lang="ru-RU" altLang="ru-RU" sz="4400" b="1" i="1" kern="0" dirty="0">
                <a:solidFill>
                  <a:schemeClr val="accent1">
                    <a:lumMod val="50000"/>
                  </a:schemeClr>
                </a:solidFill>
              </a:rPr>
              <a:t>Терпение и труд- </a:t>
            </a:r>
          </a:p>
          <a:p>
            <a:r>
              <a:rPr lang="ru-RU" altLang="ru-RU" sz="4400" b="1" i="1" kern="0" dirty="0">
                <a:solidFill>
                  <a:schemeClr val="accent1">
                    <a:lumMod val="50000"/>
                  </a:schemeClr>
                </a:solidFill>
              </a:rPr>
              <a:t>   всё перетрут!</a:t>
            </a:r>
            <a:r>
              <a:rPr lang="ru-RU" altLang="ru-RU" sz="6000" kern="0" dirty="0"/>
              <a:t/>
            </a:r>
            <a:br>
              <a:rPr lang="ru-RU" altLang="ru-RU" sz="6000" kern="0" dirty="0"/>
            </a:br>
            <a:endParaRPr lang="ru-RU" sz="8000" kern="0" dirty="0"/>
          </a:p>
          <a:p>
            <a:endParaRPr lang="ru-RU" sz="5400" b="1" dirty="0"/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509120"/>
            <a:ext cx="13811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232462" y="5342557"/>
            <a:ext cx="1516001" cy="118278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26955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703459" y="1700808"/>
            <a:ext cx="7704856" cy="1566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kern="0" dirty="0" smtClean="0"/>
              <a:t/>
            </a:r>
            <a:br>
              <a:rPr lang="ru-RU" sz="4000" kern="0" dirty="0" smtClean="0"/>
            </a:br>
            <a:r>
              <a:rPr lang="ru-RU" sz="12800" i="1" kern="0" dirty="0" smtClean="0">
                <a:solidFill>
                  <a:schemeClr val="bg2"/>
                </a:solidFill>
              </a:rPr>
              <a:t>14. Каким огнетушителем нужно пользоваться при загорании аппаратуры?</a:t>
            </a:r>
            <a:r>
              <a:rPr lang="ru-RU" sz="12800" i="1" kern="0" dirty="0" smtClean="0"/>
              <a:t/>
            </a:r>
            <a:br>
              <a:rPr lang="ru-RU" sz="12800" i="1" kern="0" dirty="0" smtClean="0"/>
            </a:br>
            <a:endParaRPr lang="ru-RU" sz="12800" i="1" kern="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43419" y="2850285"/>
            <a:ext cx="8424936" cy="36030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buFont typeface="+mj-lt"/>
              <a:buAutoNum type="arabicPeriod"/>
            </a:pPr>
            <a:endParaRPr lang="ru-RU" sz="2600" kern="0" dirty="0" smtClean="0"/>
          </a:p>
          <a:p>
            <a:pPr marL="633413" lvl="1" indent="-457200">
              <a:buFont typeface="Wingdings" panose="05000000000000000000" pitchFamily="2" charset="2"/>
              <a:buChar char="q"/>
            </a:pPr>
            <a:endParaRPr lang="ru-RU" sz="2600" kern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176213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2" action="ppaction://hlinksldjump"/>
              </a:rPr>
              <a:t>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kern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Воздушно-пенный огнетушитель</a:t>
            </a:r>
          </a:p>
          <a:p>
            <a:pPr marL="176213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3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kern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Пенный огнетушитель</a:t>
            </a:r>
          </a:p>
          <a:p>
            <a:pPr marL="176213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4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kern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Углекислотный огнетушитель</a:t>
            </a:r>
          </a:p>
          <a:p>
            <a:endParaRPr lang="ru-RU" kern="0" dirty="0"/>
          </a:p>
        </p:txBody>
      </p:sp>
    </p:spTree>
    <p:extLst>
      <p:ext uri="{BB962C8B-B14F-4D97-AF65-F5344CB8AC3E}">
        <p14:creationId xmlns:p14="http://schemas.microsoft.com/office/powerpoint/2010/main" val="199272324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9522" y="1916832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 smtClean="0">
                <a:solidFill>
                  <a:schemeClr val="bg2"/>
                </a:solidFill>
              </a:rPr>
              <a:t>    Неверно</a:t>
            </a:r>
            <a:r>
              <a:rPr lang="ru-RU" altLang="ru-RU" sz="4000" b="1" dirty="0">
                <a:solidFill>
                  <a:schemeClr val="bg2"/>
                </a:solidFill>
              </a:rPr>
              <a:t>!</a:t>
            </a:r>
          </a:p>
          <a:p>
            <a:pPr algn="ctr"/>
            <a:r>
              <a:rPr lang="ru-RU" sz="4000" b="1" i="1" dirty="0">
                <a:solidFill>
                  <a:schemeClr val="accent1">
                    <a:lumMod val="50000"/>
                  </a:schemeClr>
                </a:solidFill>
              </a:rPr>
              <a:t>Не страшно упасть, </a:t>
            </a:r>
          </a:p>
          <a:p>
            <a:pPr algn="ctr"/>
            <a:r>
              <a:rPr lang="ru-RU" sz="4000" b="1" i="1" dirty="0">
                <a:solidFill>
                  <a:schemeClr val="accent1">
                    <a:lumMod val="50000"/>
                  </a:schemeClr>
                </a:solidFill>
              </a:rPr>
              <a:t>страшно не подняться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!</a:t>
            </a:r>
          </a:p>
        </p:txBody>
      </p:sp>
      <p:pic>
        <p:nvPicPr>
          <p:cNvPr id="4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855824"/>
            <a:ext cx="2029197" cy="2449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7380312" y="6021288"/>
            <a:ext cx="115212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50563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844824"/>
            <a:ext cx="74168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 smtClean="0">
                <a:solidFill>
                  <a:schemeClr val="bg2"/>
                </a:solidFill>
              </a:rPr>
              <a:t> Неверно</a:t>
            </a:r>
            <a:r>
              <a:rPr lang="ru-RU" altLang="ru-RU" sz="4000" b="1" dirty="0">
                <a:solidFill>
                  <a:schemeClr val="bg2"/>
                </a:solidFill>
              </a:rPr>
              <a:t>! </a:t>
            </a:r>
            <a:endParaRPr lang="ru-RU" altLang="ru-RU" sz="4000" b="1" dirty="0" smtClean="0">
              <a:solidFill>
                <a:schemeClr val="bg2"/>
              </a:solidFill>
            </a:endParaRPr>
          </a:p>
          <a:p>
            <a:pPr algn="ctr"/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Всё</a:t>
            </a:r>
            <a:r>
              <a:rPr lang="ru-RU" sz="4000" b="1" i="1" dirty="0">
                <a:solidFill>
                  <a:schemeClr val="accent1">
                    <a:lumMod val="50000"/>
                  </a:schemeClr>
                </a:solidFill>
              </a:rPr>
              <a:t>, что происходит,</a:t>
            </a:r>
          </a:p>
          <a:p>
            <a:pPr algn="ctr"/>
            <a:r>
              <a:rPr lang="ru-RU" sz="4000" b="1" i="1" dirty="0">
                <a:solidFill>
                  <a:schemeClr val="accent1">
                    <a:lumMod val="50000"/>
                  </a:schemeClr>
                </a:solidFill>
              </a:rPr>
              <a:t>     всё к лучшему,</a:t>
            </a:r>
          </a:p>
          <a:p>
            <a:pPr algn="ctr"/>
            <a:r>
              <a:rPr lang="ru-RU" sz="4000" b="1" i="1" dirty="0">
                <a:solidFill>
                  <a:schemeClr val="accent1">
                    <a:lumMod val="50000"/>
                  </a:schemeClr>
                </a:solidFill>
              </a:rPr>
              <a:t>   даже эта ошибка</a:t>
            </a:r>
            <a:r>
              <a:rPr lang="ru-RU" sz="4000" b="1" dirty="0"/>
              <a:t>!</a:t>
            </a:r>
          </a:p>
        </p:txBody>
      </p:sp>
      <p:pic>
        <p:nvPicPr>
          <p:cNvPr id="3" name="Picture 7" descr="1709759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61048"/>
            <a:ext cx="2029197" cy="2449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524328" y="5877272"/>
            <a:ext cx="1224136" cy="7920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62920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i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399" y="4149080"/>
            <a:ext cx="2529040" cy="265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Grp="1" noChangeArrowheads="1"/>
          </p:cNvSpPr>
          <p:nvPr/>
        </p:nvSpPr>
        <p:spPr bwMode="auto">
          <a:xfrm>
            <a:off x="483209" y="126876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4800" b="1" i="1" dirty="0" smtClean="0">
                <a:solidFill>
                  <a:srgbClr val="EC4440"/>
                </a:solidFill>
              </a:rPr>
              <a:t>Поздравляем!</a:t>
            </a:r>
          </a:p>
          <a:p>
            <a:pPr algn="ctr" eaLnBrk="1" hangingPunct="1">
              <a:buFontTx/>
              <a:buNone/>
            </a:pPr>
            <a:r>
              <a:rPr lang="ru-RU" altLang="ru-RU" sz="3600" b="1" dirty="0" smtClean="0"/>
              <a:t>Вы прошли тест по теме</a:t>
            </a:r>
          </a:p>
          <a:p>
            <a:pPr algn="ctr" eaLnBrk="1" hangingPunct="1">
              <a:buFontTx/>
              <a:buNone/>
            </a:pPr>
            <a:r>
              <a:rPr lang="ru-RU" altLang="ru-RU" sz="3600" b="1" dirty="0" smtClean="0"/>
              <a:t> </a:t>
            </a:r>
            <a:r>
              <a:rPr lang="ru-RU" sz="3600" b="1" dirty="0"/>
              <a:t>«Правила техники безопасности  при  работе в  кабинете  информатики.»</a:t>
            </a:r>
            <a:endParaRPr lang="ru-RU" alt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683296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7846640" cy="157018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i="1" dirty="0" smtClean="0">
                <a:solidFill>
                  <a:schemeClr val="bg2"/>
                </a:solidFill>
              </a:rPr>
              <a:t>3</a:t>
            </a:r>
            <a:r>
              <a:rPr lang="ru-RU" sz="4000" b="1" i="1" dirty="0">
                <a:solidFill>
                  <a:schemeClr val="bg2"/>
                </a:solidFill>
              </a:rPr>
              <a:t>. Можно ли класть </a:t>
            </a:r>
            <a:r>
              <a:rPr lang="ru-RU" sz="4000" i="1" dirty="0" smtClean="0">
                <a:solidFill>
                  <a:schemeClr val="bg2"/>
                </a:solidFill>
              </a:rPr>
              <a:t>книги, тетради</a:t>
            </a:r>
            <a:r>
              <a:rPr lang="ru-RU" sz="4000" b="1" i="1" dirty="0" smtClean="0">
                <a:solidFill>
                  <a:schemeClr val="bg2"/>
                </a:solidFill>
              </a:rPr>
              <a:t> </a:t>
            </a:r>
            <a:r>
              <a:rPr lang="ru-RU" sz="4000" b="1" i="1" dirty="0">
                <a:solidFill>
                  <a:schemeClr val="bg2"/>
                </a:solidFill>
              </a:rPr>
              <a:t>на </a:t>
            </a:r>
            <a:r>
              <a:rPr lang="ru-RU" sz="4000" i="1" dirty="0">
                <a:solidFill>
                  <a:schemeClr val="bg2"/>
                </a:solidFill>
              </a:rPr>
              <a:t>системный блок </a:t>
            </a:r>
            <a:r>
              <a:rPr lang="ru-RU" sz="4000" b="1" i="1" dirty="0" smtClean="0">
                <a:solidFill>
                  <a:schemeClr val="bg2"/>
                </a:solidFill>
              </a:rPr>
              <a:t>клавиатуру</a:t>
            </a:r>
            <a:r>
              <a:rPr lang="ru-RU" sz="4000" i="1" dirty="0" smtClean="0">
                <a:solidFill>
                  <a:schemeClr val="bg2"/>
                </a:solidFill>
              </a:rPr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3336870"/>
            <a:ext cx="8315224" cy="3499864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2" action="ppaction://hlinksldjump"/>
              </a:rPr>
              <a:t>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2" action="ppaction://hlinksldjump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Можно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marL="457200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3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Можно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только на клавиатуру.</a:t>
            </a:r>
          </a:p>
          <a:p>
            <a:pPr marL="457200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4" action="ppaction://hlinksldjump"/>
              </a:rPr>
              <a:t>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4" action="ppaction://hlinksldjump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Можно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только на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системный блок.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5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Нельзя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marL="0" lv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03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8001" y="1772816"/>
            <a:ext cx="850835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800" b="1" i="1" dirty="0" smtClean="0">
                <a:solidFill>
                  <a:srgbClr val="EC4440"/>
                </a:solidFill>
              </a:rPr>
              <a:t>Список использованной литературы</a:t>
            </a:r>
            <a:r>
              <a:rPr lang="ru-RU" altLang="ru-RU" b="1" i="1" dirty="0" smtClean="0">
                <a:solidFill>
                  <a:srgbClr val="EC4440"/>
                </a:solidFill>
              </a:rPr>
              <a:t>:</a:t>
            </a:r>
          </a:p>
          <a:p>
            <a:pPr algn="ctr"/>
            <a:endParaRPr lang="ru-RU" altLang="ru-RU" b="1" i="1" dirty="0" smtClean="0">
              <a:solidFill>
                <a:srgbClr val="EC4440"/>
              </a:solidFill>
            </a:endParaRPr>
          </a:p>
          <a:p>
            <a:r>
              <a:rPr lang="ru-RU" altLang="ru-RU" sz="1600" dirty="0"/>
              <a:t>Н.А. Сухих Поурочные разработки по информатике: </a:t>
            </a:r>
            <a:r>
              <a:rPr lang="ru-RU" altLang="ru-RU" sz="1600" dirty="0" smtClean="0"/>
              <a:t>7 класс-2-е </a:t>
            </a:r>
            <a:r>
              <a:rPr lang="ru-RU" altLang="ru-RU" sz="1600" dirty="0"/>
              <a:t>изд. </a:t>
            </a:r>
            <a:r>
              <a:rPr lang="ru-RU" altLang="ru-RU" sz="1600" dirty="0" err="1" smtClean="0"/>
              <a:t>перераб</a:t>
            </a:r>
            <a:r>
              <a:rPr lang="ru-RU" altLang="ru-RU" sz="1600" dirty="0" smtClean="0"/>
              <a:t> </a:t>
            </a:r>
            <a:r>
              <a:rPr lang="ru-RU" altLang="ru-RU" sz="1600" dirty="0"/>
              <a:t>и </a:t>
            </a:r>
            <a:r>
              <a:rPr lang="ru-RU" altLang="ru-RU" sz="1600" dirty="0" err="1"/>
              <a:t>допол</a:t>
            </a:r>
            <a:r>
              <a:rPr lang="ru-RU" altLang="ru-RU" sz="1600" dirty="0" smtClean="0"/>
              <a:t>.-</a:t>
            </a:r>
          </a:p>
          <a:p>
            <a:r>
              <a:rPr lang="ru-RU" altLang="ru-RU" sz="1600" dirty="0" smtClean="0"/>
              <a:t> </a:t>
            </a:r>
            <a:r>
              <a:rPr lang="ru-RU" altLang="ru-RU" sz="1600" dirty="0"/>
              <a:t>М.: ВАКО- 2013 г</a:t>
            </a:r>
            <a:r>
              <a:rPr lang="ru-RU" altLang="ru-RU" sz="1600" dirty="0" smtClean="0"/>
              <a:t>.-304с.( </a:t>
            </a:r>
            <a:r>
              <a:rPr lang="ru-RU" altLang="ru-RU" sz="1600" dirty="0"/>
              <a:t>В помощь школьному учителю</a:t>
            </a:r>
            <a:r>
              <a:rPr lang="ru-RU" altLang="ru-RU" sz="1600" dirty="0" smtClean="0"/>
              <a:t>).</a:t>
            </a:r>
            <a:endParaRPr lang="ru-RU" altLang="ru-RU" sz="1600" dirty="0"/>
          </a:p>
          <a:p>
            <a:pPr algn="ctr"/>
            <a:endParaRPr lang="ru-RU" altLang="ru-RU" b="1" i="1" dirty="0" smtClean="0">
              <a:solidFill>
                <a:srgbClr val="EC4440"/>
              </a:solidFill>
            </a:endParaRPr>
          </a:p>
          <a:p>
            <a:endParaRPr lang="ru-RU" altLang="ru-RU" b="1" i="1" dirty="0">
              <a:solidFill>
                <a:srgbClr val="EC4440"/>
              </a:solidFill>
            </a:endParaRPr>
          </a:p>
          <a:p>
            <a:pPr algn="ctr"/>
            <a:endParaRPr lang="ru-RU" altLang="ru-RU" b="1" i="1" dirty="0" smtClean="0">
              <a:solidFill>
                <a:srgbClr val="EC4440"/>
              </a:solidFill>
            </a:endParaRPr>
          </a:p>
          <a:p>
            <a:pPr algn="ctr"/>
            <a:endParaRPr lang="ru-RU" altLang="ru-RU" sz="1200" b="1" i="1" dirty="0" smtClean="0">
              <a:solidFill>
                <a:srgbClr val="EC44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067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024" y="1484784"/>
            <a:ext cx="817341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i="1" dirty="0">
                <a:solidFill>
                  <a:srgbClr val="EC4440"/>
                </a:solidFill>
              </a:rPr>
              <a:t>Ссылки на  Интернет-источник</a:t>
            </a:r>
            <a:r>
              <a:rPr lang="ru-RU" altLang="ru-RU" sz="2800" b="1" i="1" dirty="0" smtClean="0">
                <a:solidFill>
                  <a:srgbClr val="EC4440"/>
                </a:solidFill>
              </a:rPr>
              <a:t>:</a:t>
            </a:r>
          </a:p>
          <a:p>
            <a:pPr algn="ctr"/>
            <a:endParaRPr lang="ru-RU" altLang="ru-RU" b="1" i="1" dirty="0">
              <a:solidFill>
                <a:srgbClr val="EC4440"/>
              </a:solidFill>
            </a:endParaRPr>
          </a:p>
          <a:p>
            <a:pPr algn="ctr"/>
            <a:endParaRPr lang="ru-RU" altLang="ru-RU" b="1" i="1" dirty="0" smtClean="0">
              <a:solidFill>
                <a:srgbClr val="EC4440"/>
              </a:solidFill>
            </a:endParaRPr>
          </a:p>
          <a:p>
            <a:pPr algn="ctr"/>
            <a:r>
              <a:rPr lang="ru-RU" sz="1400" u="sng" dirty="0">
                <a:hlinkClick r:id="rId2"/>
              </a:rPr>
              <a:t>http://yandex.ru/images/search?text=%</a:t>
            </a:r>
            <a:r>
              <a:rPr lang="ru-RU" sz="1400" u="sng" dirty="0" smtClean="0">
                <a:hlinkClick r:id="rId2"/>
              </a:rPr>
              <a:t>D1%81%D0%BA%D0%B0%D1%87%D0%B0%D1%82%D1%8C%20%D0%BA%D0%B0%D1%80%D1%82%D0%B8%D0%BD%D0%BA%D0%B8%20%D0%BF%D0%BE%20%D0%B8%D0%BD%D1%84%D0%BE%D1%80%D0%BC%D0%B0%D1%82%D0%B8%D0%BA%D0%B5&amp;stype=image&amp;lr=39&amp;noreask=1&amp;uinfo=sw-1366-sh-768-ww-1226-wh-545-pd-1.100000023841858-wp-16x9_1600x900&amp;pin=1</a:t>
            </a:r>
            <a:endParaRPr lang="ru-RU" sz="1400" u="sng" dirty="0" smtClean="0"/>
          </a:p>
          <a:p>
            <a:pPr algn="ctr"/>
            <a:endParaRPr lang="ru-RU" dirty="0" smtClean="0"/>
          </a:p>
          <a:p>
            <a:r>
              <a:rPr lang="ru-RU" u="sng" dirty="0">
                <a:hlinkClick r:id="rId3"/>
              </a:rPr>
              <a:t>http://www.metod-kopilka.ru/page-4-1-1-13.html</a:t>
            </a:r>
            <a:endParaRPr lang="ru-RU" dirty="0"/>
          </a:p>
          <a:p>
            <a:endParaRPr lang="ru-RU" dirty="0" smtClean="0"/>
          </a:p>
          <a:p>
            <a:r>
              <a:rPr lang="ru-RU" u="sng" dirty="0">
                <a:hlinkClick r:id="rId4"/>
              </a:rPr>
              <a:t>http://nsportal.ru/shkola/informatika-i-ikt/library/2013/03/04/test-po-pravilam-tekhniki-bezopasnosti-pri-rabote-v</a:t>
            </a:r>
            <a:endParaRPr lang="ru-RU" dirty="0"/>
          </a:p>
          <a:p>
            <a:pPr algn="ctr"/>
            <a:endParaRPr lang="ru-RU" dirty="0"/>
          </a:p>
          <a:p>
            <a:pPr algn="ctr"/>
            <a:endParaRPr lang="ru-RU" altLang="ru-RU" b="1" i="1" dirty="0">
              <a:solidFill>
                <a:srgbClr val="EC44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513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846640" cy="157018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i="1" dirty="0" smtClean="0">
                <a:solidFill>
                  <a:schemeClr val="bg2"/>
                </a:solidFill>
              </a:rPr>
              <a:t>4. При </a:t>
            </a:r>
            <a:r>
              <a:rPr lang="ru-RU" sz="4000" b="1" i="1" dirty="0">
                <a:solidFill>
                  <a:schemeClr val="bg2"/>
                </a:solidFill>
              </a:rPr>
              <a:t>каких условиях можно работать за компьютером?</a:t>
            </a:r>
            <a:r>
              <a:rPr lang="ru-RU" dirty="0">
                <a:solidFill>
                  <a:schemeClr val="bg2"/>
                </a:solidFill>
              </a:rPr>
              <a:t/>
            </a:r>
            <a:br>
              <a:rPr lang="ru-RU" dirty="0">
                <a:solidFill>
                  <a:schemeClr val="bg2"/>
                </a:solidFill>
              </a:rPr>
            </a:b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0" y="2132856"/>
            <a:ext cx="8568952" cy="4013596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2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2" action="ppaction://hlinksldjump"/>
              </a:rPr>
              <a:t>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хорошем освещении и нормальном самочувствии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marL="457200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3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3" action="ppaction://hlinksldjump"/>
              </a:rPr>
              <a:t>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плохом самочувствии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4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недостаточном освещении и нормальном самочувствии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marL="457200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5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хорошем освещении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и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плохом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самочувствии.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003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577992" cy="11521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ru-RU" b="1" i="1" dirty="0" smtClean="0">
                <a:solidFill>
                  <a:schemeClr val="bg2"/>
                </a:solidFill>
              </a:rPr>
              <a:t/>
            </a:r>
            <a:br>
              <a:rPr lang="ru-RU" b="1" i="1" dirty="0" smtClean="0">
                <a:solidFill>
                  <a:schemeClr val="bg2"/>
                </a:solidFill>
              </a:rPr>
            </a:br>
            <a:r>
              <a:rPr lang="ru-RU" b="1" i="1" dirty="0" smtClean="0">
                <a:solidFill>
                  <a:schemeClr val="bg2"/>
                </a:solidFill>
              </a:rPr>
              <a:t>5. При</a:t>
            </a:r>
            <a:r>
              <a:rPr lang="ru-RU" i="1" dirty="0" smtClean="0">
                <a:solidFill>
                  <a:schemeClr val="bg2"/>
                </a:solidFill>
              </a:rPr>
              <a:t> </a:t>
            </a:r>
            <a:r>
              <a:rPr lang="ru-RU" b="1" i="1" dirty="0">
                <a:solidFill>
                  <a:schemeClr val="bg2"/>
                </a:solidFill>
              </a:rPr>
              <a:t>появлении запаха гари нужно…</a:t>
            </a:r>
            <a:r>
              <a:rPr lang="ru-RU" dirty="0">
                <a:solidFill>
                  <a:schemeClr val="bg2"/>
                </a:solidFill>
              </a:rPr>
              <a:t/>
            </a:r>
            <a:br>
              <a:rPr lang="ru-RU" dirty="0">
                <a:solidFill>
                  <a:schemeClr val="bg2"/>
                </a:solidFill>
              </a:rPr>
            </a:b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2492896"/>
            <a:ext cx="8640960" cy="3888432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457200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2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Прекратить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работу, сообщить преподавателю.</a:t>
            </a:r>
          </a:p>
          <a:p>
            <a:pPr marL="457200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3" action="ppaction://hlinksldjump"/>
              </a:rPr>
              <a:t>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3" action="ppaction://hlinksldjump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Быстро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убежать из кабинета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marL="457200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4" action="ppaction://hlinksldjump"/>
              </a:rPr>
              <a:t>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4" action="ppaction://hlinksldjump"/>
              </a:rPr>
              <a:t>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обращать внимания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</a:p>
          <a:p>
            <a:pPr marL="457200" lvl="1" indent="0">
              <a:buNone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  <a:hlinkClick r:id="rId5" action="ppaction://hlinksldjump"/>
              </a:rPr>
              <a:t>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 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Бежать за водой и огнетушителем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40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2">
  <a:themeElements>
    <a:clrScheme name="template2 1">
      <a:dk1>
        <a:srgbClr val="4D4D4D"/>
      </a:dk1>
      <a:lt1>
        <a:srgbClr val="FFFFFF"/>
      </a:lt1>
      <a:dk2>
        <a:srgbClr val="4D4D4D"/>
      </a:dk2>
      <a:lt2>
        <a:srgbClr val="000000"/>
      </a:lt2>
      <a:accent1>
        <a:srgbClr val="0066CC"/>
      </a:accent1>
      <a:accent2>
        <a:srgbClr val="3399FF"/>
      </a:accent2>
      <a:accent3>
        <a:srgbClr val="FFFFFF"/>
      </a:accent3>
      <a:accent4>
        <a:srgbClr val="404040"/>
      </a:accent4>
      <a:accent5>
        <a:srgbClr val="AAB8E2"/>
      </a:accent5>
      <a:accent6>
        <a:srgbClr val="2D8AE7"/>
      </a:accent6>
      <a:hlink>
        <a:srgbClr val="33CCFF"/>
      </a:hlink>
      <a:folHlink>
        <a:srgbClr val="CCECFF"/>
      </a:folHlink>
    </a:clrScheme>
    <a:fontScheme name="template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2 1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AB8E2"/>
        </a:accent5>
        <a:accent6>
          <a:srgbClr val="2D8AE7"/>
        </a:accent6>
        <a:hlink>
          <a:srgbClr val="33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2 2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33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DB8E2"/>
        </a:accent5>
        <a:accent6>
          <a:srgbClr val="2D8AE7"/>
        </a:accent6>
        <a:hlink>
          <a:srgbClr val="339933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2 3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33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DB8E2"/>
        </a:accent5>
        <a:accent6>
          <a:srgbClr val="2D8AE7"/>
        </a:accent6>
        <a:hlink>
          <a:srgbClr val="FF6600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2 4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003399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2D8AE7"/>
        </a:accent6>
        <a:hlink>
          <a:srgbClr val="FF6600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Структурная схема компьютера</Template>
  <TotalTime>1269</TotalTime>
  <Words>944</Words>
  <Application>Microsoft Office PowerPoint</Application>
  <PresentationFormat>Экран (4:3)</PresentationFormat>
  <Paragraphs>241</Paragraphs>
  <Slides>71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71</vt:i4>
      </vt:variant>
    </vt:vector>
  </HeadingPairs>
  <TitlesOfParts>
    <vt:vector size="72" baseType="lpstr">
      <vt:lpstr>template2</vt:lpstr>
      <vt:lpstr>Интерактивный тест: «Правила техники безопасности  при  работе в  кабинете  информатики.»</vt:lpstr>
      <vt:lpstr>     Выбирайте    вопрос</vt:lpstr>
      <vt:lpstr> 1.Какое воздействие на человека оказывают компьютеры? </vt:lpstr>
      <vt:lpstr>   Молодец!  Верно!   Где ум, там и толк!</vt:lpstr>
      <vt:lpstr> 2. На каком расстоянии от монитора должен работать ученик за компьютером? </vt:lpstr>
      <vt:lpstr>    Молодец! Верно!  Успех это путь,  а не цель!</vt:lpstr>
      <vt:lpstr> 3. Можно ли класть книги, тетради на системный блок клавиатуру? </vt:lpstr>
      <vt:lpstr> 4. При каких условиях можно работать за компьютером? </vt:lpstr>
      <vt:lpstr> 5. При появлении запаха гари нужно… </vt:lpstr>
      <vt:lpstr> 6. Можно ли подключать личные устройства, такие как наушники, колонки, флеш карты? </vt:lpstr>
      <vt:lpstr> 7. Что нужно сделать, войдя в кабинет информатики? </vt:lpstr>
      <vt:lpstr> 8. Как часто надо делать перерыв при работе на компьютере? </vt:lpstr>
      <vt:lpstr> 9. Если ученик неоднократно нарушает инструкцию по технике безопасности, то… </vt:lpstr>
      <vt:lpstr> 10. Учащимся разрешается: </vt:lpstr>
      <vt:lpstr> 11. Во время работы ученик должен… </vt:lpstr>
      <vt:lpstr> 12. Что делать, если не работает клавиатура или мышь? </vt:lpstr>
      <vt:lpstr>13. Что делать, если  во время урока плохо себя почувствовал? </vt:lpstr>
      <vt:lpstr>Подумай еще!  Теперь Вы знаете ещё  один неверный результат!</vt:lpstr>
      <vt:lpstr>  Молодец!  Верно!  Приложишь старания- получишь успех!  </vt:lpstr>
      <vt:lpstr>    Молодец! Верно!  Где ум, там и толк!</vt:lpstr>
      <vt:lpstr>    Молодец! Верно! Старание- мать успеха!</vt:lpstr>
      <vt:lpstr>    Молодец! Верно!  Только тот, кто не боится неудач, сможет достичь успеха!</vt:lpstr>
      <vt:lpstr>    Молодец! Верно!  Дорогу- осилит идущий!</vt:lpstr>
      <vt:lpstr>   Молодец! Верно!  Где ум, там и толк!</vt:lpstr>
      <vt:lpstr>    Молодец!  Верно!  Приложишь старания- получишь успех!</vt:lpstr>
      <vt:lpstr>    Молодец! Верно!  Успех- это путь,  а не цель!</vt:lpstr>
      <vt:lpstr>    Молодец! Верно!  Старание- мать успеха!</vt:lpstr>
      <vt:lpstr>Молодец! Верно!  Дорогу осилит идущий!</vt:lpstr>
      <vt:lpstr>    Молодец! Верно!  Старание- мать успеха!</vt:lpstr>
      <vt:lpstr>    Молодец! Верно!  Только тот, кто не боится неудач, сможет достичь успеха!</vt:lpstr>
      <vt:lpstr>Презентация PowerPoint</vt:lpstr>
      <vt:lpstr>Неверно! Я  совершу тысячу ошибок, но буду чемпионом!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 по правилам техники безопасности  при  работе в  кабинете  информатики.</dc:title>
  <dc:creator>User</dc:creator>
  <cp:lastModifiedBy>1</cp:lastModifiedBy>
  <cp:revision>139</cp:revision>
  <dcterms:modified xsi:type="dcterms:W3CDTF">2017-03-10T08:19:09Z</dcterms:modified>
</cp:coreProperties>
</file>