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5567-7F3E-4CD3-B93B-67B6EC4C2D9C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7872-D0D0-4CF9-BCA8-159DF271F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6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61/459/61459566_1278953476_Lyagushka.gif" TargetMode="External"/><Relationship Id="rId2" Type="http://schemas.openxmlformats.org/officeDocument/2006/relationships/hyperlink" Target="http://vehe.ru/images/1zelenaya88-big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1160" y="3239110"/>
            <a:ext cx="4740348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Тренажер  по русскому  языку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4 класс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79923" y="1484784"/>
            <a:ext cx="47403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00FF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лягушат</a:t>
            </a:r>
            <a:endParaRPr lang="ru-RU" sz="5400" b="1" cap="none" spc="0" dirty="0">
              <a:ln w="11430">
                <a:solidFill>
                  <a:srgbClr val="00FF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79" y="5013176"/>
            <a:ext cx="4438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Автор : Кулакова Наталья Ивановна,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СШ № 26 г. Гродно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2013 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6714" y="116632"/>
            <a:ext cx="6709741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Технологический прием  </a:t>
            </a:r>
            <a:r>
              <a:rPr lang="ru-RU" sz="2400" b="1" dirty="0" smtClean="0"/>
              <a:t>«Универсальный тренажер»</a:t>
            </a:r>
            <a:endParaRPr lang="ru-RU" sz="2400" b="1" dirty="0"/>
          </a:p>
        </p:txBody>
      </p:sp>
      <p:sp>
        <p:nvSpPr>
          <p:cNvPr id="8" name="Управляющая кнопка: сведения 7">
            <a:hlinkClick r:id="rId2" action="ppaction://hlinksldjump" highlightClick="1"/>
          </p:cNvPr>
          <p:cNvSpPr/>
          <p:nvPr/>
        </p:nvSpPr>
        <p:spPr>
          <a:xfrm>
            <a:off x="395536" y="189638"/>
            <a:ext cx="792088" cy="720080"/>
          </a:xfrm>
          <a:prstGeom prst="actionButtonInformati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/>
              <a:t>Свежий  ветер</a:t>
            </a:r>
            <a:endParaRPr lang="ru-RU" sz="3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60086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04247" y="4091188"/>
            <a:ext cx="2039449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62" y="4796405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852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" y="557991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55" y="571322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49" y="5711502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307601" y="1783283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29452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/>
              <a:t>От утреннего тумана</a:t>
            </a:r>
            <a:endParaRPr lang="ru-RU" sz="3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67832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55470" y="4091188"/>
            <a:ext cx="2039449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62" y="4796405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852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" y="557991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55" y="571322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49" y="5711502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43" y="575973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587964" y="1758890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/>
              <a:t>На горной вершине</a:t>
            </a:r>
            <a:endParaRPr lang="ru-RU" sz="3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67832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20683" y="2846776"/>
            <a:ext cx="2039449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62" y="4796405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852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" y="557991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55" y="571322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49" y="5711502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43" y="575973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38" y="571322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302232" y="1776720"/>
            <a:ext cx="62214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Пушистым ковром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52936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60132" y="4091188"/>
            <a:ext cx="2039449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62" y="4796405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852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" y="557991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55" y="571322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49" y="5711502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43" y="575973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38" y="571322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3404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400092" y="1783283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73918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833" y="116632"/>
            <a:ext cx="86132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Подсказка- </a:t>
            </a:r>
            <a:r>
              <a:rPr lang="ru-RU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напоминалка</a:t>
            </a:r>
            <a:endParaRPr lang="ru-RU" sz="4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4283"/>
              </p:ext>
            </p:extLst>
          </p:nvPr>
        </p:nvGraphicFramePr>
        <p:xfrm>
          <a:off x="539551" y="1268762"/>
          <a:ext cx="8208912" cy="4968551"/>
        </p:xfrm>
        <a:graphic>
          <a:graphicData uri="http://schemas.openxmlformats.org/drawingml/2006/table">
            <a:tbl>
              <a:tblPr firstRow="1" firstCol="1" lastRow="1" lastCol="1" bandRow="1" bandCol="1">
                <a:solidFill>
                  <a:srgbClr val="CCFFCC"/>
                </a:solidFill>
                <a:tableStyleId>{5A111915-BE36-4E01-A7E5-04B1672EAD32}</a:tableStyleId>
              </a:tblPr>
              <a:tblGrid>
                <a:gridCol w="1173266"/>
                <a:gridCol w="1758319"/>
                <a:gridCol w="1759109"/>
                <a:gridCol w="1759109"/>
                <a:gridCol w="1759109"/>
              </a:tblGrid>
              <a:tr h="84819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Имя существительное – имя прилагательное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DDEBCF"/>
                        </a:gs>
                        <a:gs pos="62000">
                          <a:srgbClr val="9CB86E"/>
                        </a:gs>
                        <a:gs pos="87500">
                          <a:srgbClr val="00B050"/>
                        </a:gs>
                        <a:gs pos="40000">
                          <a:srgbClr val="599241"/>
                        </a:gs>
                        <a:gs pos="21000">
                          <a:srgbClr val="156B13"/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М. р.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Ж. 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С. 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Множ. Ч.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И.п.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какой?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-ой, -ый, -ий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какая?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-ая, -яя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какое?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err="1">
                          <a:effectLst/>
                        </a:rPr>
                        <a:t>ое</a:t>
                      </a:r>
                      <a:r>
                        <a:rPr lang="ru-RU" sz="1600" dirty="0">
                          <a:effectLst/>
                        </a:rPr>
                        <a:t>, -ее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какие?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err="1">
                          <a:effectLst/>
                        </a:rPr>
                        <a:t>ые</a:t>
                      </a:r>
                      <a:r>
                        <a:rPr lang="ru-RU" sz="1600" dirty="0">
                          <a:effectLst/>
                        </a:rPr>
                        <a:t>, -</a:t>
                      </a:r>
                      <a:r>
                        <a:rPr lang="ru-RU" sz="1600" dirty="0" err="1">
                          <a:effectLst/>
                        </a:rPr>
                        <a:t>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Р.п.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какого?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-ого, -его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какой?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-ой, -ей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какого?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-ого, -его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каких?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err="1">
                          <a:effectLst/>
                        </a:rPr>
                        <a:t>ых</a:t>
                      </a:r>
                      <a:r>
                        <a:rPr lang="ru-RU" sz="1600" dirty="0">
                          <a:effectLst/>
                        </a:rPr>
                        <a:t>, -их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Д.п.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какому?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-ому, -ему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какой?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-ой, -ей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какому?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-ому, -ему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каким?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err="1">
                          <a:effectLst/>
                        </a:rPr>
                        <a:t>ым</a:t>
                      </a:r>
                      <a:r>
                        <a:rPr lang="ru-RU" sz="1600" dirty="0">
                          <a:effectLst/>
                        </a:rPr>
                        <a:t>, -им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В.п.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какой?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-ой, -ый, -ий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какую?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-ую, -юю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какое?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-ое, -ее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какие?  каких?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err="1">
                          <a:effectLst/>
                        </a:rPr>
                        <a:t>ые</a:t>
                      </a:r>
                      <a:r>
                        <a:rPr lang="ru-RU" sz="1600" dirty="0">
                          <a:effectLst/>
                        </a:rPr>
                        <a:t>, -</a:t>
                      </a:r>
                      <a:r>
                        <a:rPr lang="ru-RU" sz="1600" dirty="0" err="1">
                          <a:effectLst/>
                        </a:rPr>
                        <a:t>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Т.п.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каким?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-ым, -им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какой?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-ой, -ей, -ою, -ею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какии?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-ым, -им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какими?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err="1">
                          <a:effectLst/>
                        </a:rPr>
                        <a:t>ыми</a:t>
                      </a:r>
                      <a:r>
                        <a:rPr lang="ru-RU" sz="1600" dirty="0">
                          <a:effectLst/>
                        </a:rPr>
                        <a:t>, -ими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П.п.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 каком?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-ом, -ем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 какой?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-ой, -ей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 каком?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-ом, -ем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 каких?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ru-RU" sz="1600" dirty="0" err="1">
                          <a:effectLst/>
                        </a:rPr>
                        <a:t>ых</a:t>
                      </a:r>
                      <a:r>
                        <a:rPr lang="ru-RU" sz="1600" dirty="0">
                          <a:effectLst/>
                        </a:rPr>
                        <a:t>, -их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0" y="6065912"/>
            <a:ext cx="1042416" cy="792088"/>
          </a:xfrm>
          <a:prstGeom prst="actionButtonRetur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916832"/>
            <a:ext cx="46085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Источники:</a:t>
            </a:r>
          </a:p>
          <a:p>
            <a:r>
              <a:rPr lang="en-US" sz="2400" i="1" dirty="0">
                <a:hlinkClick r:id="rId2"/>
              </a:rPr>
              <a:t>http://</a:t>
            </a:r>
            <a:r>
              <a:rPr lang="en-US" sz="2400" i="1" dirty="0" smtClean="0">
                <a:hlinkClick r:id="rId2"/>
              </a:rPr>
              <a:t>vehe.ru/images/1zelenaya88-big.png</a:t>
            </a:r>
            <a:r>
              <a:rPr lang="ru-RU" sz="2400" i="1" dirty="0" smtClean="0"/>
              <a:t>  рамка</a:t>
            </a:r>
          </a:p>
          <a:p>
            <a:r>
              <a:rPr lang="ru-RU" sz="2400" i="1" u="sng" dirty="0">
                <a:hlinkClick r:id="rId3"/>
              </a:rPr>
              <a:t>http://img1.liveinternet.ru/images/attach/c/1//</a:t>
            </a:r>
            <a:r>
              <a:rPr lang="ru-RU" sz="2400" i="1" u="sng" dirty="0" smtClean="0">
                <a:hlinkClick r:id="rId3"/>
              </a:rPr>
              <a:t>61/459/61459566_1278953476_Lyagushka.gif</a:t>
            </a:r>
            <a:r>
              <a:rPr lang="ru-RU" sz="2400" i="1" u="sng" dirty="0" smtClean="0"/>
              <a:t>   лягушонок</a:t>
            </a:r>
            <a:endParaRPr lang="ru-RU" sz="2400" i="1" dirty="0"/>
          </a:p>
          <a:p>
            <a:endParaRPr lang="ru-RU" dirty="0"/>
          </a:p>
        </p:txBody>
      </p:sp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3491880" y="5295099"/>
            <a:ext cx="1042416" cy="1042416"/>
          </a:xfrm>
          <a:prstGeom prst="actionButtonHo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возврат 3">
            <a:hlinkClick r:id="" action="ppaction://hlinkshowjump?jump=firstslide" highlightClick="1"/>
          </p:cNvPr>
          <p:cNvSpPr/>
          <p:nvPr/>
        </p:nvSpPr>
        <p:spPr>
          <a:xfrm>
            <a:off x="4539330" y="5295099"/>
            <a:ext cx="1042416" cy="1042416"/>
          </a:xfrm>
          <a:prstGeom prst="actionButtonRetur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8358" y="1298377"/>
            <a:ext cx="4859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Дорогой друг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3977" y="2255682"/>
            <a:ext cx="47484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800" b="1" i="1" dirty="0" smtClean="0"/>
              <a:t>Помоги маленьким эльфам  собрать разбежавшихся лягушат.</a:t>
            </a:r>
          </a:p>
          <a:p>
            <a:pPr algn="ctr"/>
            <a:r>
              <a:rPr lang="ru-RU" sz="2800" b="1" i="1" dirty="0"/>
              <a:t> </a:t>
            </a:r>
            <a:r>
              <a:rPr lang="ru-RU" sz="2800" b="1" i="1" dirty="0" smtClean="0"/>
              <a:t>Для этого определи   правильно падеж имени прилагательного.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657" y="5661248"/>
            <a:ext cx="4519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удачи!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25658" y="980728"/>
            <a:ext cx="2952328" cy="1042416"/>
          </a:xfrm>
          <a:prstGeom prst="actionButtonBlank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Подсказка-</a:t>
            </a:r>
            <a:r>
              <a:rPr lang="ru-RU" sz="2800" b="1" i="1" dirty="0" err="1" smtClean="0"/>
              <a:t>напоминалка</a:t>
            </a:r>
            <a:endParaRPr lang="ru-RU" sz="2800" b="1" i="1" dirty="0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159326" y="163867"/>
            <a:ext cx="916758" cy="861110"/>
          </a:xfrm>
          <a:prstGeom prst="actionButtonHo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Ранним утром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52936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113076"/>
            <a:ext cx="2052228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2" y="169644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96654" y="1834002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2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84576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 </a:t>
            </a:r>
            <a:r>
              <a:rPr lang="ru-RU" sz="4000" dirty="0" smtClean="0"/>
              <a:t>В свежем воздухе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63705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6707" y="4091188"/>
            <a:ext cx="2052228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66667" y="1793049"/>
            <a:ext cx="720080" cy="5304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/>
              <a:t> </a:t>
            </a:r>
            <a:r>
              <a:rPr lang="ru-RU" sz="4000" dirty="0" smtClean="0"/>
              <a:t>До позднего вечера 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16336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69186" y="2846776"/>
            <a:ext cx="2052228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610133" y="1779488"/>
            <a:ext cx="837727" cy="544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 Мерзлую ёлку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16336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87316" y="2816336"/>
            <a:ext cx="2052228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62" y="4796405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609508" y="1802068"/>
            <a:ext cx="8347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 К дремучему лесу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91223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31431" y="4120226"/>
            <a:ext cx="2052228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62" y="4796405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852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906196" y="1802068"/>
            <a:ext cx="1042067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800" dirty="0" smtClean="0"/>
              <a:t>В соседнюю деревню</a:t>
            </a:r>
            <a:endParaRPr lang="ru-RU" sz="3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52936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120226"/>
            <a:ext cx="2052228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62" y="4796405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852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" y="557991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256726" y="1747430"/>
            <a:ext cx="827441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556792"/>
            <a:ext cx="5112568" cy="914400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/>
              <a:t>В тенистой аллее</a:t>
            </a:r>
            <a:endParaRPr lang="ru-RU" sz="3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86657"/>
            <a:ext cx="6768752" cy="9144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62000">
                <a:srgbClr val="9CB86E"/>
              </a:gs>
              <a:gs pos="87500">
                <a:srgbClr val="00B050"/>
              </a:gs>
              <a:gs pos="40000">
                <a:srgbClr val="599241"/>
              </a:gs>
              <a:gs pos="21000">
                <a:srgbClr val="156B13"/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Определи падеж имени прилагательного в словосочетании</a:t>
            </a:r>
            <a:endParaRPr lang="ru-RU" sz="2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2363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Т. п.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01964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П. п.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781" y="4293096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Р. п.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8004" y="4264058"/>
            <a:ext cx="169433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Д. п.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852936"/>
            <a:ext cx="4104456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Подумай!</a:t>
            </a:r>
            <a:endParaRPr lang="ru-RU" sz="28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3170522"/>
            <a:ext cx="2664296" cy="612648"/>
          </a:xfrm>
          <a:prstGeom prst="wedgeRoundRectCallout">
            <a:avLst>
              <a:gd name="adj1" fmla="val 11848"/>
              <a:gd name="adj2" fmla="val 15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Молодец!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04247" y="2852936"/>
            <a:ext cx="2039449" cy="1260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0" y="6318951"/>
            <a:ext cx="1042416" cy="521208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1783283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65" y="165861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62" y="4796405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" y="209010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8529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" y="5579917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Natalia\ЖОНКИНА ПИСАНИНА\для тренажеров\61459566_1278953476_Lyagus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55" y="5713220"/>
            <a:ext cx="822594" cy="10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760132" y="1757196"/>
            <a:ext cx="5400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zernye_lyagushki_-_Rington_Ozernye_lyagushki_kvakane_(get-tune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614</Words>
  <Application>Microsoft Office PowerPoint</Application>
  <PresentationFormat>Экран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32</cp:revision>
  <dcterms:created xsi:type="dcterms:W3CDTF">2013-12-07T17:11:04Z</dcterms:created>
  <dcterms:modified xsi:type="dcterms:W3CDTF">2013-12-09T17:46:14Z</dcterms:modified>
</cp:coreProperties>
</file>