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vbaProject.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7" r:id="rId3"/>
    <p:sldId id="286" r:id="rId4"/>
    <p:sldId id="273" r:id="rId5"/>
    <p:sldId id="277" r:id="rId6"/>
    <p:sldId id="276" r:id="rId7"/>
    <p:sldId id="284" r:id="rId8"/>
    <p:sldId id="283" r:id="rId9"/>
    <p:sldId id="282" r:id="rId10"/>
    <p:sldId id="258" r:id="rId11"/>
    <p:sldId id="280" r:id="rId12"/>
    <p:sldId id="285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FFC"/>
    <a:srgbClr val="FCF1D4"/>
    <a:srgbClr val="FEF1E6"/>
    <a:srgbClr val="E2F7FE"/>
    <a:srgbClr val="D6EFFE"/>
    <a:srgbClr val="FDE8D7"/>
    <a:srgbClr val="FDEADA"/>
    <a:srgbClr val="FEEEC6"/>
    <a:srgbClr val="FDF2CB"/>
    <a:srgbClr val="FCEEB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196E-308E-4CB3-9C9E-E59D320864D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9B69-697D-4916-BCF2-F0D7BB1FE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slide" Target="slide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3.jpeg"/><Relationship Id="rId2" Type="http://schemas.openxmlformats.org/officeDocument/2006/relationships/control" Target="../activeX/activeX1.xml"/><Relationship Id="rId16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19" Type="http://schemas.openxmlformats.org/officeDocument/2006/relationships/image" Target="../media/image5.gi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9.xml"/><Relationship Id="rId11" Type="http://schemas.openxmlformats.org/officeDocument/2006/relationships/slideLayout" Target="../slideLayouts/slideLayout7.xml"/><Relationship Id="rId5" Type="http://schemas.openxmlformats.org/officeDocument/2006/relationships/control" Target="../activeX/activeX18.xml"/><Relationship Id="rId10" Type="http://schemas.openxmlformats.org/officeDocument/2006/relationships/control" Target="../activeX/activeX23.xml"/><Relationship Id="rId4" Type="http://schemas.openxmlformats.org/officeDocument/2006/relationships/control" Target="../activeX/activeX17.xml"/><Relationship Id="rId9" Type="http://schemas.openxmlformats.org/officeDocument/2006/relationships/control" Target="../activeX/activeX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1.ru/articles/images/005/051/5051/mylyazh_grysha_big.jpg" TargetMode="External"/><Relationship Id="rId3" Type="http://schemas.openxmlformats.org/officeDocument/2006/relationships/hyperlink" Target="http://numi.ru/fullview.php?id=4414" TargetMode="External"/><Relationship Id="rId7" Type="http://schemas.openxmlformats.org/officeDocument/2006/relationships/hyperlink" Target="http://img1.liveinternet.ru/images/attach/c/2/82/902/82902189__Gluschakov2.jpg" TargetMode="External"/><Relationship Id="rId2" Type="http://schemas.openxmlformats.org/officeDocument/2006/relationships/hyperlink" Target="http://www.it-n.ru/communities.aspx?cat_no=107408&amp;d_no=330371&amp;ext=Attachment.aspx?Id=16397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ldergym.com/image-files/exercises-for-the-elderly-7.gif" TargetMode="External"/><Relationship Id="rId5" Type="http://schemas.openxmlformats.org/officeDocument/2006/relationships/hyperlink" Target="http://edu.znate.ru/tw_files2/urls_3/4169/d-4168205/7z-docs/1_html_24155b68.png" TargetMode="External"/><Relationship Id="rId4" Type="http://schemas.openxmlformats.org/officeDocument/2006/relationships/hyperlink" Target="http://doraluzcarmona.com/images/slider-img1.jpg" TargetMode="External"/><Relationship Id="rId9" Type="http://schemas.openxmlformats.org/officeDocument/2006/relationships/hyperlink" Target="http://bridgetv.ru/upload/load/147108715852275d2de548a9.22335738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jpeg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136206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Повторение изученного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 5 классе об имени существительном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557214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Карасёва Людмила Николаевна, учитель русского языка и литературы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МБОУ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«СОШ № 15» г.Усть-Илимска Иркутской области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3422222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Тренажёр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8893" y="4000504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6 класс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2" descr="C:\Users\Людмила\Documents\экскурсия 5\logotip dlja rab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8575" y="436563"/>
            <a:ext cx="11382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" action="ppaction://macro?name=макрос2"/>
          </p:cNvPr>
          <p:cNvSpPr/>
          <p:nvPr/>
        </p:nvSpPr>
        <p:spPr>
          <a:xfrm>
            <a:off x="6000760" y="1825192"/>
            <a:ext cx="2714644" cy="460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Вспомните правило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500042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Буква Ь после шипящих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2357430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товарищ…,  врач…, смерч…, туш…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1285860"/>
            <a:ext cx="73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ряду слов, где мягкий знак пишется.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3123604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…, врач…, ремонт крыш…,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мощ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3889778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стереч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ёж, много туч,  вещь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465595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пустош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картеч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мелоч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…,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гореч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14480" y="2357430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товарищ,  врач, смерч, полноч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3143248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доч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врач, ремонт крыш, мощ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3896029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стереч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…, ёж…, много туч…,  вещ…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4643446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пустош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картеч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мелоч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r>
              <a:rPr lang="ru-RU" sz="2400" dirty="0" smtClean="0"/>
              <a:t>,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гореч</a:t>
            </a:r>
            <a:r>
              <a:rPr lang="ru-RU" sz="2400" dirty="0" smtClean="0">
                <a:solidFill>
                  <a:srgbClr val="C00000"/>
                </a:solidFill>
              </a:rPr>
              <a:t>ь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2" name="Рисунок 21" descr="http://bridgetv.ru/upload/load/147108715852275d2de548a9.2233573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357694"/>
            <a:ext cx="1114433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www.eldergym.com/image-files/exercises-for-the-elderly-7.gif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2.JPG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8072462" y="4143380"/>
            <a:ext cx="823908" cy="1143008"/>
          </a:xfrm>
          <a:prstGeom prst="rect">
            <a:avLst/>
          </a:prstGeom>
        </p:spPr>
      </p:pic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7858148" y="2857496"/>
            <a:ext cx="823908" cy="1143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7" y="500042"/>
            <a:ext cx="6858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Впишите пропущенные буквы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1357299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Чтобы  сбросить вес, </a:t>
            </a:r>
            <a:r>
              <a:rPr lang="ru-RU" sz="2400" dirty="0" err="1" smtClean="0"/>
              <a:t>обж</a:t>
            </a:r>
            <a:r>
              <a:rPr lang="ru-RU" sz="2400" dirty="0" smtClean="0"/>
              <a:t>      </a:t>
            </a:r>
            <a:r>
              <a:rPr lang="ru-RU" sz="2400" dirty="0" err="1" smtClean="0"/>
              <a:t>ра</a:t>
            </a:r>
            <a:r>
              <a:rPr lang="ru-RU" sz="2400" dirty="0" smtClean="0"/>
              <a:t> в улей пчёл зале      .</a:t>
            </a:r>
          </a:p>
          <a:p>
            <a:endParaRPr lang="ru-RU" sz="2400" dirty="0" smtClean="0"/>
          </a:p>
          <a:p>
            <a:r>
              <a:rPr lang="ru-RU" sz="2400" dirty="0" smtClean="0"/>
              <a:t>Освещённая свеч     </a:t>
            </a:r>
            <a:r>
              <a:rPr lang="ru-RU" sz="2400" dirty="0" err="1" smtClean="0"/>
              <a:t>й</a:t>
            </a:r>
            <a:r>
              <a:rPr lang="ru-RU" sz="2400" dirty="0" smtClean="0"/>
              <a:t> комната была ч     </a:t>
            </a:r>
            <a:r>
              <a:rPr lang="ru-RU" sz="2400" dirty="0" err="1" smtClean="0"/>
              <a:t>жой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Не кивай </a:t>
            </a:r>
            <a:r>
              <a:rPr lang="ru-RU" sz="2400" dirty="0" err="1" smtClean="0"/>
              <a:t>пальц</a:t>
            </a:r>
            <a:r>
              <a:rPr lang="ru-RU" sz="2400" dirty="0" smtClean="0"/>
              <a:t>       м, сам будешь </a:t>
            </a:r>
            <a:r>
              <a:rPr lang="ru-RU" sz="2400" dirty="0" err="1" smtClean="0"/>
              <a:t>старц</a:t>
            </a:r>
            <a:r>
              <a:rPr lang="ru-RU" sz="2400" dirty="0" smtClean="0"/>
              <a:t>      м.</a:t>
            </a:r>
          </a:p>
          <a:p>
            <a:endParaRPr lang="ru-RU" sz="2400" dirty="0" smtClean="0"/>
          </a:p>
          <a:p>
            <a:r>
              <a:rPr lang="ru-RU" sz="2400" dirty="0" smtClean="0"/>
              <a:t>Хорошо тому ж     </a:t>
            </a:r>
            <a:r>
              <a:rPr lang="ru-RU" sz="2400" dirty="0" err="1" smtClean="0"/>
              <a:t>ть</a:t>
            </a:r>
            <a:r>
              <a:rPr lang="ru-RU" sz="2400" dirty="0" smtClean="0"/>
              <a:t>, кому не о чем </a:t>
            </a:r>
            <a:r>
              <a:rPr lang="ru-RU" sz="2400" dirty="0" err="1" smtClean="0"/>
              <a:t>туж</a:t>
            </a:r>
            <a:r>
              <a:rPr lang="ru-RU" sz="2400" dirty="0" smtClean="0"/>
              <a:t>     </a:t>
            </a:r>
            <a:r>
              <a:rPr lang="ru-RU" sz="2400" dirty="0" err="1" smtClean="0"/>
              <a:t>ть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Будь храбрец       м, мудрец      м, но не </a:t>
            </a:r>
            <a:r>
              <a:rPr lang="ru-RU" sz="2400" dirty="0" err="1" smtClean="0"/>
              <a:t>упрямц</a:t>
            </a:r>
            <a:r>
              <a:rPr lang="ru-RU" sz="2400" dirty="0" smtClean="0"/>
              <a:t>       м.</a:t>
            </a:r>
            <a:endParaRPr lang="ru-RU" sz="2400" dirty="0"/>
          </a:p>
        </p:txBody>
      </p:sp>
      <p:pic>
        <p:nvPicPr>
          <p:cNvPr id="7" name="Рисунок 6" descr="http://www.eldergym.com/image-files/exercises-for-the-elderly-7.gif">
            <a:hlinkClick r:id="rId18" action="ppaction://hlinksldjump"/>
          </p:cNvPr>
          <p:cNvPicPr/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name="TextBox1" r:id="rId2" imgW="285840" imgH="361800"/>
      <p:control spid="1028" name="TextBox3" r:id="rId3" imgW="285840" imgH="361800"/>
      <p:control spid="1029" name="TextBox4" r:id="rId4" imgW="285840" imgH="361800"/>
      <p:control spid="1030" name="TextBox5" r:id="rId5" imgW="285840" imgH="428760"/>
      <p:control spid="1031" name="TextBox6" r:id="rId6" imgW="361800" imgH="438120"/>
      <p:control spid="1032" name="TextBox7" r:id="rId7" imgW="285840" imgH="438120"/>
      <p:control spid="1033" name="TextBox8" r:id="rId8" imgW="285840" imgH="428760"/>
      <p:control spid="1034" name="TextBox9" r:id="rId9" imgW="285840" imgH="361800"/>
      <p:control spid="1035" name="TextBox10" r:id="rId10" imgW="361800" imgH="361800"/>
      <p:control spid="1036" name="TextBox11" r:id="rId11" imgW="361800" imgH="428760"/>
      <p:control spid="1037" name="TextBox12" r:id="rId12" imgW="361800" imgH="428760"/>
      <p:control spid="1038" name="CommandButton1" r:id="rId13" imgW="1657440" imgH="504720"/>
      <p:control spid="1039" name="CommandButton2" r:id="rId14" imgW="1514520" imgH="504720"/>
      <p:control spid="1040" name="Label1" r:id="rId15" imgW="237168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934" y="500042"/>
            <a:ext cx="5322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Тест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285860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Впишите пропущенные буквы.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Бороться с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саранч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гнездо под крыш     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говорить с товарищ      м, тёплая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печ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  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92893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Выпишите существительное в творительном падеже.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Собаки заливались в деревне своим оглушительным лаем.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57200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Запишите грамматическую основу.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Розовый отблеск гаснущего заката переходил в слабый оттенок нежной бирюзы.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60007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Отметка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endshow" highlightClick="1"/>
          </p:cNvPr>
          <p:cNvSpPr/>
          <p:nvPr/>
        </p:nvSpPr>
        <p:spPr>
          <a:xfrm>
            <a:off x="8143900" y="6072206"/>
            <a:ext cx="720725" cy="431800"/>
          </a:xfrm>
          <a:prstGeom prst="actionButtonForwardNex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controls>
      <p:control spid="23554" name="CommandButton1" r:id="rId2" imgW="1657440" imgH="428760"/>
      <p:control spid="23555" name="CommandButton2" r:id="rId3" imgW="1514520" imgH="428760"/>
      <p:control spid="23556" name="TextBox1" r:id="rId4" imgW="361800" imgH="428760"/>
      <p:control spid="23557" name="TextBox2" r:id="rId5" imgW="361800" imgH="428760"/>
      <p:control spid="23558" name="TextBox3" r:id="rId6" imgW="361800" imgH="428760"/>
      <p:control spid="23559" name="TextBox4" r:id="rId7" imgW="361800" imgH="428760"/>
      <p:control spid="23561" name="TextBox5" r:id="rId8" imgW="2085840" imgH="428760"/>
      <p:control spid="23562" name="TextBox6" r:id="rId9" imgW="2952720" imgH="428760"/>
      <p:control spid="23564" name="TextBox7" r:id="rId10" imgW="3618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2"/>
            <a:ext cx="77867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Использованные ресурсы</a:t>
            </a:r>
            <a:br>
              <a:rPr lang="ru-RU" sz="1200" dirty="0" smtClean="0"/>
            </a:br>
            <a:r>
              <a:rPr lang="ru-RU" sz="1200" dirty="0" smtClean="0"/>
              <a:t>Слайд 1.</a:t>
            </a:r>
            <a:br>
              <a:rPr lang="ru-RU" sz="1200" dirty="0" smtClean="0"/>
            </a:br>
            <a:r>
              <a:rPr lang="ru-RU" sz="1200" dirty="0" smtClean="0"/>
              <a:t>Баннер портала </a:t>
            </a:r>
            <a:r>
              <a:rPr lang="ru-RU" sz="1200" u="sng" dirty="0" smtClean="0">
                <a:hlinkClick r:id="rId2"/>
              </a:rPr>
              <a:t>http://www.it-n.ru/communities.aspx?cat_no=107408&amp;d_no=330371&amp;ext=Attachment.aspx?Id=163976</a:t>
            </a:r>
            <a:endParaRPr lang="ru-RU" sz="1200" dirty="0" smtClean="0"/>
          </a:p>
          <a:p>
            <a:r>
              <a:rPr lang="ru-RU" sz="1200" dirty="0" smtClean="0"/>
              <a:t>Фон </a:t>
            </a:r>
            <a:r>
              <a:rPr lang="ru-RU" sz="1200" u="sng" dirty="0" smtClean="0">
                <a:hlinkClick r:id="rId3"/>
              </a:rPr>
              <a:t>http://numi.ru/fullview.php?id=4414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Слайд 2.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Человечки </a:t>
            </a:r>
            <a:r>
              <a:rPr lang="ru-RU" sz="1200" u="sng" dirty="0" smtClean="0">
                <a:hlinkClick r:id="rId4"/>
              </a:rPr>
              <a:t>http://doraluzcarmona.com/images/slider-img1.jpg</a:t>
            </a:r>
            <a:endParaRPr lang="ru-RU" sz="1200" u="sng" dirty="0" smtClean="0"/>
          </a:p>
          <a:p>
            <a:r>
              <a:rPr lang="ru-RU" sz="1200" dirty="0" smtClean="0"/>
              <a:t>Лесенка </a:t>
            </a:r>
            <a:r>
              <a:rPr lang="ru-RU" sz="1200" u="sng" dirty="0" smtClean="0">
                <a:hlinkClick r:id="rId5"/>
              </a:rPr>
              <a:t>http://edu.znate.ru/tw_files2/urls_3/4169/d-4168205/7z-docs/1_html_24155b68.png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Слайд 3, 5, 7. </a:t>
            </a:r>
          </a:p>
          <a:p>
            <a:r>
              <a:rPr lang="ru-RU" sz="1200" dirty="0" smtClean="0"/>
              <a:t>Смайлик с гантелями </a:t>
            </a:r>
            <a:r>
              <a:rPr lang="ru-RU" sz="1200" u="sng" dirty="0" smtClean="0">
                <a:hlinkClick r:id="rId6"/>
              </a:rPr>
              <a:t>http://www.eldergym.com/image-files/exercises-for-the-elderly-7.gif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Человечки </a:t>
            </a:r>
            <a:r>
              <a:rPr lang="ru-RU" sz="1200" u="sng" dirty="0" smtClean="0">
                <a:hlinkClick r:id="rId4"/>
              </a:rPr>
              <a:t>http://doraluzcarmona.com/images/slider-img1.jpg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Яблоко </a:t>
            </a:r>
            <a:r>
              <a:rPr lang="ru-RU" sz="1200" u="sng" dirty="0" smtClean="0">
                <a:hlinkClick r:id="rId7"/>
              </a:rPr>
              <a:t>http://img1.liveinternet.ru/images/attach/c/2/82/902/82902189__Gluschakov2.jpg</a:t>
            </a:r>
            <a:endParaRPr lang="ru-RU" sz="1200" u="sng" dirty="0" smtClean="0"/>
          </a:p>
          <a:p>
            <a:r>
              <a:rPr lang="ru-RU" sz="1200" dirty="0" smtClean="0"/>
              <a:t>Слайды 4, 6, 8.</a:t>
            </a:r>
            <a:br>
              <a:rPr lang="ru-RU" sz="1200" dirty="0" smtClean="0"/>
            </a:br>
            <a:r>
              <a:rPr lang="ru-RU" sz="1200" dirty="0" smtClean="0"/>
              <a:t>Смайлик с гантелями </a:t>
            </a:r>
            <a:r>
              <a:rPr lang="ru-RU" sz="1200" u="sng" dirty="0" smtClean="0">
                <a:hlinkClick r:id="rId6"/>
              </a:rPr>
              <a:t>http://www.eldergym.com/image-files/exercises-for-the-elderly-7.gif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Человечки </a:t>
            </a:r>
            <a:r>
              <a:rPr lang="ru-RU" sz="1200" u="sng" dirty="0" smtClean="0">
                <a:hlinkClick r:id="rId4"/>
              </a:rPr>
              <a:t>http://doraluzcarmona.com/images/slider-img1.jpg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Груша</a:t>
            </a:r>
            <a:r>
              <a:rPr lang="ru-RU" sz="1200" u="sng" dirty="0" smtClean="0"/>
              <a:t> </a:t>
            </a:r>
            <a:r>
              <a:rPr lang="ru-RU" sz="1200" u="sng" dirty="0" smtClean="0">
                <a:hlinkClick r:id="rId8"/>
              </a:rPr>
              <a:t>http://www.e1.ru/articles/images/005/051/5051/mylyazh_grysha_big.jpg</a:t>
            </a:r>
            <a:endParaRPr lang="ru-RU" sz="1200" u="sng" dirty="0" smtClean="0"/>
          </a:p>
          <a:p>
            <a:r>
              <a:rPr lang="ru-RU" sz="1200" dirty="0" smtClean="0"/>
              <a:t>Слайд 9, 11..</a:t>
            </a:r>
            <a:br>
              <a:rPr lang="ru-RU" sz="1200" dirty="0" smtClean="0"/>
            </a:br>
            <a:r>
              <a:rPr lang="ru-RU" sz="1200" dirty="0" smtClean="0"/>
              <a:t>Смайлик с гантелями </a:t>
            </a:r>
            <a:r>
              <a:rPr lang="ru-RU" sz="1200" u="sng" dirty="0" smtClean="0">
                <a:hlinkClick r:id="rId6"/>
              </a:rPr>
              <a:t>http://www.eldergym.com/image-files/exercises-for-the-elderly-7.gif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Человечки </a:t>
            </a:r>
            <a:r>
              <a:rPr lang="ru-RU" sz="1200" u="sng" dirty="0" smtClean="0">
                <a:hlinkClick r:id="rId4"/>
              </a:rPr>
              <a:t>http://doraluzcarmona.com/images/slider-img1.jpg</a:t>
            </a:r>
            <a:r>
              <a:rPr lang="ru-RU" sz="1200" u="sng" dirty="0" smtClean="0"/>
              <a:t/>
            </a:r>
            <a:br>
              <a:rPr lang="ru-RU" sz="1200" u="sng" dirty="0" smtClean="0"/>
            </a:br>
            <a:r>
              <a:rPr lang="ru-RU" sz="1200" dirty="0" smtClean="0"/>
              <a:t>Слайд 10.</a:t>
            </a:r>
            <a:br>
              <a:rPr lang="ru-RU" sz="1200" dirty="0" smtClean="0"/>
            </a:br>
            <a:r>
              <a:rPr lang="ru-RU" sz="1200" dirty="0" smtClean="0"/>
              <a:t>Смайлик с гантелями </a:t>
            </a:r>
            <a:r>
              <a:rPr lang="ru-RU" sz="1200" u="sng" dirty="0" smtClean="0">
                <a:hlinkClick r:id="rId6"/>
              </a:rPr>
              <a:t>http://www.eldergym.com/image-files/exercises-for-the-elderly-7.gif</a:t>
            </a:r>
            <a:endParaRPr lang="ru-RU" sz="1200" dirty="0" smtClean="0"/>
          </a:p>
          <a:p>
            <a:r>
              <a:rPr lang="ru-RU" sz="1200" dirty="0" smtClean="0"/>
              <a:t>Смайлик </a:t>
            </a:r>
            <a:r>
              <a:rPr lang="ru-RU" sz="1200" u="sng" dirty="0" smtClean="0">
                <a:hlinkClick r:id="rId9"/>
              </a:rPr>
              <a:t>http://bridgetv.ru/upload/load/147108715852275d2de548a9.22335738.png</a:t>
            </a:r>
            <a:endParaRPr lang="ru-RU" sz="1200" u="sng" dirty="0" smtClean="0"/>
          </a:p>
          <a:p>
            <a:r>
              <a:rPr lang="ru-RU" sz="1200" dirty="0" smtClean="0"/>
              <a:t>Русский язык: 6 </a:t>
            </a:r>
            <a:r>
              <a:rPr lang="ru-RU" sz="1200" dirty="0" err="1" smtClean="0"/>
              <a:t>кл</a:t>
            </a:r>
            <a:r>
              <a:rPr lang="ru-RU" sz="1200" dirty="0" smtClean="0"/>
              <a:t>. Учеб. для общеобразовательных учреждений. В 2 ч. / [М.Т.Баранов, </a:t>
            </a:r>
            <a:r>
              <a:rPr lang="ru-RU" sz="1200" dirty="0" err="1" smtClean="0"/>
              <a:t>Т.А.Ладыженская</a:t>
            </a:r>
            <a:r>
              <a:rPr lang="ru-RU" sz="1200" dirty="0" smtClean="0"/>
              <a:t>, </a:t>
            </a:r>
            <a:r>
              <a:rPr lang="ru-RU" sz="1200" dirty="0" err="1" smtClean="0"/>
              <a:t>Л.А.Тростенцова</a:t>
            </a:r>
            <a:r>
              <a:rPr lang="ru-RU" sz="1200" dirty="0" smtClean="0"/>
              <a:t> и др.; научный редактор </a:t>
            </a:r>
            <a:r>
              <a:rPr lang="ru-RU" sz="1200" dirty="0" err="1" smtClean="0"/>
              <a:t>Н.М.Шанский</a:t>
            </a:r>
            <a:r>
              <a:rPr lang="ru-RU" sz="1200" dirty="0" smtClean="0"/>
              <a:t>]. – М.: Просвещение, 2012.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" action="ppaction://macro?name=макрос1"/>
          </p:cNvPr>
          <p:cNvSpPr/>
          <p:nvPr/>
        </p:nvSpPr>
        <p:spPr>
          <a:xfrm>
            <a:off x="7143768" y="2071678"/>
            <a:ext cx="1571636" cy="460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 или Е?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026367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 или Е после шипящих и Ц в окончаниях имён существительных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6" name="Рисунок 35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5572132" y="3857628"/>
            <a:ext cx="823908" cy="1143008"/>
          </a:xfrm>
          <a:prstGeom prst="rect">
            <a:avLst/>
          </a:prstGeom>
        </p:spPr>
      </p:pic>
      <p:pic>
        <p:nvPicPr>
          <p:cNvPr id="37" name="Рисунок 36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5000628" y="3429000"/>
            <a:ext cx="823908" cy="1143008"/>
          </a:xfrm>
          <a:prstGeom prst="rect">
            <a:avLst/>
          </a:prstGeom>
        </p:spPr>
      </p:pic>
      <p:pic>
        <p:nvPicPr>
          <p:cNvPr id="38" name="Рисунок 37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4429124" y="3071810"/>
            <a:ext cx="823908" cy="1143008"/>
          </a:xfrm>
          <a:prstGeom prst="rect">
            <a:avLst/>
          </a:prstGeom>
        </p:spPr>
      </p:pic>
      <p:pic>
        <p:nvPicPr>
          <p:cNvPr id="39" name="Рисунок 38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2786050" y="3786190"/>
            <a:ext cx="823908" cy="1143008"/>
          </a:xfrm>
          <a:prstGeom prst="rect">
            <a:avLst/>
          </a:prstGeom>
        </p:spPr>
      </p:pic>
      <p:pic>
        <p:nvPicPr>
          <p:cNvPr id="40" name="Рисунок 39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3357554" y="3429000"/>
            <a:ext cx="823908" cy="1143008"/>
          </a:xfrm>
          <a:prstGeom prst="rect">
            <a:avLst/>
          </a:prstGeom>
        </p:spPr>
      </p:pic>
      <p:pic>
        <p:nvPicPr>
          <p:cNvPr id="41" name="Рисунок 40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3857620" y="3071810"/>
            <a:ext cx="823908" cy="1143008"/>
          </a:xfrm>
          <a:prstGeom prst="rect">
            <a:avLst/>
          </a:prstGeom>
        </p:spPr>
      </p:pic>
      <p:grpSp>
        <p:nvGrpSpPr>
          <p:cNvPr id="3" name="Группа 31"/>
          <p:cNvGrpSpPr/>
          <p:nvPr/>
        </p:nvGrpSpPr>
        <p:grpSpPr>
          <a:xfrm>
            <a:off x="2285984" y="4069708"/>
            <a:ext cx="4500594" cy="1355088"/>
            <a:chOff x="2462208" y="5214950"/>
            <a:chExt cx="4500594" cy="1355088"/>
          </a:xfrm>
        </p:grpSpPr>
        <p:pic>
          <p:nvPicPr>
            <p:cNvPr id="8" name="Рисунок 7" descr="Рисунок3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62208" y="5214950"/>
              <a:ext cx="4500594" cy="1355088"/>
            </a:xfrm>
            <a:prstGeom prst="rect">
              <a:avLst/>
            </a:prstGeom>
          </p:spPr>
        </p:pic>
        <p:sp>
          <p:nvSpPr>
            <p:cNvPr id="42" name="Овал 41"/>
            <p:cNvSpPr/>
            <p:nvPr/>
          </p:nvSpPr>
          <p:spPr>
            <a:xfrm>
              <a:off x="4286248" y="528638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3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3714744" y="564357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3143240" y="6072206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929322" y="6072206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5500694" y="5715016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2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4857752" y="5286388"/>
              <a:ext cx="28575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D4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C00000"/>
                  </a:solidFill>
                </a:rPr>
                <a:t>3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  <p:sp>
        <p:nvSpPr>
          <p:cNvPr id="45" name="TextBox 44">
            <a:hlinkClick r:id="rId4" action="ppaction://hlinksldjump"/>
          </p:cNvPr>
          <p:cNvSpPr txBox="1"/>
          <p:nvPr/>
        </p:nvSpPr>
        <p:spPr>
          <a:xfrm>
            <a:off x="1428728" y="4465299"/>
            <a:ext cx="1214446" cy="461665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1.</a:t>
            </a:r>
            <a:endParaRPr lang="ru-RU" sz="2400" dirty="0"/>
          </a:p>
        </p:txBody>
      </p:sp>
      <p:sp>
        <p:nvSpPr>
          <p:cNvPr id="46" name="TextBox 45">
            <a:hlinkClick r:id="rId5" action="ppaction://hlinksldjump"/>
          </p:cNvPr>
          <p:cNvSpPr txBox="1"/>
          <p:nvPr/>
        </p:nvSpPr>
        <p:spPr>
          <a:xfrm>
            <a:off x="1357290" y="380539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3.</a:t>
            </a:r>
            <a:endParaRPr lang="ru-RU" sz="2400" dirty="0"/>
          </a:p>
        </p:txBody>
      </p:sp>
      <p:sp>
        <p:nvSpPr>
          <p:cNvPr id="53" name="TextBox 52">
            <a:hlinkClick r:id="rId6" action="ppaction://hlinksldjump"/>
          </p:cNvPr>
          <p:cNvSpPr txBox="1"/>
          <p:nvPr/>
        </p:nvSpPr>
        <p:spPr>
          <a:xfrm>
            <a:off x="6500826" y="4465299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2.</a:t>
            </a:r>
            <a:endParaRPr lang="ru-RU" sz="2400" dirty="0"/>
          </a:p>
        </p:txBody>
      </p:sp>
      <p:sp>
        <p:nvSpPr>
          <p:cNvPr id="54" name="TextBox 53">
            <a:hlinkClick r:id="rId7" action="ppaction://hlinksldjump"/>
          </p:cNvPr>
          <p:cNvSpPr txBox="1"/>
          <p:nvPr/>
        </p:nvSpPr>
        <p:spPr>
          <a:xfrm>
            <a:off x="1785918" y="328612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5.</a:t>
            </a:r>
            <a:endParaRPr lang="ru-RU" sz="2400" dirty="0"/>
          </a:p>
        </p:txBody>
      </p:sp>
      <p:sp>
        <p:nvSpPr>
          <p:cNvPr id="55" name="TextBox 54">
            <a:hlinkClick r:id="rId8" action="ppaction://hlinksldjump"/>
          </p:cNvPr>
          <p:cNvSpPr txBox="1"/>
          <p:nvPr/>
        </p:nvSpPr>
        <p:spPr>
          <a:xfrm>
            <a:off x="6000760" y="328612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6.</a:t>
            </a:r>
            <a:endParaRPr lang="ru-RU" sz="2400" dirty="0"/>
          </a:p>
        </p:txBody>
      </p:sp>
      <p:sp>
        <p:nvSpPr>
          <p:cNvPr id="56" name="TextBox 55">
            <a:hlinkClick r:id="rId9" action="ppaction://hlinksldjump"/>
          </p:cNvPr>
          <p:cNvSpPr txBox="1"/>
          <p:nvPr/>
        </p:nvSpPr>
        <p:spPr>
          <a:xfrm>
            <a:off x="6715140" y="380539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Шаг 4.</a:t>
            </a:r>
            <a:endParaRPr lang="ru-RU" sz="2400" dirty="0"/>
          </a:p>
        </p:txBody>
      </p:sp>
      <p:pic>
        <p:nvPicPr>
          <p:cNvPr id="61" name="Рисунок 60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285720" y="4572008"/>
            <a:ext cx="720920" cy="1000132"/>
          </a:xfrm>
          <a:prstGeom prst="rect">
            <a:avLst/>
          </a:prstGeom>
        </p:spPr>
      </p:pic>
      <p:pic>
        <p:nvPicPr>
          <p:cNvPr id="62" name="Рисунок 61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8072462" y="4652518"/>
            <a:ext cx="714380" cy="99106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000364" y="5886410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Ура!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628" y="588641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Отлично!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2" name="TextBox 31">
            <a:hlinkClick r:id="rId10" action="ppaction://hlinksldjump"/>
          </p:cNvPr>
          <p:cNvSpPr txBox="1"/>
          <p:nvPr/>
        </p:nvSpPr>
        <p:spPr>
          <a:xfrm>
            <a:off x="428596" y="2038641"/>
            <a:ext cx="214314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Правила игры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>
            <a:hlinkClick r:id="rId11" action="ppaction://hlinksldjump"/>
          </p:cNvPr>
          <p:cNvSpPr txBox="1"/>
          <p:nvPr/>
        </p:nvSpPr>
        <p:spPr>
          <a:xfrm>
            <a:off x="428596" y="6000768"/>
            <a:ext cx="107157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Тест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43174" y="428604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Игра «Лесенка»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14480" y="298710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ключ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груш.й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14480" y="298710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ключ.м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грушей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0" name="Рисунок 49" descr="http://www.eldergym.com/image-files/exercises-for-the-elderly-7.gif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багаж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298710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невеж.й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багаж.м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6380" y="2987101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невежей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" name="Рисунок 16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3929058" y="4783829"/>
            <a:ext cx="928694" cy="1288377"/>
          </a:xfrm>
          <a:prstGeom prst="rect">
            <a:avLst/>
          </a:prstGeom>
        </p:spPr>
      </p:pic>
      <p:pic>
        <p:nvPicPr>
          <p:cNvPr id="18" name="Рисунок 17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14884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214950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8" grpId="0"/>
      <p:bldP spid="49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44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луч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дач.й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дачей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луч.м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свеч.й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свеч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297383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смерчем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2973830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смерч.м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Рисунок 18" descr="http://www.eldergym.com/image-files/exercises-for-the-elderly-7.gif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2" name="Рисунок 21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3928754" y="4783406"/>
            <a:ext cx="928998" cy="1288800"/>
          </a:xfrm>
          <a:prstGeom prst="rect">
            <a:avLst/>
          </a:prstGeom>
        </p:spPr>
      </p:pic>
      <p:pic>
        <p:nvPicPr>
          <p:cNvPr id="15" name="Рисунок 14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286388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  <p:bldP spid="4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86380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плащ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3929058" y="4783829"/>
            <a:ext cx="928694" cy="12883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6380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плащ.м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300037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стуж.й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300037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стужей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300037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чертеж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300037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чертеж.м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плач.м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плачем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Рисунок 15" descr="http://www.eldergym.com/image-files/exercises-for-the-elderly-7.gif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5" name="Рисунок 14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86388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5000636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морж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морж.м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97383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полотенц.м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297383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полотенцем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каш.й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кашей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3915795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монтаж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монтаж.м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Рисунок 15" descr="http://www.eldergym.com/image-files/exercises-for-the-elderly-7.gif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9" name="Рисунок 18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3928754" y="4783406"/>
            <a:ext cx="928998" cy="1288800"/>
          </a:xfrm>
          <a:prstGeom prst="rect">
            <a:avLst/>
          </a:prstGeom>
        </p:spPr>
      </p:pic>
      <p:pic>
        <p:nvPicPr>
          <p:cNvPr id="15" name="Рисунок 14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286388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14942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улицей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3987233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улиц.й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3987233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рощ.й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3987233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рощей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саранч.й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саранч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2973830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крыльц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крыльц.м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Рисунок 15" descr="http://www.eldergym.com/image-files/exercises-for-the-elderly-7.gif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" name="Рисунок 19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3929058" y="4783829"/>
            <a:ext cx="928694" cy="1288377"/>
          </a:xfrm>
          <a:prstGeom prst="rect">
            <a:avLst/>
          </a:prstGeom>
        </p:spPr>
      </p:pic>
      <p:pic>
        <p:nvPicPr>
          <p:cNvPr id="15" name="Рисунок 14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14884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g1.liveinternet.ru/images/attach/c/2/82/902/82902189__Gluschakov2.jpg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500702"/>
            <a:ext cx="785817" cy="84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кирпич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кирпич.м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297383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львиц.й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297383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львицей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пейзаж.м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297383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пейзажем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3915795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рубеж</a:t>
            </a:r>
            <a:r>
              <a:rPr lang="ru-RU" sz="3200" b="1" dirty="0" err="1" smtClean="0">
                <a:solidFill>
                  <a:srgbClr val="C00000"/>
                </a:solidFill>
              </a:rPr>
              <a:t>О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391579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</a:rPr>
              <a:t>рубеж.м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29" y="64291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или Е? 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Рисунок 15" descr="http://www.eldergym.com/image-files/exercises-for-the-elderly-7.gif">
            <a:hlinkClick r:id="rId2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143768" y="53456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заданиям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53" y="114298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Инструкция.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Кликните по словам с буквой </a:t>
            </a: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после шипящих и Ц в окончаниях. Существительные употреблены в форме творительного падежа единственного числа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" name="Рисунок 20" descr="Рисунок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3928754" y="4783406"/>
            <a:ext cx="928998" cy="1288800"/>
          </a:xfrm>
          <a:prstGeom prst="rect">
            <a:avLst/>
          </a:prstGeom>
        </p:spPr>
      </p:pic>
      <p:pic>
        <p:nvPicPr>
          <p:cNvPr id="15" name="Рисунок 14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286388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www.e1.ru/articles/images/005/051/5051/mylyazh_grysha_big.jpg"/>
          <p:cNvPicPr/>
          <p:nvPr/>
        </p:nvPicPr>
        <p:blipFill>
          <a:blip r:embed="rId5" cstate="print">
            <a:clrChange>
              <a:clrFrom>
                <a:srgbClr val="EAEAEC"/>
              </a:clrFrom>
              <a:clrTo>
                <a:srgbClr val="EAEA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857760"/>
            <a:ext cx="642942" cy="84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143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Правила игры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Играют две команды.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Первой команде нужно кликнуть по кнопке «Шаг 1» и выполнить первое задание. После щелчка по смайлику вы вернётесь на игровое поле.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Переход хода.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Второй команде нужно кликнуть  по кнопке «Шаг 2» и выполнить второе задание. Возвращение на поле при помощи смайлика. 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Переход хода. Кнопка «Шаг 3».  Играем дальше. После игры кликните по кнопке «Тест» 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831" t="32126" b="13575"/>
          <a:stretch>
            <a:fillRect/>
          </a:stretch>
        </p:blipFill>
        <p:spPr>
          <a:xfrm>
            <a:off x="7929586" y="1928802"/>
            <a:ext cx="566437" cy="785818"/>
          </a:xfrm>
          <a:prstGeom prst="rect">
            <a:avLst/>
          </a:prstGeom>
        </p:spPr>
      </p:pic>
      <p:pic>
        <p:nvPicPr>
          <p:cNvPr id="5" name="Рисунок 4" descr="http://www.eldergym.com/image-files/exercises-for-the-elderly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500306"/>
            <a:ext cx="802071" cy="41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3831" t="32126" b="13575"/>
          <a:stretch>
            <a:fillRect/>
          </a:stretch>
        </p:blipFill>
        <p:spPr>
          <a:xfrm flipH="1">
            <a:off x="7858148" y="4071942"/>
            <a:ext cx="565703" cy="784800"/>
          </a:xfrm>
          <a:prstGeom prst="rect">
            <a:avLst/>
          </a:prstGeom>
        </p:spPr>
      </p:pic>
      <p:pic>
        <p:nvPicPr>
          <p:cNvPr id="7" name="Рисунок 6" descr="http://www.eldergym.com/image-files/exercises-for-the-elderly-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867981"/>
            <a:ext cx="802071" cy="41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eldergym.com/image-files/exercises-for-the-elderly-7.gif">
            <a:hlinkClick r:id="rId4" action="ppaction://hlinksldjump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572140"/>
            <a:ext cx="1230699" cy="77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358082" y="53456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началу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3986</TotalTime>
  <Words>487</Words>
  <Application>Microsoft Office PowerPoint</Application>
  <PresentationFormat>Экран (4:3)</PresentationFormat>
  <Paragraphs>128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430</cp:revision>
  <dcterms:created xsi:type="dcterms:W3CDTF">2013-10-16T07:44:39Z</dcterms:created>
  <dcterms:modified xsi:type="dcterms:W3CDTF">2013-12-01T06:33:13Z</dcterms:modified>
</cp:coreProperties>
</file>