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7" r:id="rId2"/>
    <p:sldId id="273" r:id="rId3"/>
    <p:sldId id="272" r:id="rId4"/>
    <p:sldId id="258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4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9E7D2F-4994-4C37-89FE-15ECBDADAF83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0F92A-4396-49CE-922E-5B47C06F5E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5147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D0F92A-4396-49CE-922E-5B47C06F5E07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16.12.2012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1785926"/>
            <a:ext cx="75724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ПРАВОПИСАНИЕ БЕЗУДАРНОЙ ГЛАСНОЙ</a:t>
            </a:r>
          </a:p>
          <a:p>
            <a:pPr algn="ctr"/>
            <a:r>
              <a:rPr lang="ru-RU" sz="4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 КОРНЕ СЛОВА</a:t>
            </a:r>
            <a:endParaRPr lang="ru-RU" sz="4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MC90028898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860" y="4734177"/>
            <a:ext cx="4361905" cy="18380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43372" y="142852"/>
            <a:ext cx="47149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Подготовила: </a:t>
            </a:r>
            <a:r>
              <a:rPr lang="ru-RU" sz="1400" dirty="0" err="1" smtClean="0"/>
              <a:t>Якшина</a:t>
            </a:r>
            <a:r>
              <a:rPr lang="ru-RU" sz="1400" dirty="0" smtClean="0"/>
              <a:t> Светлана Александровна,</a:t>
            </a:r>
          </a:p>
          <a:p>
            <a:r>
              <a:rPr lang="ru-RU" sz="1400" dirty="0" smtClean="0"/>
              <a:t>учитель русского языка и литературы</a:t>
            </a:r>
          </a:p>
          <a:p>
            <a:r>
              <a:rPr lang="ru-RU" sz="1400" dirty="0" smtClean="0"/>
              <a:t>МБНОУ  лицей №22 города Белово Кемеровской области</a:t>
            </a:r>
            <a:endParaRPr lang="ru-RU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3428992" y="4071942"/>
            <a:ext cx="2571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/>
              <a:t>учебный тренажёр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 descr="MC900288988.png"/>
          <p:cNvPicPr>
            <a:picLocks noChangeAspect="1"/>
          </p:cNvPicPr>
          <p:nvPr/>
        </p:nvPicPr>
        <p:blipFill>
          <a:blip r:embed="rId3"/>
          <a:srcRect l="19653" r="36127"/>
          <a:stretch>
            <a:fillRect/>
          </a:stretch>
        </p:blipFill>
        <p:spPr>
          <a:xfrm>
            <a:off x="7072330" y="4857760"/>
            <a:ext cx="1714512" cy="16338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00100" y="1285860"/>
            <a:ext cx="7643866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 каком ряду в обоих словах слове пишется буква Е?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571604" y="2071678"/>
            <a:ext cx="528641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зав..</a:t>
            </a:r>
            <a:r>
              <a:rPr lang="ru-RU" sz="3600" dirty="0" err="1" smtClean="0"/>
              <a:t>нтить</a:t>
            </a:r>
            <a:r>
              <a:rPr lang="ru-RU" sz="3600" dirty="0" smtClean="0"/>
              <a:t>, п..</a:t>
            </a:r>
            <a:r>
              <a:rPr lang="ru-RU" sz="3600" dirty="0" err="1" smtClean="0"/>
              <a:t>диатр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1571604" y="2928934"/>
            <a:ext cx="528641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р..</a:t>
            </a:r>
            <a:r>
              <a:rPr lang="ru-RU" sz="3600" dirty="0" err="1" smtClean="0"/>
              <a:t>ферат</a:t>
            </a:r>
            <a:r>
              <a:rPr lang="ru-RU" sz="3600" dirty="0" smtClean="0"/>
              <a:t>, </a:t>
            </a:r>
            <a:r>
              <a:rPr lang="ru-RU" sz="3600" dirty="0" err="1" smtClean="0"/>
              <a:t>посв</a:t>
            </a:r>
            <a:r>
              <a:rPr lang="ru-RU" sz="3600" dirty="0" smtClean="0"/>
              <a:t>..</a:t>
            </a:r>
            <a:r>
              <a:rPr lang="ru-RU" sz="3600" dirty="0" err="1" smtClean="0"/>
              <a:t>тил</a:t>
            </a:r>
            <a:r>
              <a:rPr lang="ru-RU" sz="3600" dirty="0" smtClean="0"/>
              <a:t> детям 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1571604" y="3786190"/>
            <a:ext cx="528641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ид..</a:t>
            </a:r>
            <a:r>
              <a:rPr lang="ru-RU" sz="3600" dirty="0" err="1" smtClean="0"/>
              <a:t>ология</a:t>
            </a:r>
            <a:r>
              <a:rPr lang="ru-RU" sz="3600" dirty="0" smtClean="0"/>
              <a:t>, разд..валка </a:t>
            </a:r>
            <a:endParaRPr lang="ru-RU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1571604" y="4643446"/>
            <a:ext cx="528641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през</a:t>
            </a:r>
            <a:r>
              <a:rPr lang="ru-RU" sz="3600" dirty="0" smtClean="0"/>
              <a:t>..</a:t>
            </a:r>
            <a:r>
              <a:rPr lang="ru-RU" sz="3600" dirty="0" err="1" smtClean="0"/>
              <a:t>дент</a:t>
            </a:r>
            <a:r>
              <a:rPr lang="ru-RU" sz="3600" dirty="0" smtClean="0"/>
              <a:t>, м..</a:t>
            </a:r>
            <a:r>
              <a:rPr lang="ru-RU" sz="3600" dirty="0" err="1" smtClean="0"/>
              <a:t>тодичный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11" name="Oval 29"/>
          <p:cNvSpPr>
            <a:spLocks noChangeArrowheads="1"/>
          </p:cNvSpPr>
          <p:nvPr/>
        </p:nvSpPr>
        <p:spPr bwMode="auto">
          <a:xfrm>
            <a:off x="7072330" y="3929066"/>
            <a:ext cx="503238" cy="43180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2" name="Oval 30"/>
          <p:cNvSpPr>
            <a:spLocks noChangeArrowheads="1"/>
          </p:cNvSpPr>
          <p:nvPr/>
        </p:nvSpPr>
        <p:spPr bwMode="auto">
          <a:xfrm>
            <a:off x="7072330" y="4786322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3" name="Oval 30"/>
          <p:cNvSpPr>
            <a:spLocks noChangeArrowheads="1"/>
          </p:cNvSpPr>
          <p:nvPr/>
        </p:nvSpPr>
        <p:spPr bwMode="auto">
          <a:xfrm>
            <a:off x="7072330" y="3071810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7072330" y="2143116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500166" y="2071678"/>
            <a:ext cx="7000924" cy="31700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зав</a:t>
            </a:r>
            <a:r>
              <a:rPr lang="ru-RU" sz="4000" dirty="0" smtClean="0">
                <a:solidFill>
                  <a:srgbClr val="FF0000"/>
                </a:solidFill>
              </a:rPr>
              <a:t>и</a:t>
            </a:r>
            <a:r>
              <a:rPr lang="ru-RU" sz="4000" dirty="0" smtClean="0">
                <a:solidFill>
                  <a:schemeClr val="tx1"/>
                </a:solidFill>
              </a:rPr>
              <a:t>нтить, п</a:t>
            </a:r>
            <a:r>
              <a:rPr lang="ru-RU" sz="4000" dirty="0" smtClean="0">
                <a:solidFill>
                  <a:srgbClr val="FF0000"/>
                </a:solidFill>
              </a:rPr>
              <a:t>е</a:t>
            </a:r>
            <a:r>
              <a:rPr lang="ru-RU" sz="4000" dirty="0" smtClean="0">
                <a:solidFill>
                  <a:schemeClr val="tx1"/>
                </a:solidFill>
              </a:rPr>
              <a:t>диатр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р</a:t>
            </a:r>
            <a:r>
              <a:rPr lang="ru-RU" sz="4000" dirty="0" smtClean="0">
                <a:solidFill>
                  <a:srgbClr val="FF0000"/>
                </a:solidFill>
              </a:rPr>
              <a:t>е</a:t>
            </a:r>
            <a:r>
              <a:rPr lang="ru-RU" sz="4000" dirty="0" smtClean="0">
                <a:solidFill>
                  <a:schemeClr val="tx1"/>
                </a:solidFill>
              </a:rPr>
              <a:t>ферат, посв</a:t>
            </a:r>
            <a:r>
              <a:rPr lang="ru-RU" sz="4000" dirty="0" smtClean="0">
                <a:solidFill>
                  <a:srgbClr val="FF0000"/>
                </a:solidFill>
              </a:rPr>
              <a:t>я</a:t>
            </a:r>
            <a:r>
              <a:rPr lang="ru-RU" sz="4000" dirty="0" smtClean="0">
                <a:solidFill>
                  <a:schemeClr val="tx1"/>
                </a:solidFill>
              </a:rPr>
              <a:t>тил детям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ид</a:t>
            </a:r>
            <a:r>
              <a:rPr lang="ru-RU" sz="4000" dirty="0" smtClean="0">
                <a:solidFill>
                  <a:srgbClr val="FF0000"/>
                </a:solidFill>
              </a:rPr>
              <a:t>е</a:t>
            </a:r>
            <a:r>
              <a:rPr lang="ru-RU" sz="4000" dirty="0" smtClean="0">
                <a:solidFill>
                  <a:schemeClr val="tx1"/>
                </a:solidFill>
              </a:rPr>
              <a:t>ология, разд</a:t>
            </a:r>
            <a:r>
              <a:rPr lang="ru-RU" sz="4000" dirty="0" smtClean="0">
                <a:solidFill>
                  <a:srgbClr val="FF0000"/>
                </a:solidFill>
              </a:rPr>
              <a:t>е</a:t>
            </a:r>
            <a:r>
              <a:rPr lang="ru-RU" sz="4000" dirty="0" smtClean="0">
                <a:solidFill>
                  <a:schemeClr val="tx1"/>
                </a:solidFill>
              </a:rPr>
              <a:t>валка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през</a:t>
            </a:r>
            <a:r>
              <a:rPr lang="ru-RU" sz="4000" dirty="0" smtClean="0">
                <a:solidFill>
                  <a:srgbClr val="FF0000"/>
                </a:solidFill>
              </a:rPr>
              <a:t>и</a:t>
            </a:r>
            <a:r>
              <a:rPr lang="ru-RU" sz="4000" dirty="0" smtClean="0">
                <a:solidFill>
                  <a:schemeClr val="tx1"/>
                </a:solidFill>
              </a:rPr>
              <a:t>дент, м</a:t>
            </a:r>
            <a:r>
              <a:rPr lang="ru-RU" sz="4000" dirty="0" smtClean="0">
                <a:solidFill>
                  <a:srgbClr val="FF0000"/>
                </a:solidFill>
              </a:rPr>
              <a:t>е</a:t>
            </a:r>
            <a:r>
              <a:rPr lang="ru-RU" sz="4000" dirty="0" smtClean="0">
                <a:solidFill>
                  <a:schemeClr val="tx1"/>
                </a:solidFill>
              </a:rPr>
              <a:t>тодичный</a:t>
            </a:r>
            <a:endParaRPr lang="ru-RU" sz="4000" dirty="0" smtClean="0"/>
          </a:p>
          <a:p>
            <a:pPr algn="ctr"/>
            <a:endParaRPr lang="ru-RU" sz="4000" dirty="0" smtClean="0"/>
          </a:p>
        </p:txBody>
      </p:sp>
      <p:sp>
        <p:nvSpPr>
          <p:cNvPr id="16" name="Управляющая кнопка: документ 15">
            <a:hlinkClick r:id="" action="ppaction://noaction" highlightClick="1"/>
          </p:cNvPr>
          <p:cNvSpPr/>
          <p:nvPr/>
        </p:nvSpPr>
        <p:spPr>
          <a:xfrm>
            <a:off x="571472" y="3214686"/>
            <a:ext cx="714380" cy="928694"/>
          </a:xfrm>
          <a:prstGeom prst="actionButtonDocumen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714348" y="5715016"/>
            <a:ext cx="468000" cy="288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1214414" y="5715016"/>
            <a:ext cx="468000" cy="288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4" action="ppaction://hlinksldjump" highlightClick="1"/>
          </p:cNvPr>
          <p:cNvSpPr/>
          <p:nvPr/>
        </p:nvSpPr>
        <p:spPr>
          <a:xfrm>
            <a:off x="4429124" y="5643578"/>
            <a:ext cx="500066" cy="500066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37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 descr="MC900288988.png"/>
          <p:cNvPicPr>
            <a:picLocks noChangeAspect="1"/>
          </p:cNvPicPr>
          <p:nvPr/>
        </p:nvPicPr>
        <p:blipFill>
          <a:blip r:embed="rId3"/>
          <a:srcRect l="19653" r="36127"/>
          <a:stretch>
            <a:fillRect/>
          </a:stretch>
        </p:blipFill>
        <p:spPr>
          <a:xfrm>
            <a:off x="7072330" y="4857760"/>
            <a:ext cx="1714512" cy="16338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00100" y="1285860"/>
            <a:ext cx="7643866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 каком ряду в обоих словах слове пишется буква И?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571604" y="2071678"/>
            <a:ext cx="528641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т..</a:t>
            </a:r>
            <a:r>
              <a:rPr lang="ru-RU" sz="3600" dirty="0" err="1" smtClean="0"/>
              <a:t>снота</a:t>
            </a:r>
            <a:r>
              <a:rPr lang="ru-RU" sz="3600" dirty="0" smtClean="0"/>
              <a:t>, пласт..</a:t>
            </a:r>
            <a:r>
              <a:rPr lang="ru-RU" sz="3600" dirty="0" err="1" smtClean="0"/>
              <a:t>лин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1571604" y="2928934"/>
            <a:ext cx="528641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пол..глот, </a:t>
            </a:r>
            <a:r>
              <a:rPr lang="ru-RU" sz="3600" dirty="0" err="1" smtClean="0"/>
              <a:t>выс</a:t>
            </a:r>
            <a:r>
              <a:rPr lang="ru-RU" sz="3600" dirty="0" smtClean="0"/>
              <a:t>..</a:t>
            </a:r>
            <a:r>
              <a:rPr lang="ru-RU" sz="3600" dirty="0" err="1" smtClean="0"/>
              <a:t>кать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1571604" y="3786190"/>
            <a:ext cx="528641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скр</a:t>
            </a:r>
            <a:r>
              <a:rPr lang="ru-RU" sz="3600" dirty="0" smtClean="0"/>
              <a:t>..пить, </a:t>
            </a:r>
            <a:r>
              <a:rPr lang="ru-RU" sz="3600" dirty="0" err="1" smtClean="0"/>
              <a:t>экспер</a:t>
            </a:r>
            <a:r>
              <a:rPr lang="ru-RU" sz="3600" dirty="0" smtClean="0"/>
              <a:t>..</a:t>
            </a:r>
            <a:r>
              <a:rPr lang="ru-RU" sz="3600" dirty="0" err="1" smtClean="0"/>
              <a:t>мент</a:t>
            </a:r>
            <a:r>
              <a:rPr lang="ru-RU" sz="3600" dirty="0" smtClean="0"/>
              <a:t> </a:t>
            </a:r>
            <a:endParaRPr lang="ru-RU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1571604" y="4643446"/>
            <a:ext cx="528641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опт..</a:t>
            </a:r>
            <a:r>
              <a:rPr lang="ru-RU" sz="3600" dirty="0" err="1" smtClean="0"/>
              <a:t>мист</a:t>
            </a:r>
            <a:r>
              <a:rPr lang="ru-RU" sz="3600" dirty="0" smtClean="0"/>
              <a:t>, </a:t>
            </a:r>
            <a:r>
              <a:rPr lang="ru-RU" sz="3600" dirty="0" err="1" smtClean="0"/>
              <a:t>скр</a:t>
            </a:r>
            <a:r>
              <a:rPr lang="ru-RU" sz="3600" dirty="0" smtClean="0"/>
              <a:t>..петь </a:t>
            </a:r>
            <a:endParaRPr lang="ru-RU" sz="3600" dirty="0"/>
          </a:p>
        </p:txBody>
      </p:sp>
      <p:sp>
        <p:nvSpPr>
          <p:cNvPr id="11" name="Oval 29"/>
          <p:cNvSpPr>
            <a:spLocks noChangeArrowheads="1"/>
          </p:cNvSpPr>
          <p:nvPr/>
        </p:nvSpPr>
        <p:spPr bwMode="auto">
          <a:xfrm>
            <a:off x="7072330" y="4786322"/>
            <a:ext cx="503238" cy="43180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2" name="Oval 30"/>
          <p:cNvSpPr>
            <a:spLocks noChangeArrowheads="1"/>
          </p:cNvSpPr>
          <p:nvPr/>
        </p:nvSpPr>
        <p:spPr bwMode="auto">
          <a:xfrm>
            <a:off x="7072330" y="3929066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3" name="Oval 30"/>
          <p:cNvSpPr>
            <a:spLocks noChangeArrowheads="1"/>
          </p:cNvSpPr>
          <p:nvPr/>
        </p:nvSpPr>
        <p:spPr bwMode="auto">
          <a:xfrm>
            <a:off x="7072330" y="3071810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7072330" y="2143116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28728" y="2071678"/>
            <a:ext cx="7000924" cy="31700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т</a:t>
            </a:r>
            <a:r>
              <a:rPr lang="ru-RU" sz="4000" dirty="0" smtClean="0">
                <a:solidFill>
                  <a:srgbClr val="FF0000"/>
                </a:solidFill>
              </a:rPr>
              <a:t>е</a:t>
            </a:r>
            <a:r>
              <a:rPr lang="ru-RU" sz="4000" dirty="0" smtClean="0">
                <a:solidFill>
                  <a:schemeClr val="tx1"/>
                </a:solidFill>
              </a:rPr>
              <a:t>снота, пласт</a:t>
            </a:r>
            <a:r>
              <a:rPr lang="ru-RU" sz="4000" dirty="0" smtClean="0">
                <a:solidFill>
                  <a:srgbClr val="FF0000"/>
                </a:solidFill>
              </a:rPr>
              <a:t>и</a:t>
            </a:r>
            <a:r>
              <a:rPr lang="ru-RU" sz="4000" dirty="0" smtClean="0">
                <a:solidFill>
                  <a:schemeClr val="tx1"/>
                </a:solidFill>
              </a:rPr>
              <a:t>лин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пол</a:t>
            </a:r>
            <a:r>
              <a:rPr lang="ru-RU" sz="4000" dirty="0" smtClean="0">
                <a:solidFill>
                  <a:srgbClr val="FF0000"/>
                </a:solidFill>
              </a:rPr>
              <a:t>и</a:t>
            </a:r>
            <a:r>
              <a:rPr lang="ru-RU" sz="4000" dirty="0" smtClean="0">
                <a:solidFill>
                  <a:schemeClr val="tx1"/>
                </a:solidFill>
              </a:rPr>
              <a:t>глот, выс</a:t>
            </a:r>
            <a:r>
              <a:rPr lang="ru-RU" sz="4000" dirty="0" smtClean="0">
                <a:solidFill>
                  <a:srgbClr val="FF0000"/>
                </a:solidFill>
              </a:rPr>
              <a:t>е</a:t>
            </a:r>
            <a:r>
              <a:rPr lang="ru-RU" sz="4000" dirty="0" smtClean="0">
                <a:solidFill>
                  <a:schemeClr val="tx1"/>
                </a:solidFill>
              </a:rPr>
              <a:t>кать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скр</a:t>
            </a:r>
            <a:r>
              <a:rPr lang="ru-RU" sz="4000" dirty="0" smtClean="0">
                <a:solidFill>
                  <a:srgbClr val="FF0000"/>
                </a:solidFill>
              </a:rPr>
              <a:t>е</a:t>
            </a:r>
            <a:r>
              <a:rPr lang="ru-RU" sz="4000" dirty="0" smtClean="0">
                <a:solidFill>
                  <a:schemeClr val="tx1"/>
                </a:solidFill>
              </a:rPr>
              <a:t>пить, экспер</a:t>
            </a:r>
            <a:r>
              <a:rPr lang="ru-RU" sz="4000" dirty="0" smtClean="0">
                <a:solidFill>
                  <a:srgbClr val="FF0000"/>
                </a:solidFill>
              </a:rPr>
              <a:t>и</a:t>
            </a:r>
            <a:r>
              <a:rPr lang="ru-RU" sz="4000" dirty="0" smtClean="0">
                <a:solidFill>
                  <a:schemeClr val="tx1"/>
                </a:solidFill>
              </a:rPr>
              <a:t>мент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опт</a:t>
            </a:r>
            <a:r>
              <a:rPr lang="ru-RU" sz="4000" dirty="0" smtClean="0">
                <a:solidFill>
                  <a:srgbClr val="FF0000"/>
                </a:solidFill>
              </a:rPr>
              <a:t>и</a:t>
            </a:r>
            <a:r>
              <a:rPr lang="ru-RU" sz="4000" dirty="0" smtClean="0">
                <a:solidFill>
                  <a:schemeClr val="tx1"/>
                </a:solidFill>
              </a:rPr>
              <a:t>мист, скр</a:t>
            </a:r>
            <a:r>
              <a:rPr lang="ru-RU" sz="4000" dirty="0" smtClean="0">
                <a:solidFill>
                  <a:srgbClr val="FF0000"/>
                </a:solidFill>
              </a:rPr>
              <a:t>и</a:t>
            </a:r>
            <a:r>
              <a:rPr lang="ru-RU" sz="4000" dirty="0" smtClean="0">
                <a:solidFill>
                  <a:schemeClr val="tx1"/>
                </a:solidFill>
              </a:rPr>
              <a:t>петь</a:t>
            </a:r>
            <a:endParaRPr lang="ru-RU" sz="4000" dirty="0" smtClean="0"/>
          </a:p>
          <a:p>
            <a:pPr algn="ctr"/>
            <a:endParaRPr lang="ru-RU" sz="4000" dirty="0" smtClean="0"/>
          </a:p>
        </p:txBody>
      </p:sp>
      <p:sp>
        <p:nvSpPr>
          <p:cNvPr id="16" name="Управляющая кнопка: документ 15">
            <a:hlinkClick r:id="" action="ppaction://noaction" highlightClick="1"/>
          </p:cNvPr>
          <p:cNvSpPr/>
          <p:nvPr/>
        </p:nvSpPr>
        <p:spPr>
          <a:xfrm>
            <a:off x="571472" y="3214686"/>
            <a:ext cx="714380" cy="928694"/>
          </a:xfrm>
          <a:prstGeom prst="actionButtonDocumen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714348" y="5715016"/>
            <a:ext cx="468000" cy="288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1214414" y="5715016"/>
            <a:ext cx="468000" cy="288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4" action="ppaction://hlinksldjump" highlightClick="1"/>
          </p:cNvPr>
          <p:cNvSpPr/>
          <p:nvPr/>
        </p:nvSpPr>
        <p:spPr>
          <a:xfrm>
            <a:off x="4429124" y="5643578"/>
            <a:ext cx="500066" cy="500066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xit" presetSubtype="37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 descr="MC900288988.png"/>
          <p:cNvPicPr>
            <a:picLocks noChangeAspect="1"/>
          </p:cNvPicPr>
          <p:nvPr/>
        </p:nvPicPr>
        <p:blipFill>
          <a:blip r:embed="rId3"/>
          <a:srcRect l="19653" r="36127"/>
          <a:stretch>
            <a:fillRect/>
          </a:stretch>
        </p:blipFill>
        <p:spPr>
          <a:xfrm>
            <a:off x="7500958" y="5266224"/>
            <a:ext cx="1285884" cy="12253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00100" y="1285860"/>
            <a:ext cx="7643866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 каком ряду в обоих словах слове пишется буква Я?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285852" y="2119962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обд</a:t>
            </a:r>
            <a:r>
              <a:rPr lang="ru-RU" sz="2800" dirty="0" smtClean="0"/>
              <a:t>..лить, </a:t>
            </a:r>
            <a:r>
              <a:rPr lang="ru-RU" sz="2800" dirty="0" err="1" smtClean="0"/>
              <a:t>разр</a:t>
            </a:r>
            <a:r>
              <a:rPr lang="ru-RU" sz="2800" dirty="0" smtClean="0"/>
              <a:t>..</a:t>
            </a:r>
            <a:r>
              <a:rPr lang="ru-RU" sz="2800" dirty="0" err="1" smtClean="0"/>
              <a:t>дить</a:t>
            </a:r>
            <a:r>
              <a:rPr lang="ru-RU" sz="2800" dirty="0" smtClean="0"/>
              <a:t> ружьё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285852" y="2928934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разр</a:t>
            </a:r>
            <a:r>
              <a:rPr lang="ru-RU" sz="2800" dirty="0" smtClean="0"/>
              <a:t>..</a:t>
            </a:r>
            <a:r>
              <a:rPr lang="ru-RU" sz="2800" dirty="0" err="1" smtClean="0"/>
              <a:t>дить</a:t>
            </a:r>
            <a:r>
              <a:rPr lang="ru-RU" sz="2800" dirty="0" smtClean="0"/>
              <a:t> грядки, </a:t>
            </a:r>
            <a:r>
              <a:rPr lang="ru-RU" sz="2800" dirty="0" err="1" smtClean="0"/>
              <a:t>ув</a:t>
            </a:r>
            <a:r>
              <a:rPr lang="ru-RU" sz="2800" dirty="0" smtClean="0"/>
              <a:t>..дать в зеркале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285852" y="3786190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Посв</a:t>
            </a:r>
            <a:r>
              <a:rPr lang="ru-RU" sz="2800" dirty="0" smtClean="0"/>
              <a:t>..</a:t>
            </a:r>
            <a:r>
              <a:rPr lang="ru-RU" sz="2800" dirty="0" err="1" smtClean="0"/>
              <a:t>тил</a:t>
            </a:r>
            <a:r>
              <a:rPr lang="ru-RU" sz="2800" dirty="0" smtClean="0"/>
              <a:t> фонарём, прист..</a:t>
            </a:r>
            <a:r>
              <a:rPr lang="ru-RU" sz="2800" dirty="0" err="1" smtClean="0"/>
              <a:t>жной</a:t>
            </a:r>
            <a:r>
              <a:rPr lang="ru-RU" sz="2800" dirty="0" smtClean="0"/>
              <a:t> воротник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285852" y="4643446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Ув</a:t>
            </a:r>
            <a:r>
              <a:rPr lang="ru-RU" sz="2800" dirty="0" smtClean="0"/>
              <a:t>..дать без влаги, </a:t>
            </a:r>
            <a:r>
              <a:rPr lang="ru-RU" sz="2800" dirty="0" err="1" smtClean="0"/>
              <a:t>землетр</a:t>
            </a:r>
            <a:r>
              <a:rPr lang="ru-RU" sz="2800" dirty="0" smtClean="0"/>
              <a:t>..</a:t>
            </a:r>
            <a:r>
              <a:rPr lang="ru-RU" sz="2800" dirty="0" err="1" smtClean="0"/>
              <a:t>сение</a:t>
            </a:r>
            <a:endParaRPr lang="ru-RU" sz="2800" dirty="0"/>
          </a:p>
        </p:txBody>
      </p:sp>
      <p:sp>
        <p:nvSpPr>
          <p:cNvPr id="11" name="Oval 29"/>
          <p:cNvSpPr>
            <a:spLocks noChangeArrowheads="1"/>
          </p:cNvSpPr>
          <p:nvPr/>
        </p:nvSpPr>
        <p:spPr bwMode="auto">
          <a:xfrm>
            <a:off x="8212166" y="4714884"/>
            <a:ext cx="503238" cy="43180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2" name="Oval 30"/>
          <p:cNvSpPr>
            <a:spLocks noChangeArrowheads="1"/>
          </p:cNvSpPr>
          <p:nvPr/>
        </p:nvSpPr>
        <p:spPr bwMode="auto">
          <a:xfrm>
            <a:off x="8215338" y="3857628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3" name="Oval 30"/>
          <p:cNvSpPr>
            <a:spLocks noChangeArrowheads="1"/>
          </p:cNvSpPr>
          <p:nvPr/>
        </p:nvSpPr>
        <p:spPr bwMode="auto">
          <a:xfrm>
            <a:off x="8215338" y="2928934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8215338" y="2143116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14414" y="2000240"/>
            <a:ext cx="7500990" cy="39703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обд</a:t>
            </a:r>
            <a:r>
              <a:rPr lang="ru-RU" sz="3600" dirty="0" smtClean="0">
                <a:solidFill>
                  <a:srgbClr val="FF0000"/>
                </a:solidFill>
              </a:rPr>
              <a:t>е</a:t>
            </a:r>
            <a:r>
              <a:rPr lang="ru-RU" sz="3600" dirty="0" smtClean="0">
                <a:solidFill>
                  <a:schemeClr val="tx1"/>
                </a:solidFill>
              </a:rPr>
              <a:t>лить, разр</a:t>
            </a:r>
            <a:r>
              <a:rPr lang="ru-RU" sz="3600" dirty="0" smtClean="0">
                <a:solidFill>
                  <a:srgbClr val="FF0000"/>
                </a:solidFill>
              </a:rPr>
              <a:t>я</a:t>
            </a:r>
            <a:r>
              <a:rPr lang="ru-RU" sz="3600" dirty="0" smtClean="0">
                <a:solidFill>
                  <a:schemeClr val="tx1"/>
                </a:solidFill>
              </a:rPr>
              <a:t>дить ружьё</a:t>
            </a:r>
          </a:p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разр</a:t>
            </a:r>
            <a:r>
              <a:rPr lang="ru-RU" sz="3600" dirty="0" smtClean="0">
                <a:solidFill>
                  <a:srgbClr val="FF0000"/>
                </a:solidFill>
              </a:rPr>
              <a:t>е</a:t>
            </a:r>
            <a:r>
              <a:rPr lang="ru-RU" sz="3600" dirty="0" smtClean="0">
                <a:solidFill>
                  <a:schemeClr val="tx1"/>
                </a:solidFill>
              </a:rPr>
              <a:t>дить грядки, ув</a:t>
            </a:r>
            <a:r>
              <a:rPr lang="ru-RU" sz="3600" dirty="0" smtClean="0">
                <a:solidFill>
                  <a:srgbClr val="FF0000"/>
                </a:solidFill>
              </a:rPr>
              <a:t>и</a:t>
            </a:r>
            <a:r>
              <a:rPr lang="ru-RU" sz="3600" dirty="0" smtClean="0">
                <a:solidFill>
                  <a:schemeClr val="tx1"/>
                </a:solidFill>
              </a:rPr>
              <a:t>дать в зеркале</a:t>
            </a:r>
          </a:p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посв</a:t>
            </a:r>
            <a:r>
              <a:rPr lang="ru-RU" sz="3600" dirty="0" smtClean="0">
                <a:solidFill>
                  <a:srgbClr val="FF0000"/>
                </a:solidFill>
              </a:rPr>
              <a:t>е</a:t>
            </a:r>
            <a:r>
              <a:rPr lang="ru-RU" sz="3600" dirty="0" smtClean="0">
                <a:solidFill>
                  <a:schemeClr val="tx1"/>
                </a:solidFill>
              </a:rPr>
              <a:t>тил фонарём, прист</a:t>
            </a:r>
            <a:r>
              <a:rPr lang="ru-RU" sz="3600" dirty="0" smtClean="0">
                <a:solidFill>
                  <a:srgbClr val="FF0000"/>
                </a:solidFill>
              </a:rPr>
              <a:t>е</a:t>
            </a:r>
            <a:r>
              <a:rPr lang="ru-RU" sz="3600" dirty="0" smtClean="0">
                <a:solidFill>
                  <a:schemeClr val="tx1"/>
                </a:solidFill>
              </a:rPr>
              <a:t>жной воротник</a:t>
            </a:r>
          </a:p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ув</a:t>
            </a:r>
            <a:r>
              <a:rPr lang="ru-RU" sz="3600" dirty="0" smtClean="0">
                <a:solidFill>
                  <a:srgbClr val="FF0000"/>
                </a:solidFill>
              </a:rPr>
              <a:t>я</a:t>
            </a:r>
            <a:r>
              <a:rPr lang="ru-RU" sz="3600" dirty="0" smtClean="0">
                <a:solidFill>
                  <a:schemeClr val="tx1"/>
                </a:solidFill>
              </a:rPr>
              <a:t>дать без влаги, землетр</a:t>
            </a:r>
            <a:r>
              <a:rPr lang="ru-RU" sz="3600" dirty="0" smtClean="0">
                <a:solidFill>
                  <a:srgbClr val="FF0000"/>
                </a:solidFill>
              </a:rPr>
              <a:t>я</a:t>
            </a:r>
            <a:r>
              <a:rPr lang="ru-RU" sz="3600" dirty="0" smtClean="0">
                <a:solidFill>
                  <a:schemeClr val="tx1"/>
                </a:solidFill>
              </a:rPr>
              <a:t>сение</a:t>
            </a:r>
            <a:endParaRPr lang="ru-RU" sz="3600" dirty="0" smtClean="0"/>
          </a:p>
          <a:p>
            <a:pPr algn="ctr"/>
            <a:endParaRPr lang="ru-RU" sz="3600" dirty="0" smtClean="0"/>
          </a:p>
        </p:txBody>
      </p:sp>
      <p:sp>
        <p:nvSpPr>
          <p:cNvPr id="16" name="Управляющая кнопка: документ 15">
            <a:hlinkClick r:id="" action="ppaction://noaction" highlightClick="1"/>
          </p:cNvPr>
          <p:cNvSpPr/>
          <p:nvPr/>
        </p:nvSpPr>
        <p:spPr>
          <a:xfrm>
            <a:off x="428596" y="3214686"/>
            <a:ext cx="714380" cy="928694"/>
          </a:xfrm>
          <a:prstGeom prst="actionButtonDocumen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714348" y="5715016"/>
            <a:ext cx="468000" cy="288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1214414" y="5715016"/>
            <a:ext cx="468000" cy="288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4" action="ppaction://hlinksldjump" highlightClick="1"/>
          </p:cNvPr>
          <p:cNvSpPr/>
          <p:nvPr/>
        </p:nvSpPr>
        <p:spPr>
          <a:xfrm>
            <a:off x="4572000" y="6072206"/>
            <a:ext cx="500066" cy="500066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xit" presetSubtype="37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 descr="MC900288988.png"/>
          <p:cNvPicPr>
            <a:picLocks noChangeAspect="1"/>
          </p:cNvPicPr>
          <p:nvPr/>
        </p:nvPicPr>
        <p:blipFill>
          <a:blip r:embed="rId3"/>
          <a:srcRect l="19653" r="36127"/>
          <a:stretch>
            <a:fillRect/>
          </a:stretch>
        </p:blipFill>
        <p:spPr>
          <a:xfrm>
            <a:off x="7500958" y="5266224"/>
            <a:ext cx="1285884" cy="12253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28662" y="1071546"/>
            <a:ext cx="7643866" cy="70788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В каком ряду во всех словах слове пишется проверяемая безударная гласная в корне ?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285852" y="2119962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вгл_деться</a:t>
            </a:r>
            <a:r>
              <a:rPr lang="ru-RU" sz="2800" dirty="0" smtClean="0"/>
              <a:t>, </a:t>
            </a:r>
            <a:r>
              <a:rPr lang="ru-RU" sz="2800" dirty="0" err="1" smtClean="0"/>
              <a:t>выс_та</a:t>
            </a:r>
            <a:r>
              <a:rPr lang="ru-RU" sz="2800" dirty="0" smtClean="0"/>
              <a:t>, </a:t>
            </a:r>
            <a:r>
              <a:rPr lang="ru-RU" sz="2800" dirty="0" err="1" smtClean="0"/>
              <a:t>приг_реть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285852" y="2928934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выч_тать</a:t>
            </a:r>
            <a:r>
              <a:rPr lang="ru-RU" sz="2800" dirty="0" smtClean="0"/>
              <a:t>, </a:t>
            </a:r>
            <a:r>
              <a:rPr lang="ru-RU" sz="2800" dirty="0" err="1" smtClean="0"/>
              <a:t>зар_дить</a:t>
            </a:r>
            <a:r>
              <a:rPr lang="ru-RU" sz="2800" dirty="0" smtClean="0"/>
              <a:t>, </a:t>
            </a:r>
            <a:r>
              <a:rPr lang="ru-RU" sz="2800" dirty="0" err="1" smtClean="0"/>
              <a:t>оч_ровать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285852" y="3786190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д_ктовать</a:t>
            </a:r>
            <a:r>
              <a:rPr lang="ru-RU" sz="2800" dirty="0" smtClean="0"/>
              <a:t>, </a:t>
            </a:r>
            <a:r>
              <a:rPr lang="ru-RU" sz="2800" dirty="0" err="1" smtClean="0"/>
              <a:t>заст_лать</a:t>
            </a:r>
            <a:r>
              <a:rPr lang="ru-RU" sz="2800" dirty="0" smtClean="0"/>
              <a:t>, </a:t>
            </a:r>
            <a:r>
              <a:rPr lang="ru-RU" sz="2800" dirty="0" err="1" smtClean="0"/>
              <a:t>д_лина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285852" y="4643446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ж_леть</a:t>
            </a:r>
            <a:r>
              <a:rPr lang="ru-RU" sz="2800" dirty="0" smtClean="0"/>
              <a:t>, </a:t>
            </a:r>
            <a:r>
              <a:rPr lang="ru-RU" sz="2800" dirty="0" err="1" smtClean="0"/>
              <a:t>разл_чать</a:t>
            </a:r>
            <a:r>
              <a:rPr lang="ru-RU" sz="2800" dirty="0" smtClean="0"/>
              <a:t>, </a:t>
            </a:r>
            <a:r>
              <a:rPr lang="ru-RU" sz="2800" dirty="0" err="1" smtClean="0"/>
              <a:t>уд_вляться</a:t>
            </a:r>
            <a:endParaRPr lang="ru-RU" sz="2800" dirty="0"/>
          </a:p>
        </p:txBody>
      </p:sp>
      <p:sp>
        <p:nvSpPr>
          <p:cNvPr id="11" name="Oval 29"/>
          <p:cNvSpPr>
            <a:spLocks noChangeArrowheads="1"/>
          </p:cNvSpPr>
          <p:nvPr/>
        </p:nvSpPr>
        <p:spPr bwMode="auto">
          <a:xfrm>
            <a:off x="8212166" y="4714884"/>
            <a:ext cx="503238" cy="43180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2" name="Oval 30"/>
          <p:cNvSpPr>
            <a:spLocks noChangeArrowheads="1"/>
          </p:cNvSpPr>
          <p:nvPr/>
        </p:nvSpPr>
        <p:spPr bwMode="auto">
          <a:xfrm>
            <a:off x="8215338" y="3857628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3" name="Oval 30"/>
          <p:cNvSpPr>
            <a:spLocks noChangeArrowheads="1"/>
          </p:cNvSpPr>
          <p:nvPr/>
        </p:nvSpPr>
        <p:spPr bwMode="auto">
          <a:xfrm>
            <a:off x="8215338" y="2928934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8215338" y="2143116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14414" y="2071678"/>
            <a:ext cx="7500990" cy="3416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ru-RU" sz="3600" dirty="0" smtClean="0">
              <a:solidFill>
                <a:schemeClr val="tx1"/>
              </a:solidFill>
            </a:endParaRPr>
          </a:p>
          <a:p>
            <a:pPr algn="ctr"/>
            <a:r>
              <a:rPr lang="ru-RU" sz="3600" dirty="0" err="1" smtClean="0">
                <a:solidFill>
                  <a:schemeClr val="tx1"/>
                </a:solidFill>
              </a:rPr>
              <a:t>Ж</a:t>
            </a:r>
            <a:r>
              <a:rPr lang="ru-RU" sz="3600" dirty="0" err="1" smtClean="0">
                <a:solidFill>
                  <a:srgbClr val="FF0000"/>
                </a:solidFill>
              </a:rPr>
              <a:t>а</a:t>
            </a:r>
            <a:r>
              <a:rPr lang="ru-RU" sz="3600" dirty="0" err="1" smtClean="0">
                <a:solidFill>
                  <a:schemeClr val="tx1"/>
                </a:solidFill>
              </a:rPr>
              <a:t>леть-ж</a:t>
            </a:r>
            <a:r>
              <a:rPr lang="ru-RU" sz="3600" dirty="0" err="1" smtClean="0">
                <a:solidFill>
                  <a:srgbClr val="FF0000"/>
                </a:solidFill>
              </a:rPr>
              <a:t>а</a:t>
            </a:r>
            <a:r>
              <a:rPr lang="ru-RU" sz="3600" dirty="0" err="1" smtClean="0">
                <a:solidFill>
                  <a:schemeClr val="tx1"/>
                </a:solidFill>
              </a:rPr>
              <a:t>ль</a:t>
            </a:r>
            <a:r>
              <a:rPr lang="ru-RU" sz="3600" dirty="0" smtClean="0">
                <a:solidFill>
                  <a:schemeClr val="tx1"/>
                </a:solidFill>
              </a:rPr>
              <a:t>, </a:t>
            </a:r>
            <a:r>
              <a:rPr lang="ru-RU" sz="3600" dirty="0" err="1" smtClean="0">
                <a:solidFill>
                  <a:schemeClr val="tx1"/>
                </a:solidFill>
              </a:rPr>
              <a:t>разл</a:t>
            </a:r>
            <a:r>
              <a:rPr lang="ru-RU" sz="3600" dirty="0" err="1" smtClean="0">
                <a:solidFill>
                  <a:srgbClr val="FF0000"/>
                </a:solidFill>
              </a:rPr>
              <a:t>и</a:t>
            </a:r>
            <a:r>
              <a:rPr lang="ru-RU" sz="3600" dirty="0" err="1" smtClean="0">
                <a:solidFill>
                  <a:schemeClr val="tx1"/>
                </a:solidFill>
              </a:rPr>
              <a:t>чать-разл</a:t>
            </a:r>
            <a:r>
              <a:rPr lang="ru-RU" sz="3600" dirty="0" err="1" smtClean="0">
                <a:solidFill>
                  <a:srgbClr val="FF0000"/>
                </a:solidFill>
              </a:rPr>
              <a:t>и</a:t>
            </a:r>
            <a:r>
              <a:rPr lang="ru-RU" sz="3600" dirty="0" err="1" smtClean="0">
                <a:solidFill>
                  <a:schemeClr val="tx1"/>
                </a:solidFill>
              </a:rPr>
              <a:t>чие</a:t>
            </a:r>
            <a:r>
              <a:rPr lang="ru-RU" sz="3600" dirty="0" smtClean="0">
                <a:solidFill>
                  <a:schemeClr val="tx1"/>
                </a:solidFill>
              </a:rPr>
              <a:t>, </a:t>
            </a:r>
            <a:r>
              <a:rPr lang="ru-RU" sz="3600" dirty="0" err="1" smtClean="0">
                <a:solidFill>
                  <a:schemeClr val="tx1"/>
                </a:solidFill>
              </a:rPr>
              <a:t>уд</a:t>
            </a:r>
            <a:r>
              <a:rPr lang="ru-RU" sz="3600" dirty="0" err="1" smtClean="0">
                <a:solidFill>
                  <a:srgbClr val="FF0000"/>
                </a:solidFill>
              </a:rPr>
              <a:t>и</a:t>
            </a:r>
            <a:r>
              <a:rPr lang="ru-RU" sz="3600" dirty="0" err="1" smtClean="0">
                <a:solidFill>
                  <a:schemeClr val="tx1"/>
                </a:solidFill>
              </a:rPr>
              <a:t>вляться-д</a:t>
            </a:r>
            <a:r>
              <a:rPr lang="ru-RU" sz="3600" dirty="0" err="1" smtClean="0">
                <a:solidFill>
                  <a:srgbClr val="FF0000"/>
                </a:solidFill>
              </a:rPr>
              <a:t>и</a:t>
            </a:r>
            <a:r>
              <a:rPr lang="ru-RU" sz="3600" dirty="0" err="1" smtClean="0">
                <a:solidFill>
                  <a:schemeClr val="tx1"/>
                </a:solidFill>
              </a:rPr>
              <a:t>во</a:t>
            </a:r>
            <a:endParaRPr lang="ru-RU" sz="3600" dirty="0" smtClean="0">
              <a:solidFill>
                <a:schemeClr val="tx1"/>
              </a:solidFill>
            </a:endParaRPr>
          </a:p>
          <a:p>
            <a:pPr algn="ctr"/>
            <a:endParaRPr lang="ru-RU" sz="3600" dirty="0" smtClean="0">
              <a:solidFill>
                <a:schemeClr val="tx1"/>
              </a:solidFill>
            </a:endParaRPr>
          </a:p>
          <a:p>
            <a:pPr algn="ctr"/>
            <a:endParaRPr lang="ru-RU" sz="3600" dirty="0" smtClean="0"/>
          </a:p>
          <a:p>
            <a:pPr algn="ctr"/>
            <a:endParaRPr lang="ru-RU" sz="3600" dirty="0" smtClean="0"/>
          </a:p>
        </p:txBody>
      </p:sp>
      <p:sp>
        <p:nvSpPr>
          <p:cNvPr id="16" name="Управляющая кнопка: документ 15">
            <a:hlinkClick r:id="" action="ppaction://noaction" highlightClick="1"/>
          </p:cNvPr>
          <p:cNvSpPr/>
          <p:nvPr/>
        </p:nvSpPr>
        <p:spPr>
          <a:xfrm>
            <a:off x="428596" y="3214686"/>
            <a:ext cx="714380" cy="928694"/>
          </a:xfrm>
          <a:prstGeom prst="actionButtonDocumen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714348" y="5715016"/>
            <a:ext cx="468000" cy="288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1214414" y="5715016"/>
            <a:ext cx="468000" cy="288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4" action="ppaction://hlinksldjump" highlightClick="1"/>
          </p:cNvPr>
          <p:cNvSpPr/>
          <p:nvPr/>
        </p:nvSpPr>
        <p:spPr>
          <a:xfrm>
            <a:off x="4429124" y="5643578"/>
            <a:ext cx="500066" cy="500066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37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 descr="MC900288988.png"/>
          <p:cNvPicPr>
            <a:picLocks noChangeAspect="1"/>
          </p:cNvPicPr>
          <p:nvPr/>
        </p:nvPicPr>
        <p:blipFill>
          <a:blip r:embed="rId3"/>
          <a:srcRect l="19653" r="36127"/>
          <a:stretch>
            <a:fillRect/>
          </a:stretch>
        </p:blipFill>
        <p:spPr>
          <a:xfrm>
            <a:off x="7500958" y="5266224"/>
            <a:ext cx="1285884" cy="122539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28662" y="1071546"/>
            <a:ext cx="7643866" cy="70788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В каком ряду во всех словах слове пишется проверяемая безударная гласная в корне ?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285852" y="2119962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насл_ждение</a:t>
            </a:r>
            <a:r>
              <a:rPr lang="ru-RU" sz="2800" dirty="0" smtClean="0"/>
              <a:t>, </a:t>
            </a:r>
            <a:r>
              <a:rPr lang="ru-RU" sz="2800" dirty="0" err="1" smtClean="0"/>
              <a:t>выж_гать</a:t>
            </a:r>
            <a:r>
              <a:rPr lang="ru-RU" sz="2800" dirty="0" smtClean="0"/>
              <a:t>, </a:t>
            </a:r>
            <a:r>
              <a:rPr lang="ru-RU" sz="2800" dirty="0" err="1" smtClean="0"/>
              <a:t>ок_менеть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285852" y="2928934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увл_чение</a:t>
            </a:r>
            <a:r>
              <a:rPr lang="ru-RU" sz="2800" dirty="0" smtClean="0"/>
              <a:t>, </a:t>
            </a:r>
            <a:r>
              <a:rPr lang="ru-RU" sz="2800" dirty="0" err="1" smtClean="0"/>
              <a:t>исп_риться</a:t>
            </a:r>
            <a:r>
              <a:rPr lang="ru-RU" sz="2800" dirty="0" smtClean="0"/>
              <a:t>, </a:t>
            </a:r>
            <a:r>
              <a:rPr lang="ru-RU" sz="2800" dirty="0" err="1" smtClean="0"/>
              <a:t>дв_жение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285852" y="3786190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проск_</a:t>
            </a:r>
            <a:r>
              <a:rPr lang="ru-RU" sz="2800" dirty="0" smtClean="0"/>
              <a:t> </a:t>
            </a:r>
            <a:r>
              <a:rPr lang="ru-RU" sz="2800" dirty="0" err="1" smtClean="0"/>
              <a:t>льзнуть</a:t>
            </a:r>
            <a:r>
              <a:rPr lang="ru-RU" sz="2800" dirty="0" smtClean="0"/>
              <a:t>, </a:t>
            </a:r>
            <a:r>
              <a:rPr lang="ru-RU" sz="2800" dirty="0" err="1" smtClean="0"/>
              <a:t>ог_ленный</a:t>
            </a:r>
            <a:r>
              <a:rPr lang="ru-RU" sz="2800" dirty="0" smtClean="0"/>
              <a:t>, </a:t>
            </a:r>
            <a:r>
              <a:rPr lang="ru-RU" sz="2800" dirty="0" err="1" smtClean="0"/>
              <a:t>заг_релый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285852" y="4643446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ст_рать</a:t>
            </a:r>
            <a:r>
              <a:rPr lang="ru-RU" sz="2800" dirty="0" smtClean="0"/>
              <a:t>, </a:t>
            </a:r>
            <a:r>
              <a:rPr lang="ru-RU" sz="2800" dirty="0" err="1" smtClean="0"/>
              <a:t>огл_деться</a:t>
            </a:r>
            <a:r>
              <a:rPr lang="ru-RU" sz="2800" dirty="0" smtClean="0"/>
              <a:t>, </a:t>
            </a:r>
            <a:r>
              <a:rPr lang="ru-RU" sz="2800" dirty="0" err="1" smtClean="0"/>
              <a:t>позн_вательный</a:t>
            </a:r>
            <a:endParaRPr lang="ru-RU" sz="2800" dirty="0"/>
          </a:p>
        </p:txBody>
      </p:sp>
      <p:sp>
        <p:nvSpPr>
          <p:cNvPr id="11" name="Oval 29"/>
          <p:cNvSpPr>
            <a:spLocks noChangeArrowheads="1"/>
          </p:cNvSpPr>
          <p:nvPr/>
        </p:nvSpPr>
        <p:spPr bwMode="auto">
          <a:xfrm>
            <a:off x="8215338" y="3000372"/>
            <a:ext cx="503238" cy="43180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2" name="Oval 30"/>
          <p:cNvSpPr>
            <a:spLocks noChangeArrowheads="1"/>
          </p:cNvSpPr>
          <p:nvPr/>
        </p:nvSpPr>
        <p:spPr bwMode="auto">
          <a:xfrm>
            <a:off x="8215338" y="3857628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3" name="Oval 30"/>
          <p:cNvSpPr>
            <a:spLocks noChangeArrowheads="1"/>
          </p:cNvSpPr>
          <p:nvPr/>
        </p:nvSpPr>
        <p:spPr bwMode="auto">
          <a:xfrm>
            <a:off x="8215338" y="4714884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8215338" y="2143116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14414" y="2071678"/>
            <a:ext cx="7500990" cy="3416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ru-RU" sz="3600" dirty="0" smtClean="0">
              <a:solidFill>
                <a:schemeClr val="tx1"/>
              </a:solidFill>
            </a:endParaRPr>
          </a:p>
          <a:p>
            <a:pPr algn="ctr"/>
            <a:r>
              <a:rPr lang="ru-RU" sz="3600" dirty="0" err="1" smtClean="0">
                <a:solidFill>
                  <a:schemeClr val="tx1"/>
                </a:solidFill>
              </a:rPr>
              <a:t>Увл</a:t>
            </a:r>
            <a:r>
              <a:rPr lang="ru-RU" sz="3600" dirty="0" err="1" smtClean="0">
                <a:solidFill>
                  <a:srgbClr val="FF0000"/>
                </a:solidFill>
              </a:rPr>
              <a:t>е</a:t>
            </a:r>
            <a:r>
              <a:rPr lang="ru-RU" sz="3600" dirty="0" err="1" smtClean="0">
                <a:solidFill>
                  <a:schemeClr val="tx1"/>
                </a:solidFill>
              </a:rPr>
              <a:t>чение-увл</a:t>
            </a:r>
            <a:r>
              <a:rPr lang="ru-RU" sz="3600" dirty="0" err="1" smtClean="0">
                <a:solidFill>
                  <a:srgbClr val="FF0000"/>
                </a:solidFill>
              </a:rPr>
              <a:t>е</a:t>
            </a:r>
            <a:r>
              <a:rPr lang="ru-RU" sz="3600" dirty="0" err="1" smtClean="0">
                <a:solidFill>
                  <a:schemeClr val="tx1"/>
                </a:solidFill>
              </a:rPr>
              <a:t>чь</a:t>
            </a:r>
            <a:r>
              <a:rPr lang="ru-RU" sz="3600" dirty="0" smtClean="0">
                <a:solidFill>
                  <a:schemeClr val="tx1"/>
                </a:solidFill>
              </a:rPr>
              <a:t>, </a:t>
            </a:r>
            <a:r>
              <a:rPr lang="ru-RU" sz="3600" dirty="0" err="1" smtClean="0">
                <a:solidFill>
                  <a:schemeClr val="tx1"/>
                </a:solidFill>
              </a:rPr>
              <a:t>исп</a:t>
            </a:r>
            <a:r>
              <a:rPr lang="ru-RU" sz="3600" dirty="0" err="1" smtClean="0">
                <a:solidFill>
                  <a:srgbClr val="FF0000"/>
                </a:solidFill>
              </a:rPr>
              <a:t>а</a:t>
            </a:r>
            <a:r>
              <a:rPr lang="ru-RU" sz="3600" dirty="0" err="1" smtClean="0">
                <a:solidFill>
                  <a:schemeClr val="tx1"/>
                </a:solidFill>
              </a:rPr>
              <a:t>риться-п</a:t>
            </a:r>
            <a:r>
              <a:rPr lang="ru-RU" sz="3600" dirty="0" err="1" smtClean="0">
                <a:solidFill>
                  <a:srgbClr val="FF0000"/>
                </a:solidFill>
              </a:rPr>
              <a:t>а</a:t>
            </a:r>
            <a:r>
              <a:rPr lang="ru-RU" sz="3600" dirty="0" err="1" smtClean="0">
                <a:solidFill>
                  <a:schemeClr val="tx1"/>
                </a:solidFill>
              </a:rPr>
              <a:t>р</a:t>
            </a:r>
            <a:r>
              <a:rPr lang="ru-RU" sz="3600" dirty="0" smtClean="0">
                <a:solidFill>
                  <a:schemeClr val="tx1"/>
                </a:solidFill>
              </a:rPr>
              <a:t>,</a:t>
            </a:r>
          </a:p>
          <a:p>
            <a:pPr algn="ctr"/>
            <a:r>
              <a:rPr lang="ru-RU" sz="3600" dirty="0" err="1" smtClean="0">
                <a:solidFill>
                  <a:schemeClr val="tx1"/>
                </a:solidFill>
              </a:rPr>
              <a:t>дв</a:t>
            </a:r>
            <a:r>
              <a:rPr lang="ru-RU" sz="3600" dirty="0" err="1" smtClean="0">
                <a:solidFill>
                  <a:srgbClr val="FF0000"/>
                </a:solidFill>
              </a:rPr>
              <a:t>и</a:t>
            </a:r>
            <a:r>
              <a:rPr lang="ru-RU" sz="3600" dirty="0" err="1" smtClean="0">
                <a:solidFill>
                  <a:schemeClr val="tx1"/>
                </a:solidFill>
              </a:rPr>
              <a:t>жение-дв</a:t>
            </a:r>
            <a:r>
              <a:rPr lang="ru-RU" sz="3600" dirty="0" err="1" smtClean="0">
                <a:solidFill>
                  <a:srgbClr val="FF0000"/>
                </a:solidFill>
              </a:rPr>
              <a:t>и</a:t>
            </a:r>
            <a:r>
              <a:rPr lang="ru-RU" sz="3600" dirty="0" err="1" smtClean="0">
                <a:solidFill>
                  <a:schemeClr val="tx1"/>
                </a:solidFill>
              </a:rPr>
              <a:t>гаться</a:t>
            </a:r>
            <a:endParaRPr lang="ru-RU" sz="3600" dirty="0" smtClean="0">
              <a:solidFill>
                <a:schemeClr val="tx1"/>
              </a:solidFill>
            </a:endParaRPr>
          </a:p>
          <a:p>
            <a:pPr algn="ctr"/>
            <a:endParaRPr lang="ru-RU" sz="3600" dirty="0" smtClean="0">
              <a:solidFill>
                <a:schemeClr val="tx1"/>
              </a:solidFill>
            </a:endParaRPr>
          </a:p>
          <a:p>
            <a:pPr algn="ctr"/>
            <a:endParaRPr lang="ru-RU" sz="3600" dirty="0" smtClean="0"/>
          </a:p>
          <a:p>
            <a:pPr algn="ctr"/>
            <a:endParaRPr lang="ru-RU" sz="3600" dirty="0" smtClean="0"/>
          </a:p>
        </p:txBody>
      </p:sp>
      <p:sp>
        <p:nvSpPr>
          <p:cNvPr id="16" name="Управляющая кнопка: документ 15">
            <a:hlinkClick r:id="" action="ppaction://noaction" highlightClick="1"/>
          </p:cNvPr>
          <p:cNvSpPr/>
          <p:nvPr/>
        </p:nvSpPr>
        <p:spPr>
          <a:xfrm>
            <a:off x="428596" y="3214686"/>
            <a:ext cx="714380" cy="928694"/>
          </a:xfrm>
          <a:prstGeom prst="actionButtonDocumen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714348" y="5715016"/>
            <a:ext cx="468000" cy="288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1214414" y="5715016"/>
            <a:ext cx="468000" cy="288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4" action="ppaction://hlinksldjump" highlightClick="1"/>
          </p:cNvPr>
          <p:cNvSpPr/>
          <p:nvPr/>
        </p:nvSpPr>
        <p:spPr>
          <a:xfrm>
            <a:off x="4429124" y="5643578"/>
            <a:ext cx="500066" cy="500066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37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 descr="MC900288988.png"/>
          <p:cNvPicPr>
            <a:picLocks noChangeAspect="1"/>
          </p:cNvPicPr>
          <p:nvPr/>
        </p:nvPicPr>
        <p:blipFill>
          <a:blip r:embed="rId3"/>
          <a:srcRect l="50771"/>
          <a:stretch>
            <a:fillRect/>
          </a:stretch>
        </p:blipFill>
        <p:spPr>
          <a:xfrm>
            <a:off x="6929454" y="4908622"/>
            <a:ext cx="1785950" cy="152875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28662" y="1071546"/>
            <a:ext cx="7643866" cy="70788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В каком ряду во всех словах слове пишется проверяемая безударная гласная в корне ?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285852" y="2119962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погл_щать</a:t>
            </a:r>
            <a:r>
              <a:rPr lang="ru-RU" sz="2800" dirty="0" smtClean="0"/>
              <a:t>, </a:t>
            </a:r>
            <a:r>
              <a:rPr lang="ru-RU" sz="2800" dirty="0" err="1" smtClean="0"/>
              <a:t>ок_нчательный</a:t>
            </a:r>
            <a:r>
              <a:rPr lang="ru-RU" sz="2800" dirty="0" smtClean="0"/>
              <a:t>, </a:t>
            </a:r>
            <a:r>
              <a:rPr lang="ru-RU" sz="2800" dirty="0" err="1" smtClean="0"/>
              <a:t>выпр_млять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285852" y="2928934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см_нить</a:t>
            </a:r>
            <a:r>
              <a:rPr lang="ru-RU" sz="2800" dirty="0" smtClean="0"/>
              <a:t>, </a:t>
            </a:r>
            <a:r>
              <a:rPr lang="ru-RU" sz="2800" dirty="0" err="1" smtClean="0"/>
              <a:t>недор_сль</a:t>
            </a:r>
            <a:r>
              <a:rPr lang="ru-RU" sz="2800" dirty="0" smtClean="0"/>
              <a:t>, </a:t>
            </a:r>
            <a:r>
              <a:rPr lang="ru-RU" sz="2800" dirty="0" err="1" smtClean="0"/>
              <a:t>предв_дитель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285852" y="3786190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пов_лить</a:t>
            </a:r>
            <a:r>
              <a:rPr lang="ru-RU" sz="2800" dirty="0" smtClean="0"/>
              <a:t>, </a:t>
            </a:r>
            <a:r>
              <a:rPr lang="ru-RU" sz="2800" dirty="0" err="1" smtClean="0"/>
              <a:t>сн_жение</a:t>
            </a:r>
            <a:r>
              <a:rPr lang="ru-RU" sz="2800" dirty="0" smtClean="0"/>
              <a:t>, </a:t>
            </a:r>
            <a:r>
              <a:rPr lang="ru-RU" sz="2800" dirty="0" err="1" smtClean="0"/>
              <a:t>возр_стной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285852" y="4643446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препод_ватель</a:t>
            </a:r>
            <a:r>
              <a:rPr lang="ru-RU" sz="2800" dirty="0" smtClean="0"/>
              <a:t>, </a:t>
            </a:r>
            <a:r>
              <a:rPr lang="ru-RU" sz="2800" dirty="0" err="1" smtClean="0"/>
              <a:t>изл_гать</a:t>
            </a:r>
            <a:r>
              <a:rPr lang="ru-RU" sz="2800" dirty="0" smtClean="0"/>
              <a:t>, </a:t>
            </a:r>
            <a:r>
              <a:rPr lang="ru-RU" sz="2800" dirty="0" err="1" smtClean="0"/>
              <a:t>оп_сение</a:t>
            </a:r>
            <a:endParaRPr lang="ru-RU" sz="2800" dirty="0"/>
          </a:p>
        </p:txBody>
      </p:sp>
      <p:sp>
        <p:nvSpPr>
          <p:cNvPr id="11" name="Oval 29"/>
          <p:cNvSpPr>
            <a:spLocks noChangeArrowheads="1"/>
          </p:cNvSpPr>
          <p:nvPr/>
        </p:nvSpPr>
        <p:spPr bwMode="auto">
          <a:xfrm>
            <a:off x="8215338" y="2143116"/>
            <a:ext cx="503238" cy="43180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2" name="Oval 30"/>
          <p:cNvSpPr>
            <a:spLocks noChangeArrowheads="1"/>
          </p:cNvSpPr>
          <p:nvPr/>
        </p:nvSpPr>
        <p:spPr bwMode="auto">
          <a:xfrm>
            <a:off x="8215338" y="3857628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3" name="Oval 30"/>
          <p:cNvSpPr>
            <a:spLocks noChangeArrowheads="1"/>
          </p:cNvSpPr>
          <p:nvPr/>
        </p:nvSpPr>
        <p:spPr bwMode="auto">
          <a:xfrm>
            <a:off x="8215338" y="4714884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8215338" y="3000372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14414" y="2071678"/>
            <a:ext cx="7500990" cy="3416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ru-RU" sz="3600" dirty="0" smtClean="0">
              <a:solidFill>
                <a:schemeClr val="tx1"/>
              </a:solidFill>
            </a:endParaRPr>
          </a:p>
          <a:p>
            <a:pPr algn="ctr"/>
            <a:r>
              <a:rPr lang="ru-RU" sz="3600" dirty="0" err="1" smtClean="0">
                <a:solidFill>
                  <a:schemeClr val="tx1"/>
                </a:solidFill>
              </a:rPr>
              <a:t>Погл</a:t>
            </a:r>
            <a:r>
              <a:rPr lang="ru-RU" sz="3600" dirty="0" err="1" smtClean="0">
                <a:solidFill>
                  <a:srgbClr val="FF0000"/>
                </a:solidFill>
              </a:rPr>
              <a:t>о</a:t>
            </a:r>
            <a:r>
              <a:rPr lang="ru-RU" sz="3600" dirty="0" err="1" smtClean="0">
                <a:solidFill>
                  <a:schemeClr val="tx1"/>
                </a:solidFill>
              </a:rPr>
              <a:t>щать-гл</a:t>
            </a:r>
            <a:r>
              <a:rPr lang="ru-RU" sz="3600" dirty="0" err="1" smtClean="0">
                <a:solidFill>
                  <a:srgbClr val="FF0000"/>
                </a:solidFill>
              </a:rPr>
              <a:t>о</a:t>
            </a:r>
            <a:r>
              <a:rPr lang="ru-RU" sz="3600" dirty="0" err="1" smtClean="0">
                <a:solidFill>
                  <a:schemeClr val="tx1"/>
                </a:solidFill>
              </a:rPr>
              <a:t>тка</a:t>
            </a:r>
            <a:r>
              <a:rPr lang="ru-RU" sz="3600" dirty="0" smtClean="0">
                <a:solidFill>
                  <a:schemeClr val="tx1"/>
                </a:solidFill>
              </a:rPr>
              <a:t>, </a:t>
            </a:r>
            <a:r>
              <a:rPr lang="ru-RU" sz="3600" dirty="0" err="1" smtClean="0">
                <a:solidFill>
                  <a:schemeClr val="tx1"/>
                </a:solidFill>
              </a:rPr>
              <a:t>ок</a:t>
            </a:r>
            <a:r>
              <a:rPr lang="ru-RU" sz="3600" dirty="0" err="1" smtClean="0">
                <a:solidFill>
                  <a:srgbClr val="FF0000"/>
                </a:solidFill>
              </a:rPr>
              <a:t>о</a:t>
            </a:r>
            <a:r>
              <a:rPr lang="ru-RU" sz="3600" dirty="0" err="1" smtClean="0">
                <a:solidFill>
                  <a:schemeClr val="tx1"/>
                </a:solidFill>
              </a:rPr>
              <a:t>нчательный-ок</a:t>
            </a:r>
            <a:r>
              <a:rPr lang="ru-RU" sz="3600" dirty="0" err="1" smtClean="0">
                <a:solidFill>
                  <a:srgbClr val="FF0000"/>
                </a:solidFill>
              </a:rPr>
              <a:t>о</a:t>
            </a:r>
            <a:r>
              <a:rPr lang="ru-RU" sz="3600" dirty="0" err="1" smtClean="0">
                <a:solidFill>
                  <a:schemeClr val="tx1"/>
                </a:solidFill>
              </a:rPr>
              <a:t>нчить</a:t>
            </a:r>
            <a:r>
              <a:rPr lang="ru-RU" sz="3600" dirty="0" smtClean="0">
                <a:solidFill>
                  <a:schemeClr val="tx1"/>
                </a:solidFill>
              </a:rPr>
              <a:t>, </a:t>
            </a:r>
            <a:r>
              <a:rPr lang="ru-RU" sz="3600" dirty="0" err="1" smtClean="0">
                <a:solidFill>
                  <a:schemeClr val="tx1"/>
                </a:solidFill>
              </a:rPr>
              <a:t>выпр</a:t>
            </a:r>
            <a:r>
              <a:rPr lang="ru-RU" sz="3600" dirty="0" err="1" smtClean="0">
                <a:solidFill>
                  <a:srgbClr val="FF0000"/>
                </a:solidFill>
              </a:rPr>
              <a:t>я</a:t>
            </a:r>
            <a:r>
              <a:rPr lang="ru-RU" sz="3600" dirty="0" err="1" smtClean="0">
                <a:solidFill>
                  <a:schemeClr val="tx1"/>
                </a:solidFill>
              </a:rPr>
              <a:t>млять-пр</a:t>
            </a:r>
            <a:r>
              <a:rPr lang="ru-RU" sz="3600" dirty="0" err="1" smtClean="0">
                <a:solidFill>
                  <a:srgbClr val="FF0000"/>
                </a:solidFill>
              </a:rPr>
              <a:t>я</a:t>
            </a:r>
            <a:r>
              <a:rPr lang="ru-RU" sz="3600" dirty="0" err="1" smtClean="0">
                <a:solidFill>
                  <a:schemeClr val="tx1"/>
                </a:solidFill>
              </a:rPr>
              <a:t>мо</a:t>
            </a:r>
            <a:endParaRPr lang="ru-RU" sz="3600" dirty="0" smtClean="0">
              <a:solidFill>
                <a:schemeClr val="tx1"/>
              </a:solidFill>
            </a:endParaRPr>
          </a:p>
          <a:p>
            <a:pPr algn="ctr"/>
            <a:endParaRPr lang="ru-RU" sz="3600" dirty="0" smtClean="0">
              <a:solidFill>
                <a:schemeClr val="tx1"/>
              </a:solidFill>
            </a:endParaRPr>
          </a:p>
          <a:p>
            <a:pPr algn="ctr"/>
            <a:endParaRPr lang="ru-RU" sz="3600" dirty="0" smtClean="0"/>
          </a:p>
          <a:p>
            <a:pPr algn="ctr"/>
            <a:endParaRPr lang="ru-RU" sz="3600" dirty="0" smtClean="0"/>
          </a:p>
        </p:txBody>
      </p:sp>
      <p:sp>
        <p:nvSpPr>
          <p:cNvPr id="16" name="Управляющая кнопка: документ 15">
            <a:hlinkClick r:id="" action="ppaction://noaction" highlightClick="1"/>
          </p:cNvPr>
          <p:cNvSpPr/>
          <p:nvPr/>
        </p:nvSpPr>
        <p:spPr>
          <a:xfrm>
            <a:off x="428596" y="3214686"/>
            <a:ext cx="714380" cy="928694"/>
          </a:xfrm>
          <a:prstGeom prst="actionButtonDocumen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714348" y="5715016"/>
            <a:ext cx="468000" cy="288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1214414" y="5715016"/>
            <a:ext cx="468000" cy="288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4" action="ppaction://hlinksldjump" highlightClick="1"/>
          </p:cNvPr>
          <p:cNvSpPr/>
          <p:nvPr/>
        </p:nvSpPr>
        <p:spPr>
          <a:xfrm>
            <a:off x="4429124" y="5643578"/>
            <a:ext cx="500066" cy="500066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37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 descr="MC900288988.png"/>
          <p:cNvPicPr>
            <a:picLocks noChangeAspect="1"/>
          </p:cNvPicPr>
          <p:nvPr/>
        </p:nvPicPr>
        <p:blipFill>
          <a:blip r:embed="rId3"/>
          <a:srcRect l="50771"/>
          <a:stretch>
            <a:fillRect/>
          </a:stretch>
        </p:blipFill>
        <p:spPr>
          <a:xfrm>
            <a:off x="6786578" y="4786322"/>
            <a:ext cx="1928826" cy="16510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28662" y="1071546"/>
            <a:ext cx="7643866" cy="70788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В каком ряду во всех словах слове пишется проверяемая безударная гласная в корне ?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285852" y="2119962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бл_стать</a:t>
            </a:r>
            <a:r>
              <a:rPr lang="ru-RU" sz="2800" dirty="0" smtClean="0"/>
              <a:t>, </a:t>
            </a:r>
            <a:r>
              <a:rPr lang="ru-RU" sz="2800" dirty="0" err="1" smtClean="0"/>
              <a:t>к_шевар</a:t>
            </a:r>
            <a:r>
              <a:rPr lang="ru-RU" sz="2800" dirty="0" smtClean="0"/>
              <a:t>, </a:t>
            </a:r>
            <a:r>
              <a:rPr lang="ru-RU" sz="2800" dirty="0" err="1" smtClean="0"/>
              <a:t>опр_вдаться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285852" y="2928934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зак_лоть</a:t>
            </a:r>
            <a:r>
              <a:rPr lang="ru-RU" sz="2800" dirty="0" smtClean="0"/>
              <a:t>, </a:t>
            </a:r>
            <a:r>
              <a:rPr lang="ru-RU" sz="2800" dirty="0" err="1" smtClean="0"/>
              <a:t>ед_ничный</a:t>
            </a:r>
            <a:r>
              <a:rPr lang="ru-RU" sz="2800" dirty="0" smtClean="0"/>
              <a:t>, </a:t>
            </a:r>
            <a:r>
              <a:rPr lang="ru-RU" sz="2800" dirty="0" err="1" smtClean="0"/>
              <a:t>к_снуться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285852" y="3786190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м_тодика</a:t>
            </a:r>
            <a:r>
              <a:rPr lang="ru-RU" sz="2800" dirty="0" smtClean="0"/>
              <a:t>, </a:t>
            </a:r>
            <a:r>
              <a:rPr lang="ru-RU" sz="2800" dirty="0" err="1" smtClean="0"/>
              <a:t>пок_яние</a:t>
            </a:r>
            <a:r>
              <a:rPr lang="ru-RU" sz="2800" dirty="0" smtClean="0"/>
              <a:t>, </a:t>
            </a:r>
            <a:r>
              <a:rPr lang="ru-RU" sz="2800" dirty="0" err="1" smtClean="0"/>
              <a:t>обр_мление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285852" y="4643446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хв_стун</a:t>
            </a:r>
            <a:r>
              <a:rPr lang="ru-RU" sz="2800" dirty="0" smtClean="0"/>
              <a:t>, </a:t>
            </a:r>
            <a:r>
              <a:rPr lang="ru-RU" sz="2800" dirty="0" err="1" smtClean="0"/>
              <a:t>прит_гательный</a:t>
            </a:r>
            <a:r>
              <a:rPr lang="ru-RU" sz="2800" dirty="0" smtClean="0"/>
              <a:t>, </a:t>
            </a:r>
            <a:r>
              <a:rPr lang="ru-RU" sz="2800" dirty="0" err="1" smtClean="0"/>
              <a:t>р_стение</a:t>
            </a:r>
            <a:endParaRPr lang="ru-RU" sz="2800" dirty="0"/>
          </a:p>
        </p:txBody>
      </p:sp>
      <p:sp>
        <p:nvSpPr>
          <p:cNvPr id="11" name="Oval 29"/>
          <p:cNvSpPr>
            <a:spLocks noChangeArrowheads="1"/>
          </p:cNvSpPr>
          <p:nvPr/>
        </p:nvSpPr>
        <p:spPr bwMode="auto">
          <a:xfrm>
            <a:off x="8215338" y="3857628"/>
            <a:ext cx="503238" cy="43180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2" name="Oval 30"/>
          <p:cNvSpPr>
            <a:spLocks noChangeArrowheads="1"/>
          </p:cNvSpPr>
          <p:nvPr/>
        </p:nvSpPr>
        <p:spPr bwMode="auto">
          <a:xfrm>
            <a:off x="8215338" y="2143116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3" name="Oval 30"/>
          <p:cNvSpPr>
            <a:spLocks noChangeArrowheads="1"/>
          </p:cNvSpPr>
          <p:nvPr/>
        </p:nvSpPr>
        <p:spPr bwMode="auto">
          <a:xfrm>
            <a:off x="8215338" y="4714884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8215338" y="3000372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14414" y="2071678"/>
            <a:ext cx="7500990" cy="3416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ru-RU" sz="3600" dirty="0" smtClean="0">
              <a:solidFill>
                <a:schemeClr val="tx1"/>
              </a:solidFill>
            </a:endParaRPr>
          </a:p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М</a:t>
            </a:r>
            <a:r>
              <a:rPr lang="ru-RU" sz="3600" dirty="0" smtClean="0">
                <a:solidFill>
                  <a:srgbClr val="FF0000"/>
                </a:solidFill>
              </a:rPr>
              <a:t>е</a:t>
            </a:r>
            <a:r>
              <a:rPr lang="ru-RU" sz="3600" dirty="0" smtClean="0">
                <a:solidFill>
                  <a:schemeClr val="tx1"/>
                </a:solidFill>
              </a:rPr>
              <a:t>тодика-м</a:t>
            </a:r>
            <a:r>
              <a:rPr lang="ru-RU" sz="3600" dirty="0" smtClean="0">
                <a:solidFill>
                  <a:srgbClr val="FF0000"/>
                </a:solidFill>
              </a:rPr>
              <a:t>е</a:t>
            </a:r>
            <a:r>
              <a:rPr lang="ru-RU" sz="3600" dirty="0" smtClean="0">
                <a:solidFill>
                  <a:schemeClr val="tx1"/>
                </a:solidFill>
              </a:rPr>
              <a:t>тод, </a:t>
            </a:r>
            <a:r>
              <a:rPr lang="ru-RU" sz="3600" dirty="0" err="1" smtClean="0">
                <a:solidFill>
                  <a:schemeClr val="tx1"/>
                </a:solidFill>
              </a:rPr>
              <a:t>пок</a:t>
            </a:r>
            <a:r>
              <a:rPr lang="ru-RU" sz="3600" dirty="0" err="1" smtClean="0">
                <a:solidFill>
                  <a:srgbClr val="FF0000"/>
                </a:solidFill>
              </a:rPr>
              <a:t>а</a:t>
            </a:r>
            <a:r>
              <a:rPr lang="ru-RU" sz="3600" dirty="0" err="1" smtClean="0">
                <a:solidFill>
                  <a:schemeClr val="tx1"/>
                </a:solidFill>
              </a:rPr>
              <a:t>яние-к</a:t>
            </a:r>
            <a:r>
              <a:rPr lang="ru-RU" sz="3600" dirty="0" err="1" smtClean="0">
                <a:solidFill>
                  <a:srgbClr val="FF0000"/>
                </a:solidFill>
              </a:rPr>
              <a:t>а</a:t>
            </a:r>
            <a:r>
              <a:rPr lang="ru-RU" sz="3600" dirty="0" err="1" smtClean="0">
                <a:solidFill>
                  <a:schemeClr val="tx1"/>
                </a:solidFill>
              </a:rPr>
              <a:t>яться</a:t>
            </a:r>
            <a:r>
              <a:rPr lang="ru-RU" sz="3600" dirty="0" smtClean="0">
                <a:solidFill>
                  <a:schemeClr val="tx1"/>
                </a:solidFill>
              </a:rPr>
              <a:t>, обр</a:t>
            </a:r>
            <a:r>
              <a:rPr lang="ru-RU" sz="3600" dirty="0" smtClean="0">
                <a:solidFill>
                  <a:srgbClr val="FF0000"/>
                </a:solidFill>
              </a:rPr>
              <a:t>а</a:t>
            </a:r>
            <a:r>
              <a:rPr lang="ru-RU" sz="3600" dirty="0" smtClean="0">
                <a:solidFill>
                  <a:schemeClr val="tx1"/>
                </a:solidFill>
              </a:rPr>
              <a:t>мление-р</a:t>
            </a:r>
            <a:r>
              <a:rPr lang="ru-RU" sz="3600" dirty="0" smtClean="0">
                <a:solidFill>
                  <a:srgbClr val="FF0000"/>
                </a:solidFill>
              </a:rPr>
              <a:t>а</a:t>
            </a:r>
            <a:r>
              <a:rPr lang="ru-RU" sz="3600" dirty="0" smtClean="0">
                <a:solidFill>
                  <a:schemeClr val="tx1"/>
                </a:solidFill>
              </a:rPr>
              <a:t>мка</a:t>
            </a:r>
          </a:p>
          <a:p>
            <a:pPr algn="ctr"/>
            <a:endParaRPr lang="ru-RU" sz="3600" dirty="0" smtClean="0">
              <a:solidFill>
                <a:schemeClr val="tx1"/>
              </a:solidFill>
            </a:endParaRPr>
          </a:p>
          <a:p>
            <a:pPr algn="ctr"/>
            <a:endParaRPr lang="ru-RU" sz="3600" dirty="0" smtClean="0"/>
          </a:p>
          <a:p>
            <a:pPr algn="ctr"/>
            <a:endParaRPr lang="ru-RU" sz="3600" dirty="0" smtClean="0"/>
          </a:p>
        </p:txBody>
      </p:sp>
      <p:sp>
        <p:nvSpPr>
          <p:cNvPr id="16" name="Управляющая кнопка: документ 15">
            <a:hlinkClick r:id="" action="ppaction://noaction" highlightClick="1"/>
          </p:cNvPr>
          <p:cNvSpPr/>
          <p:nvPr/>
        </p:nvSpPr>
        <p:spPr>
          <a:xfrm>
            <a:off x="428596" y="3214686"/>
            <a:ext cx="714380" cy="928694"/>
          </a:xfrm>
          <a:prstGeom prst="actionButtonDocumen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714348" y="5715016"/>
            <a:ext cx="468000" cy="288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1214414" y="5715016"/>
            <a:ext cx="468000" cy="288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4" action="ppaction://hlinksldjump" highlightClick="1"/>
          </p:cNvPr>
          <p:cNvSpPr/>
          <p:nvPr/>
        </p:nvSpPr>
        <p:spPr>
          <a:xfrm>
            <a:off x="4429124" y="5643578"/>
            <a:ext cx="500066" cy="500066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37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 descr="MC900288988.png"/>
          <p:cNvPicPr>
            <a:picLocks noChangeAspect="1"/>
          </p:cNvPicPr>
          <p:nvPr/>
        </p:nvPicPr>
        <p:blipFill>
          <a:blip r:embed="rId3"/>
          <a:srcRect l="50771"/>
          <a:stretch>
            <a:fillRect/>
          </a:stretch>
        </p:blipFill>
        <p:spPr>
          <a:xfrm>
            <a:off x="6786578" y="4786322"/>
            <a:ext cx="1928826" cy="16510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28662" y="1071546"/>
            <a:ext cx="7643866" cy="70788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В каком ряду во всех словах слове пишется проверяемая безударная гласная в корне ?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1285852" y="2119962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ув_дание</a:t>
            </a:r>
            <a:r>
              <a:rPr lang="ru-RU" sz="2800" dirty="0" smtClean="0"/>
              <a:t>, </a:t>
            </a:r>
            <a:r>
              <a:rPr lang="ru-RU" sz="2800" dirty="0" err="1" smtClean="0"/>
              <a:t>уд_влять</a:t>
            </a:r>
            <a:r>
              <a:rPr lang="ru-RU" sz="2800" dirty="0" smtClean="0"/>
              <a:t>, </a:t>
            </a:r>
            <a:r>
              <a:rPr lang="ru-RU" sz="2800" dirty="0" err="1" smtClean="0"/>
              <a:t>в_сенний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285852" y="2928934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зат_</a:t>
            </a:r>
            <a:r>
              <a:rPr lang="ru-RU" sz="2800" dirty="0" smtClean="0"/>
              <a:t> </a:t>
            </a:r>
            <a:r>
              <a:rPr lang="ru-RU" sz="2800" dirty="0" err="1" smtClean="0"/>
              <a:t>птать</a:t>
            </a:r>
            <a:r>
              <a:rPr lang="ru-RU" sz="2800" dirty="0" smtClean="0"/>
              <a:t>, </a:t>
            </a:r>
            <a:r>
              <a:rPr lang="ru-RU" sz="2800" dirty="0" err="1" smtClean="0"/>
              <a:t>пл_</a:t>
            </a:r>
            <a:r>
              <a:rPr lang="ru-RU" sz="2800" dirty="0" smtClean="0"/>
              <a:t> </a:t>
            </a:r>
            <a:r>
              <a:rPr lang="ru-RU" sz="2800" dirty="0" err="1" smtClean="0"/>
              <a:t>вец</a:t>
            </a:r>
            <a:r>
              <a:rPr lang="ru-RU" sz="2800" dirty="0" smtClean="0"/>
              <a:t>, </a:t>
            </a:r>
            <a:r>
              <a:rPr lang="ru-RU" sz="2800" dirty="0" err="1" smtClean="0"/>
              <a:t>похв_</a:t>
            </a:r>
            <a:r>
              <a:rPr lang="ru-RU" sz="2800" dirty="0" smtClean="0"/>
              <a:t> </a:t>
            </a:r>
            <a:r>
              <a:rPr lang="ru-RU" sz="2800" dirty="0" err="1" smtClean="0"/>
              <a:t>ла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285852" y="3786190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к_рмить</a:t>
            </a:r>
            <a:r>
              <a:rPr lang="ru-RU" sz="2800" dirty="0" smtClean="0"/>
              <a:t>, </a:t>
            </a:r>
            <a:r>
              <a:rPr lang="ru-RU" sz="2800" dirty="0" err="1" smtClean="0"/>
              <a:t>расст_лила</a:t>
            </a:r>
            <a:r>
              <a:rPr lang="ru-RU" sz="2800" dirty="0" smtClean="0"/>
              <a:t>, </a:t>
            </a:r>
            <a:r>
              <a:rPr lang="ru-RU" sz="2800" dirty="0" err="1" smtClean="0"/>
              <a:t>разл_</a:t>
            </a:r>
            <a:r>
              <a:rPr lang="ru-RU" sz="2800" dirty="0" smtClean="0"/>
              <a:t> </a:t>
            </a:r>
            <a:r>
              <a:rPr lang="ru-RU" sz="2800" dirty="0" err="1" smtClean="0"/>
              <a:t>чать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285852" y="4643446"/>
            <a:ext cx="678661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dirty="0" err="1" smtClean="0"/>
              <a:t>обд_лить</a:t>
            </a:r>
            <a:r>
              <a:rPr lang="ru-RU" sz="2800" dirty="0" smtClean="0"/>
              <a:t>, </a:t>
            </a:r>
            <a:r>
              <a:rPr lang="ru-RU" sz="2800" dirty="0" err="1" smtClean="0"/>
              <a:t>кн_гиня</a:t>
            </a:r>
            <a:r>
              <a:rPr lang="ru-RU" sz="2800" dirty="0" smtClean="0"/>
              <a:t>, </a:t>
            </a:r>
            <a:r>
              <a:rPr lang="ru-RU" sz="2800" dirty="0" err="1" smtClean="0"/>
              <a:t>з_ря</a:t>
            </a:r>
            <a:endParaRPr lang="ru-RU" sz="2800" dirty="0"/>
          </a:p>
        </p:txBody>
      </p:sp>
      <p:sp>
        <p:nvSpPr>
          <p:cNvPr id="11" name="Oval 29"/>
          <p:cNvSpPr>
            <a:spLocks noChangeArrowheads="1"/>
          </p:cNvSpPr>
          <p:nvPr/>
        </p:nvSpPr>
        <p:spPr bwMode="auto">
          <a:xfrm>
            <a:off x="8215338" y="2143116"/>
            <a:ext cx="503238" cy="43180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2" name="Oval 30"/>
          <p:cNvSpPr>
            <a:spLocks noChangeArrowheads="1"/>
          </p:cNvSpPr>
          <p:nvPr/>
        </p:nvSpPr>
        <p:spPr bwMode="auto">
          <a:xfrm>
            <a:off x="8215338" y="3786190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3" name="Oval 30"/>
          <p:cNvSpPr>
            <a:spLocks noChangeArrowheads="1"/>
          </p:cNvSpPr>
          <p:nvPr/>
        </p:nvSpPr>
        <p:spPr bwMode="auto">
          <a:xfrm>
            <a:off x="8215338" y="4714884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8215338" y="3000372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285852" y="2071678"/>
            <a:ext cx="7500990" cy="34163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endParaRPr lang="ru-RU" sz="3600" dirty="0" smtClean="0">
              <a:solidFill>
                <a:schemeClr val="tx1"/>
              </a:solidFill>
            </a:endParaRPr>
          </a:p>
          <a:p>
            <a:pPr algn="ctr"/>
            <a:r>
              <a:rPr lang="ru-RU" sz="3600" dirty="0" err="1" smtClean="0">
                <a:solidFill>
                  <a:schemeClr val="tx1"/>
                </a:solidFill>
              </a:rPr>
              <a:t>Ув</a:t>
            </a:r>
            <a:r>
              <a:rPr lang="ru-RU" sz="3600" dirty="0" err="1" smtClean="0">
                <a:solidFill>
                  <a:srgbClr val="FF0000"/>
                </a:solidFill>
              </a:rPr>
              <a:t>я</a:t>
            </a:r>
            <a:r>
              <a:rPr lang="ru-RU" sz="3600" dirty="0" err="1" smtClean="0">
                <a:solidFill>
                  <a:schemeClr val="tx1"/>
                </a:solidFill>
              </a:rPr>
              <a:t>дание-ув</a:t>
            </a:r>
            <a:r>
              <a:rPr lang="ru-RU" sz="3600" dirty="0" err="1" smtClean="0">
                <a:solidFill>
                  <a:srgbClr val="FF0000"/>
                </a:solidFill>
              </a:rPr>
              <a:t>я</a:t>
            </a:r>
            <a:r>
              <a:rPr lang="ru-RU" sz="3600" dirty="0" err="1" smtClean="0">
                <a:solidFill>
                  <a:schemeClr val="tx1"/>
                </a:solidFill>
              </a:rPr>
              <a:t>ть</a:t>
            </a:r>
            <a:r>
              <a:rPr lang="ru-RU" sz="3600" dirty="0" smtClean="0">
                <a:solidFill>
                  <a:schemeClr val="tx1"/>
                </a:solidFill>
              </a:rPr>
              <a:t>, </a:t>
            </a:r>
            <a:r>
              <a:rPr lang="ru-RU" sz="3600" dirty="0" err="1" smtClean="0">
                <a:solidFill>
                  <a:schemeClr val="tx1"/>
                </a:solidFill>
              </a:rPr>
              <a:t>уд</a:t>
            </a:r>
            <a:r>
              <a:rPr lang="ru-RU" sz="3600" dirty="0" err="1" smtClean="0">
                <a:solidFill>
                  <a:srgbClr val="FF0000"/>
                </a:solidFill>
              </a:rPr>
              <a:t>и</a:t>
            </a:r>
            <a:r>
              <a:rPr lang="ru-RU" sz="3600" dirty="0" err="1" smtClean="0">
                <a:solidFill>
                  <a:schemeClr val="tx1"/>
                </a:solidFill>
              </a:rPr>
              <a:t>влять-д</a:t>
            </a:r>
            <a:r>
              <a:rPr lang="ru-RU" sz="3600" dirty="0" err="1" smtClean="0">
                <a:solidFill>
                  <a:srgbClr val="FF0000"/>
                </a:solidFill>
              </a:rPr>
              <a:t>и</a:t>
            </a:r>
            <a:r>
              <a:rPr lang="ru-RU" sz="3600" dirty="0" err="1" smtClean="0">
                <a:solidFill>
                  <a:schemeClr val="tx1"/>
                </a:solidFill>
              </a:rPr>
              <a:t>во</a:t>
            </a:r>
            <a:r>
              <a:rPr lang="ru-RU" sz="3600" dirty="0" smtClean="0">
                <a:solidFill>
                  <a:schemeClr val="tx1"/>
                </a:solidFill>
              </a:rPr>
              <a:t>, </a:t>
            </a:r>
            <a:r>
              <a:rPr lang="ru-RU" sz="3600" dirty="0" err="1" smtClean="0">
                <a:solidFill>
                  <a:schemeClr val="tx1"/>
                </a:solidFill>
              </a:rPr>
              <a:t>в</a:t>
            </a:r>
            <a:r>
              <a:rPr lang="ru-RU" sz="3600" dirty="0" err="1" smtClean="0">
                <a:solidFill>
                  <a:srgbClr val="FF0000"/>
                </a:solidFill>
              </a:rPr>
              <a:t>е</a:t>
            </a:r>
            <a:r>
              <a:rPr lang="ru-RU" sz="3600" dirty="0" err="1" smtClean="0">
                <a:solidFill>
                  <a:schemeClr val="tx1"/>
                </a:solidFill>
              </a:rPr>
              <a:t>сенний-в</a:t>
            </a:r>
            <a:r>
              <a:rPr lang="ru-RU" sz="3600" dirty="0" err="1" smtClean="0">
                <a:solidFill>
                  <a:srgbClr val="FF0000"/>
                </a:solidFill>
              </a:rPr>
              <a:t>ё</a:t>
            </a:r>
            <a:r>
              <a:rPr lang="ru-RU" sz="3600" dirty="0" err="1" smtClean="0">
                <a:solidFill>
                  <a:schemeClr val="tx1"/>
                </a:solidFill>
              </a:rPr>
              <a:t>сны</a:t>
            </a:r>
            <a:endParaRPr lang="ru-RU" sz="3600" dirty="0" smtClean="0">
              <a:solidFill>
                <a:schemeClr val="tx1"/>
              </a:solidFill>
            </a:endParaRPr>
          </a:p>
          <a:p>
            <a:pPr algn="ctr"/>
            <a:endParaRPr lang="ru-RU" sz="3600" dirty="0" smtClean="0">
              <a:solidFill>
                <a:schemeClr val="tx1"/>
              </a:solidFill>
            </a:endParaRPr>
          </a:p>
          <a:p>
            <a:pPr algn="ctr"/>
            <a:endParaRPr lang="ru-RU" sz="3600" dirty="0" smtClean="0"/>
          </a:p>
          <a:p>
            <a:pPr algn="ctr"/>
            <a:endParaRPr lang="ru-RU" sz="3600" dirty="0" smtClean="0"/>
          </a:p>
        </p:txBody>
      </p:sp>
      <p:sp>
        <p:nvSpPr>
          <p:cNvPr id="16" name="Управляющая кнопка: документ 15">
            <a:hlinkClick r:id="" action="ppaction://noaction" highlightClick="1"/>
          </p:cNvPr>
          <p:cNvSpPr/>
          <p:nvPr/>
        </p:nvSpPr>
        <p:spPr>
          <a:xfrm>
            <a:off x="428596" y="3214686"/>
            <a:ext cx="714380" cy="928694"/>
          </a:xfrm>
          <a:prstGeom prst="actionButtonDocumen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714348" y="5715016"/>
            <a:ext cx="468000" cy="288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1214414" y="5715016"/>
            <a:ext cx="468000" cy="288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4" action="ppaction://hlinksldjump" highlightClick="1"/>
          </p:cNvPr>
          <p:cNvSpPr/>
          <p:nvPr/>
        </p:nvSpPr>
        <p:spPr>
          <a:xfrm>
            <a:off x="4429124" y="5643578"/>
            <a:ext cx="500066" cy="500066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37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 descr="MC900288988.png"/>
          <p:cNvPicPr>
            <a:picLocks noChangeAspect="1"/>
          </p:cNvPicPr>
          <p:nvPr/>
        </p:nvPicPr>
        <p:blipFill>
          <a:blip r:embed="rId3"/>
          <a:srcRect l="50771"/>
          <a:stretch>
            <a:fillRect/>
          </a:stretch>
        </p:blipFill>
        <p:spPr>
          <a:xfrm>
            <a:off x="6786578" y="4786322"/>
            <a:ext cx="1928826" cy="1651060"/>
          </a:xfrm>
          <a:prstGeom prst="rect">
            <a:avLst/>
          </a:prstGeom>
        </p:spPr>
      </p:pic>
      <p:sp>
        <p:nvSpPr>
          <p:cNvPr id="20" name="Управляющая кнопка: домой 19">
            <a:hlinkClick r:id="rId4" action="ppaction://hlinksldjump" highlightClick="1"/>
          </p:cNvPr>
          <p:cNvSpPr/>
          <p:nvPr/>
        </p:nvSpPr>
        <p:spPr>
          <a:xfrm>
            <a:off x="4429124" y="5643578"/>
            <a:ext cx="500066" cy="500066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428596" y="1071546"/>
            <a:ext cx="8358246" cy="50365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Вакурова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О.Ф., Львова, С.И.,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Цыбулько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И.П. Готовимся к ЕГЭ: Русский язык [Текст]/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Вакурова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О.Ф., Львова, С.И.,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Цыбулько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И.П.- М. : «Дрофа», 2004. – 68 с.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Войлова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К.А. Русский язык. Орфография [Текст]: тематическая тетрадь/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Войлова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К.А. – М. : «Дрофа», 2003. – 63 с.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Никитина, Т.Г.,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Чуфистова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Е.В. Русский язык [Текст]: тематические тренировочные задания/ Никитина, Т.Г.,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Чуфистова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Е.В. – М.: «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Эксмо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», 2009. -117 с.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Штоль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А. А. Русский язык в таблицах. Орфография и пунктуация [Текст] /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Штоль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А. А.  - Новосибирск: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Сиб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унив. изд-во, 2006. -60 с.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28662" y="357166"/>
            <a:ext cx="75009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C00000"/>
                </a:solidFill>
                <a:ea typeface="Times New Roman" pitchFamily="18" charset="0"/>
                <a:cs typeface="Times New Roman" pitchFamily="18" charset="0"/>
              </a:rPr>
              <a:t>СПИСОК ИСПОЛЬЗОВАННОЙ ЛИТЕРАТУРЫ</a:t>
            </a:r>
            <a:endParaRPr lang="ru-RU" sz="2400" dirty="0" smtClean="0">
              <a:solidFill>
                <a:srgbClr val="C00000"/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143108" y="285728"/>
            <a:ext cx="4857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C00000"/>
                </a:solidFill>
              </a:rPr>
              <a:t>Инструкция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8596" y="1071546"/>
            <a:ext cx="8358246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</a:rPr>
              <a:t>Ссылки на слайдах:</a:t>
            </a:r>
          </a:p>
          <a:p>
            <a:r>
              <a:rPr lang="ru-RU" dirty="0" smtClean="0"/>
              <a:t>              - назад,              - вперед</a:t>
            </a:r>
          </a:p>
          <a:p>
            <a:endParaRPr lang="ru-RU" dirty="0" smtClean="0"/>
          </a:p>
          <a:p>
            <a:r>
              <a:rPr lang="ru-RU" dirty="0" smtClean="0"/>
              <a:t>               - возвращение к содержанию комплекта и к правилу,</a:t>
            </a:r>
          </a:p>
          <a:p>
            <a:endParaRPr lang="ru-RU" dirty="0" smtClean="0"/>
          </a:p>
          <a:p>
            <a:r>
              <a:rPr lang="ru-RU" dirty="0" smtClean="0"/>
              <a:t>                        - переход к тренажёру.</a:t>
            </a:r>
          </a:p>
          <a:p>
            <a:endParaRPr lang="ru-RU" dirty="0" smtClean="0"/>
          </a:p>
          <a:p>
            <a:r>
              <a:rPr lang="ru-RU" dirty="0" smtClean="0"/>
              <a:t>Выполняя тестовые задания, нажимайте на слово или ряд слов.  При этом появится              (правильно)  или               (неправильно) . </a:t>
            </a:r>
          </a:p>
          <a:p>
            <a:endParaRPr lang="ru-RU" dirty="0" smtClean="0"/>
          </a:p>
          <a:p>
            <a:r>
              <a:rPr lang="ru-RU" dirty="0" smtClean="0"/>
              <a:t>Более подробно можно проверить ход своих рассуждений, нажав на ссылку «ПРОВЕРЬ СЕБЯ!». </a:t>
            </a:r>
            <a:endParaRPr lang="ru-RU" dirty="0" smtClean="0"/>
          </a:p>
          <a:p>
            <a:r>
              <a:rPr lang="ru-RU" dirty="0" smtClean="0"/>
              <a:t>             означает «нажми сюда».</a:t>
            </a:r>
            <a:endParaRPr lang="ru-RU" dirty="0" smtClean="0"/>
          </a:p>
          <a:p>
            <a:r>
              <a:rPr lang="ru-RU" dirty="0" smtClean="0"/>
              <a:t>Чтобы поле с правильным написанием </a:t>
            </a:r>
            <a:r>
              <a:rPr lang="ru-RU" dirty="0" smtClean="0"/>
              <a:t>слов или с правилом </a:t>
            </a:r>
            <a:r>
              <a:rPr lang="ru-RU" dirty="0" smtClean="0"/>
              <a:t>исчезло, необходимо на него щёлкнуть левой кнопкой мыши.</a:t>
            </a:r>
          </a:p>
          <a:p>
            <a:endParaRPr lang="ru-RU" dirty="0" smtClean="0"/>
          </a:p>
          <a:p>
            <a:r>
              <a:rPr lang="ru-RU" b="1" dirty="0" smtClean="0"/>
              <a:t> 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9" name="Управляющая кнопка: далее 8">
            <a:hlinkClick r:id="" action="ppaction://noaction" highlightClick="1"/>
          </p:cNvPr>
          <p:cNvSpPr/>
          <p:nvPr/>
        </p:nvSpPr>
        <p:spPr>
          <a:xfrm>
            <a:off x="2071670" y="1500174"/>
            <a:ext cx="468000" cy="288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назад 9">
            <a:hlinkClick r:id="" action="ppaction://noaction" highlightClick="1"/>
          </p:cNvPr>
          <p:cNvSpPr/>
          <p:nvPr/>
        </p:nvSpPr>
        <p:spPr>
          <a:xfrm>
            <a:off x="642910" y="1500174"/>
            <a:ext cx="468000" cy="288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     </a:t>
            </a:r>
            <a:endParaRPr lang="ru-RU" dirty="0"/>
          </a:p>
        </p:txBody>
      </p:sp>
      <p:sp>
        <p:nvSpPr>
          <p:cNvPr id="11" name="Управляющая кнопка: домой 10">
            <a:hlinkClick r:id="" action="ppaction://noaction" highlightClick="1"/>
          </p:cNvPr>
          <p:cNvSpPr/>
          <p:nvPr/>
        </p:nvSpPr>
        <p:spPr>
          <a:xfrm>
            <a:off x="642910" y="2000240"/>
            <a:ext cx="428628" cy="428628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642910" y="2571744"/>
            <a:ext cx="928694" cy="285752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/>
              <a:t>тренажёр</a:t>
            </a:r>
            <a:endParaRPr lang="ru-RU" sz="1200" b="1" dirty="0"/>
          </a:p>
        </p:txBody>
      </p:sp>
      <p:sp>
        <p:nvSpPr>
          <p:cNvPr id="13" name="Oval 29"/>
          <p:cNvSpPr>
            <a:spLocks noChangeArrowheads="1"/>
          </p:cNvSpPr>
          <p:nvPr/>
        </p:nvSpPr>
        <p:spPr bwMode="auto">
          <a:xfrm>
            <a:off x="1500166" y="3429000"/>
            <a:ext cx="503238" cy="43180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3857620" y="3429000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5" name="Управляющая кнопка: документ 14">
            <a:hlinkClick r:id="" action="ppaction://noaction" highlightClick="1"/>
          </p:cNvPr>
          <p:cNvSpPr/>
          <p:nvPr/>
        </p:nvSpPr>
        <p:spPr>
          <a:xfrm>
            <a:off x="8143900" y="3500438"/>
            <a:ext cx="500066" cy="714380"/>
          </a:xfrm>
          <a:prstGeom prst="actionButtonDocumen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 descr="MC900288988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91880" y="5400807"/>
            <a:ext cx="2723764" cy="1147787"/>
          </a:xfrm>
          <a:prstGeom prst="rect">
            <a:avLst/>
          </a:prstGeom>
        </p:spPr>
      </p:pic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571472" y="6000768"/>
            <a:ext cx="468000" cy="288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      </a:t>
            </a:r>
            <a:endParaRPr lang="ru-RU" dirty="0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1142976" y="6000768"/>
            <a:ext cx="468000" cy="288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Штриховая стрелка вправо 18"/>
          <p:cNvSpPr/>
          <p:nvPr/>
        </p:nvSpPr>
        <p:spPr>
          <a:xfrm>
            <a:off x="555745" y="4467149"/>
            <a:ext cx="483727" cy="290228"/>
          </a:xfrm>
          <a:prstGeom prst="stripedRightArrow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13500000" scaled="1"/>
            <a:tileRect/>
          </a:gradFill>
          <a:ln w="3175">
            <a:solidFill>
              <a:schemeClr val="accent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вал 28"/>
          <p:cNvSpPr/>
          <p:nvPr/>
        </p:nvSpPr>
        <p:spPr>
          <a:xfrm>
            <a:off x="6169095" y="2521883"/>
            <a:ext cx="2592288" cy="1576766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13500000" scaled="1"/>
            <a:tileRect/>
          </a:gradFill>
          <a:ln w="3175">
            <a:solidFill>
              <a:schemeClr val="accent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3419872" y="2783493"/>
            <a:ext cx="2592288" cy="157676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3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3">
                  <a:lumMod val="40000"/>
                  <a:lumOff val="60000"/>
                  <a:tint val="23500"/>
                  <a:satMod val="160000"/>
                </a:schemeClr>
              </a:gs>
            </a:gsLst>
            <a:lin ang="8100000" scaled="1"/>
            <a:tileRect/>
          </a:gradFill>
          <a:ln w="3175">
            <a:solidFill>
              <a:schemeClr val="accent3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11560" y="2500306"/>
            <a:ext cx="2592288" cy="1576766"/>
          </a:xfrm>
          <a:prstGeom prst="ellipse">
            <a:avLst/>
          </a:prstGeom>
          <a:gradFill flip="none" rotWithShape="1">
            <a:gsLst>
              <a:gs pos="0">
                <a:srgbClr val="FFC000">
                  <a:tint val="66000"/>
                  <a:satMod val="160000"/>
                </a:srgbClr>
              </a:gs>
              <a:gs pos="50000">
                <a:srgbClr val="FFC000">
                  <a:tint val="44500"/>
                  <a:satMod val="160000"/>
                </a:srgbClr>
              </a:gs>
              <a:gs pos="100000">
                <a:srgbClr val="FFC000">
                  <a:tint val="23500"/>
                  <a:satMod val="160000"/>
                </a:srgbClr>
              </a:gs>
            </a:gsLst>
            <a:lin ang="18900000" scaled="1"/>
            <a:tileRect/>
          </a:gradFill>
          <a:ln w="3175">
            <a:solidFill>
              <a:schemeClr val="accent2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10800000" flipV="1">
            <a:off x="2143108" y="1500174"/>
            <a:ext cx="1143008" cy="92869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4179091" y="2178041"/>
            <a:ext cx="1071570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5929322" y="1571612"/>
            <a:ext cx="1214446" cy="92869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1214414" y="1191268"/>
            <a:ext cx="7000924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БЕЗУДАРНАЯ ГЛАСНАЯ В КОРНЕ СЛОВА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14348" y="3000372"/>
            <a:ext cx="2286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/>
              <a:t>проверяемая</a:t>
            </a:r>
            <a:endParaRPr lang="ru-RU" sz="2800" b="1" i="1" dirty="0"/>
          </a:p>
        </p:txBody>
      </p:sp>
      <p:sp>
        <p:nvSpPr>
          <p:cNvPr id="19" name="TextBox 18"/>
          <p:cNvSpPr txBox="1"/>
          <p:nvPr/>
        </p:nvSpPr>
        <p:spPr>
          <a:xfrm>
            <a:off x="3357554" y="3286124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/>
              <a:t>непроверяемая</a:t>
            </a:r>
            <a:endParaRPr lang="ru-RU" sz="2800" b="1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6143636" y="3048656"/>
            <a:ext cx="26432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 smtClean="0"/>
              <a:t>чередующаяся</a:t>
            </a:r>
            <a:endParaRPr lang="ru-RU" sz="2800" b="1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2714612" y="285728"/>
            <a:ext cx="3857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Повтори!</a:t>
            </a:r>
            <a:endParaRPr lang="ru-RU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Управляющая кнопка: далее 24">
            <a:hlinkClick r:id="" action="ppaction://hlinkshowjump?jump=nextslide" highlightClick="1"/>
          </p:cNvPr>
          <p:cNvSpPr/>
          <p:nvPr/>
        </p:nvSpPr>
        <p:spPr>
          <a:xfrm>
            <a:off x="928662" y="6286520"/>
            <a:ext cx="468000" cy="288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Управляющая кнопка: назад 25">
            <a:hlinkClick r:id="" action="ppaction://hlinkshowjump?jump=previousslide" highlightClick="1"/>
          </p:cNvPr>
          <p:cNvSpPr/>
          <p:nvPr/>
        </p:nvSpPr>
        <p:spPr>
          <a:xfrm>
            <a:off x="428596" y="6286520"/>
            <a:ext cx="468000" cy="288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кругленный прямоугольник 46">
            <a:hlinkClick r:id="rId4" action="ppaction://hlinksldjump"/>
          </p:cNvPr>
          <p:cNvSpPr/>
          <p:nvPr/>
        </p:nvSpPr>
        <p:spPr>
          <a:xfrm>
            <a:off x="6572264" y="357166"/>
            <a:ext cx="1785950" cy="35719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тренажёр</a:t>
            </a:r>
            <a:endParaRPr lang="ru-RU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286512" y="4386776"/>
            <a:ext cx="2357454" cy="64698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54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Candara" pitchFamily="34" charset="0"/>
              </a:rPr>
              <a:t>А//О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86512" y="5250511"/>
            <a:ext cx="2357454" cy="64698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latin typeface="Candara" pitchFamily="34" charset="0"/>
              </a:rPr>
              <a:t>И</a:t>
            </a:r>
            <a:r>
              <a:rPr lang="ru-RU" sz="3200" b="1" dirty="0" smtClean="0">
                <a:latin typeface="Candara" pitchFamily="34" charset="0"/>
              </a:rPr>
              <a:t>//</a:t>
            </a:r>
            <a:r>
              <a:rPr lang="ru-RU" sz="3200" b="1" dirty="0">
                <a:latin typeface="Candara" pitchFamily="34" charset="0"/>
              </a:rPr>
              <a:t>Е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8596" y="4360259"/>
            <a:ext cx="2775252" cy="1805045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2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2">
                  <a:lumMod val="60000"/>
                  <a:lumOff val="40000"/>
                  <a:tint val="23500"/>
                  <a:satMod val="160000"/>
                </a:schemeClr>
              </a:gs>
            </a:gsLst>
            <a:lin ang="16200000" scaled="1"/>
            <a:tileRect/>
          </a:gradFill>
          <a:ln w="3175">
            <a:solidFill>
              <a:schemeClr val="accent2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пр</a:t>
            </a:r>
            <a:r>
              <a:rPr lang="ru-RU" sz="2800" b="1" dirty="0">
                <a:solidFill>
                  <a:srgbClr val="FF0000"/>
                </a:solidFill>
              </a:rPr>
              <a:t>о</a:t>
            </a:r>
            <a:r>
              <a:rPr lang="ru-RU" sz="2800" dirty="0">
                <a:solidFill>
                  <a:schemeClr val="tx1"/>
                </a:solidFill>
              </a:rPr>
              <a:t>стой-пр</a:t>
            </a:r>
            <a:r>
              <a:rPr lang="ru-RU" sz="2800" b="1" u="sng" dirty="0">
                <a:solidFill>
                  <a:srgbClr val="FF0000"/>
                </a:solidFill>
              </a:rPr>
              <a:t>о</a:t>
            </a:r>
            <a:r>
              <a:rPr lang="ru-RU" sz="2800" dirty="0">
                <a:solidFill>
                  <a:schemeClr val="tx1"/>
                </a:solidFill>
              </a:rPr>
              <a:t>ще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</a:rPr>
              <a:t>т</a:t>
            </a:r>
            <a:r>
              <a:rPr lang="ru-RU" sz="2800" b="1" dirty="0">
                <a:solidFill>
                  <a:srgbClr val="FF0000"/>
                </a:solidFill>
              </a:rPr>
              <a:t>а</a:t>
            </a:r>
            <a:r>
              <a:rPr lang="ru-RU" sz="2800" dirty="0">
                <a:solidFill>
                  <a:schemeClr val="tx1"/>
                </a:solidFill>
              </a:rPr>
              <a:t>щить-т</a:t>
            </a:r>
            <a:r>
              <a:rPr lang="ru-RU" sz="2800" b="1" u="sng" dirty="0">
                <a:solidFill>
                  <a:srgbClr val="FF0000"/>
                </a:solidFill>
              </a:rPr>
              <a:t>а</a:t>
            </a:r>
            <a:r>
              <a:rPr lang="ru-RU" sz="2800" dirty="0">
                <a:solidFill>
                  <a:schemeClr val="tx1"/>
                </a:solidFill>
              </a:rPr>
              <a:t>щит</a:t>
            </a:r>
          </a:p>
          <a:p>
            <a:pPr algn="ctr"/>
            <a:r>
              <a:rPr lang="ru-RU" sz="2800" dirty="0">
                <a:solidFill>
                  <a:schemeClr val="tx1"/>
                </a:solidFill>
              </a:rPr>
              <a:t>р</a:t>
            </a:r>
            <a:r>
              <a:rPr lang="ru-RU" sz="2800" b="1" dirty="0">
                <a:solidFill>
                  <a:srgbClr val="FF0000"/>
                </a:solidFill>
              </a:rPr>
              <a:t>о</a:t>
            </a:r>
            <a:r>
              <a:rPr lang="ru-RU" sz="2800" dirty="0">
                <a:solidFill>
                  <a:schemeClr val="tx1"/>
                </a:solidFill>
              </a:rPr>
              <a:t>са-р</a:t>
            </a:r>
            <a:r>
              <a:rPr lang="ru-RU" sz="2800" b="1" u="sng" dirty="0">
                <a:solidFill>
                  <a:srgbClr val="FF0000"/>
                </a:solidFill>
              </a:rPr>
              <a:t>о</a:t>
            </a:r>
            <a:r>
              <a:rPr lang="ru-RU" sz="2800" dirty="0">
                <a:solidFill>
                  <a:schemeClr val="tx1"/>
                </a:solidFill>
              </a:rPr>
              <a:t>сы</a:t>
            </a: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3439142" y="4578932"/>
            <a:ext cx="2592288" cy="1805045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3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3">
                  <a:lumMod val="40000"/>
                  <a:lumOff val="60000"/>
                  <a:tint val="23500"/>
                  <a:satMod val="160000"/>
                </a:schemeClr>
              </a:gs>
            </a:gsLst>
            <a:lin ang="5400000" scaled="1"/>
            <a:tileRect/>
          </a:gradFill>
          <a:ln w="3175">
            <a:solidFill>
              <a:schemeClr val="accent3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800" dirty="0">
                <a:solidFill>
                  <a:prstClr val="black"/>
                </a:solidFill>
              </a:rPr>
              <a:t>в</a:t>
            </a:r>
            <a:r>
              <a:rPr lang="ru-RU" sz="2800" b="1" u="sng" dirty="0">
                <a:solidFill>
                  <a:srgbClr val="FF0000"/>
                </a:solidFill>
              </a:rPr>
              <a:t>е</a:t>
            </a:r>
            <a:r>
              <a:rPr lang="ru-RU" sz="2800" dirty="0">
                <a:solidFill>
                  <a:prstClr val="black"/>
                </a:solidFill>
              </a:rPr>
              <a:t>ст</a:t>
            </a:r>
            <a:r>
              <a:rPr lang="ru-RU" sz="2800" b="1" u="sng" dirty="0">
                <a:solidFill>
                  <a:srgbClr val="FF0000"/>
                </a:solidFill>
              </a:rPr>
              <a:t>и</a:t>
            </a:r>
            <a:r>
              <a:rPr lang="ru-RU" sz="2800" dirty="0">
                <a:solidFill>
                  <a:prstClr val="black"/>
                </a:solidFill>
              </a:rPr>
              <a:t>бюль</a:t>
            </a:r>
          </a:p>
          <a:p>
            <a:pPr lvl="0" algn="ctr"/>
            <a:r>
              <a:rPr lang="ru-RU" sz="2800" dirty="0">
                <a:solidFill>
                  <a:prstClr val="black"/>
                </a:solidFill>
              </a:rPr>
              <a:t>пр</a:t>
            </a:r>
            <a:r>
              <a:rPr lang="ru-RU" sz="2800" b="1" u="sng" dirty="0">
                <a:solidFill>
                  <a:srgbClr val="FF0000"/>
                </a:solidFill>
              </a:rPr>
              <a:t>е</a:t>
            </a:r>
            <a:r>
              <a:rPr lang="ru-RU" sz="2800" dirty="0">
                <a:solidFill>
                  <a:prstClr val="black"/>
                </a:solidFill>
              </a:rPr>
              <a:t>з</a:t>
            </a:r>
            <a:r>
              <a:rPr lang="ru-RU" sz="2800" b="1" u="sng" dirty="0">
                <a:solidFill>
                  <a:srgbClr val="FF0000"/>
                </a:solidFill>
              </a:rPr>
              <a:t>и</a:t>
            </a:r>
            <a:r>
              <a:rPr lang="ru-RU" sz="2800" dirty="0">
                <a:solidFill>
                  <a:prstClr val="black"/>
                </a:solidFill>
              </a:rPr>
              <a:t>дент</a:t>
            </a:r>
          </a:p>
          <a:p>
            <a:pPr lvl="0" algn="ctr"/>
            <a:r>
              <a:rPr lang="ru-RU" sz="2800" b="1" u="sng" dirty="0">
                <a:solidFill>
                  <a:srgbClr val="FF0000"/>
                </a:solidFill>
              </a:rPr>
              <a:t>о</a:t>
            </a:r>
            <a:r>
              <a:rPr lang="ru-RU" sz="2800" dirty="0">
                <a:solidFill>
                  <a:prstClr val="black"/>
                </a:solidFill>
              </a:rPr>
              <a:t>громный</a:t>
            </a:r>
          </a:p>
        </p:txBody>
      </p:sp>
      <p:sp>
        <p:nvSpPr>
          <p:cNvPr id="7" name="Штриховая стрелка вправо 6"/>
          <p:cNvSpPr/>
          <p:nvPr/>
        </p:nvSpPr>
        <p:spPr>
          <a:xfrm>
            <a:off x="6536545" y="4578932"/>
            <a:ext cx="483727" cy="290228"/>
          </a:xfrm>
          <a:prstGeom prst="stripedRightArrow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13500000" scaled="1"/>
            <a:tileRect/>
          </a:gradFill>
          <a:ln w="3175">
            <a:solidFill>
              <a:schemeClr val="accent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Штриховая стрелка вправо 22"/>
          <p:cNvSpPr/>
          <p:nvPr/>
        </p:nvSpPr>
        <p:spPr>
          <a:xfrm>
            <a:off x="6557303" y="5428890"/>
            <a:ext cx="483727" cy="290228"/>
          </a:xfrm>
          <a:prstGeom prst="stripedRightArrow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1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1">
                  <a:lumMod val="40000"/>
                  <a:lumOff val="60000"/>
                  <a:tint val="23500"/>
                  <a:satMod val="160000"/>
                </a:schemeClr>
              </a:gs>
            </a:gsLst>
            <a:lin ang="13500000" scaled="1"/>
            <a:tileRect/>
          </a:gradFill>
          <a:ln w="3175">
            <a:solidFill>
              <a:schemeClr val="accent1">
                <a:lumMod val="7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31" name="Таблица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575001"/>
              </p:ext>
            </p:extLst>
          </p:nvPr>
        </p:nvGraphicFramePr>
        <p:xfrm>
          <a:off x="314985" y="714356"/>
          <a:ext cx="8501122" cy="557784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715138"/>
                <a:gridCol w="4071340"/>
                <a:gridCol w="2714644"/>
              </a:tblGrid>
              <a:tr h="363016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Корень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Правило</a:t>
                      </a:r>
                      <a:endParaRPr lang="ru-RU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Примеры</a:t>
                      </a:r>
                      <a:endParaRPr lang="ru-RU" sz="2000" b="1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к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2000" dirty="0" smtClean="0"/>
                        <a:t>с – </a:t>
                      </a:r>
                      <a:r>
                        <a:rPr lang="ru-RU" sz="2000" dirty="0" err="1" smtClean="0"/>
                        <a:t>к</a:t>
                      </a:r>
                      <a:r>
                        <a:rPr lang="ru-RU" sz="2000" dirty="0" err="1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2000" dirty="0" err="1" smtClean="0"/>
                        <a:t>с</a:t>
                      </a:r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л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2000" dirty="0" smtClean="0"/>
                        <a:t>ж - л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2000" dirty="0" smtClean="0"/>
                        <a:t>г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2000" dirty="0" smtClean="0"/>
                        <a:t>, если есть суффикс -</a:t>
                      </a:r>
                      <a:r>
                        <a:rPr lang="ru-RU" sz="2000" b="1" dirty="0" smtClean="0">
                          <a:solidFill>
                            <a:srgbClr val="FF0066"/>
                          </a:solidFill>
                        </a:rPr>
                        <a:t>а</a:t>
                      </a:r>
                      <a:r>
                        <a:rPr lang="ru-RU" sz="2000" dirty="0" smtClean="0"/>
                        <a:t>-</a:t>
                      </a:r>
                      <a:r>
                        <a:rPr lang="ru-RU" sz="2000" baseline="0" dirty="0" smtClean="0"/>
                        <a:t>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dirty="0" smtClean="0"/>
                        <a:t>снуться – к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dirty="0" smtClean="0"/>
                        <a:t>с</a:t>
                      </a:r>
                      <a:r>
                        <a:rPr lang="ru-RU" b="1" u="sng" dirty="0" smtClean="0"/>
                        <a:t>а</a:t>
                      </a:r>
                      <a:r>
                        <a:rPr lang="ru-RU" dirty="0" smtClean="0"/>
                        <a:t>ться</a:t>
                      </a:r>
                    </a:p>
                    <a:p>
                      <a:pPr algn="ctr"/>
                      <a:r>
                        <a:rPr lang="ru-RU" dirty="0" smtClean="0"/>
                        <a:t>пол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dirty="0" smtClean="0"/>
                        <a:t>жить</a:t>
                      </a:r>
                      <a:r>
                        <a:rPr lang="ru-RU" baseline="0" dirty="0" smtClean="0"/>
                        <a:t> - пол</a:t>
                      </a:r>
                      <a:r>
                        <a:rPr lang="ru-RU" baseline="0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baseline="0" dirty="0" smtClean="0"/>
                        <a:t>г</a:t>
                      </a:r>
                      <a:r>
                        <a:rPr lang="ru-RU" b="1" u="sng" baseline="0" dirty="0" smtClean="0"/>
                        <a:t>а</a:t>
                      </a:r>
                      <a:r>
                        <a:rPr lang="ru-RU" baseline="0" dirty="0" smtClean="0"/>
                        <a:t>ть</a:t>
                      </a:r>
                      <a:endParaRPr lang="ru-R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г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2000" dirty="0" smtClean="0"/>
                        <a:t>р – </a:t>
                      </a:r>
                      <a:r>
                        <a:rPr lang="ru-RU" sz="2000" dirty="0" err="1" smtClean="0"/>
                        <a:t>г</a:t>
                      </a:r>
                      <a:r>
                        <a:rPr lang="ru-RU" sz="2000" dirty="0" err="1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2000" dirty="0" err="1" smtClean="0"/>
                        <a:t>р</a:t>
                      </a:r>
                      <a:endParaRPr lang="ru-RU" sz="2000" dirty="0" smtClean="0"/>
                    </a:p>
                    <a:p>
                      <a:pPr algn="ctr"/>
                      <a:r>
                        <a:rPr lang="ru-RU" sz="2000" dirty="0" smtClean="0"/>
                        <a:t>кл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2000" dirty="0" smtClean="0"/>
                        <a:t>н – кл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2000" dirty="0" smtClean="0"/>
                        <a:t>н</a:t>
                      </a:r>
                    </a:p>
                    <a:p>
                      <a:pPr algn="ctr"/>
                      <a:r>
                        <a:rPr lang="ru-RU" sz="2000" dirty="0" err="1" smtClean="0"/>
                        <a:t>тв</a:t>
                      </a:r>
                      <a:r>
                        <a:rPr lang="ru-RU" sz="2000" dirty="0" err="1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2000" dirty="0" err="1" smtClean="0"/>
                        <a:t>р</a:t>
                      </a:r>
                      <a:r>
                        <a:rPr lang="ru-RU" sz="2000" dirty="0" smtClean="0"/>
                        <a:t> – </a:t>
                      </a:r>
                      <a:r>
                        <a:rPr lang="ru-RU" sz="2000" dirty="0" err="1" smtClean="0"/>
                        <a:t>тв</a:t>
                      </a:r>
                      <a:r>
                        <a:rPr lang="ru-RU" sz="2000" dirty="0" err="1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2000" dirty="0" err="1" smtClean="0"/>
                        <a:t>р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2000" dirty="0" smtClean="0"/>
                        <a:t> без ударения</a:t>
                      </a:r>
                    </a:p>
                    <a:p>
                      <a:pPr algn="l"/>
                      <a:r>
                        <a:rPr lang="ru-RU" sz="1600" i="1" dirty="0" smtClean="0"/>
                        <a:t>Исключения</a:t>
                      </a:r>
                      <a:r>
                        <a:rPr lang="ru-RU" sz="1600" dirty="0" smtClean="0"/>
                        <a:t>:</a:t>
                      </a:r>
                      <a:r>
                        <a:rPr lang="ru-RU" sz="1600" baseline="0" dirty="0" smtClean="0"/>
                        <a:t> выг</a:t>
                      </a:r>
                      <a:r>
                        <a:rPr lang="ru-RU" sz="1600" baseline="0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1600" baseline="0" dirty="0" smtClean="0"/>
                        <a:t>рки, утв</a:t>
                      </a:r>
                      <a:r>
                        <a:rPr lang="ru-RU" sz="1600" baseline="0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1600" baseline="0" dirty="0" smtClean="0"/>
                        <a:t>рь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заг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dirty="0" smtClean="0"/>
                        <a:t>реть – заг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dirty="0" smtClean="0"/>
                        <a:t>р</a:t>
                      </a:r>
                    </a:p>
                    <a:p>
                      <a:pPr algn="ctr"/>
                      <a:r>
                        <a:rPr lang="ru-RU" dirty="0" smtClean="0"/>
                        <a:t>скл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dirty="0" smtClean="0"/>
                        <a:t>ниться – кл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dirty="0" smtClean="0"/>
                        <a:t>няться</a:t>
                      </a:r>
                    </a:p>
                    <a:p>
                      <a:pPr algn="ctr"/>
                      <a:r>
                        <a:rPr lang="ru-RU" dirty="0" smtClean="0"/>
                        <a:t>тв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dirty="0" smtClean="0"/>
                        <a:t>рю </a:t>
                      </a:r>
                      <a:endParaRPr lang="ru-R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err="1" smtClean="0"/>
                        <a:t>з</a:t>
                      </a:r>
                      <a:r>
                        <a:rPr lang="ru-RU" sz="2000" dirty="0" err="1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2000" dirty="0" err="1" smtClean="0"/>
                        <a:t>р</a:t>
                      </a:r>
                      <a:r>
                        <a:rPr lang="ru-RU" sz="2000" dirty="0" smtClean="0"/>
                        <a:t> - </a:t>
                      </a:r>
                      <a:r>
                        <a:rPr lang="ru-RU" sz="2000" dirty="0" err="1" smtClean="0"/>
                        <a:t>з</a:t>
                      </a:r>
                      <a:r>
                        <a:rPr lang="ru-RU" sz="2000" dirty="0" err="1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2000" dirty="0" err="1" smtClean="0"/>
                        <a:t>р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2000" dirty="0" smtClean="0"/>
                        <a:t> без ударения</a:t>
                      </a:r>
                    </a:p>
                    <a:p>
                      <a:pPr algn="l"/>
                      <a:r>
                        <a:rPr lang="ru-RU" sz="1600" i="1" dirty="0" smtClean="0"/>
                        <a:t>Исключения</a:t>
                      </a:r>
                      <a:r>
                        <a:rPr lang="ru-RU" sz="1600" dirty="0" smtClean="0"/>
                        <a:t>: з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1600" dirty="0" smtClean="0"/>
                        <a:t>ревать, </a:t>
                      </a:r>
                      <a:r>
                        <a:rPr lang="ru-RU" sz="1600" dirty="0" err="1" smtClean="0"/>
                        <a:t>з</a:t>
                      </a:r>
                      <a:r>
                        <a:rPr lang="ru-RU" sz="1600" dirty="0" err="1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1600" dirty="0" err="1" smtClean="0"/>
                        <a:t>ревой</a:t>
                      </a:r>
                      <a:r>
                        <a:rPr lang="ru-RU" sz="1600" dirty="0" smtClean="0"/>
                        <a:t>, </a:t>
                      </a:r>
                      <a:r>
                        <a:rPr lang="ru-RU" sz="1600" dirty="0" err="1" smtClean="0"/>
                        <a:t>з</a:t>
                      </a:r>
                      <a:r>
                        <a:rPr lang="ru-RU" sz="1600" dirty="0" err="1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1600" dirty="0" err="1" smtClean="0"/>
                        <a:t>рянка</a:t>
                      </a:r>
                      <a:endParaRPr lang="ru-RU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dirty="0" smtClean="0"/>
                        <a:t>ря – з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dirty="0" smtClean="0"/>
                        <a:t>ри, з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dirty="0" smtClean="0"/>
                        <a:t>рево</a:t>
                      </a:r>
                      <a:endParaRPr lang="ru-R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м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2000" dirty="0" smtClean="0"/>
                        <a:t>к – м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2000" dirty="0" smtClean="0"/>
                        <a:t>к</a:t>
                      </a:r>
                    </a:p>
                    <a:p>
                      <a:pPr algn="ctr"/>
                      <a:endParaRPr lang="ru-RU" sz="2000" dirty="0" smtClean="0"/>
                    </a:p>
                    <a:p>
                      <a:pPr algn="ctr"/>
                      <a:r>
                        <a:rPr lang="ru-RU" sz="2000" dirty="0" err="1" smtClean="0"/>
                        <a:t>р</a:t>
                      </a:r>
                      <a:r>
                        <a:rPr lang="ru-RU" sz="2000" dirty="0" err="1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2000" dirty="0" err="1" smtClean="0"/>
                        <a:t>вн</a:t>
                      </a:r>
                      <a:r>
                        <a:rPr lang="ru-RU" sz="2000" dirty="0" smtClean="0"/>
                        <a:t> - </a:t>
                      </a:r>
                      <a:r>
                        <a:rPr lang="ru-RU" sz="2000" dirty="0" err="1" smtClean="0"/>
                        <a:t>р</a:t>
                      </a:r>
                      <a:r>
                        <a:rPr lang="ru-RU" sz="2000" dirty="0" err="1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2000" dirty="0" err="1" smtClean="0"/>
                        <a:t>вн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1800" dirty="0" smtClean="0"/>
                        <a:t> – пропускать, впитывать жидкость</a:t>
                      </a:r>
                    </a:p>
                    <a:p>
                      <a:pPr algn="l"/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1800" dirty="0" smtClean="0"/>
                        <a:t> – макать в жидкость</a:t>
                      </a:r>
                    </a:p>
                    <a:p>
                      <a:pPr algn="l"/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1800" baseline="0" dirty="0" smtClean="0"/>
                        <a:t> – ровный, гладкий, прямой</a:t>
                      </a:r>
                    </a:p>
                    <a:p>
                      <a:pPr algn="l"/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1800" baseline="0" dirty="0" smtClean="0"/>
                        <a:t> – равный, одинаковый, наравне</a:t>
                      </a:r>
                      <a:endParaRPr lang="ru-RU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пром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dirty="0" smtClean="0"/>
                        <a:t>кать, нам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dirty="0" smtClean="0"/>
                        <a:t>кать</a:t>
                      </a:r>
                    </a:p>
                    <a:p>
                      <a:pPr algn="ctr"/>
                      <a:r>
                        <a:rPr lang="ru-RU" dirty="0" smtClean="0"/>
                        <a:t>обм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dirty="0" smtClean="0"/>
                        <a:t>кнуть</a:t>
                      </a:r>
                    </a:p>
                    <a:p>
                      <a:pPr algn="ctr"/>
                      <a:r>
                        <a:rPr lang="ru-RU" dirty="0" smtClean="0"/>
                        <a:t>ср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dirty="0" smtClean="0"/>
                        <a:t>внять</a:t>
                      </a:r>
                    </a:p>
                    <a:p>
                      <a:pPr algn="ctr"/>
                      <a:r>
                        <a:rPr lang="ru-RU" dirty="0" smtClean="0"/>
                        <a:t>р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dirty="0" smtClean="0"/>
                        <a:t>внина </a:t>
                      </a:r>
                      <a:endParaRPr lang="ru-RU" dirty="0"/>
                    </a:p>
                  </a:txBody>
                  <a:tcPr/>
                </a:tc>
              </a:tr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р</a:t>
                      </a:r>
                      <a:r>
                        <a:rPr lang="ru-RU" sz="2000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2000" dirty="0" smtClean="0"/>
                        <a:t>с – </a:t>
                      </a:r>
                      <a:r>
                        <a:rPr lang="ru-RU" sz="2000" dirty="0" err="1" smtClean="0"/>
                        <a:t>р</a:t>
                      </a:r>
                      <a:r>
                        <a:rPr lang="ru-RU" sz="2000" dirty="0" err="1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2000" dirty="0" err="1" smtClean="0"/>
                        <a:t>ст</a:t>
                      </a:r>
                      <a:r>
                        <a:rPr lang="ru-RU" sz="2000" dirty="0" smtClean="0"/>
                        <a:t>(</a:t>
                      </a:r>
                      <a:r>
                        <a:rPr lang="ru-RU" sz="2000" dirty="0" err="1" smtClean="0"/>
                        <a:t>р</a:t>
                      </a:r>
                      <a:r>
                        <a:rPr lang="ru-RU" sz="2000" dirty="0" err="1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2000" dirty="0" err="1" smtClean="0"/>
                        <a:t>щ</a:t>
                      </a:r>
                      <a:r>
                        <a:rPr lang="ru-RU" sz="2000" dirty="0" smtClean="0"/>
                        <a:t>)</a:t>
                      </a:r>
                    </a:p>
                    <a:p>
                      <a:pPr algn="ctr"/>
                      <a:endParaRPr lang="ru-RU" sz="2000" dirty="0" smtClean="0"/>
                    </a:p>
                    <a:p>
                      <a:pPr algn="ctr"/>
                      <a:endParaRPr lang="ru-RU" sz="2000" dirty="0" smtClean="0"/>
                    </a:p>
                    <a:p>
                      <a:pPr algn="ctr"/>
                      <a:r>
                        <a:rPr lang="ru-RU" sz="2000" dirty="0" err="1" smtClean="0"/>
                        <a:t>ск</a:t>
                      </a:r>
                      <a:r>
                        <a:rPr lang="ru-RU" sz="2000" dirty="0" err="1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2000" dirty="0" err="1" smtClean="0"/>
                        <a:t>ч</a:t>
                      </a:r>
                      <a:r>
                        <a:rPr lang="ru-RU" sz="2000" dirty="0" smtClean="0"/>
                        <a:t> - </a:t>
                      </a:r>
                      <a:r>
                        <a:rPr lang="ru-RU" sz="2000" dirty="0" err="1" smtClean="0"/>
                        <a:t>ск</a:t>
                      </a:r>
                      <a:r>
                        <a:rPr lang="ru-RU" sz="2000" dirty="0" err="1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2000" dirty="0" err="1" smtClean="0"/>
                        <a:t>к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1800" dirty="0" smtClean="0"/>
                        <a:t> перед </a:t>
                      </a:r>
                      <a:r>
                        <a:rPr lang="ru-RU" sz="1800" b="1" dirty="0" smtClean="0"/>
                        <a:t>С</a:t>
                      </a:r>
                      <a:r>
                        <a:rPr lang="ru-RU" sz="1800" dirty="0" smtClean="0"/>
                        <a:t>,</a:t>
                      </a:r>
                      <a:r>
                        <a:rPr lang="ru-RU" sz="1800" b="1" baseline="0" dirty="0" smtClean="0"/>
                        <a:t> </a:t>
                      </a:r>
                      <a:r>
                        <a:rPr lang="ru-RU" sz="1800" b="1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1800" b="1" baseline="0" dirty="0" smtClean="0"/>
                        <a:t> </a:t>
                      </a:r>
                      <a:r>
                        <a:rPr lang="ru-RU" sz="1800" baseline="0" dirty="0" smtClean="0"/>
                        <a:t>перед </a:t>
                      </a:r>
                      <a:r>
                        <a:rPr lang="ru-RU" sz="1800" b="1" baseline="0" dirty="0" smtClean="0"/>
                        <a:t>СТ</a:t>
                      </a:r>
                      <a:r>
                        <a:rPr lang="ru-RU" sz="1800" baseline="0" dirty="0" smtClean="0"/>
                        <a:t> (</a:t>
                      </a:r>
                      <a:r>
                        <a:rPr lang="ru-RU" sz="1800" b="1" baseline="0" dirty="0" smtClean="0"/>
                        <a:t>Щ</a:t>
                      </a:r>
                      <a:r>
                        <a:rPr lang="ru-RU" sz="1800" baseline="0" dirty="0" smtClean="0"/>
                        <a:t>)</a:t>
                      </a:r>
                    </a:p>
                    <a:p>
                      <a:pPr algn="l"/>
                      <a:r>
                        <a:rPr lang="ru-RU" sz="1600" b="0" i="1" baseline="0" dirty="0" smtClean="0">
                          <a:solidFill>
                            <a:schemeClr val="tx1"/>
                          </a:solidFill>
                        </a:rPr>
                        <a:t>Исключения: </a:t>
                      </a:r>
                      <a:r>
                        <a:rPr lang="ru-RU" sz="1600" b="0" i="0" baseline="0" dirty="0" smtClean="0">
                          <a:solidFill>
                            <a:schemeClr val="tx1"/>
                          </a:solidFill>
                        </a:rPr>
                        <a:t>отр</a:t>
                      </a:r>
                      <a:r>
                        <a:rPr lang="ru-RU" sz="1600" b="0" i="0" baseline="0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1600" b="0" i="0" baseline="0" dirty="0" smtClean="0">
                          <a:solidFill>
                            <a:schemeClr val="tx1"/>
                          </a:solidFill>
                        </a:rPr>
                        <a:t>сль, р</a:t>
                      </a:r>
                      <a:r>
                        <a:rPr lang="ru-RU" sz="1600" b="0" i="0" baseline="0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1600" b="0" i="0" baseline="0" dirty="0" smtClean="0">
                          <a:solidFill>
                            <a:schemeClr val="tx1"/>
                          </a:solidFill>
                        </a:rPr>
                        <a:t>сток, р</a:t>
                      </a:r>
                      <a:r>
                        <a:rPr lang="ru-RU" sz="1600" b="0" i="0" baseline="0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1600" b="0" i="0" baseline="0" dirty="0" smtClean="0">
                          <a:solidFill>
                            <a:schemeClr val="tx1"/>
                          </a:solidFill>
                        </a:rPr>
                        <a:t>стовщик, Р</a:t>
                      </a:r>
                      <a:r>
                        <a:rPr lang="ru-RU" sz="1600" b="0" i="0" baseline="0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1600" b="0" i="0" baseline="0" dirty="0" smtClean="0">
                          <a:solidFill>
                            <a:schemeClr val="tx1"/>
                          </a:solidFill>
                        </a:rPr>
                        <a:t>стов, Р</a:t>
                      </a:r>
                      <a:r>
                        <a:rPr lang="ru-RU" sz="1600" b="0" i="0" baseline="0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1600" b="0" i="0" baseline="0" dirty="0" smtClean="0">
                          <a:solidFill>
                            <a:schemeClr val="tx1"/>
                          </a:solidFill>
                        </a:rPr>
                        <a:t>стислав</a:t>
                      </a:r>
                    </a:p>
                    <a:p>
                      <a:pPr algn="l"/>
                      <a:endParaRPr lang="ru-RU" sz="1800" b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l"/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sz="1800" baseline="0" dirty="0" smtClean="0"/>
                        <a:t> перед </a:t>
                      </a:r>
                      <a:r>
                        <a:rPr lang="ru-RU" sz="1800" b="1" baseline="0" dirty="0" smtClean="0"/>
                        <a:t>Ч, </a:t>
                      </a:r>
                      <a:r>
                        <a:rPr lang="ru-RU" sz="1800" b="1" baseline="0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1800" baseline="0" dirty="0" smtClean="0"/>
                        <a:t> перед </a:t>
                      </a:r>
                      <a:r>
                        <a:rPr lang="ru-RU" sz="1800" b="1" baseline="0" dirty="0" smtClean="0"/>
                        <a:t>К</a:t>
                      </a:r>
                    </a:p>
                    <a:p>
                      <a:pPr algn="l"/>
                      <a:r>
                        <a:rPr lang="ru-RU" sz="1600" b="0" i="1" baseline="0" dirty="0" smtClean="0"/>
                        <a:t>Исключения</a:t>
                      </a:r>
                      <a:r>
                        <a:rPr lang="ru-RU" sz="1600" b="0" baseline="0" dirty="0" smtClean="0"/>
                        <a:t>: ск</a:t>
                      </a:r>
                      <a:r>
                        <a:rPr lang="ru-RU" sz="1600" b="0" baseline="0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1600" b="0" baseline="0" dirty="0" smtClean="0"/>
                        <a:t>чок, ск</a:t>
                      </a:r>
                      <a:r>
                        <a:rPr lang="ru-RU" sz="1600" b="0" baseline="0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1600" b="0" baseline="0" dirty="0" smtClean="0"/>
                        <a:t>чу, вск</a:t>
                      </a:r>
                      <a:r>
                        <a:rPr lang="ru-RU" sz="1600" b="0" baseline="0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sz="1600" b="0" baseline="0" dirty="0" smtClean="0"/>
                        <a:t>чу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пор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b="1" dirty="0" smtClean="0"/>
                        <a:t>с</a:t>
                      </a:r>
                      <a:r>
                        <a:rPr lang="ru-RU" dirty="0" smtClean="0"/>
                        <a:t>ль, р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b="1" dirty="0" smtClean="0"/>
                        <a:t>ст</a:t>
                      </a:r>
                      <a:r>
                        <a:rPr lang="ru-RU" dirty="0" smtClean="0"/>
                        <a:t>и, выр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b="1" dirty="0" smtClean="0"/>
                        <a:t>щ</a:t>
                      </a:r>
                      <a:r>
                        <a:rPr lang="ru-RU" dirty="0" smtClean="0"/>
                        <a:t>енный</a:t>
                      </a:r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соск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r>
                        <a:rPr lang="ru-RU" b="1" dirty="0" smtClean="0"/>
                        <a:t>ч</a:t>
                      </a:r>
                      <a:r>
                        <a:rPr lang="ru-RU" dirty="0" smtClean="0"/>
                        <a:t>ить, ск</a:t>
                      </a:r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r>
                        <a:rPr lang="ru-RU" b="1" dirty="0" smtClean="0"/>
                        <a:t>к</a:t>
                      </a:r>
                      <a:r>
                        <a:rPr lang="ru-RU" dirty="0" smtClean="0"/>
                        <a:t>ать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2" name="Таблица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9539312"/>
              </p:ext>
            </p:extLst>
          </p:nvPr>
        </p:nvGraphicFramePr>
        <p:xfrm>
          <a:off x="357158" y="1101841"/>
          <a:ext cx="8429684" cy="5090697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tableStyleId>{0505E3EF-67EA-436B-97B2-0124C06EBD24}</a:tableStyleId>
              </a:tblPr>
              <a:tblGrid>
                <a:gridCol w="2071702"/>
                <a:gridCol w="3643338"/>
                <a:gridCol w="2714644"/>
              </a:tblGrid>
              <a:tr h="51869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корень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правило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пример</a:t>
                      </a:r>
                      <a:endParaRPr lang="ru-RU" dirty="0"/>
                    </a:p>
                  </a:txBody>
                  <a:tcPr/>
                </a:tc>
              </a:tr>
              <a:tr h="2940253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/>
                        <a:t>б</a:t>
                      </a:r>
                      <a:r>
                        <a:rPr lang="ru-RU" sz="2400" dirty="0" err="1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400" dirty="0" err="1" smtClean="0"/>
                        <a:t>р</a:t>
                      </a:r>
                      <a:r>
                        <a:rPr lang="ru-RU" sz="2400" dirty="0" smtClean="0"/>
                        <a:t> – </a:t>
                      </a:r>
                      <a:r>
                        <a:rPr lang="ru-RU" sz="2400" dirty="0" err="1" smtClean="0"/>
                        <a:t>б</a:t>
                      </a:r>
                      <a:r>
                        <a:rPr lang="ru-RU" sz="2400" dirty="0" err="1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400" dirty="0" err="1" smtClean="0"/>
                        <a:t>р</a:t>
                      </a:r>
                      <a:endParaRPr lang="ru-RU" sz="2400" dirty="0" smtClean="0"/>
                    </a:p>
                    <a:p>
                      <a:pPr algn="ctr"/>
                      <a:r>
                        <a:rPr lang="ru-RU" sz="2400" dirty="0" err="1" smtClean="0"/>
                        <a:t>д</a:t>
                      </a:r>
                      <a:r>
                        <a:rPr lang="ru-RU" sz="2400" dirty="0" err="1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400" dirty="0" err="1" smtClean="0"/>
                        <a:t>р</a:t>
                      </a:r>
                      <a:r>
                        <a:rPr lang="ru-RU" sz="2400" dirty="0" smtClean="0"/>
                        <a:t> – </a:t>
                      </a:r>
                      <a:r>
                        <a:rPr lang="ru-RU" sz="2400" dirty="0" err="1" smtClean="0"/>
                        <a:t>д</a:t>
                      </a:r>
                      <a:r>
                        <a:rPr lang="ru-RU" sz="2400" dirty="0" err="1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400" dirty="0" err="1" smtClean="0"/>
                        <a:t>р</a:t>
                      </a:r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п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400" dirty="0" smtClean="0"/>
                        <a:t>р –п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400" dirty="0" smtClean="0"/>
                        <a:t>р</a:t>
                      </a:r>
                    </a:p>
                    <a:p>
                      <a:pPr algn="ctr"/>
                      <a:r>
                        <a:rPr lang="ru-RU" sz="2400" dirty="0" smtClean="0"/>
                        <a:t>т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400" dirty="0" smtClean="0"/>
                        <a:t>р –т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400" dirty="0" smtClean="0"/>
                        <a:t>р</a:t>
                      </a:r>
                    </a:p>
                    <a:p>
                      <a:pPr algn="ctr"/>
                      <a:r>
                        <a:rPr lang="ru-RU" sz="2400" dirty="0" smtClean="0"/>
                        <a:t>м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400" dirty="0" smtClean="0"/>
                        <a:t>р - м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400" dirty="0" smtClean="0"/>
                        <a:t>р</a:t>
                      </a:r>
                    </a:p>
                    <a:p>
                      <a:pPr algn="ctr"/>
                      <a:r>
                        <a:rPr lang="ru-RU" sz="2400" dirty="0" smtClean="0"/>
                        <a:t>ст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400" dirty="0" smtClean="0"/>
                        <a:t>л – </a:t>
                      </a:r>
                      <a:r>
                        <a:rPr lang="ru-RU" sz="2400" dirty="0" err="1" smtClean="0"/>
                        <a:t>ст</a:t>
                      </a:r>
                      <a:r>
                        <a:rPr lang="ru-RU" sz="2400" dirty="0" err="1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400" dirty="0" err="1" smtClean="0"/>
                        <a:t>л</a:t>
                      </a:r>
                      <a:endParaRPr lang="ru-RU" sz="2400" dirty="0" smtClean="0"/>
                    </a:p>
                    <a:p>
                      <a:pPr algn="ctr"/>
                      <a:r>
                        <a:rPr lang="ru-RU" sz="2400" dirty="0" smtClean="0"/>
                        <a:t>ж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400" dirty="0" smtClean="0"/>
                        <a:t>г – ж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400" dirty="0" smtClean="0"/>
                        <a:t>г</a:t>
                      </a:r>
                    </a:p>
                    <a:p>
                      <a:pPr algn="ctr"/>
                      <a:r>
                        <a:rPr lang="ru-RU" sz="2400" dirty="0" smtClean="0"/>
                        <a:t>ч</a:t>
                      </a:r>
                      <a:r>
                        <a:rPr lang="ru-RU" sz="2400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400" dirty="0" smtClean="0"/>
                        <a:t>т – </a:t>
                      </a:r>
                      <a:r>
                        <a:rPr lang="ru-RU" sz="2400" dirty="0" err="1" smtClean="0"/>
                        <a:t>ч</a:t>
                      </a:r>
                      <a:r>
                        <a:rPr lang="ru-RU" sz="2400" dirty="0" err="1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400" dirty="0" err="1" smtClean="0"/>
                        <a:t>т</a:t>
                      </a:r>
                      <a:endParaRPr lang="ru-RU" sz="2400" dirty="0" smtClean="0"/>
                    </a:p>
                    <a:p>
                      <a:pPr algn="ctr"/>
                      <a:r>
                        <a:rPr lang="ru-RU" sz="2400" dirty="0" err="1" smtClean="0"/>
                        <a:t>бл</a:t>
                      </a:r>
                      <a:r>
                        <a:rPr lang="ru-RU" sz="2400" dirty="0" err="1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400" dirty="0" err="1" smtClean="0"/>
                        <a:t>ст</a:t>
                      </a:r>
                      <a:r>
                        <a:rPr lang="ru-RU" sz="2400" dirty="0" smtClean="0"/>
                        <a:t> - </a:t>
                      </a:r>
                      <a:r>
                        <a:rPr lang="ru-RU" sz="2400" dirty="0" err="1" smtClean="0"/>
                        <a:t>бл</a:t>
                      </a:r>
                      <a:r>
                        <a:rPr lang="ru-RU" sz="2400" dirty="0" err="1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400" dirty="0" err="1" smtClean="0"/>
                        <a:t>ст</a:t>
                      </a:r>
                      <a:endParaRPr lang="ru-RU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800" dirty="0" smtClean="0"/>
                        <a:t>, если есть</a:t>
                      </a:r>
                      <a:r>
                        <a:rPr lang="ru-RU" sz="2800" baseline="0" dirty="0" smtClean="0"/>
                        <a:t> суффикс </a:t>
                      </a:r>
                    </a:p>
                    <a:p>
                      <a:pPr algn="ctr"/>
                      <a:r>
                        <a:rPr lang="ru-RU" sz="2800" b="1" baseline="0" dirty="0" smtClean="0"/>
                        <a:t>-А-  </a:t>
                      </a:r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 err="1" smtClean="0"/>
                        <a:t>соб</a:t>
                      </a:r>
                      <a:r>
                        <a:rPr lang="ru-RU" sz="2000" i="1" dirty="0" err="1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000" i="1" dirty="0" err="1" smtClean="0"/>
                        <a:t>ру-соб</a:t>
                      </a:r>
                      <a:r>
                        <a:rPr lang="ru-RU" sz="2000" i="1" dirty="0" err="1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000" i="1" dirty="0" err="1" smtClean="0"/>
                        <a:t>р</a:t>
                      </a:r>
                      <a:r>
                        <a:rPr lang="ru-RU" sz="2000" b="1" i="1" u="sng" dirty="0" err="1" smtClean="0"/>
                        <a:t>а</a:t>
                      </a:r>
                      <a:r>
                        <a:rPr lang="ru-RU" sz="2000" i="1" dirty="0" err="1" smtClean="0"/>
                        <a:t>ть</a:t>
                      </a:r>
                      <a:endParaRPr lang="ru-RU" sz="2000" i="1" dirty="0" smtClean="0"/>
                    </a:p>
                    <a:p>
                      <a:pPr algn="ctr"/>
                      <a:r>
                        <a:rPr lang="ru-RU" sz="2000" i="1" dirty="0" err="1" smtClean="0"/>
                        <a:t>сд</a:t>
                      </a:r>
                      <a:r>
                        <a:rPr lang="ru-RU" sz="2000" i="1" dirty="0" err="1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000" i="1" dirty="0" err="1" smtClean="0"/>
                        <a:t>ру-сд</a:t>
                      </a:r>
                      <a:r>
                        <a:rPr lang="ru-RU" sz="2000" i="1" dirty="0" err="1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000" i="1" dirty="0" err="1" smtClean="0"/>
                        <a:t>р</a:t>
                      </a:r>
                      <a:r>
                        <a:rPr lang="ru-RU" sz="2000" b="1" i="1" dirty="0" err="1" smtClean="0"/>
                        <a:t>а</a:t>
                      </a:r>
                      <a:r>
                        <a:rPr lang="ru-RU" sz="2000" i="1" dirty="0" err="1" smtClean="0"/>
                        <a:t>ть</a:t>
                      </a:r>
                      <a:endParaRPr lang="ru-RU" sz="2000" i="1" dirty="0" smtClean="0"/>
                    </a:p>
                    <a:p>
                      <a:pPr algn="ctr"/>
                      <a:r>
                        <a:rPr lang="ru-RU" sz="2000" i="1" dirty="0" err="1" smtClean="0"/>
                        <a:t>зап</a:t>
                      </a:r>
                      <a:r>
                        <a:rPr lang="ru-RU" sz="2000" i="1" dirty="0" err="1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000" i="1" dirty="0" err="1" smtClean="0"/>
                        <a:t>реть-зап</a:t>
                      </a:r>
                      <a:r>
                        <a:rPr lang="ru-RU" sz="2000" i="1" dirty="0" err="1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000" i="1" dirty="0" err="1" smtClean="0"/>
                        <a:t>р</a:t>
                      </a:r>
                      <a:r>
                        <a:rPr lang="ru-RU" sz="2000" b="1" i="1" u="sng" dirty="0" err="1" smtClean="0"/>
                        <a:t>а</a:t>
                      </a:r>
                      <a:r>
                        <a:rPr lang="ru-RU" sz="2000" i="1" dirty="0" err="1" smtClean="0"/>
                        <a:t>ть</a:t>
                      </a:r>
                      <a:endParaRPr lang="ru-RU" sz="2000" i="1" dirty="0" smtClean="0"/>
                    </a:p>
                    <a:p>
                      <a:pPr algn="ctr"/>
                      <a:r>
                        <a:rPr lang="ru-RU" sz="2000" i="1" dirty="0" err="1" smtClean="0"/>
                        <a:t>ст</a:t>
                      </a:r>
                      <a:r>
                        <a:rPr lang="ru-RU" sz="2000" i="1" dirty="0" err="1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000" i="1" dirty="0" err="1" smtClean="0"/>
                        <a:t>реть-ст</a:t>
                      </a:r>
                      <a:r>
                        <a:rPr lang="ru-RU" sz="2000" i="1" dirty="0" err="1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000" i="1" dirty="0" err="1" smtClean="0"/>
                        <a:t>р</a:t>
                      </a:r>
                      <a:r>
                        <a:rPr lang="ru-RU" sz="2000" b="1" i="1" u="sng" dirty="0" err="1" smtClean="0"/>
                        <a:t>а</a:t>
                      </a:r>
                      <a:r>
                        <a:rPr lang="ru-RU" sz="2000" i="1" dirty="0" err="1" smtClean="0"/>
                        <a:t>ть</a:t>
                      </a:r>
                      <a:endParaRPr lang="ru-RU" sz="2000" i="1" dirty="0" smtClean="0"/>
                    </a:p>
                    <a:p>
                      <a:pPr algn="ctr"/>
                      <a:r>
                        <a:rPr lang="ru-RU" sz="2000" i="1" dirty="0" err="1" smtClean="0"/>
                        <a:t>ум</a:t>
                      </a:r>
                      <a:r>
                        <a:rPr lang="ru-RU" sz="2000" i="1" dirty="0" err="1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000" i="1" dirty="0" err="1" smtClean="0"/>
                        <a:t>реть-ум</a:t>
                      </a:r>
                      <a:r>
                        <a:rPr lang="ru-RU" sz="2000" i="1" dirty="0" err="1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000" i="1" dirty="0" err="1" smtClean="0"/>
                        <a:t>р</a:t>
                      </a:r>
                      <a:r>
                        <a:rPr lang="ru-RU" sz="2000" b="1" i="1" u="sng" dirty="0" err="1" smtClean="0"/>
                        <a:t>а</a:t>
                      </a:r>
                      <a:r>
                        <a:rPr lang="ru-RU" sz="2000" i="1" dirty="0" err="1" smtClean="0"/>
                        <a:t>ть</a:t>
                      </a:r>
                      <a:endParaRPr lang="ru-RU" sz="2000" i="1" dirty="0" smtClean="0"/>
                    </a:p>
                    <a:p>
                      <a:pPr algn="ctr"/>
                      <a:r>
                        <a:rPr lang="ru-RU" sz="2000" i="1" dirty="0" err="1" smtClean="0"/>
                        <a:t>заст</a:t>
                      </a:r>
                      <a:r>
                        <a:rPr lang="ru-RU" sz="2000" i="1" dirty="0" err="1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000" i="1" dirty="0" err="1" smtClean="0"/>
                        <a:t>лить-заст</a:t>
                      </a:r>
                      <a:r>
                        <a:rPr lang="ru-RU" sz="2000" i="1" dirty="0" err="1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000" i="1" dirty="0" err="1" smtClean="0"/>
                        <a:t>л</a:t>
                      </a:r>
                      <a:r>
                        <a:rPr lang="ru-RU" sz="2000" b="1" i="1" u="sng" dirty="0" err="1" smtClean="0"/>
                        <a:t>а</a:t>
                      </a:r>
                      <a:r>
                        <a:rPr lang="ru-RU" sz="2000" i="1" dirty="0" err="1" smtClean="0"/>
                        <a:t>ть</a:t>
                      </a:r>
                      <a:endParaRPr lang="ru-RU" sz="2000" i="1" dirty="0" smtClean="0"/>
                    </a:p>
                    <a:p>
                      <a:pPr algn="ctr"/>
                      <a:r>
                        <a:rPr lang="ru-RU" sz="2000" i="1" dirty="0" err="1" smtClean="0"/>
                        <a:t>выж</a:t>
                      </a:r>
                      <a:r>
                        <a:rPr lang="ru-RU" sz="2000" i="1" dirty="0" err="1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000" i="1" dirty="0" err="1" smtClean="0"/>
                        <a:t>гший-выж</a:t>
                      </a:r>
                      <a:r>
                        <a:rPr lang="ru-RU" sz="2000" i="1" dirty="0" err="1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000" i="1" dirty="0" err="1" smtClean="0"/>
                        <a:t>г</a:t>
                      </a:r>
                      <a:r>
                        <a:rPr lang="ru-RU" sz="2000" b="1" i="1" u="sng" dirty="0" err="1" smtClean="0"/>
                        <a:t>а</a:t>
                      </a:r>
                      <a:r>
                        <a:rPr lang="ru-RU" sz="2000" i="1" dirty="0" err="1" smtClean="0"/>
                        <a:t>ть</a:t>
                      </a:r>
                      <a:endParaRPr lang="ru-RU" sz="2000" i="1" dirty="0" smtClean="0"/>
                    </a:p>
                    <a:p>
                      <a:pPr algn="ctr"/>
                      <a:r>
                        <a:rPr lang="ru-RU" sz="2000" i="1" dirty="0" err="1" smtClean="0"/>
                        <a:t>выч</a:t>
                      </a:r>
                      <a:r>
                        <a:rPr lang="ru-RU" sz="2000" i="1" dirty="0" err="1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000" i="1" dirty="0" err="1" smtClean="0"/>
                        <a:t>т-выч</a:t>
                      </a:r>
                      <a:r>
                        <a:rPr lang="ru-RU" sz="2000" i="1" dirty="0" err="1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000" i="1" dirty="0" err="1" smtClean="0"/>
                        <a:t>т</a:t>
                      </a:r>
                      <a:r>
                        <a:rPr lang="ru-RU" sz="2000" b="1" i="1" u="sng" dirty="0" err="1" smtClean="0"/>
                        <a:t>а</a:t>
                      </a:r>
                      <a:r>
                        <a:rPr lang="ru-RU" sz="2000" i="1" dirty="0" err="1" smtClean="0"/>
                        <a:t>ть</a:t>
                      </a:r>
                      <a:endParaRPr lang="ru-RU" sz="2000" i="1" dirty="0" smtClean="0"/>
                    </a:p>
                    <a:p>
                      <a:pPr algn="ctr"/>
                      <a:r>
                        <a:rPr lang="ru-RU" sz="2000" i="1" dirty="0" smtClean="0"/>
                        <a:t>бл</a:t>
                      </a:r>
                      <a:r>
                        <a:rPr lang="ru-RU" sz="2000" i="1" dirty="0" smtClean="0">
                          <a:solidFill>
                            <a:srgbClr val="FF0000"/>
                          </a:solidFill>
                        </a:rPr>
                        <a:t>е</a:t>
                      </a:r>
                      <a:r>
                        <a:rPr lang="ru-RU" sz="2000" i="1" dirty="0" smtClean="0"/>
                        <a:t>стеть-бл</a:t>
                      </a:r>
                      <a:r>
                        <a:rPr lang="ru-RU" sz="2000" i="1" dirty="0" smtClean="0">
                          <a:solidFill>
                            <a:srgbClr val="FF0000"/>
                          </a:solidFill>
                        </a:rPr>
                        <a:t>и</a:t>
                      </a:r>
                      <a:r>
                        <a:rPr lang="ru-RU" sz="2000" i="1" dirty="0" smtClean="0"/>
                        <a:t>ст</a:t>
                      </a:r>
                      <a:r>
                        <a:rPr lang="ru-RU" sz="2000" b="1" i="1" u="sng" dirty="0" smtClean="0"/>
                        <a:t>а</a:t>
                      </a:r>
                      <a:r>
                        <a:rPr lang="ru-RU" sz="2000" i="1" dirty="0" smtClean="0"/>
                        <a:t>ть</a:t>
                      </a:r>
                      <a:endParaRPr lang="ru-RU" sz="2000" i="1" dirty="0"/>
                    </a:p>
                  </a:txBody>
                  <a:tcPr/>
                </a:tc>
              </a:tr>
              <a:tr h="51869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Исключение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i="1" dirty="0" smtClean="0"/>
                        <a:t>Сочетать ( сочетание, бракосочетание)</a:t>
                      </a:r>
                    </a:p>
                    <a:p>
                      <a:pPr algn="ctr"/>
                      <a:endParaRPr lang="ru-RU" i="1" dirty="0" smtClean="0"/>
                    </a:p>
                    <a:p>
                      <a:pPr algn="ctr"/>
                      <a:endParaRPr lang="ru-RU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11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2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MC900288988.png"/>
          <p:cNvPicPr>
            <a:picLocks noChangeAspect="1"/>
          </p:cNvPicPr>
          <p:nvPr/>
        </p:nvPicPr>
        <p:blipFill>
          <a:blip r:embed="rId3"/>
          <a:srcRect l="63873"/>
          <a:stretch>
            <a:fillRect/>
          </a:stretch>
        </p:blipFill>
        <p:spPr>
          <a:xfrm>
            <a:off x="6929454" y="4286355"/>
            <a:ext cx="1785950" cy="20831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00100" y="1285860"/>
            <a:ext cx="7143800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 каком слове пишется буква А?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214546" y="2071678"/>
            <a:ext cx="378621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погл</a:t>
            </a:r>
            <a:r>
              <a:rPr lang="ru-RU" sz="3600" dirty="0" smtClean="0"/>
              <a:t>..</a:t>
            </a:r>
            <a:r>
              <a:rPr lang="ru-RU" sz="3600" dirty="0" err="1" smtClean="0"/>
              <a:t>щать</a:t>
            </a:r>
            <a:endParaRPr lang="ru-RU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2214546" y="2928934"/>
            <a:ext cx="378621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вопл</a:t>
            </a:r>
            <a:r>
              <a:rPr lang="ru-RU" sz="3600" dirty="0" smtClean="0"/>
              <a:t>..</a:t>
            </a:r>
            <a:r>
              <a:rPr lang="ru-RU" sz="3600" dirty="0" err="1" smtClean="0"/>
              <a:t>тить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2214546" y="3786190"/>
            <a:ext cx="378621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спл</a:t>
            </a:r>
            <a:r>
              <a:rPr lang="ru-RU" sz="3600" dirty="0" smtClean="0"/>
              <a:t>..</a:t>
            </a:r>
            <a:r>
              <a:rPr lang="ru-RU" sz="3600" dirty="0" err="1" smtClean="0"/>
              <a:t>титься</a:t>
            </a:r>
            <a:endParaRPr lang="ru-RU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2214546" y="4643446"/>
            <a:ext cx="378621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уд..литься</a:t>
            </a:r>
            <a:endParaRPr lang="ru-RU" sz="3600" dirty="0"/>
          </a:p>
        </p:txBody>
      </p:sp>
      <p:sp>
        <p:nvSpPr>
          <p:cNvPr id="11" name="Oval 29"/>
          <p:cNvSpPr>
            <a:spLocks noChangeArrowheads="1"/>
          </p:cNvSpPr>
          <p:nvPr/>
        </p:nvSpPr>
        <p:spPr bwMode="auto">
          <a:xfrm>
            <a:off x="6357950" y="4714884"/>
            <a:ext cx="503238" cy="43180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2" name="Oval 30"/>
          <p:cNvSpPr>
            <a:spLocks noChangeArrowheads="1"/>
          </p:cNvSpPr>
          <p:nvPr/>
        </p:nvSpPr>
        <p:spPr bwMode="auto">
          <a:xfrm>
            <a:off x="6357950" y="3857628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3" name="Oval 30"/>
          <p:cNvSpPr>
            <a:spLocks noChangeArrowheads="1"/>
          </p:cNvSpPr>
          <p:nvPr/>
        </p:nvSpPr>
        <p:spPr bwMode="auto">
          <a:xfrm>
            <a:off x="6357950" y="3000372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/>
              <a:t>-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6357950" y="2143116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/>
              <a:t>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183512" y="1969636"/>
            <a:ext cx="4714908" cy="34778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dirty="0" err="1" smtClean="0"/>
              <a:t>погл</a:t>
            </a:r>
            <a:r>
              <a:rPr lang="ru-RU" sz="4400" dirty="0" err="1" smtClean="0">
                <a:solidFill>
                  <a:srgbClr val="FF0000"/>
                </a:solidFill>
              </a:rPr>
              <a:t>о</a:t>
            </a:r>
            <a:r>
              <a:rPr lang="ru-RU" sz="4400" dirty="0" err="1" smtClean="0"/>
              <a:t>щать-гл</a:t>
            </a:r>
            <a:r>
              <a:rPr lang="ru-RU" sz="4400" dirty="0" err="1" smtClean="0">
                <a:solidFill>
                  <a:srgbClr val="FF0000"/>
                </a:solidFill>
              </a:rPr>
              <a:t>о</a:t>
            </a:r>
            <a:r>
              <a:rPr lang="ru-RU" sz="4400" dirty="0" err="1" smtClean="0"/>
              <a:t>тка</a:t>
            </a:r>
            <a:endParaRPr lang="ru-RU" sz="4400" dirty="0" smtClean="0"/>
          </a:p>
          <a:p>
            <a:pPr algn="ctr"/>
            <a:r>
              <a:rPr lang="ru-RU" sz="4400" dirty="0" err="1" smtClean="0"/>
              <a:t>вопл</a:t>
            </a:r>
            <a:r>
              <a:rPr lang="ru-RU" sz="4400" dirty="0" err="1" smtClean="0">
                <a:solidFill>
                  <a:srgbClr val="FF0000"/>
                </a:solidFill>
              </a:rPr>
              <a:t>о</a:t>
            </a:r>
            <a:r>
              <a:rPr lang="ru-RU" sz="4400" dirty="0" err="1" smtClean="0"/>
              <a:t>тить-пл</a:t>
            </a:r>
            <a:r>
              <a:rPr lang="ru-RU" sz="4400" dirty="0" err="1" smtClean="0">
                <a:solidFill>
                  <a:srgbClr val="FF0000"/>
                </a:solidFill>
              </a:rPr>
              <a:t>о</a:t>
            </a:r>
            <a:r>
              <a:rPr lang="ru-RU" sz="4400" dirty="0" err="1" smtClean="0"/>
              <a:t>ть</a:t>
            </a:r>
            <a:endParaRPr lang="ru-RU" sz="4400" dirty="0" smtClean="0"/>
          </a:p>
          <a:p>
            <a:pPr algn="ctr"/>
            <a:r>
              <a:rPr lang="ru-RU" sz="4400" dirty="0" err="1" smtClean="0"/>
              <a:t>спл</a:t>
            </a:r>
            <a:r>
              <a:rPr lang="ru-RU" sz="4400" dirty="0" err="1" smtClean="0">
                <a:solidFill>
                  <a:srgbClr val="FF0000"/>
                </a:solidFill>
              </a:rPr>
              <a:t>о</a:t>
            </a:r>
            <a:r>
              <a:rPr lang="ru-RU" sz="4400" dirty="0" err="1" smtClean="0"/>
              <a:t>титься-опл</a:t>
            </a:r>
            <a:r>
              <a:rPr lang="ru-RU" sz="4400" dirty="0" err="1" smtClean="0">
                <a:solidFill>
                  <a:srgbClr val="FF0000"/>
                </a:solidFill>
              </a:rPr>
              <a:t>о</a:t>
            </a:r>
            <a:r>
              <a:rPr lang="ru-RU" sz="4400" dirty="0" err="1" smtClean="0"/>
              <a:t>т</a:t>
            </a:r>
            <a:endParaRPr lang="ru-RU" sz="4400" dirty="0" smtClean="0"/>
          </a:p>
          <a:p>
            <a:pPr algn="ctr"/>
            <a:r>
              <a:rPr lang="ru-RU" sz="4400" dirty="0" err="1" smtClean="0"/>
              <a:t>уд</a:t>
            </a:r>
            <a:r>
              <a:rPr lang="ru-RU" sz="4400" dirty="0" err="1" smtClean="0">
                <a:solidFill>
                  <a:srgbClr val="FF0000"/>
                </a:solidFill>
              </a:rPr>
              <a:t>а</a:t>
            </a:r>
            <a:r>
              <a:rPr lang="ru-RU" sz="4400" dirty="0" err="1" smtClean="0"/>
              <a:t>литься-д</a:t>
            </a:r>
            <a:r>
              <a:rPr lang="ru-RU" sz="4400" dirty="0" err="1" smtClean="0">
                <a:solidFill>
                  <a:srgbClr val="FF0000"/>
                </a:solidFill>
              </a:rPr>
              <a:t>а</a:t>
            </a:r>
            <a:r>
              <a:rPr lang="ru-RU" sz="4400" dirty="0" err="1" smtClean="0"/>
              <a:t>ль</a:t>
            </a:r>
            <a:endParaRPr lang="ru-RU" sz="4400" dirty="0" smtClean="0"/>
          </a:p>
          <a:p>
            <a:pPr algn="ctr"/>
            <a:endParaRPr lang="ru-RU" sz="4400" dirty="0"/>
          </a:p>
        </p:txBody>
      </p:sp>
      <p:sp>
        <p:nvSpPr>
          <p:cNvPr id="16" name="Управляющая кнопка: документ 15">
            <a:hlinkClick r:id="" action="ppaction://noaction" highlightClick="1"/>
          </p:cNvPr>
          <p:cNvSpPr/>
          <p:nvPr/>
        </p:nvSpPr>
        <p:spPr>
          <a:xfrm>
            <a:off x="928662" y="3214686"/>
            <a:ext cx="714380" cy="928694"/>
          </a:xfrm>
          <a:prstGeom prst="actionButtonDocumen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714348" y="5715016"/>
            <a:ext cx="468000" cy="288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1214414" y="5715016"/>
            <a:ext cx="468000" cy="288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омой 18">
            <a:hlinkClick r:id="rId4" action="ppaction://hlinksldjump" highlightClick="1"/>
          </p:cNvPr>
          <p:cNvSpPr/>
          <p:nvPr/>
        </p:nvSpPr>
        <p:spPr>
          <a:xfrm>
            <a:off x="4429124" y="5643578"/>
            <a:ext cx="500066" cy="500066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37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MC900288988.png"/>
          <p:cNvPicPr>
            <a:picLocks noChangeAspect="1"/>
          </p:cNvPicPr>
          <p:nvPr/>
        </p:nvPicPr>
        <p:blipFill>
          <a:blip r:embed="rId3"/>
          <a:srcRect l="63873"/>
          <a:stretch>
            <a:fillRect/>
          </a:stretch>
        </p:blipFill>
        <p:spPr>
          <a:xfrm>
            <a:off x="6929454" y="4286256"/>
            <a:ext cx="1785950" cy="20831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00100" y="1285860"/>
            <a:ext cx="7143800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 каком слове пишется буква О?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214546" y="2071678"/>
            <a:ext cx="378621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сост..</a:t>
            </a:r>
            <a:r>
              <a:rPr lang="ru-RU" sz="3600" dirty="0" err="1" smtClean="0"/>
              <a:t>влять</a:t>
            </a:r>
            <a:endParaRPr lang="ru-RU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2214546" y="2928934"/>
            <a:ext cx="378621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нас..ждать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2214546" y="3786190"/>
            <a:ext cx="378621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упр..</a:t>
            </a:r>
            <a:r>
              <a:rPr lang="ru-RU" sz="3600" dirty="0" err="1" smtClean="0"/>
              <a:t>щать</a:t>
            </a:r>
            <a:endParaRPr lang="ru-RU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2214546" y="4643446"/>
            <a:ext cx="378621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распростр</a:t>
            </a:r>
            <a:r>
              <a:rPr lang="ru-RU" sz="3600" dirty="0" smtClean="0"/>
              <a:t>..</a:t>
            </a:r>
            <a:r>
              <a:rPr lang="ru-RU" sz="3600" dirty="0" err="1" smtClean="0"/>
              <a:t>нять</a:t>
            </a:r>
            <a:endParaRPr lang="ru-RU" sz="3600" dirty="0"/>
          </a:p>
        </p:txBody>
      </p:sp>
      <p:sp>
        <p:nvSpPr>
          <p:cNvPr id="11" name="Oval 29"/>
          <p:cNvSpPr>
            <a:spLocks noChangeArrowheads="1"/>
          </p:cNvSpPr>
          <p:nvPr/>
        </p:nvSpPr>
        <p:spPr bwMode="auto">
          <a:xfrm>
            <a:off x="6357950" y="3857628"/>
            <a:ext cx="503238" cy="43180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2" name="Oval 30"/>
          <p:cNvSpPr>
            <a:spLocks noChangeArrowheads="1"/>
          </p:cNvSpPr>
          <p:nvPr/>
        </p:nvSpPr>
        <p:spPr bwMode="auto">
          <a:xfrm>
            <a:off x="6357950" y="4786322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3" name="Oval 30"/>
          <p:cNvSpPr>
            <a:spLocks noChangeArrowheads="1"/>
          </p:cNvSpPr>
          <p:nvPr/>
        </p:nvSpPr>
        <p:spPr bwMode="auto">
          <a:xfrm>
            <a:off x="6357950" y="3000372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/>
              <a:t>-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6357950" y="2143116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/>
              <a:t>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57356" y="2071678"/>
            <a:ext cx="6000792" cy="34778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dirty="0" err="1" smtClean="0"/>
              <a:t>сост</a:t>
            </a:r>
            <a:r>
              <a:rPr lang="ru-RU" sz="4400" dirty="0" err="1" smtClean="0">
                <a:solidFill>
                  <a:srgbClr val="FF0000"/>
                </a:solidFill>
              </a:rPr>
              <a:t>а</a:t>
            </a:r>
            <a:r>
              <a:rPr lang="ru-RU" sz="4400" dirty="0" err="1" smtClean="0"/>
              <a:t>влять-сост</a:t>
            </a:r>
            <a:r>
              <a:rPr lang="ru-RU" sz="4400" dirty="0" err="1" smtClean="0">
                <a:solidFill>
                  <a:srgbClr val="FF0000"/>
                </a:solidFill>
              </a:rPr>
              <a:t>а</a:t>
            </a:r>
            <a:r>
              <a:rPr lang="ru-RU" sz="4400" dirty="0" err="1" smtClean="0"/>
              <a:t>вить</a:t>
            </a:r>
            <a:endParaRPr lang="ru-RU" sz="4400" dirty="0" smtClean="0"/>
          </a:p>
          <a:p>
            <a:pPr algn="ctr"/>
            <a:r>
              <a:rPr lang="ru-RU" sz="4400" dirty="0" err="1" smtClean="0"/>
              <a:t>нас</a:t>
            </a:r>
            <a:r>
              <a:rPr lang="ru-RU" sz="4400" dirty="0" err="1" smtClean="0">
                <a:solidFill>
                  <a:srgbClr val="FF0000"/>
                </a:solidFill>
              </a:rPr>
              <a:t>а</a:t>
            </a:r>
            <a:r>
              <a:rPr lang="ru-RU" sz="4400" dirty="0" err="1" smtClean="0"/>
              <a:t>ждать-с</a:t>
            </a:r>
            <a:r>
              <a:rPr lang="ru-RU" sz="4400" dirty="0" err="1" smtClean="0">
                <a:solidFill>
                  <a:srgbClr val="FF0000"/>
                </a:solidFill>
              </a:rPr>
              <a:t>а</a:t>
            </a:r>
            <a:r>
              <a:rPr lang="ru-RU" sz="4400" dirty="0" err="1" smtClean="0"/>
              <a:t>дит</a:t>
            </a:r>
            <a:endParaRPr lang="ru-RU" sz="4400" dirty="0" smtClean="0"/>
          </a:p>
          <a:p>
            <a:pPr algn="ctr"/>
            <a:r>
              <a:rPr lang="ru-RU" sz="4400" dirty="0" err="1" smtClean="0"/>
              <a:t>упр</a:t>
            </a:r>
            <a:r>
              <a:rPr lang="ru-RU" sz="4400" dirty="0" err="1" smtClean="0">
                <a:solidFill>
                  <a:srgbClr val="FF0000"/>
                </a:solidFill>
              </a:rPr>
              <a:t>о</a:t>
            </a:r>
            <a:r>
              <a:rPr lang="ru-RU" sz="4400" dirty="0" err="1" smtClean="0"/>
              <a:t>щать-пр</a:t>
            </a:r>
            <a:r>
              <a:rPr lang="ru-RU" sz="4400" dirty="0" err="1" smtClean="0">
                <a:solidFill>
                  <a:srgbClr val="FF0000"/>
                </a:solidFill>
              </a:rPr>
              <a:t>о</a:t>
            </a:r>
            <a:r>
              <a:rPr lang="ru-RU" sz="4400" dirty="0" err="1" smtClean="0"/>
              <a:t>сто</a:t>
            </a:r>
            <a:endParaRPr lang="ru-RU" sz="4400" dirty="0" smtClean="0"/>
          </a:p>
          <a:p>
            <a:pPr algn="ctr"/>
            <a:r>
              <a:rPr lang="ru-RU" sz="4400" dirty="0" err="1" smtClean="0"/>
              <a:t>распростр</a:t>
            </a:r>
            <a:r>
              <a:rPr lang="ru-RU" sz="4400" dirty="0" err="1" smtClean="0">
                <a:solidFill>
                  <a:srgbClr val="FF0000"/>
                </a:solidFill>
              </a:rPr>
              <a:t>а</a:t>
            </a:r>
            <a:r>
              <a:rPr lang="ru-RU" sz="4400" dirty="0" err="1" smtClean="0"/>
              <a:t>нять-стр</a:t>
            </a:r>
            <a:r>
              <a:rPr lang="ru-RU" sz="4400" dirty="0" err="1" smtClean="0">
                <a:solidFill>
                  <a:srgbClr val="FF0000"/>
                </a:solidFill>
              </a:rPr>
              <a:t>а</a:t>
            </a:r>
            <a:r>
              <a:rPr lang="ru-RU" sz="4400" dirty="0" err="1" smtClean="0"/>
              <a:t>ны</a:t>
            </a:r>
            <a:endParaRPr lang="ru-RU" sz="4400" dirty="0" smtClean="0"/>
          </a:p>
          <a:p>
            <a:pPr algn="ctr"/>
            <a:endParaRPr lang="ru-RU" sz="4400" dirty="0"/>
          </a:p>
        </p:txBody>
      </p:sp>
      <p:sp>
        <p:nvSpPr>
          <p:cNvPr id="16" name="Управляющая кнопка: документ 15">
            <a:hlinkClick r:id="" action="ppaction://noaction" highlightClick="1"/>
          </p:cNvPr>
          <p:cNvSpPr/>
          <p:nvPr/>
        </p:nvSpPr>
        <p:spPr>
          <a:xfrm>
            <a:off x="928662" y="3214686"/>
            <a:ext cx="714380" cy="928694"/>
          </a:xfrm>
          <a:prstGeom prst="actionButtonDocumen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714348" y="5715016"/>
            <a:ext cx="468000" cy="288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1214414" y="5715016"/>
            <a:ext cx="468000" cy="288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омой 18">
            <a:hlinkClick r:id="rId4" action="ppaction://hlinksldjump" highlightClick="1"/>
          </p:cNvPr>
          <p:cNvSpPr/>
          <p:nvPr/>
        </p:nvSpPr>
        <p:spPr>
          <a:xfrm>
            <a:off x="4429124" y="5643578"/>
            <a:ext cx="500066" cy="500066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37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MC900288988.png"/>
          <p:cNvPicPr>
            <a:picLocks noChangeAspect="1"/>
          </p:cNvPicPr>
          <p:nvPr/>
        </p:nvPicPr>
        <p:blipFill>
          <a:blip r:embed="rId3"/>
          <a:srcRect l="63873"/>
          <a:stretch>
            <a:fillRect/>
          </a:stretch>
        </p:blipFill>
        <p:spPr>
          <a:xfrm>
            <a:off x="6929454" y="4286256"/>
            <a:ext cx="1785950" cy="20831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00100" y="1285860"/>
            <a:ext cx="7143800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 каком слове пишется буква И?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214546" y="2071678"/>
            <a:ext cx="378621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от..</a:t>
            </a:r>
            <a:r>
              <a:rPr lang="ru-RU" sz="3600" dirty="0" err="1" smtClean="0"/>
              <a:t>гощать</a:t>
            </a:r>
            <a:endParaRPr lang="ru-RU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2214546" y="2928934"/>
            <a:ext cx="378621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разв</a:t>
            </a:r>
            <a:r>
              <a:rPr lang="ru-RU" sz="3600" dirty="0" smtClean="0"/>
              <a:t>..</a:t>
            </a:r>
            <a:r>
              <a:rPr lang="ru-RU" sz="3600" dirty="0" err="1" smtClean="0"/>
              <a:t>вается</a:t>
            </a:r>
            <a:r>
              <a:rPr lang="ru-RU" sz="3600" dirty="0" smtClean="0"/>
              <a:t> флаг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2214546" y="3786190"/>
            <a:ext cx="378621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объед</a:t>
            </a:r>
            <a:r>
              <a:rPr lang="ru-RU" sz="3600" dirty="0" smtClean="0"/>
              <a:t>..нить</a:t>
            </a:r>
            <a:endParaRPr lang="ru-RU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2214546" y="4643446"/>
            <a:ext cx="378621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сотр</a:t>
            </a:r>
            <a:r>
              <a:rPr lang="ru-RU" sz="3600" dirty="0" smtClean="0"/>
              <a:t>..</a:t>
            </a:r>
            <a:r>
              <a:rPr lang="ru-RU" sz="3600" dirty="0" err="1" smtClean="0"/>
              <a:t>сти</a:t>
            </a:r>
            <a:endParaRPr lang="ru-RU" sz="3600" dirty="0"/>
          </a:p>
        </p:txBody>
      </p:sp>
      <p:sp>
        <p:nvSpPr>
          <p:cNvPr id="11" name="Oval 29"/>
          <p:cNvSpPr>
            <a:spLocks noChangeArrowheads="1"/>
          </p:cNvSpPr>
          <p:nvPr/>
        </p:nvSpPr>
        <p:spPr bwMode="auto">
          <a:xfrm>
            <a:off x="6357950" y="3857628"/>
            <a:ext cx="503238" cy="43180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2" name="Oval 30"/>
          <p:cNvSpPr>
            <a:spLocks noChangeArrowheads="1"/>
          </p:cNvSpPr>
          <p:nvPr/>
        </p:nvSpPr>
        <p:spPr bwMode="auto">
          <a:xfrm>
            <a:off x="6357950" y="4786322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3" name="Oval 30"/>
          <p:cNvSpPr>
            <a:spLocks noChangeArrowheads="1"/>
          </p:cNvSpPr>
          <p:nvPr/>
        </p:nvSpPr>
        <p:spPr bwMode="auto">
          <a:xfrm>
            <a:off x="6357950" y="3000372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/>
              <a:t>-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6357950" y="2143116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/>
              <a:t>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57356" y="2071678"/>
            <a:ext cx="6000792" cy="34778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400" dirty="0" err="1" smtClean="0"/>
              <a:t>от</a:t>
            </a:r>
            <a:r>
              <a:rPr lang="ru-RU" sz="4400" dirty="0" err="1" smtClean="0">
                <a:solidFill>
                  <a:srgbClr val="FF0000"/>
                </a:solidFill>
              </a:rPr>
              <a:t>я</a:t>
            </a:r>
            <a:r>
              <a:rPr lang="ru-RU" sz="4400" dirty="0" err="1" smtClean="0"/>
              <a:t>гощать-т</a:t>
            </a:r>
            <a:r>
              <a:rPr lang="ru-RU" sz="4400" dirty="0" err="1" smtClean="0">
                <a:solidFill>
                  <a:srgbClr val="FF0000"/>
                </a:solidFill>
              </a:rPr>
              <a:t>я</a:t>
            </a:r>
            <a:r>
              <a:rPr lang="ru-RU" sz="4400" dirty="0" err="1" smtClean="0"/>
              <a:t>готы</a:t>
            </a:r>
            <a:endParaRPr lang="ru-RU" sz="4400" dirty="0" smtClean="0"/>
          </a:p>
          <a:p>
            <a:pPr algn="ctr"/>
            <a:r>
              <a:rPr lang="ru-RU" sz="4400" dirty="0" smtClean="0"/>
              <a:t>разв</a:t>
            </a:r>
            <a:r>
              <a:rPr lang="ru-RU" sz="4400" dirty="0" smtClean="0">
                <a:solidFill>
                  <a:srgbClr val="FF0000"/>
                </a:solidFill>
              </a:rPr>
              <a:t>е</a:t>
            </a:r>
            <a:r>
              <a:rPr lang="ru-RU" sz="4400" dirty="0" smtClean="0"/>
              <a:t>вается </a:t>
            </a:r>
            <a:r>
              <a:rPr lang="ru-RU" sz="4400" dirty="0" err="1" smtClean="0"/>
              <a:t>флаг-в</a:t>
            </a:r>
            <a:r>
              <a:rPr lang="ru-RU" sz="4400" dirty="0" err="1" smtClean="0">
                <a:solidFill>
                  <a:srgbClr val="FF0000"/>
                </a:solidFill>
              </a:rPr>
              <a:t>е</a:t>
            </a:r>
            <a:r>
              <a:rPr lang="ru-RU" sz="4400" dirty="0" err="1" smtClean="0"/>
              <a:t>ет</a:t>
            </a:r>
            <a:endParaRPr lang="ru-RU" sz="4400" dirty="0" smtClean="0"/>
          </a:p>
          <a:p>
            <a:pPr algn="ctr"/>
            <a:r>
              <a:rPr lang="ru-RU" sz="4400" dirty="0" err="1" smtClean="0"/>
              <a:t>объед</a:t>
            </a:r>
            <a:r>
              <a:rPr lang="ru-RU" sz="4400" dirty="0" err="1" smtClean="0">
                <a:solidFill>
                  <a:srgbClr val="FF0000"/>
                </a:solidFill>
              </a:rPr>
              <a:t>и</a:t>
            </a:r>
            <a:r>
              <a:rPr lang="ru-RU" sz="4400" dirty="0" err="1" smtClean="0"/>
              <a:t>нить-ед</a:t>
            </a:r>
            <a:r>
              <a:rPr lang="ru-RU" sz="4400" dirty="0" err="1" smtClean="0">
                <a:solidFill>
                  <a:srgbClr val="FF0000"/>
                </a:solidFill>
              </a:rPr>
              <a:t>и</a:t>
            </a:r>
            <a:r>
              <a:rPr lang="ru-RU" sz="4400" dirty="0" err="1" smtClean="0"/>
              <a:t>ный</a:t>
            </a:r>
            <a:endParaRPr lang="ru-RU" sz="4400" dirty="0" smtClean="0"/>
          </a:p>
          <a:p>
            <a:pPr algn="ctr"/>
            <a:r>
              <a:rPr lang="ru-RU" sz="4400" dirty="0" err="1" smtClean="0"/>
              <a:t>сотр</a:t>
            </a:r>
            <a:r>
              <a:rPr lang="ru-RU" sz="4400" dirty="0" err="1" smtClean="0">
                <a:solidFill>
                  <a:srgbClr val="FF0000"/>
                </a:solidFill>
              </a:rPr>
              <a:t>я</a:t>
            </a:r>
            <a:r>
              <a:rPr lang="ru-RU" sz="4400" dirty="0" err="1" smtClean="0"/>
              <a:t>сти-тр</a:t>
            </a:r>
            <a:r>
              <a:rPr lang="ru-RU" sz="4400" dirty="0" err="1" smtClean="0">
                <a:solidFill>
                  <a:srgbClr val="FF0000"/>
                </a:solidFill>
              </a:rPr>
              <a:t>я</a:t>
            </a:r>
            <a:r>
              <a:rPr lang="ru-RU" sz="4400" dirty="0" err="1" smtClean="0"/>
              <a:t>ска</a:t>
            </a:r>
            <a:endParaRPr lang="ru-RU" sz="4400" dirty="0" smtClean="0"/>
          </a:p>
          <a:p>
            <a:pPr algn="ctr"/>
            <a:endParaRPr lang="ru-RU" sz="4400" dirty="0"/>
          </a:p>
        </p:txBody>
      </p:sp>
      <p:sp>
        <p:nvSpPr>
          <p:cNvPr id="16" name="Управляющая кнопка: документ 15">
            <a:hlinkClick r:id="" action="ppaction://noaction" highlightClick="1"/>
          </p:cNvPr>
          <p:cNvSpPr/>
          <p:nvPr/>
        </p:nvSpPr>
        <p:spPr>
          <a:xfrm>
            <a:off x="928662" y="3214686"/>
            <a:ext cx="714380" cy="928694"/>
          </a:xfrm>
          <a:prstGeom prst="actionButtonDocumen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714348" y="5715016"/>
            <a:ext cx="468000" cy="288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1214414" y="5715016"/>
            <a:ext cx="468000" cy="288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омой 18">
            <a:hlinkClick r:id="rId4" action="ppaction://hlinksldjump" highlightClick="1"/>
          </p:cNvPr>
          <p:cNvSpPr/>
          <p:nvPr/>
        </p:nvSpPr>
        <p:spPr>
          <a:xfrm>
            <a:off x="4429124" y="5643578"/>
            <a:ext cx="500066" cy="500066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37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MC900288988.png"/>
          <p:cNvPicPr>
            <a:picLocks noChangeAspect="1"/>
          </p:cNvPicPr>
          <p:nvPr/>
        </p:nvPicPr>
        <p:blipFill>
          <a:blip r:embed="rId3"/>
          <a:srcRect l="63873"/>
          <a:stretch>
            <a:fillRect/>
          </a:stretch>
        </p:blipFill>
        <p:spPr>
          <a:xfrm>
            <a:off x="6929454" y="4286256"/>
            <a:ext cx="1785950" cy="20831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00100" y="1285860"/>
            <a:ext cx="7786742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 каком слове пишется буква Е?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214546" y="2071678"/>
            <a:ext cx="378621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разв</a:t>
            </a:r>
            <a:r>
              <a:rPr lang="ru-RU" sz="3600" dirty="0" smtClean="0"/>
              <a:t>..</a:t>
            </a:r>
            <a:r>
              <a:rPr lang="ru-RU" sz="3600" dirty="0" err="1" smtClean="0"/>
              <a:t>вать</a:t>
            </a:r>
            <a:r>
              <a:rPr lang="ru-RU" sz="3600" dirty="0" smtClean="0"/>
              <a:t> память</a:t>
            </a:r>
            <a:endParaRPr lang="ru-RU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2214546" y="2928934"/>
            <a:ext cx="378621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просв</a:t>
            </a:r>
            <a:r>
              <a:rPr lang="ru-RU" sz="3600" dirty="0" smtClean="0"/>
              <a:t>..</a:t>
            </a:r>
            <a:r>
              <a:rPr lang="ru-RU" sz="3600" dirty="0" err="1" smtClean="0"/>
              <a:t>щение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2214546" y="3786190"/>
            <a:ext cx="378621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изв</a:t>
            </a:r>
            <a:r>
              <a:rPr lang="ru-RU" sz="3600" dirty="0" smtClean="0"/>
              <a:t>..нить</a:t>
            </a:r>
            <a:endParaRPr lang="ru-RU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2214546" y="4643446"/>
            <a:ext cx="3786214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раст</a:t>
            </a:r>
            <a:r>
              <a:rPr lang="ru-RU" sz="3600" dirty="0" smtClean="0"/>
              <a:t>..</a:t>
            </a:r>
            <a:r>
              <a:rPr lang="ru-RU" sz="3600" dirty="0" err="1" smtClean="0"/>
              <a:t>жение</a:t>
            </a:r>
            <a:endParaRPr lang="ru-RU" sz="3600" dirty="0"/>
          </a:p>
        </p:txBody>
      </p:sp>
      <p:sp>
        <p:nvSpPr>
          <p:cNvPr id="11" name="Oval 29"/>
          <p:cNvSpPr>
            <a:spLocks noChangeArrowheads="1"/>
          </p:cNvSpPr>
          <p:nvPr/>
        </p:nvSpPr>
        <p:spPr bwMode="auto">
          <a:xfrm>
            <a:off x="6357950" y="3000372"/>
            <a:ext cx="503238" cy="43180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2" name="Oval 30"/>
          <p:cNvSpPr>
            <a:spLocks noChangeArrowheads="1"/>
          </p:cNvSpPr>
          <p:nvPr/>
        </p:nvSpPr>
        <p:spPr bwMode="auto">
          <a:xfrm>
            <a:off x="6357950" y="4786322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3" name="Oval 30"/>
          <p:cNvSpPr>
            <a:spLocks noChangeArrowheads="1"/>
          </p:cNvSpPr>
          <p:nvPr/>
        </p:nvSpPr>
        <p:spPr bwMode="auto">
          <a:xfrm>
            <a:off x="6357950" y="3929066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6357950" y="2143116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/>
              <a:t>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57356" y="2116289"/>
            <a:ext cx="6643734" cy="31700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dirty="0" smtClean="0"/>
              <a:t>разв</a:t>
            </a:r>
            <a:r>
              <a:rPr lang="ru-RU" sz="4000" dirty="0" smtClean="0">
                <a:solidFill>
                  <a:srgbClr val="FF0000"/>
                </a:solidFill>
              </a:rPr>
              <a:t>и</a:t>
            </a:r>
            <a:r>
              <a:rPr lang="ru-RU" sz="4000" dirty="0" smtClean="0"/>
              <a:t>вать память-разв</a:t>
            </a:r>
            <a:r>
              <a:rPr lang="ru-RU" sz="4000" dirty="0" smtClean="0">
                <a:solidFill>
                  <a:srgbClr val="FF0000"/>
                </a:solidFill>
              </a:rPr>
              <a:t>и</a:t>
            </a:r>
            <a:r>
              <a:rPr lang="ru-RU" sz="4000" dirty="0" smtClean="0"/>
              <a:t>тие</a:t>
            </a:r>
          </a:p>
          <a:p>
            <a:pPr algn="ctr"/>
            <a:r>
              <a:rPr lang="ru-RU" sz="4000" dirty="0" smtClean="0"/>
              <a:t>просв</a:t>
            </a:r>
            <a:r>
              <a:rPr lang="ru-RU" sz="4000" dirty="0" smtClean="0">
                <a:solidFill>
                  <a:srgbClr val="FF0000"/>
                </a:solidFill>
              </a:rPr>
              <a:t>е</a:t>
            </a:r>
            <a:r>
              <a:rPr lang="ru-RU" sz="4000" dirty="0" smtClean="0"/>
              <a:t>щение-св</a:t>
            </a:r>
            <a:r>
              <a:rPr lang="ru-RU" sz="4000" dirty="0" smtClean="0">
                <a:solidFill>
                  <a:srgbClr val="FF0000"/>
                </a:solidFill>
              </a:rPr>
              <a:t>е</a:t>
            </a:r>
            <a:r>
              <a:rPr lang="ru-RU" sz="4000" dirty="0" smtClean="0"/>
              <a:t>т</a:t>
            </a:r>
          </a:p>
          <a:p>
            <a:pPr algn="ctr"/>
            <a:r>
              <a:rPr lang="ru-RU" sz="4000" dirty="0" err="1" smtClean="0"/>
              <a:t>изв</a:t>
            </a:r>
            <a:r>
              <a:rPr lang="ru-RU" sz="4000" dirty="0" err="1" smtClean="0">
                <a:solidFill>
                  <a:srgbClr val="FF0000"/>
                </a:solidFill>
              </a:rPr>
              <a:t>и</a:t>
            </a:r>
            <a:r>
              <a:rPr lang="ru-RU" sz="4000" dirty="0" err="1" smtClean="0"/>
              <a:t>нить-безв</a:t>
            </a:r>
            <a:r>
              <a:rPr lang="ru-RU" sz="4000" dirty="0" err="1" smtClean="0">
                <a:solidFill>
                  <a:srgbClr val="FF0000"/>
                </a:solidFill>
              </a:rPr>
              <a:t>и</a:t>
            </a:r>
            <a:r>
              <a:rPr lang="ru-RU" sz="4000" dirty="0" err="1" smtClean="0"/>
              <a:t>нный</a:t>
            </a:r>
            <a:endParaRPr lang="ru-RU" sz="4000" dirty="0" smtClean="0"/>
          </a:p>
          <a:p>
            <a:pPr algn="ctr"/>
            <a:r>
              <a:rPr lang="ru-RU" sz="4000" dirty="0" smtClean="0"/>
              <a:t>раст</a:t>
            </a:r>
            <a:r>
              <a:rPr lang="ru-RU" sz="4000" dirty="0" smtClean="0">
                <a:solidFill>
                  <a:srgbClr val="FF0000"/>
                </a:solidFill>
              </a:rPr>
              <a:t>я</a:t>
            </a:r>
            <a:r>
              <a:rPr lang="ru-RU" sz="4000" dirty="0" smtClean="0"/>
              <a:t>жение-раст</a:t>
            </a:r>
            <a:r>
              <a:rPr lang="ru-RU" sz="4000" dirty="0" smtClean="0">
                <a:solidFill>
                  <a:srgbClr val="FF0000"/>
                </a:solidFill>
              </a:rPr>
              <a:t>я</a:t>
            </a:r>
            <a:r>
              <a:rPr lang="ru-RU" sz="4000" dirty="0" smtClean="0"/>
              <a:t>жка</a:t>
            </a:r>
          </a:p>
          <a:p>
            <a:pPr algn="ctr"/>
            <a:endParaRPr lang="ru-RU" sz="4000" dirty="0" smtClean="0"/>
          </a:p>
        </p:txBody>
      </p:sp>
      <p:sp>
        <p:nvSpPr>
          <p:cNvPr id="16" name="Управляющая кнопка: документ 15">
            <a:hlinkClick r:id="" action="ppaction://noaction" highlightClick="1"/>
          </p:cNvPr>
          <p:cNvSpPr/>
          <p:nvPr/>
        </p:nvSpPr>
        <p:spPr>
          <a:xfrm>
            <a:off x="928662" y="3214686"/>
            <a:ext cx="714380" cy="928694"/>
          </a:xfrm>
          <a:prstGeom prst="actionButtonDocumen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714348" y="5715016"/>
            <a:ext cx="468000" cy="288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1214414" y="5715016"/>
            <a:ext cx="468000" cy="288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омой 18">
            <a:hlinkClick r:id="rId4" action="ppaction://hlinksldjump" highlightClick="1"/>
          </p:cNvPr>
          <p:cNvSpPr/>
          <p:nvPr/>
        </p:nvSpPr>
        <p:spPr>
          <a:xfrm>
            <a:off x="4429124" y="5643578"/>
            <a:ext cx="500066" cy="500066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MC900288988.png"/>
          <p:cNvPicPr>
            <a:picLocks noChangeAspect="1"/>
          </p:cNvPicPr>
          <p:nvPr/>
        </p:nvPicPr>
        <p:blipFill>
          <a:blip r:embed="rId3"/>
          <a:srcRect l="63873"/>
          <a:stretch>
            <a:fillRect/>
          </a:stretch>
        </p:blipFill>
        <p:spPr>
          <a:xfrm>
            <a:off x="6929454" y="4286256"/>
            <a:ext cx="1785950" cy="20831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00100" y="1285860"/>
            <a:ext cx="7643866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 каком ряду в обоих словах слове пишется буква А?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571604" y="2071678"/>
            <a:ext cx="528641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н..</a:t>
            </a:r>
            <a:r>
              <a:rPr lang="ru-RU" sz="3600" dirty="0" err="1" smtClean="0"/>
              <a:t>стальгия</a:t>
            </a:r>
            <a:r>
              <a:rPr lang="ru-RU" sz="3600" dirty="0" smtClean="0"/>
              <a:t>, </a:t>
            </a:r>
            <a:r>
              <a:rPr lang="ru-RU" sz="3600" dirty="0" err="1" smtClean="0"/>
              <a:t>уг</a:t>
            </a:r>
            <a:r>
              <a:rPr lang="ru-RU" sz="3600" dirty="0" smtClean="0"/>
              <a:t>..</a:t>
            </a:r>
            <a:r>
              <a:rPr lang="ru-RU" sz="3600" dirty="0" err="1" smtClean="0"/>
              <a:t>сать</a:t>
            </a:r>
            <a:endParaRPr lang="ru-RU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1571604" y="2928934"/>
            <a:ext cx="528641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тр..</a:t>
            </a:r>
            <a:r>
              <a:rPr lang="ru-RU" sz="3600" dirty="0" err="1" smtClean="0"/>
              <a:t>фарет</a:t>
            </a:r>
            <a:r>
              <a:rPr lang="ru-RU" sz="3600" dirty="0" smtClean="0"/>
              <a:t>, </a:t>
            </a:r>
            <a:r>
              <a:rPr lang="ru-RU" sz="3600" dirty="0" err="1" smtClean="0"/>
              <a:t>препод</a:t>
            </a:r>
            <a:r>
              <a:rPr lang="ru-RU" sz="3600" dirty="0" smtClean="0"/>
              <a:t>..</a:t>
            </a:r>
            <a:r>
              <a:rPr lang="ru-RU" sz="3600" dirty="0" err="1" smtClean="0"/>
              <a:t>вать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1571604" y="3786190"/>
            <a:ext cx="528641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Нав</a:t>
            </a:r>
            <a:r>
              <a:rPr lang="ru-RU" sz="3600" dirty="0" smtClean="0"/>
              <a:t>..</a:t>
            </a:r>
            <a:r>
              <a:rPr lang="ru-RU" sz="3600" dirty="0" err="1" smtClean="0"/>
              <a:t>ждение</a:t>
            </a:r>
            <a:r>
              <a:rPr lang="ru-RU" sz="3600" dirty="0" smtClean="0"/>
              <a:t>, оп..</a:t>
            </a:r>
            <a:r>
              <a:rPr lang="ru-RU" sz="3600" dirty="0" err="1" smtClean="0"/>
              <a:t>лчиться</a:t>
            </a:r>
            <a:endParaRPr lang="ru-RU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1571604" y="4643446"/>
            <a:ext cx="528641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При..</a:t>
            </a:r>
            <a:r>
              <a:rPr lang="ru-RU" sz="3600" dirty="0" err="1" smtClean="0"/>
              <a:t>ритет</a:t>
            </a:r>
            <a:r>
              <a:rPr lang="ru-RU" sz="3600" dirty="0" smtClean="0"/>
              <a:t>, </a:t>
            </a:r>
            <a:r>
              <a:rPr lang="ru-RU" sz="3600" dirty="0" err="1" smtClean="0"/>
              <a:t>раск</a:t>
            </a:r>
            <a:r>
              <a:rPr lang="ru-RU" sz="3600" dirty="0" smtClean="0"/>
              <a:t>..лить</a:t>
            </a:r>
            <a:endParaRPr lang="ru-RU" sz="3600" dirty="0"/>
          </a:p>
        </p:txBody>
      </p:sp>
      <p:sp>
        <p:nvSpPr>
          <p:cNvPr id="11" name="Oval 29"/>
          <p:cNvSpPr>
            <a:spLocks noChangeArrowheads="1"/>
          </p:cNvSpPr>
          <p:nvPr/>
        </p:nvSpPr>
        <p:spPr bwMode="auto">
          <a:xfrm>
            <a:off x="7069158" y="3000372"/>
            <a:ext cx="503238" cy="43180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2" name="Oval 30"/>
          <p:cNvSpPr>
            <a:spLocks noChangeArrowheads="1"/>
          </p:cNvSpPr>
          <p:nvPr/>
        </p:nvSpPr>
        <p:spPr bwMode="auto">
          <a:xfrm>
            <a:off x="7072330" y="4786322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3" name="Oval 30"/>
          <p:cNvSpPr>
            <a:spLocks noChangeArrowheads="1"/>
          </p:cNvSpPr>
          <p:nvPr/>
        </p:nvSpPr>
        <p:spPr bwMode="auto">
          <a:xfrm>
            <a:off x="7072330" y="3929066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7072330" y="2143116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57290" y="2071678"/>
            <a:ext cx="7000924" cy="31700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н</a:t>
            </a:r>
            <a:r>
              <a:rPr lang="ru-RU" sz="4000" dirty="0" smtClean="0">
                <a:solidFill>
                  <a:srgbClr val="FF0000"/>
                </a:solidFill>
              </a:rPr>
              <a:t>о</a:t>
            </a:r>
            <a:r>
              <a:rPr lang="ru-RU" sz="4000" dirty="0" smtClean="0"/>
              <a:t>стальгия, уг</a:t>
            </a:r>
            <a:r>
              <a:rPr lang="ru-RU" sz="4000" dirty="0" smtClean="0">
                <a:solidFill>
                  <a:srgbClr val="FF0000"/>
                </a:solidFill>
              </a:rPr>
              <a:t>а</a:t>
            </a:r>
            <a:r>
              <a:rPr lang="ru-RU" sz="4000" dirty="0" smtClean="0"/>
              <a:t>сать</a:t>
            </a:r>
          </a:p>
          <a:p>
            <a:pPr algn="ctr"/>
            <a:r>
              <a:rPr lang="ru-RU" sz="4000" dirty="0" smtClean="0"/>
              <a:t>тр</a:t>
            </a:r>
            <a:r>
              <a:rPr lang="ru-RU" sz="4000" dirty="0" smtClean="0">
                <a:solidFill>
                  <a:srgbClr val="FF0000"/>
                </a:solidFill>
              </a:rPr>
              <a:t>а</a:t>
            </a:r>
            <a:r>
              <a:rPr lang="ru-RU" sz="4000" dirty="0" smtClean="0"/>
              <a:t>фарет, препод</a:t>
            </a:r>
            <a:r>
              <a:rPr lang="ru-RU" sz="4000" dirty="0" smtClean="0">
                <a:solidFill>
                  <a:srgbClr val="FF0000"/>
                </a:solidFill>
              </a:rPr>
              <a:t>а</a:t>
            </a:r>
            <a:r>
              <a:rPr lang="ru-RU" sz="4000" dirty="0" smtClean="0"/>
              <a:t>вать</a:t>
            </a:r>
          </a:p>
          <a:p>
            <a:pPr algn="ctr"/>
            <a:r>
              <a:rPr lang="ru-RU" sz="4000" dirty="0" smtClean="0"/>
              <a:t>нав</a:t>
            </a:r>
            <a:r>
              <a:rPr lang="ru-RU" sz="4000" dirty="0" smtClean="0">
                <a:solidFill>
                  <a:srgbClr val="FF0000"/>
                </a:solidFill>
              </a:rPr>
              <a:t>а</a:t>
            </a:r>
            <a:r>
              <a:rPr lang="ru-RU" sz="4000" dirty="0" smtClean="0"/>
              <a:t>ждение, оп</a:t>
            </a:r>
            <a:r>
              <a:rPr lang="ru-RU" sz="4000" dirty="0" smtClean="0">
                <a:solidFill>
                  <a:srgbClr val="FF0000"/>
                </a:solidFill>
              </a:rPr>
              <a:t>о</a:t>
            </a:r>
            <a:r>
              <a:rPr lang="ru-RU" sz="4000" dirty="0" smtClean="0"/>
              <a:t>лчиться</a:t>
            </a:r>
          </a:p>
          <a:p>
            <a:pPr algn="ctr"/>
            <a:r>
              <a:rPr lang="ru-RU" sz="4000" dirty="0" smtClean="0"/>
              <a:t>при</a:t>
            </a:r>
            <a:r>
              <a:rPr lang="ru-RU" sz="4000" dirty="0" smtClean="0">
                <a:solidFill>
                  <a:srgbClr val="FF0000"/>
                </a:solidFill>
              </a:rPr>
              <a:t>о</a:t>
            </a:r>
            <a:r>
              <a:rPr lang="ru-RU" sz="4000" dirty="0" smtClean="0"/>
              <a:t>ритет, раск</a:t>
            </a:r>
            <a:r>
              <a:rPr lang="ru-RU" sz="4000" dirty="0" smtClean="0">
                <a:solidFill>
                  <a:srgbClr val="FF0000"/>
                </a:solidFill>
              </a:rPr>
              <a:t>а</a:t>
            </a:r>
            <a:r>
              <a:rPr lang="ru-RU" sz="4000" dirty="0" smtClean="0"/>
              <a:t>лить</a:t>
            </a:r>
          </a:p>
          <a:p>
            <a:pPr algn="ctr"/>
            <a:endParaRPr lang="ru-RU" sz="4000" dirty="0" smtClean="0"/>
          </a:p>
        </p:txBody>
      </p:sp>
      <p:sp>
        <p:nvSpPr>
          <p:cNvPr id="16" name="Управляющая кнопка: документ 15">
            <a:hlinkClick r:id="" action="ppaction://noaction" highlightClick="1"/>
          </p:cNvPr>
          <p:cNvSpPr/>
          <p:nvPr/>
        </p:nvSpPr>
        <p:spPr>
          <a:xfrm>
            <a:off x="571472" y="3214686"/>
            <a:ext cx="714380" cy="928694"/>
          </a:xfrm>
          <a:prstGeom prst="actionButtonDocumen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714348" y="5715016"/>
            <a:ext cx="468000" cy="288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1214414" y="5715016"/>
            <a:ext cx="468000" cy="288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домой 18">
            <a:hlinkClick r:id="rId4" action="ppaction://hlinksldjump" highlightClick="1"/>
          </p:cNvPr>
          <p:cNvSpPr/>
          <p:nvPr/>
        </p:nvSpPr>
        <p:spPr>
          <a:xfrm>
            <a:off x="4429124" y="5643578"/>
            <a:ext cx="500066" cy="500066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37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Рисунок 18" descr="MC900288988.png"/>
          <p:cNvPicPr>
            <a:picLocks noChangeAspect="1"/>
          </p:cNvPicPr>
          <p:nvPr/>
        </p:nvPicPr>
        <p:blipFill>
          <a:blip r:embed="rId3"/>
          <a:srcRect l="19653" r="36127"/>
          <a:stretch>
            <a:fillRect/>
          </a:stretch>
        </p:blipFill>
        <p:spPr>
          <a:xfrm>
            <a:off x="7072330" y="4857760"/>
            <a:ext cx="1714512" cy="16338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000100" y="1285860"/>
            <a:ext cx="7643866" cy="46166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В каком ряду в обоих словах слове пишется буква О?</a:t>
            </a:r>
            <a:endParaRPr lang="ru-RU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571604" y="2071678"/>
            <a:ext cx="528641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бл</a:t>
            </a:r>
            <a:r>
              <a:rPr lang="ru-RU" sz="3600" dirty="0" smtClean="0"/>
              <a:t>..</a:t>
            </a:r>
            <a:r>
              <a:rPr lang="ru-RU" sz="3600" dirty="0" err="1" smtClean="0"/>
              <a:t>кировать</a:t>
            </a:r>
            <a:r>
              <a:rPr lang="ru-RU" sz="3600" dirty="0" smtClean="0"/>
              <a:t>, к..</a:t>
            </a:r>
            <a:r>
              <a:rPr lang="ru-RU" sz="3600" dirty="0" err="1" smtClean="0"/>
              <a:t>ронация</a:t>
            </a:r>
            <a:endParaRPr lang="ru-RU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1571604" y="2928934"/>
            <a:ext cx="528641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пропол</a:t>
            </a:r>
            <a:r>
              <a:rPr lang="ru-RU" sz="3600" dirty="0" smtClean="0"/>
              <a:t>..</a:t>
            </a:r>
            <a:r>
              <a:rPr lang="ru-RU" sz="3600" dirty="0" err="1" smtClean="0"/>
              <a:t>скать</a:t>
            </a:r>
            <a:r>
              <a:rPr lang="ru-RU" sz="3600" dirty="0" smtClean="0"/>
              <a:t>, </a:t>
            </a:r>
            <a:r>
              <a:rPr lang="ru-RU" sz="3600" dirty="0" err="1" smtClean="0"/>
              <a:t>ди</a:t>
            </a:r>
            <a:r>
              <a:rPr lang="ru-RU" sz="3600" dirty="0" smtClean="0"/>
              <a:t>..</a:t>
            </a:r>
            <a:r>
              <a:rPr lang="ru-RU" sz="3600" dirty="0" err="1" smtClean="0"/>
              <a:t>гональ</a:t>
            </a:r>
            <a:endParaRPr lang="ru-RU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1571604" y="3786190"/>
            <a:ext cx="528641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отв..</a:t>
            </a:r>
            <a:r>
              <a:rPr lang="ru-RU" sz="3600" dirty="0" err="1" smtClean="0"/>
              <a:t>рить</a:t>
            </a:r>
            <a:r>
              <a:rPr lang="ru-RU" sz="3600" dirty="0" smtClean="0"/>
              <a:t> овощи, тр..</a:t>
            </a:r>
            <a:r>
              <a:rPr lang="ru-RU" sz="3600" dirty="0" err="1" smtClean="0"/>
              <a:t>туар</a:t>
            </a:r>
            <a:endParaRPr lang="ru-RU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1571604" y="4643446"/>
            <a:ext cx="5286412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3600" dirty="0" err="1" smtClean="0"/>
              <a:t>подсл</a:t>
            </a:r>
            <a:r>
              <a:rPr lang="ru-RU" sz="3600" dirty="0" smtClean="0"/>
              <a:t>..</a:t>
            </a:r>
            <a:r>
              <a:rPr lang="ru-RU" sz="3600" dirty="0" err="1" smtClean="0"/>
              <a:t>стить</a:t>
            </a:r>
            <a:r>
              <a:rPr lang="ru-RU" sz="3600" dirty="0" smtClean="0"/>
              <a:t>, </a:t>
            </a:r>
            <a:r>
              <a:rPr lang="ru-RU" sz="3600" dirty="0" err="1" smtClean="0"/>
              <a:t>экск</a:t>
            </a:r>
            <a:r>
              <a:rPr lang="ru-RU" sz="3600" dirty="0" smtClean="0"/>
              <a:t>..</a:t>
            </a:r>
            <a:r>
              <a:rPr lang="ru-RU" sz="3600" dirty="0" err="1" smtClean="0"/>
              <a:t>ватор</a:t>
            </a:r>
            <a:endParaRPr lang="ru-RU" sz="3600" dirty="0"/>
          </a:p>
        </p:txBody>
      </p:sp>
      <p:sp>
        <p:nvSpPr>
          <p:cNvPr id="11" name="Oval 29"/>
          <p:cNvSpPr>
            <a:spLocks noChangeArrowheads="1"/>
          </p:cNvSpPr>
          <p:nvPr/>
        </p:nvSpPr>
        <p:spPr bwMode="auto">
          <a:xfrm>
            <a:off x="7069158" y="2214554"/>
            <a:ext cx="503238" cy="431801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>
                <a:solidFill>
                  <a:schemeClr val="bg1"/>
                </a:solidFill>
              </a:rPr>
              <a:t>+</a:t>
            </a:r>
          </a:p>
        </p:txBody>
      </p:sp>
      <p:sp>
        <p:nvSpPr>
          <p:cNvPr id="12" name="Oval 30"/>
          <p:cNvSpPr>
            <a:spLocks noChangeArrowheads="1"/>
          </p:cNvSpPr>
          <p:nvPr/>
        </p:nvSpPr>
        <p:spPr bwMode="auto">
          <a:xfrm>
            <a:off x="7072330" y="4786322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3" name="Oval 30"/>
          <p:cNvSpPr>
            <a:spLocks noChangeArrowheads="1"/>
          </p:cNvSpPr>
          <p:nvPr/>
        </p:nvSpPr>
        <p:spPr bwMode="auto">
          <a:xfrm>
            <a:off x="7072330" y="3929066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4" name="Oval 30"/>
          <p:cNvSpPr>
            <a:spLocks noChangeArrowheads="1"/>
          </p:cNvSpPr>
          <p:nvPr/>
        </p:nvSpPr>
        <p:spPr bwMode="auto">
          <a:xfrm>
            <a:off x="7072330" y="3071810"/>
            <a:ext cx="500066" cy="428628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pPr algn="ctr"/>
            <a:r>
              <a:rPr lang="ru-RU" sz="3600" b="1" dirty="0"/>
              <a:t>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28728" y="2071678"/>
            <a:ext cx="7000924" cy="317009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chemeClr val="tx1"/>
                </a:solidFill>
              </a:rPr>
              <a:t>бл</a:t>
            </a:r>
            <a:r>
              <a:rPr lang="ru-RU" sz="4000" dirty="0" smtClean="0">
                <a:solidFill>
                  <a:srgbClr val="FF0000"/>
                </a:solidFill>
              </a:rPr>
              <a:t>о</a:t>
            </a:r>
            <a:r>
              <a:rPr lang="ru-RU" sz="4000" dirty="0" smtClean="0">
                <a:solidFill>
                  <a:schemeClr val="tx1"/>
                </a:solidFill>
              </a:rPr>
              <a:t>кировать, к</a:t>
            </a:r>
            <a:r>
              <a:rPr lang="ru-RU" sz="4000" dirty="0" smtClean="0">
                <a:solidFill>
                  <a:srgbClr val="FF0000"/>
                </a:solidFill>
              </a:rPr>
              <a:t>о</a:t>
            </a:r>
            <a:r>
              <a:rPr lang="ru-RU" sz="4000" dirty="0" smtClean="0">
                <a:solidFill>
                  <a:schemeClr val="tx1"/>
                </a:solidFill>
              </a:rPr>
              <a:t>ронация</a:t>
            </a:r>
            <a:endParaRPr lang="ru-RU" sz="4000" dirty="0" smtClean="0"/>
          </a:p>
          <a:p>
            <a:pPr algn="ctr"/>
            <a:r>
              <a:rPr lang="ru-RU" sz="4000" dirty="0" smtClean="0"/>
              <a:t>пропол</a:t>
            </a:r>
            <a:r>
              <a:rPr lang="ru-RU" sz="4000" dirty="0" smtClean="0">
                <a:solidFill>
                  <a:srgbClr val="FF0000"/>
                </a:solidFill>
              </a:rPr>
              <a:t>о</a:t>
            </a:r>
            <a:r>
              <a:rPr lang="ru-RU" sz="4000" dirty="0" smtClean="0"/>
              <a:t>скать, ди</a:t>
            </a:r>
            <a:r>
              <a:rPr lang="ru-RU" sz="4000" dirty="0" smtClean="0">
                <a:solidFill>
                  <a:srgbClr val="FF0000"/>
                </a:solidFill>
              </a:rPr>
              <a:t>а</a:t>
            </a:r>
            <a:r>
              <a:rPr lang="ru-RU" sz="4000" dirty="0" smtClean="0"/>
              <a:t>гональ</a:t>
            </a:r>
          </a:p>
          <a:p>
            <a:pPr algn="ctr"/>
            <a:r>
              <a:rPr lang="ru-RU" sz="4000" dirty="0" smtClean="0"/>
              <a:t>отв</a:t>
            </a:r>
            <a:r>
              <a:rPr lang="ru-RU" sz="4000" dirty="0" smtClean="0">
                <a:solidFill>
                  <a:srgbClr val="FF0000"/>
                </a:solidFill>
              </a:rPr>
              <a:t>а</a:t>
            </a:r>
            <a:r>
              <a:rPr lang="ru-RU" sz="4000" dirty="0" smtClean="0"/>
              <a:t>рить овощи, тр</a:t>
            </a:r>
            <a:r>
              <a:rPr lang="ru-RU" sz="4000" dirty="0" smtClean="0">
                <a:solidFill>
                  <a:srgbClr val="FF0000"/>
                </a:solidFill>
              </a:rPr>
              <a:t>о</a:t>
            </a:r>
            <a:r>
              <a:rPr lang="ru-RU" sz="4000" dirty="0" smtClean="0"/>
              <a:t>туар</a:t>
            </a:r>
          </a:p>
          <a:p>
            <a:pPr algn="ctr"/>
            <a:r>
              <a:rPr lang="ru-RU" sz="4000" dirty="0" smtClean="0"/>
              <a:t>подсл</a:t>
            </a:r>
            <a:r>
              <a:rPr lang="ru-RU" sz="4000" dirty="0" smtClean="0">
                <a:solidFill>
                  <a:srgbClr val="FF0000"/>
                </a:solidFill>
              </a:rPr>
              <a:t>а</a:t>
            </a:r>
            <a:r>
              <a:rPr lang="ru-RU" sz="4000" dirty="0" smtClean="0"/>
              <a:t>стить, экск</a:t>
            </a:r>
            <a:r>
              <a:rPr lang="ru-RU" sz="4000" dirty="0" smtClean="0">
                <a:solidFill>
                  <a:srgbClr val="FF0000"/>
                </a:solidFill>
              </a:rPr>
              <a:t>а</a:t>
            </a:r>
            <a:r>
              <a:rPr lang="ru-RU" sz="4000" dirty="0" smtClean="0"/>
              <a:t>ватор</a:t>
            </a:r>
          </a:p>
          <a:p>
            <a:pPr algn="ctr"/>
            <a:endParaRPr lang="ru-RU" sz="4000" dirty="0" smtClean="0"/>
          </a:p>
        </p:txBody>
      </p:sp>
      <p:sp>
        <p:nvSpPr>
          <p:cNvPr id="16" name="Управляющая кнопка: документ 15">
            <a:hlinkClick r:id="" action="ppaction://noaction" highlightClick="1"/>
          </p:cNvPr>
          <p:cNvSpPr/>
          <p:nvPr/>
        </p:nvSpPr>
        <p:spPr>
          <a:xfrm>
            <a:off x="571472" y="3214686"/>
            <a:ext cx="714380" cy="928694"/>
          </a:xfrm>
          <a:prstGeom prst="actionButtonDocumen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Управляющая кнопка: назад 16">
            <a:hlinkClick r:id="" action="ppaction://hlinkshowjump?jump=previousslide" highlightClick="1"/>
          </p:cNvPr>
          <p:cNvSpPr/>
          <p:nvPr/>
        </p:nvSpPr>
        <p:spPr>
          <a:xfrm>
            <a:off x="714348" y="5715016"/>
            <a:ext cx="468000" cy="288000"/>
          </a:xfrm>
          <a:prstGeom prst="actionButtonBackPrevious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Управляющая кнопка: далее 17">
            <a:hlinkClick r:id="" action="ppaction://hlinkshowjump?jump=nextslide" highlightClick="1"/>
          </p:cNvPr>
          <p:cNvSpPr/>
          <p:nvPr/>
        </p:nvSpPr>
        <p:spPr>
          <a:xfrm>
            <a:off x="1214414" y="5715016"/>
            <a:ext cx="468000" cy="288000"/>
          </a:xfrm>
          <a:prstGeom prst="actionButtonForwardNex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омой 19">
            <a:hlinkClick r:id="rId4" action="ppaction://hlinksldjump" highlightClick="1"/>
          </p:cNvPr>
          <p:cNvSpPr/>
          <p:nvPr/>
        </p:nvSpPr>
        <p:spPr>
          <a:xfrm>
            <a:off x="4429124" y="5643578"/>
            <a:ext cx="500066" cy="500066"/>
          </a:xfrm>
          <a:prstGeom prst="actionButtonHom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>
                      <p:stCondLst>
                        <p:cond delay="0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37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outVertical)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>
        <a:gradFill flip="none" rotWithShape="1">
          <a:gsLst>
            <a:gs pos="0">
              <a:schemeClr val="accent1">
                <a:lumMod val="40000"/>
                <a:lumOff val="60000"/>
                <a:tint val="66000"/>
                <a:satMod val="160000"/>
              </a:schemeClr>
            </a:gs>
            <a:gs pos="50000">
              <a:schemeClr val="accent1">
                <a:lumMod val="40000"/>
                <a:lumOff val="60000"/>
                <a:tint val="44500"/>
                <a:satMod val="160000"/>
              </a:schemeClr>
            </a:gs>
            <a:gs pos="100000">
              <a:schemeClr val="accent1">
                <a:lumMod val="40000"/>
                <a:lumOff val="60000"/>
                <a:tint val="23500"/>
                <a:satMod val="160000"/>
              </a:schemeClr>
            </a:gs>
          </a:gsLst>
          <a:lin ang="13500000" scaled="1"/>
          <a:tileRect/>
        </a:gradFill>
        <a:ln w="3175">
          <a:solidFill>
            <a:schemeClr val="accent1">
              <a:lumMod val="75000"/>
            </a:schemeClr>
          </a:solidFill>
        </a:ln>
        <a:effectLst>
          <a:outerShdw blurRad="50800" dist="38100" dir="5400000" algn="t" rotWithShape="0">
            <a:prstClr val="black">
              <a:alpha val="40000"/>
            </a:prstClr>
          </a:outerShdw>
        </a:effectLst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569</TotalTime>
  <Words>1137</Words>
  <Application>Microsoft Office PowerPoint</Application>
  <PresentationFormat>Экран (4:3)</PresentationFormat>
  <Paragraphs>297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Светлана</cp:lastModifiedBy>
  <cp:revision>63</cp:revision>
  <dcterms:created xsi:type="dcterms:W3CDTF">2011-03-31T16:09:32Z</dcterms:created>
  <dcterms:modified xsi:type="dcterms:W3CDTF">2012-12-16T13:54:52Z</dcterms:modified>
</cp:coreProperties>
</file>