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4" r:id="rId4"/>
    <p:sldId id="259" r:id="rId5"/>
    <p:sldId id="263" r:id="rId6"/>
    <p:sldId id="260" r:id="rId7"/>
    <p:sldId id="265" r:id="rId8"/>
    <p:sldId id="266" r:id="rId9"/>
    <p:sldId id="267" r:id="rId10"/>
    <p:sldId id="268" r:id="rId11"/>
    <p:sldId id="269" r:id="rId12"/>
    <p:sldId id="280" r:id="rId13"/>
    <p:sldId id="270" r:id="rId14"/>
    <p:sldId id="271" r:id="rId15"/>
    <p:sldId id="272" r:id="rId16"/>
    <p:sldId id="273" r:id="rId17"/>
    <p:sldId id="274" r:id="rId18"/>
    <p:sldId id="278" r:id="rId19"/>
    <p:sldId id="275" r:id="rId20"/>
    <p:sldId id="276" r:id="rId21"/>
    <p:sldId id="277" r:id="rId22"/>
    <p:sldId id="281" r:id="rId23"/>
    <p:sldId id="279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CCFF99"/>
    <a:srgbClr val="003300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0C89-ACD4-49DD-9DC2-CBC5FFB6B39B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8D23-8761-4D84-807F-12EB61736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8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следующему слайду автоматический.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8D23-8761-4D84-807F-12EB617362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 к следующему слайду автоматический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78D23-8761-4D84-807F-12EB617362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48C8-3E0E-44A9-AAC4-7C180B43039D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9CCB4-0BF0-41F7-9654-2972B9DEA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ycell.ru/picture/big/myach3.jpg" TargetMode="External"/><Relationship Id="rId2" Type="http://schemas.openxmlformats.org/officeDocument/2006/relationships/hyperlink" Target="http://s009.radikal.ru/i308/1011/4a/6ea60a3e77f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diopoisk.com/track/sme6ariki/mp3/na-krugloi-planete/" TargetMode="External"/><Relationship Id="rId5" Type="http://schemas.openxmlformats.org/officeDocument/2006/relationships/hyperlink" Target="http://www.audiopoisk.com/track/sme6ariki/mp3/na4alo/" TargetMode="External"/><Relationship Id="rId4" Type="http://schemas.openxmlformats.org/officeDocument/2006/relationships/hyperlink" Target="http://masternet.sibinfo.org/Products/artemis/img/bbse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000" y="2088000"/>
            <a:ext cx="7772400" cy="2277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  <a:t>Правописание </a:t>
            </a:r>
            <a:b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  <a:t>падежных  окончаний </a:t>
            </a:r>
            <a:b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  <a:t>имен </a:t>
            </a:r>
            <a:b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Segoe Script" pitchFamily="34" charset="0"/>
              </a:rPr>
              <a:t>существительных</a:t>
            </a:r>
            <a:endParaRPr lang="ru-RU" sz="36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008000"/>
            <a:ext cx="6112768" cy="908720"/>
          </a:xfrm>
        </p:spPr>
        <p:txBody>
          <a:bodyPr anchor="ctr">
            <a:norm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Segoe Script" pitchFamily="34" charset="0"/>
              </a:rPr>
              <a:t>тренажер</a:t>
            </a:r>
            <a:endParaRPr lang="ru-RU" sz="28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pic>
        <p:nvPicPr>
          <p:cNvPr id="4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400272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о важном </a:t>
            </a:r>
            <a:r>
              <a:rPr lang="ru-RU" sz="4000" b="1" dirty="0" err="1" smtClean="0">
                <a:solidFill>
                  <a:srgbClr val="006600"/>
                </a:solidFill>
              </a:rPr>
              <a:t>открыти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400272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подъехал к </a:t>
            </a:r>
            <a:r>
              <a:rPr lang="ru-RU" sz="4000" b="1" dirty="0" err="1" smtClean="0">
                <a:solidFill>
                  <a:srgbClr val="006600"/>
                </a:solidFill>
              </a:rPr>
              <a:t>крепост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04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гуляли по алле..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04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отдыхал в </a:t>
            </a:r>
            <a:r>
              <a:rPr lang="ru-RU" sz="4000" b="1" dirty="0" err="1" smtClean="0">
                <a:solidFill>
                  <a:srgbClr val="006600"/>
                </a:solidFill>
              </a:rPr>
              <a:t>лагер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6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растут на </a:t>
            </a:r>
            <a:r>
              <a:rPr lang="ru-RU" sz="4000" b="1" dirty="0" err="1" smtClean="0">
                <a:solidFill>
                  <a:srgbClr val="006600"/>
                </a:solidFill>
              </a:rPr>
              <a:t>топол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176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400272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расположен в </a:t>
            </a:r>
            <a:r>
              <a:rPr lang="ru-RU" sz="4000" b="1" dirty="0" err="1" smtClean="0">
                <a:solidFill>
                  <a:srgbClr val="006600"/>
                </a:solidFill>
              </a:rPr>
              <a:t>гаван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учится в лице..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400272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 в народном </a:t>
            </a:r>
            <a:r>
              <a:rPr lang="ru-RU" sz="4000" b="1" dirty="0" err="1" smtClean="0">
                <a:solidFill>
                  <a:srgbClr val="006600"/>
                </a:solidFill>
              </a:rPr>
              <a:t>предани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бежал по </a:t>
            </a:r>
            <a:r>
              <a:rPr lang="ru-RU" sz="4000" b="1" dirty="0" err="1" smtClean="0">
                <a:solidFill>
                  <a:srgbClr val="006600"/>
                </a:solidFill>
              </a:rPr>
              <a:t>тропинк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400272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на окраине </a:t>
            </a:r>
            <a:r>
              <a:rPr lang="ru-RU" sz="4000" b="1" dirty="0" err="1" smtClean="0">
                <a:solidFill>
                  <a:srgbClr val="006600"/>
                </a:solidFill>
              </a:rPr>
              <a:t>деревн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4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-396552" y="0"/>
            <a:ext cx="3577372" cy="2664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0" y="1836000"/>
            <a:ext cx="5040000" cy="3168000"/>
          </a:xfrm>
        </p:spPr>
        <p:txBody>
          <a:bodyPr anchor="t">
            <a:normAutofit/>
          </a:bodyPr>
          <a:lstStyle/>
          <a:p>
            <a:r>
              <a:rPr lang="ru-RU" sz="2800" dirty="0" err="1" smtClean="0">
                <a:solidFill>
                  <a:srgbClr val="006600"/>
                </a:solidFill>
              </a:rPr>
              <a:t>Совунья</a:t>
            </a:r>
            <a:r>
              <a:rPr lang="ru-RU" sz="2800" dirty="0" smtClean="0">
                <a:solidFill>
                  <a:srgbClr val="006600"/>
                </a:solidFill>
              </a:rPr>
              <a:t> и </a:t>
            </a:r>
            <a:r>
              <a:rPr lang="ru-RU" sz="2800" dirty="0" err="1" smtClean="0">
                <a:solidFill>
                  <a:srgbClr val="006600"/>
                </a:solidFill>
              </a:rPr>
              <a:t>Нюша</a:t>
            </a:r>
            <a:r>
              <a:rPr lang="ru-RU" sz="2800" dirty="0" smtClean="0">
                <a:solidFill>
                  <a:srgbClr val="006600"/>
                </a:solidFill>
              </a:rPr>
              <a:t> играют в баскетбол. Помоги им забросить мяч в корзину. Для этого щелкни левой кнопкой мыши по букве, которую нужно написать в окончании имени существительного.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4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444208" y="4653136"/>
            <a:ext cx="1431281" cy="1476000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2411760" y="5013176"/>
            <a:ext cx="4032000" cy="1152000"/>
          </a:xfrm>
          <a:prstGeom prst="irregularSeal1">
            <a:avLst/>
          </a:prstGeom>
          <a:solidFill>
            <a:srgbClr val="CCFF99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hlinkClick r:id="" action="ppaction://hlinkshowjump?jump=nextslide"/>
              </a:rPr>
              <a:t>Начинаем?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3" name="Smeshariki_Pesnya_pro_Smesharikov_mp3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2361 -0.53564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53634 L -0.53559 -0.6622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872 -0.69676 C -0.73976 -0.66342 -0.67865 -0.63403 -0.60174 -0.63287 C -0.5408 -0.63009 -0.4908 -0.64606 -0.48976 -0.6662 C -0.48976 -0.68611 -0.53872 -0.70486 -0.6007 -0.70602 C -0.63177 -0.70602 -0.65973 -0.70347 -0.67969 -0.69676 C -0.70868 -0.6875 -0.7257 -0.67268 -0.7257 -0.65532 C -0.7257 -0.64606 -0.72066 -0.6368 -0.71164 -0.6287 C -0.6908 -0.61134 -0.64966 -0.59954 -0.60278 -0.59815 C -0.54775 -0.59537 -0.50278 -0.61018 -0.50278 -0.62731 C -0.50174 -0.64606 -0.54671 -0.66204 -0.60174 -0.66481 C -0.62969 -0.66481 -0.65469 -0.66204 -0.67379 -0.65671 C -0.69879 -0.64745 -0.71476 -0.63287 -0.71476 -0.61805 C -0.71476 -0.61018 -0.70973 -0.60208 -0.70174 -0.59398 C -0.68264 -0.5794 -0.64671 -0.56736 -0.60365 -0.5662 C -0.55365 -0.56481 -0.51372 -0.57824 -0.51372 -0.59398 C -0.51268 -0.61018 -0.55278 -0.62477 -0.60278 -0.62616 C -0.62778 -0.62731 -0.6507 -0.62477 -0.66771 -0.61944 C -0.6908 -0.61134 -0.70365 -0.59954 -0.70365 -0.58472 C -0.70365 -0.57824 -0.69966 -0.57014 -0.69271 -0.56342 C -0.6757 -0.55 -0.64271 -0.53935 -0.60469 -0.53819 C -0.55973 -0.53819 -0.52379 -0.54884 -0.52379 -0.56342 C -0.52379 -0.57824 -0.55868 -0.59143 -0.60365 -0.59282 C -0.6257 -0.59282 -0.64671 -0.59005 -0.66164 -0.58611 C -0.68264 -0.5794 -0.6948 -0.56736 -0.69566 -0.55555 C -0.69566 -0.54884 -0.6908 -0.54213 -0.68473 -0.5368 C -0.6698 -0.52338 -0.63976 -0.51412 -0.60573 -0.51412 C -0.5658 -0.51273 -0.53264 -0.52199 -0.53264 -0.53542 C -0.53177 -0.54884 -0.56476 -0.56065 -0.60469 -0.56204 C -0.62466 -0.56204 -0.64375 -0.56065 -0.65677 -0.55555 C -0.6757 -0.55 -0.68664 -0.53935 -0.68664 -0.5287 C -0.68664 -0.52199 -0.68368 -0.51667 -0.67778 -0.51134 C -0.66372 -0.49954 -0.63768 -0.49143 -0.60677 -0.49005 C -0.5698 -0.49005 -0.5408 -0.49815 -0.5408 -0.51018 C -0.53976 -0.52199 -0.56875 -0.53287 -0.60573 -0.53403 C -0.62379 -0.53403 -0.63976 -0.53287 -0.65174 -0.5287 C -0.66875 -0.52338 -0.67865 -0.51412 -0.67865 -0.50347 C -0.67865 -0.49815 -0.6757 -0.49398 -0.67066 -0.48866 C -0.65868 -0.47801 -0.63473 -0.47153 -0.60677 -0.47014 C -0.57379 -0.46898 -0.54775 -0.47685 -0.54775 -0.48866 C -0.54775 -0.49815 -0.57275 -0.5088 -0.60573 -0.5088 C -0.62275 -0.51018 -0.63768 -0.50741 -0.64879 -0.50486 C -0.66372 -0.49954 -0.67275 -0.49143 -0.67275 -0.48217 C -0.67275 -0.47685 -0.6698 -0.47268 -0.66476 -0.46898 C -0.65365 -0.45949 -0.63177 -0.45278 -0.60764 -0.45139 C -0.57778 -0.45023 -0.55365 -0.4581 -0.55365 -0.46736 C -0.55365 -0.47801 -0.57778 -0.48611 -0.60677 -0.4875 C -0.62066 -0.4875 -0.63473 -0.48611 -0.6448 -0.48217 C -0.65868 -0.47801 -0.66667 -0.47153 -0.66667 -0.46204 C -0.66667 -0.4581 -0.66372 -0.45417 -0.65973 -0.45023 C -0.64966 -0.44236 -0.63073 -0.43542 -0.60764 -0.43542 C -0.58177 -0.43403 -0.55973 -0.44074 -0.55973 -0.45023 C -0.55973 -0.4581 -0.58073 -0.4662 -0.60764 -0.4662 C -0.6198 -0.46736 -0.63264 -0.4662 -0.64167 -0.46342 C -0.65365 -0.4581 -0.66077 -0.45139 -0.66077 -0.44467 C -0.66077 -0.44074 -0.65868 -0.4368 -0.65469 -0.43403 C -0.64566 -0.42616 -0.62865 -0.42083 -0.60764 -0.41944 C -0.58368 -0.41944 -0.56476 -0.42616 -0.56476 -0.43287 C -0.56476 -0.44074 -0.58368 -0.44884 -0.60764 -0.44884 C -0.6198 -0.44884 -0.63073 -0.44745 -0.63768 -0.44467 C -0.64966 -0.44236 -0.65573 -0.43542 -0.65573 -0.4287 C -0.65573 -0.42616 -0.65365 -0.42199 -0.6507 -0.41944 C -0.64271 -0.41134 -0.62674 -0.40741 -0.60868 -0.40602 C -0.58664 -0.40602 -0.5698 -0.41134 -0.5698 -0.41805 C -0.5698 -0.42616 -0.58664 -0.43148 -0.60764 -0.43287 C -0.61875 -0.43287 -0.62865 -0.43148 -0.63577 -0.4287 C -0.64566 -0.42616 -0.65174 -0.42083 -0.65174 -0.41412 C -0.65174 -0.41134 -0.64966 -0.4088 -0.64671 -0.40602 " pathEditMode="relative" rAng="0" ptsTypes="fffffffffffffffffffffffffffffffffffffffffffffffffffffffffffffffffff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1 -0.40602 L -0.68612 -0.01759 " pathEditMode="relative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611 -0.0176 L 0.05399 -0.16459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17176 C -0.0625 -0.13842 -0.00139 -0.10903 0.07552 -0.10787 C 0.13645 -0.10509 0.18645 -0.12106 0.1875 -0.1412 C 0.1875 -0.16111 0.13854 -0.17986 0.07656 -0.18102 C 0.04548 -0.18102 0.01753 -0.17847 -0.00243 -0.17176 C -0.03143 -0.1625 -0.04844 -0.14768 -0.04844 -0.13032 C -0.04844 -0.12106 -0.04341 -0.1118 -0.03438 -0.1037 C -0.01355 -0.08634 0.0276 -0.07454 0.07448 -0.07315 C 0.12951 -0.07037 0.17448 -0.08518 0.17448 -0.10231 C 0.17552 -0.12106 0.13055 -0.13704 0.07552 -0.13981 C 0.04757 -0.13981 0.02257 -0.13704 0.00347 -0.13171 C -0.02153 -0.12245 -0.0375 -0.10787 -0.0375 -0.09305 C -0.0375 -0.08518 -0.03247 -0.07708 -0.02448 -0.06898 C -0.00539 -0.0544 0.03055 -0.04236 0.07361 -0.0412 C 0.12361 -0.03981 0.16354 -0.05301 0.16354 -0.06898 C 0.16458 -0.08518 0.12448 -0.09977 0.07448 -0.10116 C 0.04948 -0.10231 0.02656 -0.09977 0.00954 -0.09444 C -0.01355 -0.08634 -0.02639 -0.07454 -0.02639 -0.05972 C -0.02639 -0.05301 -0.0224 -0.04514 -0.01546 -0.03842 C 0.00156 -0.025 0.03454 -0.01435 0.07257 -0.01319 C 0.11753 -0.01319 0.15347 -0.02384 0.15347 -0.03842 C 0.15347 -0.05301 0.11857 -0.06643 0.07361 -0.06782 C 0.05156 -0.06782 0.03055 -0.06505 0.01562 -0.06111 C -0.00539 -0.0544 -0.01754 -0.04236 -0.01841 -0.03032 C -0.01841 -0.02384 -0.01355 -0.01713 -0.00747 -0.0118 C 0.00746 0.00162 0.0375 0.01088 0.07152 0.01088 C 0.11145 0.01227 0.14461 0.00301 0.14461 -0.01042 C 0.14548 -0.02384 0.1125 -0.03565 0.07257 -0.03704 C 0.0526 -0.03704 0.0335 -0.03565 0.02048 -0.03032 C 0.00156 -0.025 -0.00938 -0.01435 -0.00938 -0.0037 C -0.00938 0.00301 -0.00643 0.00833 -0.00052 0.01366 C 0.01354 0.02546 0.03958 0.03357 0.07048 0.03495 C 0.10746 0.03495 0.13645 0.02685 0.13645 0.01482 C 0.1375 0.00301 0.1085 -0.00787 0.07152 -0.00903 C 0.05347 -0.00903 0.0375 -0.00787 0.02552 -0.0037 C 0.0085 0.00162 -0.00139 0.01088 -0.00139 0.02153 C -0.00139 0.02685 0.00156 0.03102 0.00659 0.03634 C 0.01857 0.04699 0.04253 0.05347 0.07048 0.05486 C 0.10347 0.05625 0.12951 0.04815 0.12951 0.03634 C 0.12951 0.02685 0.10451 0.0162 0.07152 0.0162 C 0.05451 0.01482 0.03958 0.01759 0.02847 0.02014 C 0.01354 0.02546 0.00451 0.03357 0.00451 0.04283 C 0.00451 0.04815 0.00746 0.05232 0.0125 0.05625 C 0.02361 0.06551 0.04548 0.07222 0.06961 0.07361 C 0.09948 0.075 0.12361 0.0669 0.12361 0.05764 C 0.12361 0.04699 0.09948 0.03889 0.07048 0.0375 C 0.05659 0.0375 0.04253 0.03889 0.03246 0.04283 C 0.01857 0.04699 0.01059 0.05347 0.01059 0.06296 C 0.01059 0.0669 0.01354 0.07083 0.01753 0.075 C 0.0276 0.08287 0.04652 0.08958 0.06961 0.08958 C 0.09548 0.09097 0.11753 0.08426 0.11753 0.075 C 0.11753 0.0669 0.09652 0.0588 0.06961 0.0588 C 0.05746 0.05764 0.04461 0.0588 0.03559 0.06158 C 0.02361 0.0669 0.01649 0.07361 0.01649 0.08033 C 0.01649 0.08426 0.01857 0.0882 0.02257 0.09097 C 0.03159 0.09884 0.04861 0.10417 0.06961 0.10556 C 0.09357 0.10556 0.1125 0.09884 0.1125 0.09213 C 0.1125 0.08426 0.09357 0.07616 0.06961 0.07616 C 0.05746 0.07616 0.04652 0.07755 0.03958 0.08033 C 0.0276 0.08287 0.02152 0.08958 0.02152 0.0963 C 0.02152 0.09884 0.02361 0.10301 0.02656 0.10556 C 0.03454 0.11366 0.05052 0.11759 0.06857 0.11898 C 0.09062 0.11898 0.10746 0.11366 0.10746 0.10695 C 0.10746 0.09884 0.09062 0.09352 0.06961 0.09213 C 0.0585 0.09213 0.04861 0.09352 0.04149 0.0963 C 0.03159 0.09884 0.02552 0.10417 0.02552 0.11088 C 0.02552 0.11366 0.0276 0.1162 0.03055 0.11898 " pathEditMode="relative" rAng="0" ptsTypes="fffffffffffffffffffffffffffffffffffffffffffffffffffffffffffffffffff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368000" y="2700000"/>
            <a:ext cx="5508264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написал Мари..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лечился в </a:t>
            </a:r>
            <a:r>
              <a:rPr lang="ru-RU" sz="4000" b="1" dirty="0" err="1" smtClean="0">
                <a:solidFill>
                  <a:srgbClr val="006600"/>
                </a:solidFill>
              </a:rPr>
              <a:t>госпитал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368000" y="2700000"/>
            <a:ext cx="5508264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в морской  пучин..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508264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в трудном </a:t>
            </a:r>
            <a:r>
              <a:rPr lang="ru-RU" sz="4000" b="1" dirty="0" err="1" smtClean="0">
                <a:solidFill>
                  <a:srgbClr val="006600"/>
                </a:solidFill>
              </a:rPr>
              <a:t>задани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508264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о важном </a:t>
            </a:r>
            <a:r>
              <a:rPr lang="ru-RU" sz="4000" b="1" dirty="0" err="1" smtClean="0">
                <a:solidFill>
                  <a:srgbClr val="006600"/>
                </a:solidFill>
              </a:rPr>
              <a:t>событи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142984"/>
            <a:ext cx="5572164" cy="313932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Использованные ресурсы</a:t>
            </a:r>
          </a:p>
          <a:p>
            <a:r>
              <a:rPr lang="ru-RU" dirty="0" smtClean="0"/>
              <a:t> </a:t>
            </a:r>
            <a:r>
              <a:rPr lang="ru-RU" sz="1600" dirty="0" smtClean="0"/>
              <a:t>Фон презентации:   </a:t>
            </a:r>
            <a:r>
              <a:rPr lang="ru-RU" sz="1600" u="sng" dirty="0" smtClean="0">
                <a:hlinkClick r:id="rId2"/>
              </a:rPr>
              <a:t>http://s009.radikal.ru/i308/1011/4a/6ea60a3e77f4.jpg</a:t>
            </a:r>
            <a:endParaRPr lang="ru-RU" sz="1600" u="sng" dirty="0" smtClean="0"/>
          </a:p>
          <a:p>
            <a:pPr lvl="0"/>
            <a:r>
              <a:rPr lang="ru-RU" sz="1600" dirty="0" smtClean="0"/>
              <a:t>Изображение мяча:  </a:t>
            </a:r>
            <a:r>
              <a:rPr lang="ru-RU" sz="1600" u="sng" dirty="0" smtClean="0">
                <a:hlinkClick r:id="rId3"/>
              </a:rPr>
              <a:t>http://www.graycell.ru/picture/big/myach3.jpg</a:t>
            </a:r>
            <a:endParaRPr lang="ru-RU" sz="1600" u="sng" dirty="0" smtClean="0"/>
          </a:p>
          <a:p>
            <a:r>
              <a:rPr lang="ru-RU" sz="1600" dirty="0" smtClean="0"/>
              <a:t>Изображение баскетбольной корзины : </a:t>
            </a:r>
            <a:r>
              <a:rPr lang="ru-RU" sz="1600" u="sng" dirty="0" smtClean="0">
                <a:hlinkClick r:id="rId4"/>
              </a:rPr>
              <a:t>http://masternet.sibinfo.org/Products/artemis/img/bbset.jpg</a:t>
            </a:r>
            <a:endParaRPr lang="ru-RU" sz="1600" u="sng" dirty="0" smtClean="0"/>
          </a:p>
          <a:p>
            <a:r>
              <a:rPr lang="ru-RU" sz="1600" dirty="0" smtClean="0"/>
              <a:t>Музыка:  </a:t>
            </a:r>
            <a:r>
              <a:rPr lang="en-US" sz="1600" u="sng" dirty="0" smtClean="0">
                <a:hlinkClick r:id="rId5"/>
              </a:rPr>
              <a:t>http://www.audiopoisk.com/track/sme6ariki/mp3/na4alo/</a:t>
            </a:r>
            <a:endParaRPr lang="ru-RU" sz="1600" u="sng" dirty="0" smtClean="0"/>
          </a:p>
          <a:p>
            <a:endParaRPr lang="ru-RU" sz="1600" u="sng" dirty="0" smtClean="0">
              <a:hlinkClick r:id="rId6"/>
            </a:endParaRPr>
          </a:p>
          <a:p>
            <a:r>
              <a:rPr lang="en-US" sz="1600" u="sng" dirty="0" smtClean="0">
                <a:hlinkClick r:id="rId6"/>
              </a:rPr>
              <a:t>http://www.audiopoisk.com/track/sme6ariki/mp3/na-krugloi-planete/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4437112"/>
            <a:ext cx="338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Автор работы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Лузгина Наталья Григорьевна,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учитель русского языка и литературы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 МАОУ СОШ № 90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г. Златоуст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400272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служил  в </a:t>
            </a:r>
            <a:r>
              <a:rPr lang="ru-RU" sz="4000" b="1" dirty="0" err="1" smtClean="0">
                <a:solidFill>
                  <a:srgbClr val="006600"/>
                </a:solidFill>
              </a:rPr>
              <a:t>арми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700000"/>
            <a:ext cx="692307" cy="540000"/>
          </a:xfrm>
          <a:prstGeom prst="rect">
            <a:avLst/>
          </a:prstGeom>
          <a:noFill/>
        </p:spPr>
      </p:pic>
      <p:pic>
        <p:nvPicPr>
          <p:cNvPr id="3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8000" y="2700000"/>
            <a:ext cx="5112000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6600"/>
                </a:solidFill>
              </a:rPr>
              <a:t>п</a:t>
            </a:r>
            <a:r>
              <a:rPr lang="ru-RU" sz="4000" b="1" dirty="0" smtClean="0">
                <a:solidFill>
                  <a:srgbClr val="006600"/>
                </a:solidFill>
              </a:rPr>
              <a:t>одошел к  </a:t>
            </a:r>
            <a:r>
              <a:rPr lang="ru-RU" sz="4000" b="1" dirty="0" err="1" smtClean="0">
                <a:solidFill>
                  <a:srgbClr val="006600"/>
                </a:solidFill>
              </a:rPr>
              <a:t>деревн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находился в </a:t>
            </a:r>
            <a:r>
              <a:rPr lang="ru-RU" sz="4000" b="1" dirty="0" err="1" smtClean="0">
                <a:solidFill>
                  <a:srgbClr val="006600"/>
                </a:solidFill>
              </a:rPr>
              <a:t>раздумь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400272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проехали по  </a:t>
            </a:r>
            <a:r>
              <a:rPr lang="ru-RU" sz="4000" b="1" dirty="0" err="1" smtClean="0">
                <a:solidFill>
                  <a:srgbClr val="006600"/>
                </a:solidFill>
              </a:rPr>
              <a:t>площад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332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увидел в галере..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573016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400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431281" cy="147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400272" cy="7200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умолять о </a:t>
            </a:r>
            <a:r>
              <a:rPr lang="ru-RU" sz="4000" b="1" dirty="0" err="1" smtClean="0">
                <a:solidFill>
                  <a:srgbClr val="006600"/>
                </a:solidFill>
              </a:rPr>
              <a:t>помощ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8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000" y="2700000"/>
            <a:ext cx="692307" cy="540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10705 C -0.13437 -0.23122 -0.27326 -0.35538 -0.26215 -0.32046 C -0.25104 -0.28555 0.00156 0.03052 0.07118 0.10243 C 0.1408 0.17433 0.17049 0.1237 0.15538 0.11075 C 0.14028 0.0978 0.00712 0.03838 -0.01927 0.02404 C -0.04566 0.00971 -0.00625 0.00902 -0.0033 0.02404 C -0.00035 0.03907 -0.00191 0.11699 -0.00173 0.11491 C -0.00156 0.11283 -0.00173 0.06196 -0.00173 0.01133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47 0.00023 L -0.39914 -0.7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40000" y="2700000"/>
            <a:ext cx="5508264" cy="72008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живут на </a:t>
            </a:r>
            <a:r>
              <a:rPr lang="ru-RU" sz="4000" b="1" dirty="0" err="1" smtClean="0">
                <a:solidFill>
                  <a:srgbClr val="006600"/>
                </a:solidFill>
              </a:rPr>
              <a:t>побережь</a:t>
            </a:r>
            <a:r>
              <a:rPr lang="ru-RU" sz="4000" b="1" dirty="0" smtClean="0">
                <a:solidFill>
                  <a:srgbClr val="006600"/>
                </a:solidFill>
              </a:rPr>
              <a:t>..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9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2000" y="3600000"/>
            <a:ext cx="1260000" cy="126000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8" t="13638" r="6937" b="6808"/>
          <a:stretch>
            <a:fillRect/>
          </a:stretch>
        </p:blipFill>
        <p:spPr bwMode="auto">
          <a:xfrm>
            <a:off x="1224000" y="0"/>
            <a:ext cx="3577372" cy="2664000"/>
          </a:xfrm>
          <a:prstGeom prst="rect">
            <a:avLst/>
          </a:prstGeom>
          <a:noFill/>
        </p:spPr>
      </p:pic>
      <p:pic>
        <p:nvPicPr>
          <p:cNvPr id="8" name="Picture 2" descr="C:\Users\1\Pictures\ВСЕ ДЛЯ ПРЕЗЕНТАЦИЙ\БУКВЫ ЦИФРЫ\Другие\slovar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700000"/>
            <a:ext cx="692307" cy="540000"/>
          </a:xfrm>
          <a:prstGeom prst="rect">
            <a:avLst/>
          </a:prstGeom>
          <a:noFill/>
        </p:spPr>
      </p:pic>
      <p:pic>
        <p:nvPicPr>
          <p:cNvPr id="1029" name="Picture 5" descr="C:\Users\1\Pictures\ВСЕ ДЛЯ ПРЕЗЕНТАЦИЙ\КАРТИНКИ ДЛЯ ПРЕЗЕНТ\МЯЧ\7 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5" t="2886" r="6069" b="6069"/>
          <a:stretch>
            <a:fillRect/>
          </a:stretch>
        </p:blipFill>
        <p:spPr bwMode="auto">
          <a:xfrm>
            <a:off x="6120000" y="5040000"/>
            <a:ext cx="1396372" cy="1440000"/>
          </a:xfrm>
          <a:prstGeom prst="rect">
            <a:avLst/>
          </a:prstGeom>
          <a:noFill/>
        </p:spPr>
      </p:pic>
      <p:pic>
        <p:nvPicPr>
          <p:cNvPr id="9" name="Picture 2" descr="C:\Users\1\Pictures\ВСЕ ДЛЯ ПРЕЗЕНТАЦИЙ\КАРТИНКИ ДЛЯ ПРЕЗЕНТ\МЯЧ\7 к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000" y="6336000"/>
            <a:ext cx="432000" cy="43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1145 L -0.41111 -0.72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-4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_mp3cut_ru_mp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12138 C -0.13038 -0.24555 -0.26927 -0.36971 -0.25816 -0.33479 C -0.24705 -0.29988 0.00556 0.01619 0.07517 0.0881 C 0.14479 0.16 0.17448 0.10937 0.15937 0.09642 C 0.14427 0.08347 0.01111 0.02405 -0.01528 0.00971 C -0.04167 -0.00462 -0.00226 -0.00531 0.00069 0.00971 C 0.00365 0.02474 0.00208 0.10266 0.00226 0.10058 C 0.00243 0.0985 0.00226 0.04763 0.00226 -0.003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_audiopoisk_com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3399FF"/>
      </a:accent6>
      <a:hlink>
        <a:srgbClr val="006600"/>
      </a:hlink>
      <a:folHlink>
        <a:srgbClr val="0066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231</Words>
  <Application>Microsoft Office PowerPoint</Application>
  <PresentationFormat>Экран (4:3)</PresentationFormat>
  <Paragraphs>86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Правописание  падежных  окончаний  имен  существительных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Падежные окончания существительных</dc:title>
  <dc:creator>1</dc:creator>
  <cp:lastModifiedBy>pc2</cp:lastModifiedBy>
  <cp:revision>51</cp:revision>
  <dcterms:created xsi:type="dcterms:W3CDTF">2013-11-02T16:34:12Z</dcterms:created>
  <dcterms:modified xsi:type="dcterms:W3CDTF">2014-03-14T06:30:11Z</dcterms:modified>
  <cp:category>тренажер</cp:category>
  <cp:contentStatus/>
</cp:coreProperties>
</file>