
<file path=[Content_Types].xml><?xml version="1.0" encoding="utf-8"?>
<Types xmlns="http://schemas.openxmlformats.org/package/2006/content-types">
  <Default Extension="bin" ContentType="application/vnd.ms-office.vbaPro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4" r:id="rId6"/>
    <p:sldId id="265" r:id="rId7"/>
    <p:sldId id="269" r:id="rId8"/>
    <p:sldId id="268" r:id="rId9"/>
    <p:sldId id="267" r:id="rId10"/>
    <p:sldId id="266" r:id="rId11"/>
    <p:sldId id="27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FFFF"/>
    <a:srgbClr val="A50021"/>
    <a:srgbClr val="FFE181"/>
    <a:srgbClr val="0066FF"/>
    <a:srgbClr val="FF9900"/>
    <a:srgbClr val="FFFF00"/>
    <a:srgbClr val="558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054" autoAdjust="0"/>
    <p:restoredTop sz="94660"/>
  </p:normalViewPr>
  <p:slideViewPr>
    <p:cSldViewPr>
      <p:cViewPr>
        <p:scale>
          <a:sx n="90" d="100"/>
          <a:sy n="90" d="100"/>
        </p:scale>
        <p:origin x="-152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06/relationships/vbaProject" Target="vbaProject.bin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4615B-B720-440C-9AA5-9D71F8925C15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418E4-A771-4790-9226-A716F3CCEE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014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6C810-C409-42D2-A822-9643C08F7343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20D27-AB39-4D01-8B95-38F0F87147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29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63B9F-2E14-4C26-B53E-AC83685F4F5C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0BB77-C62D-47D1-BB3C-242972A67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34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B5E4D-56A8-4169-9D73-983C1E149F05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BD193-AAE3-4B91-BF5B-F05A7C68F3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649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06458-E7CD-4CAC-98FD-20C148121013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6A1FB-1BAD-4FC5-846B-7A3FB810E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93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D1D5E-8819-4773-B3B9-4CFEA830970C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85641-EF83-47D4-8A70-371C414B48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23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4B8E3-9AAF-4E49-BDDA-9B26DA51EC0B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7E841-F76D-4F25-9143-7ED188AE23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30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B77E6-6C48-4629-97BD-4F1D3506EB8C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A05CF-4850-4A9F-AF64-DB3C6441F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99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374D2-81C0-4D25-9EAC-AD0B24198AA2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6ABCD-9FB5-4AC1-9B77-75703A01C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39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A49DA-8340-4CA6-8635-8FDAB8B68158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881DD-7221-43B9-8C7A-78CB993627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10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58CD4-E726-4633-903C-62D1B3767507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8B3B4-9653-45EE-8074-0088FE01BB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93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rgbClr val="C00000"/>
          </a:fgClr>
          <a:bgClr>
            <a:srgbClr val="FFE18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F5DA03-15A8-42A4-94AE-05F9C48B3363}" type="datetimeFigureOut">
              <a:rPr lang="ru-RU"/>
              <a:pPr>
                <a:defRPr/>
              </a:pPr>
              <a:t>05.07.2011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C479F7-EA90-4677-902F-78E697899D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 rot="20946963">
            <a:off x="2054225" y="3263900"/>
            <a:ext cx="5197475" cy="771525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3300"/>
                </a:solidFill>
                <a:latin typeface="Monotype Corsiva" pitchFamily="66" charset="0"/>
                <a:cs typeface="Arial" charset="0"/>
              </a:rPr>
              <a:t>Интерактивный тест 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 rot="20969325">
            <a:off x="1992313" y="4059238"/>
            <a:ext cx="5595937" cy="1025525"/>
          </a:xfrm>
        </p:spPr>
        <p:txBody>
          <a:bodyPr/>
          <a:lstStyle/>
          <a:p>
            <a:pPr eaLnBrk="1" hangingPunct="1"/>
            <a:r>
              <a:rPr lang="ru-RU" sz="6600" b="1" i="1" smtClean="0">
                <a:solidFill>
                  <a:srgbClr val="A50021"/>
                </a:solidFill>
                <a:latin typeface="Monotype Corsiva" pitchFamily="66" charset="0"/>
                <a:cs typeface="Arial" charset="0"/>
              </a:rPr>
              <a:t>ПРЕ </a:t>
            </a:r>
            <a:r>
              <a:rPr lang="ru-RU" b="1" i="1" smtClean="0">
                <a:solidFill>
                  <a:srgbClr val="A50021"/>
                </a:solidFill>
                <a:latin typeface="Monotype Corsiva" pitchFamily="66" charset="0"/>
                <a:cs typeface="Arial" charset="0"/>
              </a:rPr>
              <a:t>или</a:t>
            </a:r>
            <a:r>
              <a:rPr lang="en-US" b="1" i="1" smtClean="0">
                <a:solidFill>
                  <a:srgbClr val="A50021"/>
                </a:solidFill>
                <a:latin typeface="Monotype Corsiva" pitchFamily="66" charset="0"/>
                <a:cs typeface="Arial" charset="0"/>
              </a:rPr>
              <a:t> </a:t>
            </a:r>
            <a:r>
              <a:rPr lang="ru-RU" sz="6600" b="1" i="1" smtClean="0">
                <a:solidFill>
                  <a:srgbClr val="A50021"/>
                </a:solidFill>
                <a:latin typeface="Monotype Corsiva" pitchFamily="66" charset="0"/>
                <a:cs typeface="Arial" charset="0"/>
              </a:rPr>
              <a:t>ПРИ ?</a:t>
            </a:r>
          </a:p>
        </p:txBody>
      </p:sp>
      <p:sp>
        <p:nvSpPr>
          <p:cNvPr id="8" name="Улыбающееся лицо 7">
            <a:hlinkClick r:id="" action="ppaction://macro?name=wrk_start"/>
          </p:cNvPr>
          <p:cNvSpPr>
            <a:spLocks noChangeArrowheads="1"/>
          </p:cNvSpPr>
          <p:nvPr/>
        </p:nvSpPr>
        <p:spPr bwMode="auto">
          <a:xfrm rot="21296605">
            <a:off x="3707041" y="5087733"/>
            <a:ext cx="2088233" cy="1706598"/>
          </a:xfrm>
          <a:prstGeom prst="smileyFace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  <a:tileRect/>
          </a:gradFill>
          <a:ln w="25400" algn="ctr">
            <a:solidFill>
              <a:srgbClr val="FFFF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400" b="1" spc="50" dirty="0">
                <a:ln w="19050" cmpd="sng">
                  <a:solidFill>
                    <a:srgbClr val="C00000"/>
                  </a:solidFill>
                  <a:prstDash val="solid"/>
                </a:ln>
                <a:solidFill>
                  <a:srgbClr val="FFFF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Arial" charset="0"/>
              </a:rPr>
              <a:t>Старт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 rot="-406837">
            <a:off x="1608138" y="1092200"/>
            <a:ext cx="5541962" cy="213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ru-RU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Конкурс презентаций: «Интерактивная мозаика»</a:t>
            </a:r>
          </a:p>
          <a:p>
            <a:pPr eaLnBrk="1" hangingPunct="1">
              <a:spcBef>
                <a:spcPct val="20000"/>
              </a:spcBef>
            </a:pPr>
            <a:r>
              <a:rPr lang="ru-RU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Сайт: Pedsovet.su.</a:t>
            </a:r>
            <a:endParaRPr lang="en-US" b="1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ru-RU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Автор: Арсенова Елена Анатольевна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ru-RU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Место работы: г. Краснодар МОУ СОШ № 20 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ru-RU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Должность: учитель русского языка и литературы</a:t>
            </a:r>
            <a:r>
              <a:rPr lang="en-US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ru-RU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Квалификационная категория: первая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ый прямоугольник 19">
            <a:hlinkClick r:id="" action="ppaction://macro?name=wrk_refresh"/>
          </p:cNvPr>
          <p:cNvSpPr>
            <a:spLocks noChangeArrowheads="1"/>
          </p:cNvSpPr>
          <p:nvPr/>
        </p:nvSpPr>
        <p:spPr bwMode="auto">
          <a:xfrm>
            <a:off x="1259632" y="5643563"/>
            <a:ext cx="2643188" cy="642937"/>
          </a:xfrm>
          <a:prstGeom prst="bevel">
            <a:avLst/>
          </a:prstGeom>
          <a:solidFill>
            <a:srgbClr val="558ED5">
              <a:alpha val="65882"/>
            </a:srgbClr>
          </a:solidFill>
          <a:ln w="25400" algn="ctr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исправить</a:t>
            </a:r>
            <a:endParaRPr lang="ru-RU" sz="280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" name="Багетная рамка 18">
            <a:hlinkClick r:id="" action="ppaction://macro?name=wrk_finished"/>
          </p:cNvPr>
          <p:cNvSpPr/>
          <p:nvPr/>
        </p:nvSpPr>
        <p:spPr>
          <a:xfrm>
            <a:off x="5004048" y="5643563"/>
            <a:ext cx="3000375" cy="642937"/>
          </a:xfrm>
          <a:prstGeom prst="bevel">
            <a:avLst/>
          </a:prstGeom>
          <a:solidFill>
            <a:srgbClr val="FF9900">
              <a:alpha val="65882"/>
            </a:srgbClr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ответ готов!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581025" y="188913"/>
            <a:ext cx="8229600" cy="1143000"/>
          </a:xfrm>
          <a:prstGeom prst="rect">
            <a:avLst/>
          </a:prstGeom>
          <a:solidFill>
            <a:srgbClr val="FFE18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Укажите слова, в которых действие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доведено до конца</a:t>
            </a:r>
          </a:p>
        </p:txBody>
      </p:sp>
      <p:sp>
        <p:nvSpPr>
          <p:cNvPr id="21" name="Горизонтальный свиток 20">
            <a:hlinkClick r:id="" action="ppaction://macro?name=DA_MN"/>
          </p:cNvPr>
          <p:cNvSpPr/>
          <p:nvPr/>
        </p:nvSpPr>
        <p:spPr>
          <a:xfrm>
            <a:off x="250825" y="2781300"/>
            <a:ext cx="2305050" cy="78105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пристукнуть</a:t>
            </a:r>
          </a:p>
        </p:txBody>
      </p:sp>
      <p:sp>
        <p:nvSpPr>
          <p:cNvPr id="22" name="Горизонтальный свиток 21">
            <a:hlinkClick r:id="" action="ppaction://macro?name=NET_MN"/>
          </p:cNvPr>
          <p:cNvSpPr/>
          <p:nvPr/>
        </p:nvSpPr>
        <p:spPr>
          <a:xfrm>
            <a:off x="250825" y="3927475"/>
            <a:ext cx="2305050" cy="795338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приблизить</a:t>
            </a:r>
          </a:p>
        </p:txBody>
      </p:sp>
      <p:sp>
        <p:nvSpPr>
          <p:cNvPr id="23" name="Горизонтальный свиток 22">
            <a:hlinkClick r:id="" action="ppaction://macro?name=DA_MN"/>
          </p:cNvPr>
          <p:cNvSpPr/>
          <p:nvPr/>
        </p:nvSpPr>
        <p:spPr>
          <a:xfrm>
            <a:off x="3132138" y="2811463"/>
            <a:ext cx="2519362" cy="7842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придумать</a:t>
            </a:r>
          </a:p>
        </p:txBody>
      </p:sp>
      <p:sp>
        <p:nvSpPr>
          <p:cNvPr id="24" name="Горизонтальный свиток 23">
            <a:hlinkClick r:id="" action="ppaction://macro?name=DA_MN"/>
          </p:cNvPr>
          <p:cNvSpPr/>
          <p:nvPr/>
        </p:nvSpPr>
        <p:spPr>
          <a:xfrm>
            <a:off x="3132138" y="3957638"/>
            <a:ext cx="2519362" cy="795337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приучить</a:t>
            </a:r>
          </a:p>
        </p:txBody>
      </p:sp>
      <p:sp>
        <p:nvSpPr>
          <p:cNvPr id="25" name="Горизонтальный свиток 24">
            <a:hlinkClick r:id="" action="ppaction://macro?name=NET_MN"/>
          </p:cNvPr>
          <p:cNvSpPr/>
          <p:nvPr/>
        </p:nvSpPr>
        <p:spPr>
          <a:xfrm>
            <a:off x="6165850" y="2752725"/>
            <a:ext cx="2679700" cy="85566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пристегнуть</a:t>
            </a:r>
          </a:p>
        </p:txBody>
      </p:sp>
      <p:sp>
        <p:nvSpPr>
          <p:cNvPr id="26" name="Горизонтальный свиток 25">
            <a:hlinkClick r:id="" action="ppaction://macro?name=DA_MN"/>
          </p:cNvPr>
          <p:cNvSpPr/>
          <p:nvPr/>
        </p:nvSpPr>
        <p:spPr>
          <a:xfrm>
            <a:off x="6165850" y="3927475"/>
            <a:ext cx="2736850" cy="8255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приискать</a:t>
            </a:r>
          </a:p>
        </p:txBody>
      </p:sp>
      <p:sp>
        <p:nvSpPr>
          <p:cNvPr id="27" name="Скругленный прямоугольник 16">
            <a:hlinkClick r:id="" action="ppaction://macro?name=NET_MN"/>
          </p:cNvPr>
          <p:cNvSpPr/>
          <p:nvPr/>
        </p:nvSpPr>
        <p:spPr>
          <a:xfrm>
            <a:off x="1258888" y="1557338"/>
            <a:ext cx="2747962" cy="9366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приколоть</a:t>
            </a:r>
          </a:p>
        </p:txBody>
      </p:sp>
      <p:sp>
        <p:nvSpPr>
          <p:cNvPr id="28" name="Скругленный прямоугольник 16">
            <a:hlinkClick r:id="" action="ppaction://macro?name=DA_MN"/>
          </p:cNvPr>
          <p:cNvSpPr/>
          <p:nvPr/>
        </p:nvSpPr>
        <p:spPr>
          <a:xfrm>
            <a:off x="4695825" y="1557338"/>
            <a:ext cx="2711450" cy="9366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приплыть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Скругленный прямоугольник 16">
            <a:hlinkClick r:id="" action="ppaction://macro?name=DA_MN"/>
          </p:cNvPr>
          <p:cNvSpPr/>
          <p:nvPr/>
        </p:nvSpPr>
        <p:spPr>
          <a:xfrm>
            <a:off x="1258888" y="1557338"/>
            <a:ext cx="2747962" cy="114935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пр_зирать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66FF"/>
                </a:solidFill>
                <a:latin typeface="Arial" charset="0"/>
                <a:cs typeface="Arial" charset="0"/>
              </a:rPr>
              <a:t>(ненавидеть)</a:t>
            </a:r>
          </a:p>
        </p:txBody>
      </p:sp>
      <p:sp>
        <p:nvSpPr>
          <p:cNvPr id="18" name="Скругленный прямоугольник 19">
            <a:hlinkClick r:id="" action="ppaction://macro?name=wrk_refresh"/>
          </p:cNvPr>
          <p:cNvSpPr>
            <a:spLocks noChangeArrowheads="1"/>
          </p:cNvSpPr>
          <p:nvPr/>
        </p:nvSpPr>
        <p:spPr bwMode="auto">
          <a:xfrm>
            <a:off x="1259632" y="5643563"/>
            <a:ext cx="2643188" cy="642937"/>
          </a:xfrm>
          <a:prstGeom prst="bevel">
            <a:avLst/>
          </a:prstGeom>
          <a:solidFill>
            <a:srgbClr val="558ED5">
              <a:alpha val="65882"/>
            </a:srgbClr>
          </a:solidFill>
          <a:ln w="25400" algn="ctr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исправить</a:t>
            </a:r>
            <a:endParaRPr lang="ru-RU" sz="280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" name="Багетная рамка 18">
            <a:hlinkClick r:id="" action="ppaction://macro?name=wrk_finished"/>
          </p:cNvPr>
          <p:cNvSpPr/>
          <p:nvPr/>
        </p:nvSpPr>
        <p:spPr>
          <a:xfrm>
            <a:off x="5004048" y="5643563"/>
            <a:ext cx="3000375" cy="642937"/>
          </a:xfrm>
          <a:prstGeom prst="bevel">
            <a:avLst/>
          </a:prstGeom>
          <a:solidFill>
            <a:srgbClr val="FF9900">
              <a:alpha val="65882"/>
            </a:srgbClr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ответ готов!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581025" y="188913"/>
            <a:ext cx="8229600" cy="1143000"/>
          </a:xfrm>
          <a:prstGeom prst="rect">
            <a:avLst/>
          </a:prstGeom>
          <a:solidFill>
            <a:srgbClr val="FFE18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Укажите слова с приставкой ПРЕ</a:t>
            </a:r>
          </a:p>
        </p:txBody>
      </p:sp>
      <p:sp>
        <p:nvSpPr>
          <p:cNvPr id="42" name="Горизонтальный свиток 41">
            <a:hlinkClick r:id="" action="ppaction://macro?name=DA_MN"/>
          </p:cNvPr>
          <p:cNvSpPr/>
          <p:nvPr/>
        </p:nvSpPr>
        <p:spPr>
          <a:xfrm>
            <a:off x="250825" y="2781300"/>
            <a:ext cx="2382838" cy="114776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пр_клонить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66FF"/>
                </a:solidFill>
                <a:latin typeface="Arial" charset="0"/>
                <a:cs typeface="Arial" charset="0"/>
              </a:rPr>
              <a:t>(голову)</a:t>
            </a:r>
          </a:p>
        </p:txBody>
      </p:sp>
      <p:sp>
        <p:nvSpPr>
          <p:cNvPr id="43" name="Горизонтальный свиток 42">
            <a:hlinkClick r:id="" action="ppaction://macro?name=NET_MN"/>
          </p:cNvPr>
          <p:cNvSpPr/>
          <p:nvPr/>
        </p:nvSpPr>
        <p:spPr>
          <a:xfrm>
            <a:off x="250825" y="3927475"/>
            <a:ext cx="2305050" cy="97631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пр_творить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66FF"/>
                </a:solidFill>
                <a:latin typeface="Arial" charset="0"/>
                <a:cs typeface="Arial" charset="0"/>
              </a:rPr>
              <a:t>(дверь)</a:t>
            </a:r>
          </a:p>
        </p:txBody>
      </p:sp>
      <p:sp>
        <p:nvSpPr>
          <p:cNvPr id="44" name="Горизонтальный свиток 43">
            <a:hlinkClick r:id="" action="ppaction://macro?name=NET_MN"/>
          </p:cNvPr>
          <p:cNvSpPr/>
          <p:nvPr/>
        </p:nvSpPr>
        <p:spPr>
          <a:xfrm>
            <a:off x="3132138" y="2811463"/>
            <a:ext cx="2519362" cy="111125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пр_клонить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66FF"/>
                </a:solidFill>
                <a:latin typeface="Arial" charset="0"/>
                <a:cs typeface="Arial" charset="0"/>
              </a:rPr>
              <a:t>(ветку)</a:t>
            </a:r>
          </a:p>
        </p:txBody>
      </p:sp>
      <p:sp>
        <p:nvSpPr>
          <p:cNvPr id="45" name="Горизонтальный свиток 44">
            <a:hlinkClick r:id="" action="ppaction://macro?name=DA_MN"/>
          </p:cNvPr>
          <p:cNvSpPr/>
          <p:nvPr/>
        </p:nvSpPr>
        <p:spPr>
          <a:xfrm>
            <a:off x="3111500" y="3957638"/>
            <a:ext cx="2519363" cy="976312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пр_ходящий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66FF"/>
                </a:solidFill>
                <a:latin typeface="Arial" charset="0"/>
                <a:cs typeface="Arial" charset="0"/>
              </a:rPr>
              <a:t>(момент)</a:t>
            </a:r>
          </a:p>
        </p:txBody>
      </p:sp>
      <p:sp>
        <p:nvSpPr>
          <p:cNvPr id="46" name="Горизонтальный свиток 45">
            <a:hlinkClick r:id="" action="ppaction://macro?name=DA_MN"/>
          </p:cNvPr>
          <p:cNvSpPr/>
          <p:nvPr/>
        </p:nvSpPr>
        <p:spPr>
          <a:xfrm>
            <a:off x="6165850" y="2752725"/>
            <a:ext cx="2679700" cy="1049338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пр_творить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66FF"/>
                </a:solidFill>
                <a:latin typeface="Arial" charset="0"/>
                <a:cs typeface="Arial" charset="0"/>
              </a:rPr>
              <a:t>(мечту)</a:t>
            </a:r>
          </a:p>
        </p:txBody>
      </p:sp>
      <p:sp>
        <p:nvSpPr>
          <p:cNvPr id="47" name="Горизонтальный свиток 46">
            <a:hlinkClick r:id="" action="ppaction://macro?name=NET_MN"/>
          </p:cNvPr>
          <p:cNvSpPr/>
          <p:nvPr/>
        </p:nvSpPr>
        <p:spPr>
          <a:xfrm>
            <a:off x="6165850" y="3927475"/>
            <a:ext cx="2736850" cy="101441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пр_ходящий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66FF"/>
                </a:solidFill>
                <a:latin typeface="Arial" charset="0"/>
                <a:cs typeface="Arial" charset="0"/>
              </a:rPr>
              <a:t>(почтальон)</a:t>
            </a:r>
          </a:p>
        </p:txBody>
      </p:sp>
      <p:sp>
        <p:nvSpPr>
          <p:cNvPr id="49" name="Скругленный прямоугольник 16">
            <a:hlinkClick r:id="" action="ppaction://macro?name=NET_MN"/>
          </p:cNvPr>
          <p:cNvSpPr/>
          <p:nvPr/>
        </p:nvSpPr>
        <p:spPr>
          <a:xfrm>
            <a:off x="4810125" y="1557338"/>
            <a:ext cx="2711450" cy="114935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пр_зирать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66FF"/>
                </a:solidFill>
                <a:latin typeface="Arial" charset="0"/>
                <a:cs typeface="Arial" charset="0"/>
              </a:rPr>
              <a:t>(давать приют)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48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лнце 4"/>
          <p:cNvSpPr>
            <a:spLocks noChangeArrowheads="1"/>
          </p:cNvSpPr>
          <p:nvPr/>
        </p:nvSpPr>
        <p:spPr bwMode="auto">
          <a:xfrm>
            <a:off x="4067944" y="2357592"/>
            <a:ext cx="5070113" cy="4383778"/>
          </a:xfrm>
          <a:prstGeom prst="sun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</a:gradFill>
          <a:ln w="25400" algn="ctr">
            <a:solidFill>
              <a:srgbClr val="FFFF00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Выноска-облако 5"/>
          <p:cNvSpPr>
            <a:spLocks noChangeArrowheads="1"/>
          </p:cNvSpPr>
          <p:nvPr/>
        </p:nvSpPr>
        <p:spPr bwMode="auto">
          <a:xfrm>
            <a:off x="0" y="1556792"/>
            <a:ext cx="5220072" cy="2232248"/>
          </a:xfrm>
          <a:prstGeom prst="cloudCallout">
            <a:avLst>
              <a:gd name="adj1" fmla="val 4738"/>
              <a:gd name="adj2" fmla="val 12011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circle">
              <a:fillToRect l="50000" t="50000" r="50000" b="50000"/>
            </a:path>
            <a:tileRect/>
          </a:gradFill>
          <a:ln w="25400" algn="ctr">
            <a:solidFill>
              <a:srgbClr val="00B0F0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Arial" pitchFamily="34" charset="0"/>
              </a:rPr>
              <a:t>Верно: 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Arial" pitchFamily="34" charset="0"/>
              </a:rPr>
              <a:t>Ошибки: 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Arial" pitchFamily="34" charset="0"/>
              </a:rPr>
              <a:t>Отметка: 2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59425" y="3884613"/>
            <a:ext cx="2087563" cy="831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00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rgbClr val="CC0000"/>
                </a:solidFill>
              </a:rPr>
              <a:t>Время: 0 мин. 4 сек.</a:t>
            </a:r>
            <a:endParaRPr lang="ru-RU" sz="2400" b="1" dirty="0">
              <a:solidFill>
                <a:srgbClr val="CC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218083"/>
            <a:ext cx="5544616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i="1" spc="50" dirty="0">
                <a:ln w="11430">
                  <a:solidFill>
                    <a:srgbClr val="00B0F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  <a:cs typeface="Arial" charset="0"/>
              </a:rPr>
              <a:t>Результат теста</a:t>
            </a:r>
            <a:endParaRPr lang="ru-RU" sz="5400" b="1" spc="50" dirty="0">
              <a:ln w="11430">
                <a:solidFill>
                  <a:srgbClr val="00B0F0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>
            <a:hlinkClick r:id="" action="ppaction://macro?name=wrk_correct"/>
          </p:cNvPr>
          <p:cNvSpPr txBox="1"/>
          <p:nvPr/>
        </p:nvSpPr>
        <p:spPr>
          <a:xfrm>
            <a:off x="1042988" y="4724400"/>
            <a:ext cx="2449512" cy="8318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Хочешь исправить, нажми сюда</a:t>
            </a:r>
          </a:p>
        </p:txBody>
      </p:sp>
      <p:sp>
        <p:nvSpPr>
          <p:cNvPr id="13" name="TextBox 12">
            <a:hlinkClick r:id="" action="ppaction://macro?name=wrk_repeat"/>
          </p:cNvPr>
          <p:cNvSpPr txBox="1"/>
          <p:nvPr/>
        </p:nvSpPr>
        <p:spPr>
          <a:xfrm>
            <a:off x="5967413" y="1141413"/>
            <a:ext cx="2825750" cy="8302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990000"/>
                </a:solidFill>
                <a:latin typeface="Monotype Corsiva" pitchFamily="66" charset="0"/>
              </a:rPr>
              <a:t>Хочешь повторить ещё, нажми сюда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538163" y="188913"/>
            <a:ext cx="8229600" cy="1114425"/>
          </a:xfrm>
          <a:solidFill>
            <a:srgbClr val="FFE181"/>
          </a:solidFill>
          <a:ln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2800" b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Укажите неверное  объяснение значения приставки:</a:t>
            </a:r>
            <a:endParaRPr lang="ru-RU" sz="2800" b="1" i="1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Горизонтальный свиток 3">
            <a:hlinkClick r:id="" action="ppaction://macro?name=NET_MN"/>
          </p:cNvPr>
          <p:cNvSpPr/>
          <p:nvPr/>
        </p:nvSpPr>
        <p:spPr>
          <a:xfrm>
            <a:off x="323850" y="1557338"/>
            <a:ext cx="3743325" cy="11430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привокзальный –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нахождение вблизи</a:t>
            </a:r>
          </a:p>
        </p:txBody>
      </p:sp>
      <p:sp>
        <p:nvSpPr>
          <p:cNvPr id="13" name="Горизонтальный свиток 12">
            <a:hlinkClick r:id="" action="ppaction://macro?name=NET_MN"/>
          </p:cNvPr>
          <p:cNvSpPr/>
          <p:nvPr/>
        </p:nvSpPr>
        <p:spPr>
          <a:xfrm>
            <a:off x="323850" y="3141663"/>
            <a:ext cx="3743325" cy="1008062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приоткрыть –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неполнота действия</a:t>
            </a:r>
          </a:p>
        </p:txBody>
      </p:sp>
      <p:sp>
        <p:nvSpPr>
          <p:cNvPr id="15" name="Горизонтальный свиток 14">
            <a:hlinkClick r:id="" action="ppaction://macro?name=NET_MN"/>
          </p:cNvPr>
          <p:cNvSpPr/>
          <p:nvPr/>
        </p:nvSpPr>
        <p:spPr>
          <a:xfrm>
            <a:off x="323850" y="4508500"/>
            <a:ext cx="3743325" cy="100806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приклеить -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присоединение</a:t>
            </a:r>
          </a:p>
        </p:txBody>
      </p:sp>
      <p:sp>
        <p:nvSpPr>
          <p:cNvPr id="16" name="Горизонтальный свиток 15">
            <a:hlinkClick r:id="" action="ppaction://macro?name=NET_MN"/>
          </p:cNvPr>
          <p:cNvSpPr/>
          <p:nvPr/>
        </p:nvSpPr>
        <p:spPr>
          <a:xfrm>
            <a:off x="4859338" y="2128838"/>
            <a:ext cx="4033837" cy="1363662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прервать-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сходно со значением приставки пере-</a:t>
            </a:r>
          </a:p>
        </p:txBody>
      </p:sp>
      <p:sp>
        <p:nvSpPr>
          <p:cNvPr id="17" name="Горизонтальный свиток 16">
            <a:hlinkClick r:id="" action="ppaction://macro?name=DA_MN"/>
          </p:cNvPr>
          <p:cNvSpPr/>
          <p:nvPr/>
        </p:nvSpPr>
        <p:spPr>
          <a:xfrm>
            <a:off x="4859338" y="3779838"/>
            <a:ext cx="4033837" cy="11430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пребывать –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приближение</a:t>
            </a:r>
          </a:p>
        </p:txBody>
      </p:sp>
      <p:sp>
        <p:nvSpPr>
          <p:cNvPr id="5128" name="Скругленный прямоугольник 19">
            <a:hlinkClick r:id="" action="ppaction://macro?name=wrk_refresh"/>
          </p:cNvPr>
          <p:cNvSpPr>
            <a:spLocks noChangeArrowheads="1"/>
          </p:cNvSpPr>
          <p:nvPr/>
        </p:nvSpPr>
        <p:spPr bwMode="auto">
          <a:xfrm>
            <a:off x="1259633" y="5643563"/>
            <a:ext cx="2736304" cy="642937"/>
          </a:xfrm>
          <a:prstGeom prst="bevel">
            <a:avLst/>
          </a:prstGeom>
          <a:solidFill>
            <a:srgbClr val="558ED5">
              <a:alpha val="67451"/>
            </a:srgbClr>
          </a:solidFill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C0000"/>
                  </a:solidFill>
                  <a:prstDash val="solid"/>
                  <a:miter lim="800000"/>
                </a:ln>
                <a:solidFill>
                  <a:srgbClr val="FCE01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исправить</a:t>
            </a:r>
          </a:p>
        </p:txBody>
      </p:sp>
      <p:sp>
        <p:nvSpPr>
          <p:cNvPr id="21" name="Багетная рамка 20">
            <a:hlinkClick r:id="" action="ppaction://macro?name=wrk_finished"/>
          </p:cNvPr>
          <p:cNvSpPr/>
          <p:nvPr/>
        </p:nvSpPr>
        <p:spPr>
          <a:xfrm>
            <a:off x="5004048" y="5643562"/>
            <a:ext cx="3000375" cy="642937"/>
          </a:xfrm>
          <a:prstGeom prst="bevel">
            <a:avLst/>
          </a:prstGeom>
          <a:solidFill>
            <a:srgbClr val="FF9900">
              <a:alpha val="67059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C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ответ готов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1143000"/>
          </a:xfrm>
          <a:solidFill>
            <a:srgbClr val="FFE18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Укажите слово, в котором пишется И</a:t>
            </a:r>
          </a:p>
        </p:txBody>
      </p:sp>
      <p:sp>
        <p:nvSpPr>
          <p:cNvPr id="13" name="Горизонтальный свиток 12">
            <a:hlinkClick r:id="" action="ppaction://macro?name=NET_MN"/>
          </p:cNvPr>
          <p:cNvSpPr/>
          <p:nvPr/>
        </p:nvSpPr>
        <p:spPr>
          <a:xfrm>
            <a:off x="485775" y="3538538"/>
            <a:ext cx="2663825" cy="11430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пр_огромной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Горизонтальный свиток 13">
            <a:hlinkClick r:id="" action="ppaction://macro?name=NET_MN"/>
          </p:cNvPr>
          <p:cNvSpPr/>
          <p:nvPr/>
        </p:nvSpPr>
        <p:spPr>
          <a:xfrm>
            <a:off x="4716463" y="1895475"/>
            <a:ext cx="2905125" cy="11430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пр_одолеть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Горизонтальный свиток 15">
            <a:hlinkClick r:id="" action="ppaction://macro?name=DA_MN"/>
          </p:cNvPr>
          <p:cNvSpPr/>
          <p:nvPr/>
        </p:nvSpPr>
        <p:spPr>
          <a:xfrm>
            <a:off x="5508625" y="3459163"/>
            <a:ext cx="2889250" cy="11430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пр_бытие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5127" name="Скругленный прямоугольник 19">
            <a:hlinkClick r:id="" action="ppaction://macro?name=wrk_refresh"/>
          </p:cNvPr>
          <p:cNvSpPr>
            <a:spLocks noChangeArrowheads="1"/>
          </p:cNvSpPr>
          <p:nvPr/>
        </p:nvSpPr>
        <p:spPr bwMode="auto">
          <a:xfrm>
            <a:off x="1259632" y="5643563"/>
            <a:ext cx="2643188" cy="642937"/>
          </a:xfrm>
          <a:prstGeom prst="bevel">
            <a:avLst/>
          </a:prstGeom>
          <a:solidFill>
            <a:srgbClr val="558ED5">
              <a:alpha val="65882"/>
            </a:srgbClr>
          </a:solidFill>
          <a:ln w="25400" algn="ctr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исправить</a:t>
            </a:r>
            <a:endParaRPr lang="ru-RU" sz="280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1" name="Багетная рамка 20">
            <a:hlinkClick r:id="" action="ppaction://macro?name=wrk_finished"/>
          </p:cNvPr>
          <p:cNvSpPr/>
          <p:nvPr/>
        </p:nvSpPr>
        <p:spPr>
          <a:xfrm>
            <a:off x="5004048" y="5643563"/>
            <a:ext cx="3000375" cy="642937"/>
          </a:xfrm>
          <a:prstGeom prst="bevel">
            <a:avLst/>
          </a:prstGeom>
          <a:solidFill>
            <a:srgbClr val="FF9900">
              <a:alpha val="65882"/>
            </a:srgbClr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ответ готов!</a:t>
            </a:r>
          </a:p>
        </p:txBody>
      </p:sp>
      <p:sp>
        <p:nvSpPr>
          <p:cNvPr id="10" name="Горизонтальный свиток 9">
            <a:hlinkClick r:id="" action="ppaction://macro?name=NET_MN"/>
          </p:cNvPr>
          <p:cNvSpPr/>
          <p:nvPr/>
        </p:nvSpPr>
        <p:spPr>
          <a:xfrm>
            <a:off x="1128713" y="1989138"/>
            <a:ext cx="2905125" cy="11430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пр_вращать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>
            <a:hlinkClick r:id="" action="ppaction://macro?name=NET_MN"/>
          </p:cNvPr>
          <p:cNvSpPr/>
          <p:nvPr/>
        </p:nvSpPr>
        <p:spPr>
          <a:xfrm>
            <a:off x="328613" y="3068638"/>
            <a:ext cx="2298700" cy="7969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приобрести</a:t>
            </a:r>
          </a:p>
        </p:txBody>
      </p:sp>
      <p:sp>
        <p:nvSpPr>
          <p:cNvPr id="13" name="Горизонтальный свиток 12">
            <a:hlinkClick r:id="" action="ppaction://macro?name=DA_MN"/>
          </p:cNvPr>
          <p:cNvSpPr/>
          <p:nvPr/>
        </p:nvSpPr>
        <p:spPr>
          <a:xfrm>
            <a:off x="328613" y="4508500"/>
            <a:ext cx="2227262" cy="922338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привстать</a:t>
            </a:r>
          </a:p>
        </p:txBody>
      </p:sp>
      <p:sp>
        <p:nvSpPr>
          <p:cNvPr id="14" name="Горизонтальный свиток 13">
            <a:hlinkClick r:id="" action="ppaction://macro?name=DA_MN"/>
          </p:cNvPr>
          <p:cNvSpPr/>
          <p:nvPr/>
        </p:nvSpPr>
        <p:spPr>
          <a:xfrm>
            <a:off x="3203575" y="3073400"/>
            <a:ext cx="2376488" cy="79216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приподнять</a:t>
            </a:r>
          </a:p>
        </p:txBody>
      </p:sp>
      <p:sp>
        <p:nvSpPr>
          <p:cNvPr id="15" name="Горизонтальный свиток 14">
            <a:hlinkClick r:id="" action="ppaction://macro?name=DA_MN"/>
          </p:cNvPr>
          <p:cNvSpPr/>
          <p:nvPr/>
        </p:nvSpPr>
        <p:spPr>
          <a:xfrm>
            <a:off x="3203575" y="4508500"/>
            <a:ext cx="2376488" cy="8636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приоткрыть</a:t>
            </a:r>
          </a:p>
        </p:txBody>
      </p:sp>
      <p:sp>
        <p:nvSpPr>
          <p:cNvPr id="16" name="Горизонтальный свиток 15">
            <a:hlinkClick r:id="" action="ppaction://macro?name=DA_MN"/>
          </p:cNvPr>
          <p:cNvSpPr/>
          <p:nvPr/>
        </p:nvSpPr>
        <p:spPr>
          <a:xfrm>
            <a:off x="6264275" y="3073400"/>
            <a:ext cx="2411413" cy="79216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призакрыть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Горизонтальный свиток 16">
            <a:hlinkClick r:id="" action="ppaction://macro?name=NET_MN"/>
          </p:cNvPr>
          <p:cNvSpPr/>
          <p:nvPr/>
        </p:nvSpPr>
        <p:spPr>
          <a:xfrm>
            <a:off x="6300788" y="4437063"/>
            <a:ext cx="2447925" cy="779462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пригородный</a:t>
            </a:r>
          </a:p>
        </p:txBody>
      </p:sp>
      <p:sp>
        <p:nvSpPr>
          <p:cNvPr id="2" name="Скругленный прямоугольник 14">
            <a:hlinkClick r:id="" action="ppaction://macro?name=NET_MN"/>
          </p:cNvPr>
          <p:cNvSpPr/>
          <p:nvPr/>
        </p:nvSpPr>
        <p:spPr>
          <a:xfrm>
            <a:off x="4789488" y="1727200"/>
            <a:ext cx="2627312" cy="8636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прилететь</a:t>
            </a:r>
          </a:p>
        </p:txBody>
      </p:sp>
      <p:sp>
        <p:nvSpPr>
          <p:cNvPr id="3" name="Скругленный прямоугольник 14">
            <a:hlinkClick r:id="" action="ppaction://macro?name=NET_MN"/>
          </p:cNvPr>
          <p:cNvSpPr/>
          <p:nvPr/>
        </p:nvSpPr>
        <p:spPr>
          <a:xfrm>
            <a:off x="1558925" y="1698625"/>
            <a:ext cx="2587625" cy="9366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приморский</a:t>
            </a:r>
          </a:p>
        </p:txBody>
      </p:sp>
      <p:sp>
        <p:nvSpPr>
          <p:cNvPr id="18" name="Скругленный прямоугольник 19">
            <a:hlinkClick r:id="" action="ppaction://macro?name=wrk_refresh"/>
          </p:cNvPr>
          <p:cNvSpPr>
            <a:spLocks noChangeArrowheads="1"/>
          </p:cNvSpPr>
          <p:nvPr/>
        </p:nvSpPr>
        <p:spPr bwMode="auto">
          <a:xfrm>
            <a:off x="1259632" y="5643563"/>
            <a:ext cx="2643188" cy="642937"/>
          </a:xfrm>
          <a:prstGeom prst="bevel">
            <a:avLst/>
          </a:prstGeom>
          <a:solidFill>
            <a:srgbClr val="558ED5">
              <a:alpha val="65882"/>
            </a:srgbClr>
          </a:solidFill>
          <a:ln w="25400" algn="ctr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исправить</a:t>
            </a:r>
            <a:endParaRPr lang="ru-RU" sz="280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" name="Багетная рамка 18">
            <a:hlinkClick r:id="" action="ppaction://macro?name=wrk_finished"/>
          </p:cNvPr>
          <p:cNvSpPr/>
          <p:nvPr/>
        </p:nvSpPr>
        <p:spPr>
          <a:xfrm>
            <a:off x="5004048" y="5643563"/>
            <a:ext cx="3000375" cy="642937"/>
          </a:xfrm>
          <a:prstGeom prst="bevel">
            <a:avLst/>
          </a:prstGeom>
          <a:solidFill>
            <a:srgbClr val="FF9900">
              <a:alpha val="65882"/>
            </a:srgbClr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ответ готов!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515938" y="188913"/>
            <a:ext cx="8229600" cy="1143000"/>
          </a:xfrm>
          <a:prstGeom prst="rect">
            <a:avLst/>
          </a:prstGeom>
          <a:solidFill>
            <a:srgbClr val="FFE18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2800" b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Укажите слова </a:t>
            </a:r>
            <a:r>
              <a:rPr lang="ru-RU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со значением неполноты действия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>
            <a:hlinkClick r:id="" action="ppaction://macro?name=NET_MN"/>
          </p:cNvPr>
          <p:cNvSpPr/>
          <p:nvPr/>
        </p:nvSpPr>
        <p:spPr>
          <a:xfrm>
            <a:off x="250825" y="2695575"/>
            <a:ext cx="2295525" cy="865188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прежадный</a:t>
            </a:r>
          </a:p>
        </p:txBody>
      </p:sp>
      <p:sp>
        <p:nvSpPr>
          <p:cNvPr id="13" name="Горизонтальный свиток 12">
            <a:hlinkClick r:id="" action="ppaction://macro?name=NET_MN"/>
          </p:cNvPr>
          <p:cNvSpPr/>
          <p:nvPr/>
        </p:nvSpPr>
        <p:spPr>
          <a:xfrm>
            <a:off x="263525" y="3824288"/>
            <a:ext cx="2282825" cy="79375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приехать</a:t>
            </a:r>
          </a:p>
        </p:txBody>
      </p:sp>
      <p:sp>
        <p:nvSpPr>
          <p:cNvPr id="14" name="Горизонтальный свиток 13">
            <a:hlinkClick r:id="" action="ppaction://macro?name=NET_MN"/>
          </p:cNvPr>
          <p:cNvSpPr/>
          <p:nvPr/>
        </p:nvSpPr>
        <p:spPr>
          <a:xfrm>
            <a:off x="3198813" y="2657475"/>
            <a:ext cx="2560637" cy="865188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приблизить</a:t>
            </a:r>
          </a:p>
        </p:txBody>
      </p:sp>
      <p:sp>
        <p:nvSpPr>
          <p:cNvPr id="15" name="Горизонтальный свиток 14">
            <a:hlinkClick r:id="" action="ppaction://macro?name=DA_MN"/>
          </p:cNvPr>
          <p:cNvSpPr/>
          <p:nvPr/>
        </p:nvSpPr>
        <p:spPr>
          <a:xfrm>
            <a:off x="3198813" y="3824288"/>
            <a:ext cx="2560637" cy="7207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>
                <a:solidFill>
                  <a:srgbClr val="C00000"/>
                </a:solidFill>
                <a:latin typeface="Arial" charset="0"/>
                <a:cs typeface="Arial" charset="0"/>
              </a:rPr>
              <a:t>прибить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Горизонтальный свиток 15">
            <a:hlinkClick r:id="" action="ppaction://macro?name=NET_MN"/>
          </p:cNvPr>
          <p:cNvSpPr/>
          <p:nvPr/>
        </p:nvSpPr>
        <p:spPr>
          <a:xfrm>
            <a:off x="6086475" y="2633663"/>
            <a:ext cx="2662238" cy="795337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прилечь</a:t>
            </a:r>
          </a:p>
        </p:txBody>
      </p:sp>
      <p:sp>
        <p:nvSpPr>
          <p:cNvPr id="17" name="Горизонтальный свиток 16">
            <a:hlinkClick r:id="" action="ppaction://macro?name=NET_MN"/>
          </p:cNvPr>
          <p:cNvSpPr/>
          <p:nvPr/>
        </p:nvSpPr>
        <p:spPr>
          <a:xfrm>
            <a:off x="6086475" y="3787775"/>
            <a:ext cx="2662238" cy="7207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прекрасный</a:t>
            </a:r>
          </a:p>
        </p:txBody>
      </p:sp>
      <p:sp>
        <p:nvSpPr>
          <p:cNvPr id="2" name="Скругленный прямоугольник 15">
            <a:hlinkClick r:id="" action="ppaction://macro?name=DA_MN"/>
          </p:cNvPr>
          <p:cNvSpPr/>
          <p:nvPr/>
        </p:nvSpPr>
        <p:spPr>
          <a:xfrm>
            <a:off x="6061075" y="1552575"/>
            <a:ext cx="2687638" cy="79216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прикрутить</a:t>
            </a:r>
          </a:p>
        </p:txBody>
      </p:sp>
      <p:sp>
        <p:nvSpPr>
          <p:cNvPr id="3" name="Скругленный прямоугольник 15">
            <a:hlinkClick r:id="" action="ppaction://macro?name=DA_MN"/>
          </p:cNvPr>
          <p:cNvSpPr/>
          <p:nvPr/>
        </p:nvSpPr>
        <p:spPr>
          <a:xfrm>
            <a:off x="3198813" y="1552575"/>
            <a:ext cx="2560637" cy="8636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приклеить</a:t>
            </a:r>
          </a:p>
        </p:txBody>
      </p:sp>
      <p:sp>
        <p:nvSpPr>
          <p:cNvPr id="5" name="Скругленный прямоугольник 15">
            <a:hlinkClick r:id="" action="ppaction://macro?name=DA_MN"/>
          </p:cNvPr>
          <p:cNvSpPr/>
          <p:nvPr/>
        </p:nvSpPr>
        <p:spPr>
          <a:xfrm>
            <a:off x="250825" y="1628775"/>
            <a:ext cx="2592388" cy="86836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пришить</a:t>
            </a:r>
          </a:p>
        </p:txBody>
      </p:sp>
      <p:sp>
        <p:nvSpPr>
          <p:cNvPr id="18" name="Скругленный прямоугольник 19">
            <a:hlinkClick r:id="" action="ppaction://macro?name=wrk_refresh"/>
          </p:cNvPr>
          <p:cNvSpPr>
            <a:spLocks noChangeArrowheads="1"/>
          </p:cNvSpPr>
          <p:nvPr/>
        </p:nvSpPr>
        <p:spPr bwMode="auto">
          <a:xfrm>
            <a:off x="1259632" y="5643563"/>
            <a:ext cx="2643188" cy="642937"/>
          </a:xfrm>
          <a:prstGeom prst="bevel">
            <a:avLst/>
          </a:prstGeom>
          <a:solidFill>
            <a:srgbClr val="558ED5">
              <a:alpha val="65882"/>
            </a:srgbClr>
          </a:solidFill>
          <a:ln w="25400" algn="ctr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исправить</a:t>
            </a:r>
            <a:endParaRPr lang="ru-RU" sz="280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" name="Багетная рамка 18">
            <a:hlinkClick r:id="" action="ppaction://macro?name=wrk_finished"/>
          </p:cNvPr>
          <p:cNvSpPr/>
          <p:nvPr/>
        </p:nvSpPr>
        <p:spPr>
          <a:xfrm>
            <a:off x="5004048" y="5643563"/>
            <a:ext cx="3000375" cy="642937"/>
          </a:xfrm>
          <a:prstGeom prst="bevel">
            <a:avLst/>
          </a:prstGeom>
          <a:solidFill>
            <a:srgbClr val="FF9900">
              <a:alpha val="65882"/>
            </a:srgbClr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ответ готов!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581025" y="188913"/>
            <a:ext cx="8229600" cy="1143000"/>
          </a:xfrm>
          <a:prstGeom prst="rect">
            <a:avLst/>
          </a:prstGeom>
          <a:solidFill>
            <a:srgbClr val="FFE18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Укажите слова со значением присоединения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" grpId="0" animBg="1"/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>
            <a:hlinkClick r:id="" action="ppaction://macro?name=DA_MN"/>
          </p:cNvPr>
          <p:cNvSpPr/>
          <p:nvPr/>
        </p:nvSpPr>
        <p:spPr>
          <a:xfrm>
            <a:off x="104775" y="2686050"/>
            <a:ext cx="2581275" cy="85725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преуспевать</a:t>
            </a:r>
          </a:p>
        </p:txBody>
      </p:sp>
      <p:sp>
        <p:nvSpPr>
          <p:cNvPr id="13" name="Горизонтальный свиток 12">
            <a:hlinkClick r:id="" action="ppaction://macro?name=NET_MN"/>
          </p:cNvPr>
          <p:cNvSpPr/>
          <p:nvPr/>
        </p:nvSpPr>
        <p:spPr>
          <a:xfrm>
            <a:off x="73025" y="3860800"/>
            <a:ext cx="2555875" cy="8636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преображать</a:t>
            </a:r>
          </a:p>
        </p:txBody>
      </p:sp>
      <p:sp>
        <p:nvSpPr>
          <p:cNvPr id="14" name="Горизонтальный свиток 13">
            <a:hlinkClick r:id="" action="ppaction://macro?name=DA_MN"/>
          </p:cNvPr>
          <p:cNvSpPr/>
          <p:nvPr/>
        </p:nvSpPr>
        <p:spPr>
          <a:xfrm>
            <a:off x="2987675" y="2686050"/>
            <a:ext cx="2808288" cy="85725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преинтересный</a:t>
            </a:r>
          </a:p>
        </p:txBody>
      </p:sp>
      <p:sp>
        <p:nvSpPr>
          <p:cNvPr id="15" name="Горизонтальный свиток 14">
            <a:hlinkClick r:id="" action="ppaction://macro?name=DA_MN"/>
          </p:cNvPr>
          <p:cNvSpPr/>
          <p:nvPr/>
        </p:nvSpPr>
        <p:spPr>
          <a:xfrm>
            <a:off x="2987675" y="3848100"/>
            <a:ext cx="2808288" cy="8636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пренеприятный</a:t>
            </a:r>
          </a:p>
        </p:txBody>
      </p:sp>
      <p:sp>
        <p:nvSpPr>
          <p:cNvPr id="16" name="Горизонтальный свиток 15">
            <a:hlinkClick r:id="" action="ppaction://macro?name=NET_MN"/>
          </p:cNvPr>
          <p:cNvSpPr/>
          <p:nvPr/>
        </p:nvSpPr>
        <p:spPr>
          <a:xfrm>
            <a:off x="6084888" y="2695575"/>
            <a:ext cx="2951162" cy="855663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превращать</a:t>
            </a:r>
          </a:p>
        </p:txBody>
      </p:sp>
      <p:sp>
        <p:nvSpPr>
          <p:cNvPr id="17" name="Горизонтальный свиток 16">
            <a:hlinkClick r:id="" action="ppaction://macro?name=DA_MN"/>
          </p:cNvPr>
          <p:cNvSpPr/>
          <p:nvPr/>
        </p:nvSpPr>
        <p:spPr>
          <a:xfrm>
            <a:off x="6084888" y="3848100"/>
            <a:ext cx="2951162" cy="8636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преувеличивать</a:t>
            </a:r>
          </a:p>
        </p:txBody>
      </p:sp>
      <p:sp>
        <p:nvSpPr>
          <p:cNvPr id="2" name="Скругленный прямоугольник 16">
            <a:hlinkClick r:id="" action="ppaction://macro?name=DA_MN"/>
          </p:cNvPr>
          <p:cNvSpPr/>
          <p:nvPr/>
        </p:nvSpPr>
        <p:spPr>
          <a:xfrm>
            <a:off x="1577975" y="1557338"/>
            <a:ext cx="2449513" cy="79057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прекрасный</a:t>
            </a:r>
          </a:p>
        </p:txBody>
      </p:sp>
      <p:sp>
        <p:nvSpPr>
          <p:cNvPr id="3" name="Скругленный прямоугольник 16">
            <a:hlinkClick r:id="" action="ppaction://macro?name=NET_MN"/>
          </p:cNvPr>
          <p:cNvSpPr/>
          <p:nvPr/>
        </p:nvSpPr>
        <p:spPr>
          <a:xfrm>
            <a:off x="5113338" y="1520825"/>
            <a:ext cx="2446337" cy="8636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препятствие</a:t>
            </a:r>
          </a:p>
        </p:txBody>
      </p:sp>
      <p:sp>
        <p:nvSpPr>
          <p:cNvPr id="18" name="Скругленный прямоугольник 19">
            <a:hlinkClick r:id="" action="ppaction://macro?name=wrk_refresh"/>
          </p:cNvPr>
          <p:cNvSpPr>
            <a:spLocks noChangeArrowheads="1"/>
          </p:cNvSpPr>
          <p:nvPr/>
        </p:nvSpPr>
        <p:spPr bwMode="auto">
          <a:xfrm>
            <a:off x="1259632" y="5643563"/>
            <a:ext cx="2643188" cy="642937"/>
          </a:xfrm>
          <a:prstGeom prst="bevel">
            <a:avLst/>
          </a:prstGeom>
          <a:solidFill>
            <a:srgbClr val="558ED5">
              <a:alpha val="65882"/>
            </a:srgbClr>
          </a:solidFill>
          <a:ln w="25400" algn="ctr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исправить</a:t>
            </a:r>
            <a:endParaRPr lang="ru-RU" sz="280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" name="Багетная рамка 18">
            <a:hlinkClick r:id="" action="ppaction://macro?name=wrk_finished"/>
          </p:cNvPr>
          <p:cNvSpPr/>
          <p:nvPr/>
        </p:nvSpPr>
        <p:spPr>
          <a:xfrm>
            <a:off x="5004048" y="5643563"/>
            <a:ext cx="3000375" cy="642937"/>
          </a:xfrm>
          <a:prstGeom prst="bevel">
            <a:avLst/>
          </a:prstGeom>
          <a:solidFill>
            <a:srgbClr val="FF9900">
              <a:alpha val="65882"/>
            </a:srgbClr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ответ готов!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581025" y="188913"/>
            <a:ext cx="8229600" cy="1143000"/>
          </a:xfrm>
          <a:prstGeom prst="rect">
            <a:avLst/>
          </a:prstGeom>
          <a:solidFill>
            <a:srgbClr val="FFE18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Укажите слова со значением высокой степени качества или действия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>
            <a:hlinkClick r:id="" action="ppaction://macro?name=NET_MN"/>
          </p:cNvPr>
          <p:cNvSpPr/>
          <p:nvPr/>
        </p:nvSpPr>
        <p:spPr>
          <a:xfrm>
            <a:off x="250825" y="2781300"/>
            <a:ext cx="2305050" cy="78105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прилететь</a:t>
            </a:r>
          </a:p>
        </p:txBody>
      </p:sp>
      <p:sp>
        <p:nvSpPr>
          <p:cNvPr id="13" name="Горизонтальный свиток 12">
            <a:hlinkClick r:id="" action="ppaction://macro?name=DA_MN"/>
          </p:cNvPr>
          <p:cNvSpPr/>
          <p:nvPr/>
        </p:nvSpPr>
        <p:spPr>
          <a:xfrm>
            <a:off x="250825" y="3927475"/>
            <a:ext cx="2305050" cy="795338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приморский</a:t>
            </a:r>
          </a:p>
        </p:txBody>
      </p:sp>
      <p:sp>
        <p:nvSpPr>
          <p:cNvPr id="14" name="Горизонтальный свиток 13">
            <a:hlinkClick r:id="" action="ppaction://macro?name=NET_MN"/>
          </p:cNvPr>
          <p:cNvSpPr/>
          <p:nvPr/>
        </p:nvSpPr>
        <p:spPr>
          <a:xfrm>
            <a:off x="3132138" y="2811463"/>
            <a:ext cx="2519362" cy="7842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припрятать</a:t>
            </a:r>
          </a:p>
        </p:txBody>
      </p:sp>
      <p:sp>
        <p:nvSpPr>
          <p:cNvPr id="15" name="Горизонтальный свиток 14">
            <a:hlinkClick r:id="" action="ppaction://macro?name=NET_MN"/>
          </p:cNvPr>
          <p:cNvSpPr/>
          <p:nvPr/>
        </p:nvSpPr>
        <p:spPr>
          <a:xfrm>
            <a:off x="3132138" y="3957638"/>
            <a:ext cx="2519362" cy="795337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присесть</a:t>
            </a:r>
          </a:p>
        </p:txBody>
      </p:sp>
      <p:sp>
        <p:nvSpPr>
          <p:cNvPr id="16" name="Горизонтальный свиток 15">
            <a:hlinkClick r:id="" action="ppaction://macro?name=DA_MN"/>
          </p:cNvPr>
          <p:cNvSpPr/>
          <p:nvPr/>
        </p:nvSpPr>
        <p:spPr>
          <a:xfrm>
            <a:off x="6130925" y="2706688"/>
            <a:ext cx="2679700" cy="855662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пригородный</a:t>
            </a:r>
          </a:p>
        </p:txBody>
      </p:sp>
      <p:sp>
        <p:nvSpPr>
          <p:cNvPr id="17" name="Горизонтальный свиток 16">
            <a:hlinkClick r:id="" action="ppaction://macro?name=DA_MN"/>
          </p:cNvPr>
          <p:cNvSpPr/>
          <p:nvPr/>
        </p:nvSpPr>
        <p:spPr>
          <a:xfrm>
            <a:off x="6153150" y="3927475"/>
            <a:ext cx="2736850" cy="8255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прибрежный</a:t>
            </a:r>
          </a:p>
        </p:txBody>
      </p:sp>
      <p:sp>
        <p:nvSpPr>
          <p:cNvPr id="2" name="Скругленный прямоугольник 16">
            <a:hlinkClick r:id="" action="ppaction://macro?name=DA_MN"/>
          </p:cNvPr>
          <p:cNvSpPr/>
          <p:nvPr/>
        </p:nvSpPr>
        <p:spPr>
          <a:xfrm>
            <a:off x="1487488" y="1557338"/>
            <a:ext cx="2519362" cy="9366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пришкольный</a:t>
            </a:r>
          </a:p>
        </p:txBody>
      </p:sp>
      <p:sp>
        <p:nvSpPr>
          <p:cNvPr id="3" name="Скругленный прямоугольник 16">
            <a:hlinkClick r:id="" action="ppaction://macro?name=NET_MN"/>
          </p:cNvPr>
          <p:cNvSpPr/>
          <p:nvPr/>
        </p:nvSpPr>
        <p:spPr>
          <a:xfrm>
            <a:off x="4810125" y="1557338"/>
            <a:ext cx="2641600" cy="9366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придумать</a:t>
            </a:r>
          </a:p>
        </p:txBody>
      </p:sp>
      <p:sp>
        <p:nvSpPr>
          <p:cNvPr id="18" name="Скругленный прямоугольник 19">
            <a:hlinkClick r:id="" action="ppaction://macro?name=wrk_refresh"/>
          </p:cNvPr>
          <p:cNvSpPr>
            <a:spLocks noChangeArrowheads="1"/>
          </p:cNvSpPr>
          <p:nvPr/>
        </p:nvSpPr>
        <p:spPr bwMode="auto">
          <a:xfrm>
            <a:off x="1259632" y="5643563"/>
            <a:ext cx="2643188" cy="642937"/>
          </a:xfrm>
          <a:prstGeom prst="bevel">
            <a:avLst/>
          </a:prstGeom>
          <a:solidFill>
            <a:srgbClr val="558ED5">
              <a:alpha val="65882"/>
            </a:srgbClr>
          </a:solidFill>
          <a:ln w="25400" algn="ctr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исправить</a:t>
            </a:r>
            <a:endParaRPr lang="ru-RU" sz="280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" name="Багетная рамка 18">
            <a:hlinkClick r:id="" action="ppaction://macro?name=wrk_finished"/>
          </p:cNvPr>
          <p:cNvSpPr/>
          <p:nvPr/>
        </p:nvSpPr>
        <p:spPr>
          <a:xfrm>
            <a:off x="5004048" y="5643563"/>
            <a:ext cx="3000375" cy="642937"/>
          </a:xfrm>
          <a:prstGeom prst="bevel">
            <a:avLst/>
          </a:prstGeom>
          <a:solidFill>
            <a:srgbClr val="FF9900">
              <a:alpha val="65882"/>
            </a:srgbClr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ответ готов!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581025" y="188913"/>
            <a:ext cx="8229600" cy="1143000"/>
          </a:xfrm>
          <a:prstGeom prst="rect">
            <a:avLst/>
          </a:prstGeom>
          <a:solidFill>
            <a:srgbClr val="FFE18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Укажите слова со значением близости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ый прямоугольник 19">
            <a:hlinkClick r:id="" action="ppaction://macro?name=wrk_refresh"/>
          </p:cNvPr>
          <p:cNvSpPr>
            <a:spLocks noChangeArrowheads="1"/>
          </p:cNvSpPr>
          <p:nvPr/>
        </p:nvSpPr>
        <p:spPr bwMode="auto">
          <a:xfrm>
            <a:off x="1259632" y="5643563"/>
            <a:ext cx="2643188" cy="642937"/>
          </a:xfrm>
          <a:prstGeom prst="bevel">
            <a:avLst/>
          </a:prstGeom>
          <a:solidFill>
            <a:srgbClr val="558ED5">
              <a:alpha val="65882"/>
            </a:srgbClr>
          </a:solidFill>
          <a:ln w="25400" algn="ctr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исправить</a:t>
            </a:r>
            <a:endParaRPr lang="ru-RU" sz="280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" name="Багетная рамка 18">
            <a:hlinkClick r:id="" action="ppaction://macro?name=wrk_finished"/>
          </p:cNvPr>
          <p:cNvSpPr/>
          <p:nvPr/>
        </p:nvSpPr>
        <p:spPr>
          <a:xfrm>
            <a:off x="5004048" y="5643563"/>
            <a:ext cx="3000375" cy="642937"/>
          </a:xfrm>
          <a:prstGeom prst="bevel">
            <a:avLst/>
          </a:prstGeom>
          <a:solidFill>
            <a:srgbClr val="FF9900">
              <a:alpha val="65882"/>
            </a:srgbClr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ответ готов!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581025" y="188913"/>
            <a:ext cx="8229600" cy="1143000"/>
          </a:xfrm>
          <a:prstGeom prst="rect">
            <a:avLst/>
          </a:prstGeom>
          <a:solidFill>
            <a:srgbClr val="FFE18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2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Укажите слова, в которых пишется Е</a:t>
            </a:r>
          </a:p>
        </p:txBody>
      </p:sp>
      <p:sp>
        <p:nvSpPr>
          <p:cNvPr id="21" name="Горизонтальный свиток 20">
            <a:hlinkClick r:id="" action="ppaction://macro?name=DA_MN"/>
          </p:cNvPr>
          <p:cNvSpPr/>
          <p:nvPr/>
        </p:nvSpPr>
        <p:spPr>
          <a:xfrm>
            <a:off x="250825" y="2781300"/>
            <a:ext cx="2305050" cy="78105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пр_успевать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Горизонтальный свиток 21">
            <a:hlinkClick r:id="" action="ppaction://macro?name=DA_MN"/>
          </p:cNvPr>
          <p:cNvSpPr/>
          <p:nvPr/>
        </p:nvSpPr>
        <p:spPr>
          <a:xfrm>
            <a:off x="250825" y="3927475"/>
            <a:ext cx="2305050" cy="795338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пр_одолеть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Горизонтальный свиток 22">
            <a:hlinkClick r:id="" action="ppaction://macro?name=NET_MN"/>
          </p:cNvPr>
          <p:cNvSpPr/>
          <p:nvPr/>
        </p:nvSpPr>
        <p:spPr>
          <a:xfrm>
            <a:off x="3132138" y="2811463"/>
            <a:ext cx="2519362" cy="7842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пр_шла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Горизонтальный свиток 23">
            <a:hlinkClick r:id="" action="ppaction://macro?name=NET_MN"/>
          </p:cNvPr>
          <p:cNvSpPr/>
          <p:nvPr/>
        </p:nvSpPr>
        <p:spPr>
          <a:xfrm>
            <a:off x="3132138" y="3957638"/>
            <a:ext cx="2519362" cy="795337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пр_лечь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Горизонтальный свиток 24">
            <a:hlinkClick r:id="" action="ppaction://macro?name=DA_MN"/>
          </p:cNvPr>
          <p:cNvSpPr/>
          <p:nvPr/>
        </p:nvSpPr>
        <p:spPr>
          <a:xfrm>
            <a:off x="6130925" y="2706688"/>
            <a:ext cx="2679700" cy="855662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пр_ображать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Горизонтальный свиток 25">
            <a:hlinkClick r:id="" action="ppaction://macro?name=DA_MN"/>
          </p:cNvPr>
          <p:cNvSpPr/>
          <p:nvPr/>
        </p:nvSpPr>
        <p:spPr>
          <a:xfrm>
            <a:off x="6165850" y="3927475"/>
            <a:ext cx="2736850" cy="825500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пр_вращать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Скругленный прямоугольник 16">
            <a:hlinkClick r:id="" action="ppaction://macro?name=NET_MN"/>
          </p:cNvPr>
          <p:cNvSpPr/>
          <p:nvPr/>
        </p:nvSpPr>
        <p:spPr>
          <a:xfrm>
            <a:off x="1258888" y="1557338"/>
            <a:ext cx="2747962" cy="9366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пр_остановить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28" name="Скругленный прямоугольник 16">
            <a:hlinkClick r:id="" action="ppaction://macro?name=DA_MN"/>
          </p:cNvPr>
          <p:cNvSpPr/>
          <p:nvPr/>
        </p:nvSpPr>
        <p:spPr>
          <a:xfrm>
            <a:off x="4810125" y="1557338"/>
            <a:ext cx="2711450" cy="936625"/>
          </a:xfrm>
          <a:prstGeom prst="horizontalScroll">
            <a:avLst/>
          </a:prstGeom>
          <a:solidFill>
            <a:srgbClr val="FFE18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пр_увеличить</a:t>
            </a:r>
            <a:endParaRPr lang="ru-RU" sz="24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6">
            <a:lumMod val="40000"/>
            <a:lumOff val="60000"/>
          </a:schemeClr>
        </a:solidFill>
      </a:spPr>
      <a:bodyPr wrap="square" rtlCol="0">
        <a:spAutoFit/>
      </a:bodyPr>
      <a:lstStyle>
        <a:defPPr>
          <a:defRPr sz="1000"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2385</TotalTime>
  <Words>278</Words>
  <Application>Microsoft Office PowerPoint</Application>
  <PresentationFormat>Экран (4:3)</PresentationFormat>
  <Paragraphs>121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Monotype Corsiva</vt:lpstr>
      <vt:lpstr>Times New Roman</vt:lpstr>
      <vt:lpstr>Тема Office</vt:lpstr>
      <vt:lpstr>Интерактивный тест </vt:lpstr>
      <vt:lpstr>Презентация PowerPoint</vt:lpstr>
      <vt:lpstr>Презентация PowerPoint</vt:lpstr>
      <vt:lpstr>Укажите слово, в котором пишется 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ind</dc:creator>
  <cp:lastModifiedBy>Admin</cp:lastModifiedBy>
  <cp:revision>988</cp:revision>
  <dcterms:created xsi:type="dcterms:W3CDTF">2007-04-26T13:09:51Z</dcterms:created>
  <dcterms:modified xsi:type="dcterms:W3CDTF">2011-07-05T09:03:06Z</dcterms:modified>
</cp:coreProperties>
</file>