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2" r:id="rId3"/>
    <p:sldId id="259" r:id="rId4"/>
    <p:sldId id="262" r:id="rId5"/>
    <p:sldId id="263" r:id="rId6"/>
    <p:sldId id="279" r:id="rId7"/>
    <p:sldId id="280" r:id="rId8"/>
    <p:sldId id="266" r:id="rId9"/>
    <p:sldId id="267" r:id="rId10"/>
    <p:sldId id="268" r:id="rId11"/>
    <p:sldId id="269" r:id="rId12"/>
    <p:sldId id="270" r:id="rId13"/>
    <p:sldId id="273" r:id="rId14"/>
    <p:sldId id="274" r:id="rId15"/>
    <p:sldId id="275" r:id="rId16"/>
    <p:sldId id="276" r:id="rId17"/>
    <p:sldId id="277" r:id="rId18"/>
    <p:sldId id="271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725A-BEAA-4A50-8615-1BEBA3BFCB05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0696B-A99E-4041-B5A5-C202AF9BC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1721-6B6C-4B77-87C6-A3937DBC2347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0C7AA-2E98-44E2-9536-9C38CCBD2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B358C-2305-45E1-8347-2C2FEA1AE9AB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F14A-5523-42EC-B8FE-6FA413AA0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90061-3629-47E8-BFAC-E0EA8936BBA8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0A35-AAF6-45C5-9DCC-3FE406721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A568B-3CA1-47C2-B4AA-C47DF9CA13D5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F3A-3BD5-42FB-B433-CCD6979DA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39D1-A516-4DAA-8128-2B833DF2ECDB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26D-5399-4AC2-B7F6-4AA56673E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44FAF-1B71-433A-ABEE-CF6FC0599878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11275-37C4-4EE8-9877-3243D91DA2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023CC-C3D7-4FB3-9ACE-9D9306893A15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25F4-7EAF-4AAA-993F-B74CBAAA7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24EB-071D-4178-988D-B132EC302C63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5DA9-6DE2-4AD4-AF6C-E8372EC16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A2FDD-5EC1-4586-B2BF-ABFD63E9BB23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A9606-81AA-432E-9332-6D960D020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62F27-73A6-41BB-943D-80E1B43DAD89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61F3-8488-4976-8713-FC20C7156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07DCC-903A-4B49-9678-D637148FFC5A}" type="datetimeFigureOut">
              <a:rPr lang="ru-RU"/>
              <a:pPr>
                <a:defRPr/>
              </a:pPr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BA92EB-CEEA-4561-9371-B7600222A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 rot="16200000">
            <a:off x="1165312" y="-1057808"/>
            <a:ext cx="6597352" cy="8712968"/>
          </a:xfrm>
          <a:prstGeom prst="teardrop">
            <a:avLst/>
          </a:prstGeom>
          <a:solidFill>
            <a:schemeClr val="accent5">
              <a:lumMod val="20000"/>
              <a:lumOff val="80000"/>
            </a:schemeClr>
          </a:solidFill>
          <a:ln w="215900" cmpd="thickThin"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13500000" scaled="1"/>
              <a:tileRect/>
            </a:gradFill>
            <a:prstDash val="soli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5" name="Рисунок 8" descr="69415968_11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96188" y="4581525"/>
            <a:ext cx="1441450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Рисунок 9" descr="69415995_12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50" y="4581525"/>
            <a:ext cx="1682750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5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02513" y="0"/>
            <a:ext cx="1741487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.s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85852" y="1071546"/>
            <a:ext cx="5214974" cy="328614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ТРЕНАЖЁР ПО РУССКОМУ </a:t>
            </a:r>
          </a:p>
          <a:p>
            <a:pPr algn="ctr"/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ЯЗЫКУ</a:t>
            </a:r>
          </a:p>
          <a:p>
            <a:pPr algn="ctr"/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 ТЕМЕ: «СОЧИНИТЕЛЬНЫЕ</a:t>
            </a:r>
          </a:p>
          <a:p>
            <a:pPr algn="ctr"/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СОЮЗЫ»</a:t>
            </a:r>
            <a:endParaRPr lang="ru-RU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4643446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Автор: </a:t>
            </a:r>
            <a:r>
              <a:rPr lang="ru-RU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Крестова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О.А., учитель русского языка и литературы МОУ </a:t>
            </a:r>
            <a:r>
              <a:rPr lang="ru-RU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Брейтовской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СОШ Ярославской области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85728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Конкурс интерактивных презентаций «Интерактивная мозаика» </a:t>
            </a:r>
            <a:r>
              <a:rPr lang="en-US" b="1" dirty="0" smtClean="0">
                <a:solidFill>
                  <a:srgbClr val="002060"/>
                </a:solidFill>
              </a:rPr>
              <a:t> (</a:t>
            </a:r>
            <a:r>
              <a:rPr lang="en-US" b="1" dirty="0" err="1" smtClean="0">
                <a:solidFill>
                  <a:srgbClr val="002060"/>
                </a:solidFill>
              </a:rPr>
              <a:t>Pedsovet.su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8.Укажите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Производные предлоги образуются от других частей речи, но отличаются от них по написанию.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71472" y="2500306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571736" y="4214818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5072066" y="2214554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9.Укажите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Причастный оборот может находиться либо перед определяемым словом, либо после него.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429256" y="2214554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571736" y="4214818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500034" y="2285992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10.Укажите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Деепричастие выполняет в предложении синтаксическую функцию  наречия, а не прилагательного.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072066" y="2071678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500034" y="2571744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3214678" y="4286256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11.Укажите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Ни союзы, ни предлоги, ни частицы не имеют самостоятельного лексического значения.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072066" y="2071678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786050" y="4357694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785786" y="2571744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12.Укажите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Вводные слова помогают говорящему выразить своё отношение к содержанию высказывания, однако их можно изъять из предложения.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857224" y="2786058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714612" y="4357694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5357818" y="2428868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13.Укажите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Как прилагательные, так и причастия изменяются по родам, числам и падежам.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71472" y="2285992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285984" y="414338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857752" y="2285992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14.Укажите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Причастный оборот то обособляется, то не выделяется запятыми: всё зависит от его позиции по отношению к определяемому слову.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500694" y="2500306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857488" y="4429132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714348" y="2857496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15.Укажите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Местоимения указывают на предметы, да не называют их.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143504" y="1928802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428596" y="235743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2928926" y="4000504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928670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785794"/>
            <a:ext cx="678661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ИНФОРМАЦИОННЫЕ ИСТОЧНИКИ</a:t>
            </a:r>
          </a:p>
          <a:p>
            <a:endParaRPr lang="ru-RU" sz="2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1.Бабайцева В.В. Русский язык. Теория. 5 – 9 </a:t>
            </a:r>
            <a:r>
              <a:rPr lang="ru-RU" sz="2000" b="1" dirty="0" err="1" smtClean="0">
                <a:solidFill>
                  <a:srgbClr val="002060"/>
                </a:solidFill>
                <a:latin typeface="Comic Sans MS" pitchFamily="66" charset="0"/>
              </a:rPr>
              <a:t>кл</a:t>
            </a:r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.: учебник для общеобразовательных учреждений/ В.В. </a:t>
            </a:r>
            <a:r>
              <a:rPr lang="ru-RU" sz="2000" b="1" dirty="0" err="1" smtClean="0">
                <a:solidFill>
                  <a:srgbClr val="002060"/>
                </a:solidFill>
                <a:latin typeface="Comic Sans MS" pitchFamily="66" charset="0"/>
              </a:rPr>
              <a:t>Бабайцева</a:t>
            </a:r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, Л.Д. </a:t>
            </a:r>
            <a:r>
              <a:rPr lang="ru-RU" sz="2000" b="1" dirty="0" err="1" smtClean="0">
                <a:solidFill>
                  <a:srgbClr val="002060"/>
                </a:solidFill>
                <a:latin typeface="Comic Sans MS" pitchFamily="66" charset="0"/>
              </a:rPr>
              <a:t>Чеснокова</a:t>
            </a:r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. – М.: Дрофа, 2009;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2.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Фокина Л.П., учитель начальных классов МКОУ «СОШ ст. Евсино»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Искитимского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района Новосибирской области – автор шаблона презентации (</a:t>
            </a:r>
            <a:r>
              <a:rPr lang="ru-RU" sz="2000" b="1" i="1" dirty="0" smtClean="0">
                <a:solidFill>
                  <a:srgbClr val="002060"/>
                </a:solidFill>
                <a:latin typeface="Comic Sans MS" pitchFamily="66" charset="0"/>
              </a:rPr>
              <a:t>Сайт: </a:t>
            </a:r>
            <a:r>
              <a:rPr lang="ru-RU" sz="2000" b="1" i="1" dirty="0" smtClean="0">
                <a:solidFill>
                  <a:srgbClr val="002060"/>
                </a:solidFill>
                <a:latin typeface="Comic Sans MS" pitchFamily="66" charset="0"/>
                <a:hlinkClick r:id="rId2"/>
              </a:rPr>
              <a:t>http://pedsovet.su/</a:t>
            </a:r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 )</a:t>
            </a:r>
          </a:p>
          <a:p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85728"/>
            <a:ext cx="514353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Инструкция по работе с тренажёром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428736"/>
            <a:ext cx="621510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Arial" pitchFamily="34" charset="0"/>
              </a:rPr>
              <a:t>1.Каждое из 15-и заданий имеет 3 варианта ответа. Нужно выбрать  один, нажав при этом на фигуру в виде облака. </a:t>
            </a:r>
          </a:p>
          <a:p>
            <a:pPr>
              <a:buNone/>
            </a:pPr>
            <a:endParaRPr lang="ru-RU" sz="2400" b="1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smtClean="0">
                <a:solidFill>
                  <a:srgbClr val="002060"/>
                </a:solidFill>
                <a:latin typeface="Comic Sans MS" pitchFamily="66" charset="0"/>
                <a:cs typeface="Arial" pitchFamily="34" charset="0"/>
              </a:rPr>
              <a:t>2.Если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Arial" pitchFamily="34" charset="0"/>
              </a:rPr>
              <a:t>ответ верный, облако изменит свой цвет 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Arial" pitchFamily="34" charset="0"/>
              </a:rPr>
              <a:t>3.Если ответ неверный, облако станет чёрной тучей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3929058" y="3786190"/>
            <a:ext cx="1143008" cy="714380"/>
          </a:xfrm>
          <a:prstGeom prst="cloudCallou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-облако 6"/>
          <p:cNvSpPr/>
          <p:nvPr/>
        </p:nvSpPr>
        <p:spPr>
          <a:xfrm>
            <a:off x="4000496" y="5072074"/>
            <a:ext cx="1214446" cy="642942"/>
          </a:xfrm>
          <a:prstGeom prst="cloud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642918"/>
            <a:ext cx="721523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1.Укажите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Сложно усваивается тема «Причастие», зато  употребление этой части речи помогает нам ярче выражать свои мысли.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714348" y="2714620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643174" y="450057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929190" y="2428868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692948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2.Укажите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Деепричастия бывают совершенного и несовершенного вида.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4714876" y="2071678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571472" y="235743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2857488" y="4429132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3.Укажите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Обращение на письме выделяется запятыми, вводные слова тоже требуют постановки знаков препинания.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00034" y="2500306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4071934" y="235743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2928926" y="4429132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4.Укажите разряд сочинительного союза, употреблённого в первом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Я сомневался: не то «о», не то «ё» пишется в слове «</a:t>
            </a:r>
            <a:r>
              <a:rPr lang="ru-RU" sz="2400" b="1" i="1" dirty="0" err="1" smtClean="0">
                <a:solidFill>
                  <a:srgbClr val="7030A0"/>
                </a:solidFill>
                <a:latin typeface="Comic Sans MS" pitchFamily="66" charset="0"/>
              </a:rPr>
              <a:t>парч</a:t>
            </a:r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(?)вый… Прочитал правило: нужна здесь буква «О», так как она под ударением!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500694" y="2500306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857488" y="4500570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785786" y="2857496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5.Укажите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Не только приставка, но и зависимое слово влияет на написание в причастии двойной «</a:t>
            </a:r>
            <a:r>
              <a:rPr lang="ru-RU" sz="2400" b="1" i="1" dirty="0" err="1" smtClean="0">
                <a:solidFill>
                  <a:srgbClr val="7030A0"/>
                </a:solidFill>
                <a:latin typeface="Comic Sans MS" pitchFamily="66" charset="0"/>
              </a:rPr>
              <a:t>н</a:t>
            </a:r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».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500034" y="2571744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285984" y="4286256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929190" y="2428868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6.Укажите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В роли подлежащего чаще всего выступают существительные или личные местоимения.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428596" y="2285992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4857752" y="2143116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2500298" y="4214818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707236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7.Укажите разряд сочинительного союза, употреблённого в данном предложении:</a:t>
            </a:r>
          </a:p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Comic Sans MS" pitchFamily="66" charset="0"/>
              </a:rPr>
              <a:t>Прилагательное может быть в предложении и определением, и сказуемым.</a:t>
            </a:r>
          </a:p>
          <a:p>
            <a:endParaRPr lang="ru-RU" dirty="0"/>
          </a:p>
        </p:txBody>
      </p:sp>
      <p:sp>
        <p:nvSpPr>
          <p:cNvPr id="3" name="Выноска-облако 2"/>
          <p:cNvSpPr/>
          <p:nvPr/>
        </p:nvSpPr>
        <p:spPr>
          <a:xfrm>
            <a:off x="2357422" y="4000504"/>
            <a:ext cx="321471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разделительный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285720" y="2143116"/>
            <a:ext cx="3571900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противительный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786314" y="2071678"/>
            <a:ext cx="3429024" cy="1928826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соединительный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E4E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очинит. союзы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сочинит. союзы</Template>
  <TotalTime>283</TotalTime>
  <Words>617</Words>
  <Application>Microsoft Office PowerPoint</Application>
  <PresentationFormat>Экран (4:3)</PresentationFormat>
  <Paragraphs>137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сочинит. союзы</vt:lpstr>
      <vt:lpstr>Слайд 1</vt:lpstr>
      <vt:lpstr>Инструкция по работе с тренажёром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Татьяна Соловьева</cp:lastModifiedBy>
  <cp:revision>29</cp:revision>
  <dcterms:created xsi:type="dcterms:W3CDTF">2013-01-24T20:35:03Z</dcterms:created>
  <dcterms:modified xsi:type="dcterms:W3CDTF">2013-09-22T12:38:24Z</dcterms:modified>
</cp:coreProperties>
</file>