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376" r:id="rId2"/>
    <p:sldId id="393" r:id="rId3"/>
    <p:sldId id="391" r:id="rId4"/>
    <p:sldId id="394" r:id="rId5"/>
    <p:sldId id="395" r:id="rId6"/>
    <p:sldId id="390" r:id="rId7"/>
    <p:sldId id="257" r:id="rId8"/>
    <p:sldId id="346" r:id="rId9"/>
    <p:sldId id="302" r:id="rId10"/>
    <p:sldId id="347" r:id="rId11"/>
    <p:sldId id="348" r:id="rId12"/>
    <p:sldId id="369" r:id="rId13"/>
    <p:sldId id="303" r:id="rId14"/>
    <p:sldId id="349" r:id="rId15"/>
    <p:sldId id="350" r:id="rId16"/>
    <p:sldId id="351" r:id="rId17"/>
    <p:sldId id="370" r:id="rId18"/>
    <p:sldId id="317" r:id="rId19"/>
    <p:sldId id="373" r:id="rId20"/>
    <p:sldId id="352" r:id="rId21"/>
    <p:sldId id="372" r:id="rId22"/>
    <p:sldId id="344" r:id="rId23"/>
    <p:sldId id="364" r:id="rId24"/>
    <p:sldId id="363" r:id="rId25"/>
    <p:sldId id="365" r:id="rId26"/>
    <p:sldId id="374" r:id="rId27"/>
    <p:sldId id="295" r:id="rId28"/>
    <p:sldId id="311" r:id="rId29"/>
    <p:sldId id="310" r:id="rId30"/>
    <p:sldId id="353" r:id="rId31"/>
    <p:sldId id="354" r:id="rId32"/>
    <p:sldId id="288" r:id="rId33"/>
    <p:sldId id="282" r:id="rId34"/>
    <p:sldId id="283" r:id="rId35"/>
    <p:sldId id="336" r:id="rId36"/>
    <p:sldId id="375" r:id="rId37"/>
    <p:sldId id="318" r:id="rId38"/>
    <p:sldId id="325" r:id="rId39"/>
    <p:sldId id="326" r:id="rId40"/>
    <p:sldId id="327" r:id="rId41"/>
    <p:sldId id="328" r:id="rId42"/>
    <p:sldId id="329" r:id="rId43"/>
    <p:sldId id="331" r:id="rId44"/>
    <p:sldId id="332" r:id="rId45"/>
    <p:sldId id="334" r:id="rId46"/>
    <p:sldId id="335" r:id="rId47"/>
    <p:sldId id="396" r:id="rId48"/>
    <p:sldId id="397" r:id="rId49"/>
    <p:sldId id="398" r:id="rId50"/>
    <p:sldId id="399" r:id="rId51"/>
    <p:sldId id="400" r:id="rId52"/>
    <p:sldId id="401" r:id="rId53"/>
    <p:sldId id="402" r:id="rId54"/>
    <p:sldId id="403" r:id="rId55"/>
    <p:sldId id="280" r:id="rId56"/>
    <p:sldId id="357" r:id="rId57"/>
    <p:sldId id="358" r:id="rId58"/>
    <p:sldId id="359" r:id="rId59"/>
    <p:sldId id="392" r:id="rId6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6600"/>
    <a:srgbClr val="6DD9FF"/>
    <a:srgbClr val="B9FFB9"/>
    <a:srgbClr val="FFFFCC"/>
    <a:srgbClr val="339933"/>
    <a:srgbClr val="00FFFF"/>
    <a:srgbClr val="006600"/>
    <a:srgbClr val="D1FFD1"/>
    <a:srgbClr val="C5F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" autoAdjust="0"/>
    <p:restoredTop sz="94718" autoAdjust="0"/>
  </p:normalViewPr>
  <p:slideViewPr>
    <p:cSldViewPr>
      <p:cViewPr>
        <p:scale>
          <a:sx n="75" d="100"/>
          <a:sy n="75" d="100"/>
        </p:scale>
        <p:origin x="-1260" y="-7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E57F5-80E3-4639-AB93-854F04FBD14E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224FB-6D25-42CD-8B28-9A7BF6121D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906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224FB-6D25-42CD-8B28-9A7BF6121DC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224FB-6D25-42CD-8B28-9A7BF6121DC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224FB-6D25-42CD-8B28-9A7BF6121DC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224FB-6D25-42CD-8B28-9A7BF6121DC3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224FB-6D25-42CD-8B28-9A7BF6121DC3}" type="slidenum">
              <a:rPr lang="ru-RU" smtClean="0"/>
              <a:pPr/>
              <a:t>59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224FB-6D25-42CD-8B28-9A7BF6121DC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224FB-6D25-42CD-8B28-9A7BF6121DC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224FB-6D25-42CD-8B28-9A7BF6121DC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224FB-6D25-42CD-8B28-9A7BF6121DC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224FB-6D25-42CD-8B28-9A7BF6121DC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224FB-6D25-42CD-8B28-9A7BF6121DC3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224FB-6D25-42CD-8B28-9A7BF6121DC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224FB-6D25-42CD-8B28-9A7BF6121DC3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39D48-C88C-4DF2-BED2-67697BAD8387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7D81-3E3D-450C-ABC6-C56740C3A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39D48-C88C-4DF2-BED2-67697BAD8387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7D81-3E3D-450C-ABC6-C56740C3A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39D48-C88C-4DF2-BED2-67697BAD8387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7D81-3E3D-450C-ABC6-C56740C3A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39D48-C88C-4DF2-BED2-67697BAD8387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7D81-3E3D-450C-ABC6-C56740C3A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39D48-C88C-4DF2-BED2-67697BAD8387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7D81-3E3D-450C-ABC6-C56740C3A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39D48-C88C-4DF2-BED2-67697BAD8387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7D81-3E3D-450C-ABC6-C56740C3A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39D48-C88C-4DF2-BED2-67697BAD8387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7D81-3E3D-450C-ABC6-C56740C3A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39D48-C88C-4DF2-BED2-67697BAD8387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7D81-3E3D-450C-ABC6-C56740C3A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39D48-C88C-4DF2-BED2-67697BAD8387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7D81-3E3D-450C-ABC6-C56740C3A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39D48-C88C-4DF2-BED2-67697BAD8387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7D81-3E3D-450C-ABC6-C56740C3A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39D48-C88C-4DF2-BED2-67697BAD8387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17D81-3E3D-450C-ABC6-C56740C3A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39D48-C88C-4DF2-BED2-67697BAD8387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17D81-3E3D-450C-ABC6-C56740C3A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slide" Target="slide7.xml"/><Relationship Id="rId9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slide" Target="slide7.xml"/><Relationship Id="rId9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slide" Target="slide7.xml"/><Relationship Id="rId9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5.gif"/><Relationship Id="rId7" Type="http://schemas.openxmlformats.org/officeDocument/2006/relationships/image" Target="../media/image21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slide" Target="slide7.xml"/><Relationship Id="rId10" Type="http://schemas.openxmlformats.org/officeDocument/2006/relationships/image" Target="../media/image23.jpeg"/><Relationship Id="rId4" Type="http://schemas.openxmlformats.org/officeDocument/2006/relationships/image" Target="../media/image19.jpeg"/><Relationship Id="rId9" Type="http://schemas.openxmlformats.org/officeDocument/2006/relationships/slide" Target="slide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5.gif"/><Relationship Id="rId7" Type="http://schemas.openxmlformats.org/officeDocument/2006/relationships/image" Target="../media/image21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slide" Target="slide7.xml"/><Relationship Id="rId10" Type="http://schemas.openxmlformats.org/officeDocument/2006/relationships/image" Target="../media/image23.jpeg"/><Relationship Id="rId4" Type="http://schemas.openxmlformats.org/officeDocument/2006/relationships/image" Target="../media/image19.jpeg"/><Relationship Id="rId9" Type="http://schemas.openxmlformats.org/officeDocument/2006/relationships/slide" Target="slide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5.gif"/><Relationship Id="rId7" Type="http://schemas.openxmlformats.org/officeDocument/2006/relationships/image" Target="../media/image21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slide" Target="slide7.xml"/><Relationship Id="rId10" Type="http://schemas.openxmlformats.org/officeDocument/2006/relationships/image" Target="../media/image23.jpeg"/><Relationship Id="rId4" Type="http://schemas.openxmlformats.org/officeDocument/2006/relationships/image" Target="../media/image19.jpeg"/><Relationship Id="rId9" Type="http://schemas.openxmlformats.org/officeDocument/2006/relationships/slide" Target="slide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5.gif"/><Relationship Id="rId7" Type="http://schemas.openxmlformats.org/officeDocument/2006/relationships/image" Target="../media/image21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slide" Target="slide7.xml"/><Relationship Id="rId10" Type="http://schemas.openxmlformats.org/officeDocument/2006/relationships/image" Target="../media/image23.jpeg"/><Relationship Id="rId4" Type="http://schemas.openxmlformats.org/officeDocument/2006/relationships/image" Target="../media/image19.jpeg"/><Relationship Id="rId9" Type="http://schemas.openxmlformats.org/officeDocument/2006/relationships/slide" Target="slide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5.gif"/><Relationship Id="rId7" Type="http://schemas.openxmlformats.org/officeDocument/2006/relationships/image" Target="../media/image21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slide" Target="slide7.xml"/><Relationship Id="rId10" Type="http://schemas.openxmlformats.org/officeDocument/2006/relationships/image" Target="../media/image23.jpeg"/><Relationship Id="rId4" Type="http://schemas.openxmlformats.org/officeDocument/2006/relationships/image" Target="../media/image19.jpeg"/><Relationship Id="rId9" Type="http://schemas.openxmlformats.org/officeDocument/2006/relationships/slide" Target="slide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2.jpe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12" Type="http://schemas.openxmlformats.org/officeDocument/2006/relationships/image" Target="../media/image2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openxmlformats.org/officeDocument/2006/relationships/image" Target="../media/image20.jpeg"/><Relationship Id="rId5" Type="http://schemas.openxmlformats.org/officeDocument/2006/relationships/image" Target="../media/image29.png"/><Relationship Id="rId15" Type="http://schemas.openxmlformats.org/officeDocument/2006/relationships/image" Target="../media/image23.jpeg"/><Relationship Id="rId10" Type="http://schemas.openxmlformats.org/officeDocument/2006/relationships/slide" Target="slide7.xml"/><Relationship Id="rId4" Type="http://schemas.openxmlformats.org/officeDocument/2006/relationships/image" Target="../media/image28.png"/><Relationship Id="rId9" Type="http://schemas.openxmlformats.org/officeDocument/2006/relationships/image" Target="../media/image19.jpeg"/><Relationship Id="rId14" Type="http://schemas.openxmlformats.org/officeDocument/2006/relationships/slide" Target="slide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32.png"/><Relationship Id="rId3" Type="http://schemas.openxmlformats.org/officeDocument/2006/relationships/image" Target="../media/image34.png"/><Relationship Id="rId7" Type="http://schemas.openxmlformats.org/officeDocument/2006/relationships/slide" Target="slide7.xml"/><Relationship Id="rId12" Type="http://schemas.openxmlformats.org/officeDocument/2006/relationships/image" Target="../media/image2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slide" Target="slide6.xml"/><Relationship Id="rId5" Type="http://schemas.openxmlformats.org/officeDocument/2006/relationships/image" Target="../media/image36.png"/><Relationship Id="rId10" Type="http://schemas.openxmlformats.org/officeDocument/2006/relationships/image" Target="../media/image22.jpeg"/><Relationship Id="rId4" Type="http://schemas.openxmlformats.org/officeDocument/2006/relationships/image" Target="../media/image35.png"/><Relationship Id="rId9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slide" Target="slide6.xml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2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21.jpeg"/><Relationship Id="rId5" Type="http://schemas.openxmlformats.org/officeDocument/2006/relationships/image" Target="../media/image40.png"/><Relationship Id="rId15" Type="http://schemas.openxmlformats.org/officeDocument/2006/relationships/image" Target="../media/image32.png"/><Relationship Id="rId10" Type="http://schemas.openxmlformats.org/officeDocument/2006/relationships/image" Target="../media/image20.jpeg"/><Relationship Id="rId4" Type="http://schemas.openxmlformats.org/officeDocument/2006/relationships/image" Target="../media/image39.png"/><Relationship Id="rId9" Type="http://schemas.openxmlformats.org/officeDocument/2006/relationships/slide" Target="slide7.xml"/><Relationship Id="rId1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32.png"/><Relationship Id="rId3" Type="http://schemas.openxmlformats.org/officeDocument/2006/relationships/image" Target="../media/image44.png"/><Relationship Id="rId7" Type="http://schemas.openxmlformats.org/officeDocument/2006/relationships/slide" Target="slide7.xml"/><Relationship Id="rId12" Type="http://schemas.openxmlformats.org/officeDocument/2006/relationships/image" Target="../media/image23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slide" Target="slide6.xml"/><Relationship Id="rId5" Type="http://schemas.openxmlformats.org/officeDocument/2006/relationships/image" Target="../media/image46.png"/><Relationship Id="rId10" Type="http://schemas.openxmlformats.org/officeDocument/2006/relationships/image" Target="../media/image22.jpeg"/><Relationship Id="rId4" Type="http://schemas.openxmlformats.org/officeDocument/2006/relationships/image" Target="../media/image45.png"/><Relationship Id="rId9" Type="http://schemas.openxmlformats.org/officeDocument/2006/relationships/image" Target="../media/image21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23.jpeg"/><Relationship Id="rId3" Type="http://schemas.openxmlformats.org/officeDocument/2006/relationships/image" Target="../media/image48.png"/><Relationship Id="rId7" Type="http://schemas.openxmlformats.org/officeDocument/2006/relationships/image" Target="../media/image19.jpeg"/><Relationship Id="rId12" Type="http://schemas.openxmlformats.org/officeDocument/2006/relationships/slide" Target="slide6.xm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11" Type="http://schemas.openxmlformats.org/officeDocument/2006/relationships/image" Target="../media/image22.jpeg"/><Relationship Id="rId5" Type="http://schemas.openxmlformats.org/officeDocument/2006/relationships/image" Target="../media/image50.jpeg"/><Relationship Id="rId10" Type="http://schemas.openxmlformats.org/officeDocument/2006/relationships/image" Target="../media/image21.jpeg"/><Relationship Id="rId4" Type="http://schemas.openxmlformats.org/officeDocument/2006/relationships/image" Target="../media/image49.png"/><Relationship Id="rId9" Type="http://schemas.openxmlformats.org/officeDocument/2006/relationships/image" Target="../media/image20.jpeg"/><Relationship Id="rId1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3.jpeg"/><Relationship Id="rId7" Type="http://schemas.openxmlformats.org/officeDocument/2006/relationships/slide" Target="slide7.xml"/><Relationship Id="rId12" Type="http://schemas.openxmlformats.org/officeDocument/2006/relationships/image" Target="../media/image2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slide" Target="slide6.xml"/><Relationship Id="rId5" Type="http://schemas.openxmlformats.org/officeDocument/2006/relationships/image" Target="../media/image55.jpeg"/><Relationship Id="rId10" Type="http://schemas.openxmlformats.org/officeDocument/2006/relationships/image" Target="../media/image22.jpeg"/><Relationship Id="rId4" Type="http://schemas.openxmlformats.org/officeDocument/2006/relationships/image" Target="../media/image54.jpeg"/><Relationship Id="rId9" Type="http://schemas.openxmlformats.org/officeDocument/2006/relationships/image" Target="../media/image21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23.jpeg"/><Relationship Id="rId3" Type="http://schemas.openxmlformats.org/officeDocument/2006/relationships/image" Target="../media/image56.jpeg"/><Relationship Id="rId7" Type="http://schemas.openxmlformats.org/officeDocument/2006/relationships/image" Target="../media/image19.jpeg"/><Relationship Id="rId12" Type="http://schemas.openxmlformats.org/officeDocument/2006/relationships/slide" Target="slide6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11" Type="http://schemas.openxmlformats.org/officeDocument/2006/relationships/image" Target="../media/image22.jpeg"/><Relationship Id="rId5" Type="http://schemas.openxmlformats.org/officeDocument/2006/relationships/image" Target="../media/image58.jpeg"/><Relationship Id="rId10" Type="http://schemas.openxmlformats.org/officeDocument/2006/relationships/image" Target="../media/image21.jpeg"/><Relationship Id="rId4" Type="http://schemas.openxmlformats.org/officeDocument/2006/relationships/image" Target="../media/image57.jpeg"/><Relationship Id="rId9" Type="http://schemas.openxmlformats.org/officeDocument/2006/relationships/image" Target="../media/image20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13" Type="http://schemas.openxmlformats.org/officeDocument/2006/relationships/image" Target="../media/image22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12" Type="http://schemas.openxmlformats.org/officeDocument/2006/relationships/image" Target="../media/image21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11" Type="http://schemas.openxmlformats.org/officeDocument/2006/relationships/image" Target="../media/image20.jpeg"/><Relationship Id="rId5" Type="http://schemas.openxmlformats.org/officeDocument/2006/relationships/image" Target="../media/image62.jpeg"/><Relationship Id="rId15" Type="http://schemas.openxmlformats.org/officeDocument/2006/relationships/image" Target="../media/image23.jpeg"/><Relationship Id="rId10" Type="http://schemas.openxmlformats.org/officeDocument/2006/relationships/slide" Target="slide7.xml"/><Relationship Id="rId4" Type="http://schemas.openxmlformats.org/officeDocument/2006/relationships/image" Target="../media/image61.jpeg"/><Relationship Id="rId9" Type="http://schemas.openxmlformats.org/officeDocument/2006/relationships/image" Target="../media/image19.jpeg"/><Relationship Id="rId14" Type="http://schemas.openxmlformats.org/officeDocument/2006/relationships/slide" Target="slide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slide" Target="slide6.xml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12" Type="http://schemas.openxmlformats.org/officeDocument/2006/relationships/image" Target="../media/image22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11" Type="http://schemas.openxmlformats.org/officeDocument/2006/relationships/image" Target="../media/image21.jpeg"/><Relationship Id="rId5" Type="http://schemas.openxmlformats.org/officeDocument/2006/relationships/image" Target="../media/image68.jpeg"/><Relationship Id="rId10" Type="http://schemas.openxmlformats.org/officeDocument/2006/relationships/image" Target="../media/image20.jpeg"/><Relationship Id="rId4" Type="http://schemas.openxmlformats.org/officeDocument/2006/relationships/image" Target="../media/image67.jpeg"/><Relationship Id="rId9" Type="http://schemas.openxmlformats.org/officeDocument/2006/relationships/slide" Target="slide7.xml"/><Relationship Id="rId14" Type="http://schemas.openxmlformats.org/officeDocument/2006/relationships/image" Target="../media/image23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slide" Target="slide6.xml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12" Type="http://schemas.openxmlformats.org/officeDocument/2006/relationships/image" Target="../media/image22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11" Type="http://schemas.openxmlformats.org/officeDocument/2006/relationships/image" Target="../media/image21.jpeg"/><Relationship Id="rId5" Type="http://schemas.openxmlformats.org/officeDocument/2006/relationships/image" Target="../media/image73.jpeg"/><Relationship Id="rId10" Type="http://schemas.openxmlformats.org/officeDocument/2006/relationships/image" Target="../media/image20.jpeg"/><Relationship Id="rId4" Type="http://schemas.openxmlformats.org/officeDocument/2006/relationships/image" Target="../media/image72.jpeg"/><Relationship Id="rId9" Type="http://schemas.openxmlformats.org/officeDocument/2006/relationships/slide" Target="slide7.xml"/><Relationship Id="rId14" Type="http://schemas.openxmlformats.org/officeDocument/2006/relationships/image" Target="../media/image23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76.jpeg"/><Relationship Id="rId4" Type="http://schemas.openxmlformats.org/officeDocument/2006/relationships/slide" Target="slide7.xml"/><Relationship Id="rId9" Type="http://schemas.openxmlformats.org/officeDocument/2006/relationships/image" Target="../media/image23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77.jpeg"/><Relationship Id="rId4" Type="http://schemas.openxmlformats.org/officeDocument/2006/relationships/slide" Target="slide7.xml"/><Relationship Id="rId9" Type="http://schemas.openxmlformats.org/officeDocument/2006/relationships/image" Target="../media/image23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78.jpeg"/><Relationship Id="rId4" Type="http://schemas.openxmlformats.org/officeDocument/2006/relationships/slide" Target="slide7.xml"/><Relationship Id="rId9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slide" Target="slide4.xml"/><Relationship Id="rId4" Type="http://schemas.openxmlformats.org/officeDocument/2006/relationships/slide" Target="slide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79.gif"/><Relationship Id="rId4" Type="http://schemas.openxmlformats.org/officeDocument/2006/relationships/slide" Target="slide7.xml"/><Relationship Id="rId9" Type="http://schemas.openxmlformats.org/officeDocument/2006/relationships/image" Target="../media/image23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80.jpeg"/><Relationship Id="rId7" Type="http://schemas.openxmlformats.org/officeDocument/2006/relationships/image" Target="../media/image21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slide" Target="slide7.xml"/><Relationship Id="rId10" Type="http://schemas.openxmlformats.org/officeDocument/2006/relationships/image" Target="../media/image23.jpeg"/><Relationship Id="rId4" Type="http://schemas.openxmlformats.org/officeDocument/2006/relationships/image" Target="../media/image19.jpeg"/><Relationship Id="rId9" Type="http://schemas.openxmlformats.org/officeDocument/2006/relationships/slide" Target="slide6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81.jpeg"/><Relationship Id="rId7" Type="http://schemas.openxmlformats.org/officeDocument/2006/relationships/image" Target="../media/image21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slide" Target="slide7.xml"/><Relationship Id="rId10" Type="http://schemas.openxmlformats.org/officeDocument/2006/relationships/image" Target="../media/image23.jpeg"/><Relationship Id="rId4" Type="http://schemas.openxmlformats.org/officeDocument/2006/relationships/image" Target="../media/image19.jpeg"/><Relationship Id="rId9" Type="http://schemas.openxmlformats.org/officeDocument/2006/relationships/slide" Target="slide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82.jpeg"/><Relationship Id="rId7" Type="http://schemas.openxmlformats.org/officeDocument/2006/relationships/image" Target="../media/image21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slide" Target="slide7.xml"/><Relationship Id="rId10" Type="http://schemas.openxmlformats.org/officeDocument/2006/relationships/image" Target="../media/image23.jpeg"/><Relationship Id="rId4" Type="http://schemas.openxmlformats.org/officeDocument/2006/relationships/image" Target="../media/image19.jpeg"/><Relationship Id="rId9" Type="http://schemas.openxmlformats.org/officeDocument/2006/relationships/slide" Target="slide6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83.jpeg"/><Relationship Id="rId7" Type="http://schemas.openxmlformats.org/officeDocument/2006/relationships/image" Target="../media/image21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slide" Target="slide7.xml"/><Relationship Id="rId10" Type="http://schemas.openxmlformats.org/officeDocument/2006/relationships/image" Target="../media/image23.jpeg"/><Relationship Id="rId4" Type="http://schemas.openxmlformats.org/officeDocument/2006/relationships/image" Target="../media/image19.jpeg"/><Relationship Id="rId9" Type="http://schemas.openxmlformats.org/officeDocument/2006/relationships/slide" Target="slide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84.jpeg"/><Relationship Id="rId7" Type="http://schemas.openxmlformats.org/officeDocument/2006/relationships/image" Target="../media/image21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slide" Target="slide7.xml"/><Relationship Id="rId10" Type="http://schemas.openxmlformats.org/officeDocument/2006/relationships/image" Target="../media/image23.jpeg"/><Relationship Id="rId4" Type="http://schemas.openxmlformats.org/officeDocument/2006/relationships/image" Target="../media/image19.jpeg"/><Relationship Id="rId9" Type="http://schemas.openxmlformats.org/officeDocument/2006/relationships/slide" Target="slide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85.jpeg"/><Relationship Id="rId7" Type="http://schemas.openxmlformats.org/officeDocument/2006/relationships/image" Target="../media/image21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slide" Target="slide7.xml"/><Relationship Id="rId10" Type="http://schemas.openxmlformats.org/officeDocument/2006/relationships/image" Target="../media/image23.jpeg"/><Relationship Id="rId4" Type="http://schemas.openxmlformats.org/officeDocument/2006/relationships/image" Target="../media/image19.jpeg"/><Relationship Id="rId9" Type="http://schemas.openxmlformats.org/officeDocument/2006/relationships/slide" Target="slide6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7.png"/><Relationship Id="rId7" Type="http://schemas.openxmlformats.org/officeDocument/2006/relationships/slide" Target="slide6.xm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10" Type="http://schemas.openxmlformats.org/officeDocument/2006/relationships/image" Target="../media/image92.jpeg"/><Relationship Id="rId4" Type="http://schemas.openxmlformats.org/officeDocument/2006/relationships/image" Target="../media/image88.jpeg"/><Relationship Id="rId9" Type="http://schemas.openxmlformats.org/officeDocument/2006/relationships/slide" Target="slide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93.jpeg"/><Relationship Id="rId7" Type="http://schemas.openxmlformats.org/officeDocument/2006/relationships/slide" Target="slide6.xm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10" Type="http://schemas.openxmlformats.org/officeDocument/2006/relationships/image" Target="../media/image92.jpeg"/><Relationship Id="rId4" Type="http://schemas.openxmlformats.org/officeDocument/2006/relationships/image" Target="../media/image88.jpeg"/><Relationship Id="rId9" Type="http://schemas.openxmlformats.org/officeDocument/2006/relationships/slide" Target="slide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94.png"/><Relationship Id="rId7" Type="http://schemas.openxmlformats.org/officeDocument/2006/relationships/slide" Target="slide6.xm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10" Type="http://schemas.openxmlformats.org/officeDocument/2006/relationships/image" Target="../media/image92.jpeg"/><Relationship Id="rId4" Type="http://schemas.openxmlformats.org/officeDocument/2006/relationships/image" Target="../media/image88.jpeg"/><Relationship Id="rId9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4.jpe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88.jpeg"/><Relationship Id="rId7" Type="http://schemas.openxmlformats.org/officeDocument/2006/relationships/image" Target="../media/image91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90.jpeg"/><Relationship Id="rId10" Type="http://schemas.openxmlformats.org/officeDocument/2006/relationships/image" Target="../media/image95.png"/><Relationship Id="rId4" Type="http://schemas.openxmlformats.org/officeDocument/2006/relationships/image" Target="../media/image89.jpeg"/><Relationship Id="rId9" Type="http://schemas.openxmlformats.org/officeDocument/2006/relationships/image" Target="../media/image92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96.jpeg"/><Relationship Id="rId7" Type="http://schemas.openxmlformats.org/officeDocument/2006/relationships/slide" Target="slide6.xm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10" Type="http://schemas.openxmlformats.org/officeDocument/2006/relationships/image" Target="../media/image92.jpeg"/><Relationship Id="rId4" Type="http://schemas.openxmlformats.org/officeDocument/2006/relationships/image" Target="../media/image88.jpeg"/><Relationship Id="rId9" Type="http://schemas.openxmlformats.org/officeDocument/2006/relationships/slide" Target="slide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88.jpeg"/><Relationship Id="rId7" Type="http://schemas.openxmlformats.org/officeDocument/2006/relationships/image" Target="../media/image91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90.jpeg"/><Relationship Id="rId10" Type="http://schemas.openxmlformats.org/officeDocument/2006/relationships/image" Target="../media/image97.jpeg"/><Relationship Id="rId4" Type="http://schemas.openxmlformats.org/officeDocument/2006/relationships/image" Target="../media/image89.jpeg"/><Relationship Id="rId9" Type="http://schemas.openxmlformats.org/officeDocument/2006/relationships/image" Target="../media/image92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88.jpeg"/><Relationship Id="rId7" Type="http://schemas.openxmlformats.org/officeDocument/2006/relationships/image" Target="../media/image91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90.jpeg"/><Relationship Id="rId10" Type="http://schemas.openxmlformats.org/officeDocument/2006/relationships/image" Target="../media/image98.png"/><Relationship Id="rId4" Type="http://schemas.openxmlformats.org/officeDocument/2006/relationships/image" Target="../media/image89.jpeg"/><Relationship Id="rId9" Type="http://schemas.openxmlformats.org/officeDocument/2006/relationships/image" Target="../media/image92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88.jpeg"/><Relationship Id="rId7" Type="http://schemas.openxmlformats.org/officeDocument/2006/relationships/image" Target="../media/image91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90.jpeg"/><Relationship Id="rId10" Type="http://schemas.openxmlformats.org/officeDocument/2006/relationships/image" Target="../media/image99.png"/><Relationship Id="rId4" Type="http://schemas.openxmlformats.org/officeDocument/2006/relationships/image" Target="../media/image89.jpeg"/><Relationship Id="rId9" Type="http://schemas.openxmlformats.org/officeDocument/2006/relationships/image" Target="../media/image92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hyperlink" Target="http://didaktor.ru/priyomy-mediadidaktiki/" TargetMode="External"/><Relationship Id="rId3" Type="http://schemas.openxmlformats.org/officeDocument/2006/relationships/image" Target="../media/image10.jpeg"/><Relationship Id="rId7" Type="http://schemas.openxmlformats.org/officeDocument/2006/relationships/hyperlink" Target="http://rus.1september.ru/article.php?ID=200203206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lenagold.ru/" TargetMode="External"/><Relationship Id="rId5" Type="http://schemas.openxmlformats.org/officeDocument/2006/relationships/hyperlink" Target="http://allday.ru/index.php?newsid=542466" TargetMode="External"/><Relationship Id="rId4" Type="http://schemas.openxmlformats.org/officeDocument/2006/relationships/hyperlink" Target="http://smiles2k.net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27.xml"/><Relationship Id="rId18" Type="http://schemas.openxmlformats.org/officeDocument/2006/relationships/slide" Target="slide37.xml"/><Relationship Id="rId3" Type="http://schemas.openxmlformats.org/officeDocument/2006/relationships/image" Target="../media/image10.jpeg"/><Relationship Id="rId21" Type="http://schemas.openxmlformats.org/officeDocument/2006/relationships/image" Target="../media/image5.gif"/><Relationship Id="rId7" Type="http://schemas.openxmlformats.org/officeDocument/2006/relationships/slide" Target="slide13.xml"/><Relationship Id="rId12" Type="http://schemas.openxmlformats.org/officeDocument/2006/relationships/image" Target="../media/image15.png"/><Relationship Id="rId17" Type="http://schemas.openxmlformats.org/officeDocument/2006/relationships/slide" Target="slide32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7.png"/><Relationship Id="rId20" Type="http://schemas.openxmlformats.org/officeDocument/2006/relationships/slide" Target="slide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slide" Target="slide8.xml"/><Relationship Id="rId5" Type="http://schemas.openxmlformats.org/officeDocument/2006/relationships/slide" Target="slide7.xml"/><Relationship Id="rId15" Type="http://schemas.openxmlformats.org/officeDocument/2006/relationships/slide" Target="slide22.xml"/><Relationship Id="rId10" Type="http://schemas.openxmlformats.org/officeDocument/2006/relationships/image" Target="../media/image14.png"/><Relationship Id="rId19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slide" Target="slide55.xml"/><Relationship Id="rId14" Type="http://schemas.openxmlformats.org/officeDocument/2006/relationships/image" Target="../media/image16.png"/><Relationship Id="rId22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slide" Target="slide7.xml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slide" Target="slide7.xml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AutoShape 26" descr="Смайлы Эмо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AutoShape 2" descr="Смайлы Эмо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E:\Новая папка\school2181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3714752"/>
            <a:ext cx="1608114" cy="238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8352384" y="6237320"/>
            <a:ext cx="395984" cy="395992"/>
            <a:chOff x="6012160" y="6165304"/>
            <a:chExt cx="864000" cy="46800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6012160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Управляющая кнопка: далее 8">
              <a:hlinkClick r:id="" action="ppaction://hlinkshowjump?jump=nextslide" highlightClick="1"/>
            </p:cNvPr>
            <p:cNvSpPr/>
            <p:nvPr/>
          </p:nvSpPr>
          <p:spPr>
            <a:xfrm>
              <a:off x="6156176" y="6237312"/>
              <a:ext cx="648000" cy="324000"/>
            </a:xfrm>
            <a:prstGeom prst="actionButtonForwardNext">
              <a:avLst/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3356992"/>
            <a:ext cx="2664296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 лаг-/-лож-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9631" y="2636912"/>
            <a:ext cx="2638850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гар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-/-гор-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59631" y="4941168"/>
            <a:ext cx="2638850" cy="64294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раст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-/-рос-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59631" y="4149080"/>
            <a:ext cx="2638850" cy="64294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плав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-/-плов-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59632" y="5708746"/>
            <a:ext cx="2638850" cy="64294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кас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-/-кос-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Крест 18"/>
          <p:cNvSpPr/>
          <p:nvPr/>
        </p:nvSpPr>
        <p:spPr>
          <a:xfrm>
            <a:off x="323528" y="2636912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95536" y="3573016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95536" y="5157192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95536" y="4365104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95536" y="5949280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139952" y="3429000"/>
            <a:ext cx="2692484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равн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ровн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139952" y="4941168"/>
            <a:ext cx="2692484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-мак-/-мок-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6948264" y="5085184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948264" y="3573016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139952" y="4221088"/>
            <a:ext cx="2664296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зар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зор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Крест 51"/>
          <p:cNvSpPr/>
          <p:nvPr/>
        </p:nvSpPr>
        <p:spPr>
          <a:xfrm>
            <a:off x="6948264" y="4221088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" name="Group 14"/>
          <p:cNvGrpSpPr>
            <a:grpSpLocks/>
          </p:cNvGrpSpPr>
          <p:nvPr/>
        </p:nvGrpSpPr>
        <p:grpSpPr bwMode="auto">
          <a:xfrm>
            <a:off x="2987824" y="404664"/>
            <a:ext cx="5400600" cy="1584176"/>
            <a:chOff x="1344" y="1680"/>
            <a:chExt cx="2928" cy="448"/>
          </a:xfrm>
        </p:grpSpPr>
        <p:sp>
          <p:nvSpPr>
            <p:cNvPr id="40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41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Выбор гласной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каком корне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 зависит от ударения?</a:t>
              </a:r>
            </a:p>
          </p:txBody>
        </p:sp>
      </p:grpSp>
      <p:grpSp>
        <p:nvGrpSpPr>
          <p:cNvPr id="42" name="Group 14"/>
          <p:cNvGrpSpPr>
            <a:grpSpLocks/>
          </p:cNvGrpSpPr>
          <p:nvPr/>
        </p:nvGrpSpPr>
        <p:grpSpPr bwMode="auto">
          <a:xfrm>
            <a:off x="2987824" y="404664"/>
            <a:ext cx="5400600" cy="1584176"/>
            <a:chOff x="1344" y="1680"/>
            <a:chExt cx="2928" cy="448"/>
          </a:xfrm>
        </p:grpSpPr>
        <p:sp>
          <p:nvSpPr>
            <p:cNvPr id="43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53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Наведи курсор на правильный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ответ и щелкни левой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кнопкой мыши</a:t>
              </a:r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2915816" y="404664"/>
            <a:ext cx="5400600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4139952" y="5733256"/>
            <a:ext cx="2664296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твар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твор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Крест 84"/>
          <p:cNvSpPr/>
          <p:nvPr/>
        </p:nvSpPr>
        <p:spPr>
          <a:xfrm>
            <a:off x="6948264" y="5733256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4139952" y="2636912"/>
            <a:ext cx="2664296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-клан-/-клон-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Крест 86"/>
          <p:cNvSpPr/>
          <p:nvPr/>
        </p:nvSpPr>
        <p:spPr>
          <a:xfrm>
            <a:off x="6948264" y="2636912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95536" y="332656"/>
            <a:ext cx="1440160" cy="93610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Знаете 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ли  Вы теорию?</a:t>
            </a:r>
            <a:endParaRPr lang="ru-RU" sz="20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46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66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67" name="Управляющая кнопка: сведения 4">
                <a:hlinkClick r:id="rId4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8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64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65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0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62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63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6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60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61" name="Управляющая кнопка: домой 60">
                <a:hlinkClick r:id="rId8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7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58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59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E17B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7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118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4" grpId="0" animBg="1"/>
      <p:bldP spid="26" grpId="0" animBg="1"/>
      <p:bldP spid="72" grpId="0" animBg="1"/>
      <p:bldP spid="47" grpId="0" animBg="1"/>
      <p:bldP spid="52" grpId="0" animBg="1"/>
      <p:bldP spid="85" grpId="0" animBg="1"/>
      <p:bldP spid="8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3356992"/>
            <a:ext cx="2664296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гар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-/-гор-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9631" y="2636912"/>
            <a:ext cx="2638850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раст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-/-рос-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59631" y="4941168"/>
            <a:ext cx="2638850" cy="64294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кас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-/-кос-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59631" y="4149080"/>
            <a:ext cx="2638850" cy="64294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плав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-/-плов-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59632" y="5708746"/>
            <a:ext cx="2638850" cy="64294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-клан-/-клон-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Крест 18"/>
          <p:cNvSpPr/>
          <p:nvPr/>
        </p:nvSpPr>
        <p:spPr>
          <a:xfrm>
            <a:off x="395536" y="2636912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95536" y="3573016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95536" y="5157192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95536" y="4365104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95536" y="5949280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283968" y="2636912"/>
            <a:ext cx="2520280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зар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зор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283968" y="3429000"/>
            <a:ext cx="2520280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равн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ровн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283968" y="4941168"/>
            <a:ext cx="2520280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-мак-/-мок-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283968" y="5733256"/>
            <a:ext cx="2520280" cy="64807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твар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твор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948264" y="2708920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6948264" y="5013176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6948264" y="5877272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948264" y="3501008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283967" y="4221088"/>
            <a:ext cx="2493895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скак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скоч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Крест 51"/>
          <p:cNvSpPr/>
          <p:nvPr/>
        </p:nvSpPr>
        <p:spPr>
          <a:xfrm>
            <a:off x="6948264" y="4149080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Group 14"/>
          <p:cNvGrpSpPr>
            <a:grpSpLocks/>
          </p:cNvGrpSpPr>
          <p:nvPr/>
        </p:nvGrpSpPr>
        <p:grpSpPr bwMode="auto">
          <a:xfrm>
            <a:off x="2987824" y="404664"/>
            <a:ext cx="5400600" cy="1584176"/>
            <a:chOff x="1344" y="1680"/>
            <a:chExt cx="2928" cy="448"/>
          </a:xfrm>
        </p:grpSpPr>
        <p:sp>
          <p:nvSpPr>
            <p:cNvPr id="31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32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Выбор гласной в каком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корне зависит от следующей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согласной?</a:t>
              </a:r>
            </a:p>
          </p:txBody>
        </p:sp>
      </p:grpSp>
      <p:grpSp>
        <p:nvGrpSpPr>
          <p:cNvPr id="33" name="Group 14"/>
          <p:cNvGrpSpPr>
            <a:grpSpLocks/>
          </p:cNvGrpSpPr>
          <p:nvPr/>
        </p:nvGrpSpPr>
        <p:grpSpPr bwMode="auto">
          <a:xfrm>
            <a:off x="2987824" y="404664"/>
            <a:ext cx="5400600" cy="1584176"/>
            <a:chOff x="1344" y="1680"/>
            <a:chExt cx="2928" cy="448"/>
          </a:xfrm>
        </p:grpSpPr>
        <p:sp>
          <p:nvSpPr>
            <p:cNvPr id="34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35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Наведи курсор на правильный</a:t>
              </a:r>
            </a:p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 ответ и щелкни левой</a:t>
              </a:r>
            </a:p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 кнопкой мыши</a:t>
              </a: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2915816" y="260648"/>
            <a:ext cx="5472608" cy="15121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95536" y="332656"/>
            <a:ext cx="1440160" cy="93610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Знаете 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ли  Вы теорию?</a:t>
            </a:r>
            <a:endParaRPr lang="ru-RU" sz="20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53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67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69" name="Управляющая кнопка: сведения 4">
                <a:hlinkClick r:id="rId4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4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65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66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6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63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64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7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61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62" name="Управляющая кнопка: домой 61">
                <a:hlinkClick r:id="rId8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8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59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60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E17B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9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4" grpId="0" animBg="1"/>
      <p:bldP spid="26" grpId="0" animBg="1"/>
      <p:bldP spid="70" grpId="0" animBg="1"/>
      <p:bldP spid="72" grpId="0" animBg="1"/>
      <p:bldP spid="73" grpId="0" animBg="1"/>
      <p:bldP spid="47" grpId="0" animBg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3356992"/>
            <a:ext cx="2478786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гер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гир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2636912"/>
            <a:ext cx="2455112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-пер-/-пир-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59633" y="5708746"/>
            <a:ext cx="2455112" cy="64294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-клен-/-клин-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Крест 18"/>
          <p:cNvSpPr/>
          <p:nvPr/>
        </p:nvSpPr>
        <p:spPr>
          <a:xfrm>
            <a:off x="395536" y="2636912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95536" y="3573016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95536" y="5949280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4071933" y="4947438"/>
            <a:ext cx="2711463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-вер-/-вир-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7001462" y="5019446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071933" y="4155350"/>
            <a:ext cx="2711463" cy="57606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-стел-/-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стил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Крест 51"/>
          <p:cNvSpPr/>
          <p:nvPr/>
        </p:nvSpPr>
        <p:spPr>
          <a:xfrm>
            <a:off x="6929454" y="4155350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987824" y="404664"/>
            <a:ext cx="5400600" cy="1584176"/>
            <a:chOff x="1344" y="1680"/>
            <a:chExt cx="2928" cy="448"/>
          </a:xfrm>
        </p:grpSpPr>
        <p:sp>
          <p:nvSpPr>
            <p:cNvPr id="31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32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 Black" pitchFamily="34" charset="0"/>
                  <a:cs typeface="Arial" pitchFamily="34" charset="0"/>
                </a:rPr>
                <a:t>Укажи корни </a:t>
              </a:r>
            </a:p>
            <a:p>
              <a:pPr lvl="0" algn="ctr"/>
              <a:r>
                <a:rPr lang="ru-RU" sz="2400" b="1" dirty="0" smtClean="0">
                  <a:latin typeface="Arial Black" pitchFamily="34" charset="0"/>
                  <a:cs typeface="Arial" pitchFamily="34" charset="0"/>
                </a:rPr>
                <a:t>с чередующимися гласными</a:t>
              </a: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2987824" y="404664"/>
            <a:ext cx="5400600" cy="1584176"/>
            <a:chOff x="1344" y="1680"/>
            <a:chExt cx="2928" cy="448"/>
          </a:xfrm>
        </p:grpSpPr>
        <p:sp>
          <p:nvSpPr>
            <p:cNvPr id="34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35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Наведи курсор на правильный</a:t>
              </a:r>
            </a:p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 ответ и щелкни левой</a:t>
              </a:r>
            </a:p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 кнопкой мыши</a:t>
              </a: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2987824" y="404664"/>
            <a:ext cx="5472608" cy="144016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259632" y="4149080"/>
            <a:ext cx="2455112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-мер-/-мир-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Крест 52"/>
          <p:cNvSpPr/>
          <p:nvPr/>
        </p:nvSpPr>
        <p:spPr>
          <a:xfrm>
            <a:off x="395536" y="4149080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259632" y="4869160"/>
            <a:ext cx="2455112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дер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дир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Крест 55"/>
          <p:cNvSpPr/>
          <p:nvPr/>
        </p:nvSpPr>
        <p:spPr>
          <a:xfrm>
            <a:off x="395536" y="4869160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071934" y="2643182"/>
            <a:ext cx="2791212" cy="57606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-жег-/-жиг-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Крест 57"/>
          <p:cNvSpPr/>
          <p:nvPr/>
        </p:nvSpPr>
        <p:spPr>
          <a:xfrm>
            <a:off x="6929454" y="2643182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4071934" y="3363262"/>
            <a:ext cx="2791212" cy="57606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блест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блист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Крест 59"/>
          <p:cNvSpPr/>
          <p:nvPr/>
        </p:nvSpPr>
        <p:spPr>
          <a:xfrm>
            <a:off x="6929454" y="3363262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4071933" y="5811534"/>
            <a:ext cx="2711463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-чет-/-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чит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Крест 61"/>
          <p:cNvSpPr/>
          <p:nvPr/>
        </p:nvSpPr>
        <p:spPr>
          <a:xfrm>
            <a:off x="7001462" y="5739526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395536" y="332656"/>
            <a:ext cx="1440160" cy="93610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Знаете 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ли  Вы теорию?</a:t>
            </a:r>
            <a:endParaRPr lang="ru-RU" sz="20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50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75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76" name="Управляющая кнопка: сведения 4">
                <a:hlinkClick r:id="rId4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1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73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74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70" name="Picture 2" descr="C:\Documents and Settings\Администратор.MICROSOF-B96C92\Рабочий стол\Рисунок1.jpg"/>
            <p:cNvPicPr>
              <a:picLocks noChangeAspect="1" noChangeArrowheads="1"/>
            </p:cNvPicPr>
            <p:nvPr/>
          </p:nvPicPr>
          <p:blipFill>
            <a:blip r:embed="rId6" cstate="email"/>
            <a:srcRect t="9017" b="9834"/>
            <a:stretch>
              <a:fillRect/>
            </a:stretch>
          </p:blipFill>
          <p:spPr bwMode="auto">
            <a:xfrm>
              <a:off x="7818760" y="4149080"/>
              <a:ext cx="936104" cy="648072"/>
            </a:xfrm>
            <a:prstGeom prst="rect">
              <a:avLst/>
            </a:prstGeom>
            <a:noFill/>
          </p:spPr>
        </p:pic>
        <p:grpSp>
          <p:nvGrpSpPr>
            <p:cNvPr id="64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68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69" name="Управляющая кнопка: домой 68">
                <a:hlinkClick r:id="rId8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5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66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67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11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6" grpId="0" animBg="1"/>
      <p:bldP spid="72" grpId="0" animBg="1"/>
      <p:bldP spid="52" grpId="0" animBg="1"/>
      <p:bldP spid="53" grpId="0" animBg="1"/>
      <p:bldP spid="56" grpId="0" animBg="1"/>
      <p:bldP spid="58" grpId="0" animBg="1"/>
      <p:bldP spid="60" grpId="0" animBg="1"/>
      <p:bldP spid="6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3635896" y="1988840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364088" y="1988840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67544" y="2060848"/>
            <a:ext cx="2448272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ЗАГ    РЕТЬ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22"/>
          <p:cNvGrpSpPr/>
          <p:nvPr/>
        </p:nvGrpSpPr>
        <p:grpSpPr>
          <a:xfrm>
            <a:off x="3347864" y="1196752"/>
            <a:ext cx="1800200" cy="1584176"/>
            <a:chOff x="2000232" y="2928937"/>
            <a:chExt cx="2843238" cy="2428889"/>
          </a:xfrm>
        </p:grpSpPr>
        <p:pic>
          <p:nvPicPr>
            <p:cNvPr id="21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22" name="Скругленная прямоугольная выноска 21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Группа 25"/>
          <p:cNvGrpSpPr/>
          <p:nvPr/>
        </p:nvGrpSpPr>
        <p:grpSpPr>
          <a:xfrm>
            <a:off x="5292080" y="1268760"/>
            <a:ext cx="1491078" cy="1512168"/>
            <a:chOff x="5000628" y="2857496"/>
            <a:chExt cx="2143140" cy="2500331"/>
          </a:xfrm>
        </p:grpSpPr>
        <p:pic>
          <p:nvPicPr>
            <p:cNvPr id="24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25" name="Скругленная прямоугольная выноска 24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1403648" y="1988840"/>
            <a:ext cx="3571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67544" y="3356992"/>
            <a:ext cx="2448272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СКЛ    НИТЬ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3563888" y="3212976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5436096" y="3212976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467544" y="4653136"/>
            <a:ext cx="2520280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ЗАТВ    РИТЬ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67544" y="6021288"/>
            <a:ext cx="2520280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З    РЕВАТЬ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5580112" y="5805264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3635896" y="4581128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3635896" y="5805264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grpSp>
        <p:nvGrpSpPr>
          <p:cNvPr id="31" name="Группа 22"/>
          <p:cNvGrpSpPr/>
          <p:nvPr/>
        </p:nvGrpSpPr>
        <p:grpSpPr>
          <a:xfrm>
            <a:off x="3203848" y="2420888"/>
            <a:ext cx="1800200" cy="1584176"/>
            <a:chOff x="2000232" y="2928937"/>
            <a:chExt cx="2843238" cy="2428889"/>
          </a:xfrm>
        </p:grpSpPr>
        <p:pic>
          <p:nvPicPr>
            <p:cNvPr id="32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33" name="Скругленная прямоугольная выноска 32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Группа 25"/>
          <p:cNvGrpSpPr/>
          <p:nvPr/>
        </p:nvGrpSpPr>
        <p:grpSpPr>
          <a:xfrm>
            <a:off x="5364088" y="2492896"/>
            <a:ext cx="1491078" cy="1512168"/>
            <a:chOff x="5000628" y="2857496"/>
            <a:chExt cx="2143140" cy="2500331"/>
          </a:xfrm>
        </p:grpSpPr>
        <p:pic>
          <p:nvPicPr>
            <p:cNvPr id="35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36" name="Скругленная прямоугольная выноска 35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1403648" y="3284984"/>
            <a:ext cx="2880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619672" y="4581128"/>
            <a:ext cx="2160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971600" y="5949280"/>
            <a:ext cx="2851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8" name="Группа 22"/>
          <p:cNvGrpSpPr/>
          <p:nvPr/>
        </p:nvGrpSpPr>
        <p:grpSpPr>
          <a:xfrm>
            <a:off x="3347864" y="3789040"/>
            <a:ext cx="1800200" cy="1584176"/>
            <a:chOff x="2000232" y="2928937"/>
            <a:chExt cx="2843238" cy="2428889"/>
          </a:xfrm>
        </p:grpSpPr>
        <p:pic>
          <p:nvPicPr>
            <p:cNvPr id="69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70" name="Скругленная прямоугольная выноска 69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74" name="Овал 73"/>
          <p:cNvSpPr/>
          <p:nvPr/>
        </p:nvSpPr>
        <p:spPr>
          <a:xfrm>
            <a:off x="5580112" y="4653136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grpSp>
        <p:nvGrpSpPr>
          <p:cNvPr id="71" name="Группа 25"/>
          <p:cNvGrpSpPr/>
          <p:nvPr/>
        </p:nvGrpSpPr>
        <p:grpSpPr>
          <a:xfrm>
            <a:off x="5508104" y="3933056"/>
            <a:ext cx="1491078" cy="1512168"/>
            <a:chOff x="5000628" y="2857496"/>
            <a:chExt cx="2143140" cy="2500331"/>
          </a:xfrm>
        </p:grpSpPr>
        <p:pic>
          <p:nvPicPr>
            <p:cNvPr id="72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73" name="Скругленная прямоугольная выноска 72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8" name="Group 14"/>
          <p:cNvGrpSpPr>
            <a:grpSpLocks/>
          </p:cNvGrpSpPr>
          <p:nvPr/>
        </p:nvGrpSpPr>
        <p:grpSpPr bwMode="auto">
          <a:xfrm>
            <a:off x="2843808" y="188640"/>
            <a:ext cx="5904656" cy="1008112"/>
            <a:chOff x="1344" y="1680"/>
            <a:chExt cx="2928" cy="448"/>
          </a:xfrm>
        </p:grpSpPr>
        <p:sp>
          <p:nvSpPr>
            <p:cNvPr id="99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100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Выбери гласную,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пропущенную в слове</a:t>
              </a:r>
            </a:p>
          </p:txBody>
        </p:sp>
      </p:grpSp>
      <p:grpSp>
        <p:nvGrpSpPr>
          <p:cNvPr id="101" name="Group 14"/>
          <p:cNvGrpSpPr>
            <a:grpSpLocks/>
          </p:cNvGrpSpPr>
          <p:nvPr/>
        </p:nvGrpSpPr>
        <p:grpSpPr bwMode="auto">
          <a:xfrm>
            <a:off x="2843808" y="188640"/>
            <a:ext cx="5976664" cy="1080120"/>
            <a:chOff x="1344" y="1680"/>
            <a:chExt cx="2928" cy="448"/>
          </a:xfrm>
        </p:grpSpPr>
        <p:sp>
          <p:nvSpPr>
            <p:cNvPr id="102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 Black" pitchFamily="34" charset="0"/>
              </a:endParaRPr>
            </a:p>
          </p:txBody>
        </p:sp>
        <p:sp>
          <p:nvSpPr>
            <p:cNvPr id="103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Укажи правильный ответ, наведя курсор</a:t>
              </a:r>
            </a:p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 на букву, и щелкни левой кнопкой мыши</a:t>
              </a:r>
            </a:p>
          </p:txBody>
        </p:sp>
      </p:grpSp>
      <p:sp>
        <p:nvSpPr>
          <p:cNvPr id="104" name="Прямоугольник 103"/>
          <p:cNvSpPr/>
          <p:nvPr/>
        </p:nvSpPr>
        <p:spPr>
          <a:xfrm>
            <a:off x="2771800" y="188640"/>
            <a:ext cx="5904656" cy="93610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395536" y="260648"/>
            <a:ext cx="1080120" cy="115212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О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или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А?</a:t>
            </a:r>
            <a:endParaRPr lang="ru-RU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62" name="Группа 22"/>
          <p:cNvGrpSpPr/>
          <p:nvPr/>
        </p:nvGrpSpPr>
        <p:grpSpPr>
          <a:xfrm>
            <a:off x="5292080" y="5085184"/>
            <a:ext cx="1800200" cy="1584176"/>
            <a:chOff x="2000232" y="2928937"/>
            <a:chExt cx="2843238" cy="2428889"/>
          </a:xfrm>
        </p:grpSpPr>
        <p:pic>
          <p:nvPicPr>
            <p:cNvPr id="63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64" name="Скругленная прямоугольная выноска 63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5" name="Группа 84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86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106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107" name="Управляющая кнопка: сведения 4">
                <a:hlinkClick r:id="rId5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7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97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105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8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95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96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9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93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94" name="Управляющая кнопка: домой 93">
                <a:hlinkClick r:id="rId9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0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91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92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65" name="Группа 25"/>
          <p:cNvGrpSpPr/>
          <p:nvPr/>
        </p:nvGrpSpPr>
        <p:grpSpPr>
          <a:xfrm>
            <a:off x="3563888" y="5085184"/>
            <a:ext cx="1491078" cy="1512168"/>
            <a:chOff x="5000628" y="2857496"/>
            <a:chExt cx="2143140" cy="2500331"/>
          </a:xfrm>
        </p:grpSpPr>
        <p:pic>
          <p:nvPicPr>
            <p:cNvPr id="66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67" name="Скругленная прямоугольная выноска 66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</p:childTnLst>
        </p:cTn>
      </p:par>
    </p:tnLst>
    <p:bldLst>
      <p:bldP spid="27" grpId="0"/>
      <p:bldP spid="59" grpId="0"/>
      <p:bldP spid="6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3635896" y="1988840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364088" y="1988840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67544" y="2060848"/>
            <a:ext cx="2664296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ПОДГ    РАЕТ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22"/>
          <p:cNvGrpSpPr/>
          <p:nvPr/>
        </p:nvGrpSpPr>
        <p:grpSpPr>
          <a:xfrm>
            <a:off x="3347864" y="1196752"/>
            <a:ext cx="1800200" cy="1584176"/>
            <a:chOff x="2000232" y="2928937"/>
            <a:chExt cx="2843238" cy="2428889"/>
          </a:xfrm>
        </p:grpSpPr>
        <p:pic>
          <p:nvPicPr>
            <p:cNvPr id="21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22" name="Скругленная прямоугольная выноска 21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Группа 25"/>
          <p:cNvGrpSpPr/>
          <p:nvPr/>
        </p:nvGrpSpPr>
        <p:grpSpPr>
          <a:xfrm>
            <a:off x="5292080" y="1268760"/>
            <a:ext cx="1491078" cy="1512168"/>
            <a:chOff x="5000628" y="2857496"/>
            <a:chExt cx="2143140" cy="2500331"/>
          </a:xfrm>
        </p:grpSpPr>
        <p:pic>
          <p:nvPicPr>
            <p:cNvPr id="24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25" name="Скругленная прямоугольная выноска 24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1691680" y="1988840"/>
            <a:ext cx="2851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67544" y="3356992"/>
            <a:ext cx="2664296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НАКЛ    НИТЬ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3563888" y="3212976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5436096" y="3212976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467544" y="4653136"/>
            <a:ext cx="2664296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ТВ    РЕЦ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67544" y="6021288"/>
            <a:ext cx="2664296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З    РНИЦА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3635896" y="5877272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3635896" y="4581128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5580112" y="5877272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grpSp>
        <p:nvGrpSpPr>
          <p:cNvPr id="8" name="Группа 22"/>
          <p:cNvGrpSpPr/>
          <p:nvPr/>
        </p:nvGrpSpPr>
        <p:grpSpPr>
          <a:xfrm>
            <a:off x="3203848" y="2420888"/>
            <a:ext cx="1800200" cy="1584176"/>
            <a:chOff x="2000232" y="2928937"/>
            <a:chExt cx="2843238" cy="2428889"/>
          </a:xfrm>
        </p:grpSpPr>
        <p:pic>
          <p:nvPicPr>
            <p:cNvPr id="32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33" name="Скругленная прямоугольная выноска 32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Группа 25"/>
          <p:cNvGrpSpPr/>
          <p:nvPr/>
        </p:nvGrpSpPr>
        <p:grpSpPr>
          <a:xfrm>
            <a:off x="5364088" y="2492896"/>
            <a:ext cx="1491078" cy="1512168"/>
            <a:chOff x="5000628" y="2857496"/>
            <a:chExt cx="2143140" cy="2500331"/>
          </a:xfrm>
        </p:grpSpPr>
        <p:pic>
          <p:nvPicPr>
            <p:cNvPr id="35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36" name="Скругленная прямоугольная выноска 35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1691680" y="3284984"/>
            <a:ext cx="2160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619672" y="4581128"/>
            <a:ext cx="1440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187624" y="5949280"/>
            <a:ext cx="213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</a:t>
            </a:r>
            <a:endParaRPr lang="ru-RU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Группа 22"/>
          <p:cNvGrpSpPr/>
          <p:nvPr/>
        </p:nvGrpSpPr>
        <p:grpSpPr>
          <a:xfrm>
            <a:off x="3347864" y="3789040"/>
            <a:ext cx="1800200" cy="1584176"/>
            <a:chOff x="2000232" y="2928937"/>
            <a:chExt cx="2843238" cy="2428889"/>
          </a:xfrm>
        </p:grpSpPr>
        <p:pic>
          <p:nvPicPr>
            <p:cNvPr id="69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70" name="Скругленная прямоугольная выноска 69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74" name="Овал 73"/>
          <p:cNvSpPr/>
          <p:nvPr/>
        </p:nvSpPr>
        <p:spPr>
          <a:xfrm>
            <a:off x="5580112" y="4653136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grpSp>
        <p:nvGrpSpPr>
          <p:cNvPr id="15" name="Группа 25"/>
          <p:cNvGrpSpPr/>
          <p:nvPr/>
        </p:nvGrpSpPr>
        <p:grpSpPr>
          <a:xfrm>
            <a:off x="5508104" y="3933056"/>
            <a:ext cx="1491078" cy="1512168"/>
            <a:chOff x="5000628" y="2857496"/>
            <a:chExt cx="2143140" cy="2500331"/>
          </a:xfrm>
        </p:grpSpPr>
        <p:pic>
          <p:nvPicPr>
            <p:cNvPr id="72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73" name="Скругленная прямоугольная выноска 72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68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95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96" name="Управляющая кнопка: сведения 4">
                <a:hlinkClick r:id="rId5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1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93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94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5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91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92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9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89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90" name="Управляющая кнопка: домой 89">
                <a:hlinkClick r:id="rId9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6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87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88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2" name="Группа 25"/>
          <p:cNvGrpSpPr/>
          <p:nvPr/>
        </p:nvGrpSpPr>
        <p:grpSpPr>
          <a:xfrm>
            <a:off x="3563888" y="5157192"/>
            <a:ext cx="1491078" cy="1512168"/>
            <a:chOff x="5000628" y="2857496"/>
            <a:chExt cx="2143140" cy="2500331"/>
          </a:xfrm>
        </p:grpSpPr>
        <p:pic>
          <p:nvPicPr>
            <p:cNvPr id="66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67" name="Скругленная прямоугольная выноска 66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Группа 22"/>
          <p:cNvGrpSpPr/>
          <p:nvPr/>
        </p:nvGrpSpPr>
        <p:grpSpPr>
          <a:xfrm>
            <a:off x="5292080" y="5085184"/>
            <a:ext cx="1800200" cy="1584176"/>
            <a:chOff x="2000232" y="2928937"/>
            <a:chExt cx="2843238" cy="2428889"/>
          </a:xfrm>
        </p:grpSpPr>
        <p:pic>
          <p:nvPicPr>
            <p:cNvPr id="63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64" name="Скругленная прямоугольная выноска 63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8" name="Group 14"/>
          <p:cNvGrpSpPr>
            <a:grpSpLocks/>
          </p:cNvGrpSpPr>
          <p:nvPr/>
        </p:nvGrpSpPr>
        <p:grpSpPr bwMode="auto">
          <a:xfrm>
            <a:off x="2843808" y="188640"/>
            <a:ext cx="5904656" cy="1008112"/>
            <a:chOff x="1344" y="1680"/>
            <a:chExt cx="2928" cy="448"/>
          </a:xfrm>
        </p:grpSpPr>
        <p:sp>
          <p:nvSpPr>
            <p:cNvPr id="119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120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Выбери гласную,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пропущенную в слове</a:t>
              </a:r>
            </a:p>
          </p:txBody>
        </p:sp>
      </p:grpSp>
      <p:grpSp>
        <p:nvGrpSpPr>
          <p:cNvPr id="121" name="Group 14"/>
          <p:cNvGrpSpPr>
            <a:grpSpLocks/>
          </p:cNvGrpSpPr>
          <p:nvPr/>
        </p:nvGrpSpPr>
        <p:grpSpPr bwMode="auto">
          <a:xfrm>
            <a:off x="2843808" y="188640"/>
            <a:ext cx="5976664" cy="1080120"/>
            <a:chOff x="1344" y="1680"/>
            <a:chExt cx="2928" cy="448"/>
          </a:xfrm>
        </p:grpSpPr>
        <p:sp>
          <p:nvSpPr>
            <p:cNvPr id="122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 Black" pitchFamily="34" charset="0"/>
              </a:endParaRPr>
            </a:p>
          </p:txBody>
        </p:sp>
        <p:sp>
          <p:nvSpPr>
            <p:cNvPr id="123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Укажи правильный ответ, наведя курсор</a:t>
              </a:r>
            </a:p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 на букву, и щелкни левой кнопкой мыши</a:t>
              </a:r>
            </a:p>
          </p:txBody>
        </p:sp>
      </p:grpSp>
      <p:sp>
        <p:nvSpPr>
          <p:cNvPr id="124" name="Прямоугольник 123"/>
          <p:cNvSpPr/>
          <p:nvPr/>
        </p:nvSpPr>
        <p:spPr>
          <a:xfrm>
            <a:off x="2843808" y="188640"/>
            <a:ext cx="5904656" cy="93610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Прямоугольник 124"/>
          <p:cNvSpPr/>
          <p:nvPr/>
        </p:nvSpPr>
        <p:spPr>
          <a:xfrm>
            <a:off x="395536" y="260648"/>
            <a:ext cx="1080120" cy="115212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О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или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А?</a:t>
            </a:r>
            <a:endParaRPr lang="ru-RU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</p:childTnLst>
        </p:cTn>
      </p:par>
    </p:tnLst>
    <p:bldLst>
      <p:bldP spid="27" grpId="0"/>
      <p:bldP spid="59" grpId="0"/>
      <p:bldP spid="6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3635896" y="1988840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364088" y="1988840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67544" y="2060848"/>
            <a:ext cx="2592288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ПЕРЕГ   РАЕТ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22"/>
          <p:cNvGrpSpPr/>
          <p:nvPr/>
        </p:nvGrpSpPr>
        <p:grpSpPr>
          <a:xfrm>
            <a:off x="3347864" y="1196752"/>
            <a:ext cx="1800200" cy="1584176"/>
            <a:chOff x="2000232" y="2928937"/>
            <a:chExt cx="2843238" cy="2428889"/>
          </a:xfrm>
        </p:grpSpPr>
        <p:pic>
          <p:nvPicPr>
            <p:cNvPr id="21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22" name="Скругленная прямоугольная выноска 21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Группа 25"/>
          <p:cNvGrpSpPr/>
          <p:nvPr/>
        </p:nvGrpSpPr>
        <p:grpSpPr>
          <a:xfrm>
            <a:off x="5292080" y="1268760"/>
            <a:ext cx="1491078" cy="1512168"/>
            <a:chOff x="5000628" y="2857496"/>
            <a:chExt cx="2143140" cy="2500331"/>
          </a:xfrm>
        </p:grpSpPr>
        <p:pic>
          <p:nvPicPr>
            <p:cNvPr id="24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25" name="Скругленная прямоугольная выноска 24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1763688" y="1988840"/>
            <a:ext cx="213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67544" y="3356992"/>
            <a:ext cx="2232248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УТВ    РЬ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3563888" y="3212976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5436096" y="3212976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467544" y="4653136"/>
            <a:ext cx="2232248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ПЛ    ВЕЦ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67544" y="6021288"/>
            <a:ext cx="2232248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З    РЯ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3635896" y="5877272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3635896" y="4581128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5580112" y="5877272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grpSp>
        <p:nvGrpSpPr>
          <p:cNvPr id="8" name="Группа 22"/>
          <p:cNvGrpSpPr/>
          <p:nvPr/>
        </p:nvGrpSpPr>
        <p:grpSpPr>
          <a:xfrm>
            <a:off x="5148064" y="2420888"/>
            <a:ext cx="1800200" cy="1584176"/>
            <a:chOff x="2000232" y="2928937"/>
            <a:chExt cx="2843238" cy="2428889"/>
          </a:xfrm>
        </p:grpSpPr>
        <p:pic>
          <p:nvPicPr>
            <p:cNvPr id="32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33" name="Скругленная прямоугольная выноска 32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Группа 25"/>
          <p:cNvGrpSpPr/>
          <p:nvPr/>
        </p:nvGrpSpPr>
        <p:grpSpPr>
          <a:xfrm>
            <a:off x="3491880" y="2492896"/>
            <a:ext cx="1491078" cy="1512168"/>
            <a:chOff x="5000628" y="2857496"/>
            <a:chExt cx="2143140" cy="2500331"/>
          </a:xfrm>
        </p:grpSpPr>
        <p:pic>
          <p:nvPicPr>
            <p:cNvPr id="35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36" name="Скругленная прямоугольная выноска 35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1547664" y="3284984"/>
            <a:ext cx="2160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403648" y="4581128"/>
            <a:ext cx="1440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403648" y="5949280"/>
            <a:ext cx="1411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</a:t>
            </a:r>
            <a:endParaRPr lang="ru-RU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Группа 22"/>
          <p:cNvGrpSpPr/>
          <p:nvPr/>
        </p:nvGrpSpPr>
        <p:grpSpPr>
          <a:xfrm>
            <a:off x="5292080" y="5085184"/>
            <a:ext cx="1800200" cy="1584176"/>
            <a:chOff x="2000232" y="2928937"/>
            <a:chExt cx="2843238" cy="2428889"/>
          </a:xfrm>
        </p:grpSpPr>
        <p:pic>
          <p:nvPicPr>
            <p:cNvPr id="63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64" name="Скругленная прямоугольная выноска 63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Группа 22"/>
          <p:cNvGrpSpPr/>
          <p:nvPr/>
        </p:nvGrpSpPr>
        <p:grpSpPr>
          <a:xfrm>
            <a:off x="3347864" y="3789040"/>
            <a:ext cx="1800200" cy="1584176"/>
            <a:chOff x="2000232" y="2928937"/>
            <a:chExt cx="2843238" cy="2428889"/>
          </a:xfrm>
        </p:grpSpPr>
        <p:pic>
          <p:nvPicPr>
            <p:cNvPr id="69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70" name="Скругленная прямоугольная выноска 69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74" name="Овал 73"/>
          <p:cNvSpPr/>
          <p:nvPr/>
        </p:nvSpPr>
        <p:spPr>
          <a:xfrm>
            <a:off x="5580112" y="4653136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grpSp>
        <p:nvGrpSpPr>
          <p:cNvPr id="15" name="Группа 25"/>
          <p:cNvGrpSpPr/>
          <p:nvPr/>
        </p:nvGrpSpPr>
        <p:grpSpPr>
          <a:xfrm>
            <a:off x="5508104" y="3933056"/>
            <a:ext cx="1491078" cy="1512168"/>
            <a:chOff x="5000628" y="2857496"/>
            <a:chExt cx="2143140" cy="2500331"/>
          </a:xfrm>
        </p:grpSpPr>
        <p:pic>
          <p:nvPicPr>
            <p:cNvPr id="72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73" name="Скругленная прямоугольная выноска 72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68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95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96" name="Управляющая кнопка: сведения 4">
                <a:hlinkClick r:id="rId5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1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93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94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5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91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92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9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89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90" name="Управляющая кнопка: домой 89">
                <a:hlinkClick r:id="rId9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6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87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88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2" name="Группа 25"/>
          <p:cNvGrpSpPr/>
          <p:nvPr/>
        </p:nvGrpSpPr>
        <p:grpSpPr>
          <a:xfrm>
            <a:off x="3563888" y="5157192"/>
            <a:ext cx="1491078" cy="1512168"/>
            <a:chOff x="5000628" y="2857496"/>
            <a:chExt cx="2143140" cy="2500331"/>
          </a:xfrm>
        </p:grpSpPr>
        <p:pic>
          <p:nvPicPr>
            <p:cNvPr id="66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67" name="Скругленная прямоугольная выноска 66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0" name="Group 14"/>
          <p:cNvGrpSpPr>
            <a:grpSpLocks/>
          </p:cNvGrpSpPr>
          <p:nvPr/>
        </p:nvGrpSpPr>
        <p:grpSpPr bwMode="auto">
          <a:xfrm>
            <a:off x="2843808" y="188640"/>
            <a:ext cx="5904656" cy="1008112"/>
            <a:chOff x="1344" y="1680"/>
            <a:chExt cx="2928" cy="448"/>
          </a:xfrm>
        </p:grpSpPr>
        <p:sp>
          <p:nvSpPr>
            <p:cNvPr id="111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112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Выбери гласную,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пропущенную в слове</a:t>
              </a:r>
            </a:p>
          </p:txBody>
        </p:sp>
      </p:grpSp>
      <p:grpSp>
        <p:nvGrpSpPr>
          <p:cNvPr id="113" name="Group 14"/>
          <p:cNvGrpSpPr>
            <a:grpSpLocks/>
          </p:cNvGrpSpPr>
          <p:nvPr/>
        </p:nvGrpSpPr>
        <p:grpSpPr bwMode="auto">
          <a:xfrm>
            <a:off x="2843808" y="188640"/>
            <a:ext cx="5976664" cy="1080120"/>
            <a:chOff x="1344" y="1680"/>
            <a:chExt cx="2928" cy="448"/>
          </a:xfrm>
        </p:grpSpPr>
        <p:sp>
          <p:nvSpPr>
            <p:cNvPr id="114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 Black" pitchFamily="34" charset="0"/>
              </a:endParaRPr>
            </a:p>
          </p:txBody>
        </p:sp>
        <p:sp>
          <p:nvSpPr>
            <p:cNvPr id="115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Укажи правильный ответ, наведя курсор</a:t>
              </a:r>
            </a:p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 на букву, и щелкни левой кнопкой мыши</a:t>
              </a:r>
            </a:p>
          </p:txBody>
        </p:sp>
      </p:grpSp>
      <p:sp>
        <p:nvSpPr>
          <p:cNvPr id="116" name="Прямоугольник 115"/>
          <p:cNvSpPr/>
          <p:nvPr/>
        </p:nvSpPr>
        <p:spPr>
          <a:xfrm>
            <a:off x="2843808" y="188640"/>
            <a:ext cx="5904656" cy="93610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Прямоугольник 116"/>
          <p:cNvSpPr/>
          <p:nvPr/>
        </p:nvSpPr>
        <p:spPr>
          <a:xfrm>
            <a:off x="395536" y="260648"/>
            <a:ext cx="1080120" cy="115212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О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или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А?</a:t>
            </a:r>
            <a:endParaRPr lang="ru-RU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</p:childTnLst>
        </p:cTn>
      </p:par>
    </p:tnLst>
    <p:bldLst>
      <p:bldP spid="27" grpId="0"/>
      <p:bldP spid="59" grpId="0"/>
      <p:bldP spid="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3635896" y="1988840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364088" y="1988840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67544" y="2060848"/>
            <a:ext cx="2448272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ТВ    РЕНИЕ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22"/>
          <p:cNvGrpSpPr/>
          <p:nvPr/>
        </p:nvGrpSpPr>
        <p:grpSpPr>
          <a:xfrm>
            <a:off x="3347864" y="1196752"/>
            <a:ext cx="1800200" cy="1584176"/>
            <a:chOff x="2000232" y="2928937"/>
            <a:chExt cx="2843238" cy="2428889"/>
          </a:xfrm>
        </p:grpSpPr>
        <p:pic>
          <p:nvPicPr>
            <p:cNvPr id="21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22" name="Скругленная прямоугольная выноска 21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Группа 25"/>
          <p:cNvGrpSpPr/>
          <p:nvPr/>
        </p:nvGrpSpPr>
        <p:grpSpPr>
          <a:xfrm>
            <a:off x="5292080" y="1268760"/>
            <a:ext cx="1491078" cy="1512168"/>
            <a:chOff x="5000628" y="2857496"/>
            <a:chExt cx="2143140" cy="2500331"/>
          </a:xfrm>
        </p:grpSpPr>
        <p:pic>
          <p:nvPicPr>
            <p:cNvPr id="24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25" name="Скругленная прямоугольная выноска 24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1110706" y="1988840"/>
            <a:ext cx="360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51520" y="3356992"/>
            <a:ext cx="2808312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ПЛ    ВУЧЕСТЬ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3563888" y="3212976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5436096" y="3212976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467544" y="4653136"/>
            <a:ext cx="2376264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ТВ    РИТЬ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67544" y="6021288"/>
            <a:ext cx="2376264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ОЗ    РЕНИЕ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3635896" y="5877272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3635896" y="4581128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5580112" y="5877272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grpSp>
        <p:nvGrpSpPr>
          <p:cNvPr id="8" name="Группа 22"/>
          <p:cNvGrpSpPr/>
          <p:nvPr/>
        </p:nvGrpSpPr>
        <p:grpSpPr>
          <a:xfrm>
            <a:off x="5148064" y="2420888"/>
            <a:ext cx="1800200" cy="1584176"/>
            <a:chOff x="2000232" y="2928937"/>
            <a:chExt cx="2843238" cy="2428889"/>
          </a:xfrm>
        </p:grpSpPr>
        <p:pic>
          <p:nvPicPr>
            <p:cNvPr id="32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33" name="Скругленная прямоугольная выноска 32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Группа 25"/>
          <p:cNvGrpSpPr/>
          <p:nvPr/>
        </p:nvGrpSpPr>
        <p:grpSpPr>
          <a:xfrm>
            <a:off x="3491880" y="2492896"/>
            <a:ext cx="1491078" cy="1512168"/>
            <a:chOff x="5000628" y="2857496"/>
            <a:chExt cx="2143140" cy="2500331"/>
          </a:xfrm>
        </p:grpSpPr>
        <p:pic>
          <p:nvPicPr>
            <p:cNvPr id="35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36" name="Скругленная прямоугольная выноска 35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971600" y="3284984"/>
            <a:ext cx="2160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331640" y="4581128"/>
            <a:ext cx="2160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187624" y="5949280"/>
            <a:ext cx="213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</a:t>
            </a:r>
            <a:endParaRPr lang="ru-RU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Группа 22"/>
          <p:cNvGrpSpPr/>
          <p:nvPr/>
        </p:nvGrpSpPr>
        <p:grpSpPr>
          <a:xfrm>
            <a:off x="5292080" y="5085184"/>
            <a:ext cx="1800200" cy="1584176"/>
            <a:chOff x="2000232" y="2928937"/>
            <a:chExt cx="2843238" cy="2428889"/>
          </a:xfrm>
        </p:grpSpPr>
        <p:pic>
          <p:nvPicPr>
            <p:cNvPr id="63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64" name="Скругленная прямоугольная выноска 63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Группа 25"/>
          <p:cNvGrpSpPr/>
          <p:nvPr/>
        </p:nvGrpSpPr>
        <p:grpSpPr>
          <a:xfrm>
            <a:off x="3563888" y="5157192"/>
            <a:ext cx="1491078" cy="1512168"/>
            <a:chOff x="5000628" y="2857496"/>
            <a:chExt cx="2143140" cy="2500331"/>
          </a:xfrm>
        </p:grpSpPr>
        <p:pic>
          <p:nvPicPr>
            <p:cNvPr id="66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67" name="Скругленная прямоугольная выноска 66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Группа 22"/>
          <p:cNvGrpSpPr/>
          <p:nvPr/>
        </p:nvGrpSpPr>
        <p:grpSpPr>
          <a:xfrm>
            <a:off x="3347864" y="3789040"/>
            <a:ext cx="1800200" cy="1584176"/>
            <a:chOff x="2000232" y="2928937"/>
            <a:chExt cx="2843238" cy="2428889"/>
          </a:xfrm>
        </p:grpSpPr>
        <p:pic>
          <p:nvPicPr>
            <p:cNvPr id="69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70" name="Скругленная прямоугольная выноска 69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74" name="Овал 73"/>
          <p:cNvSpPr/>
          <p:nvPr/>
        </p:nvSpPr>
        <p:spPr>
          <a:xfrm>
            <a:off x="5580112" y="4653136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grpSp>
        <p:nvGrpSpPr>
          <p:cNvPr id="15" name="Группа 25"/>
          <p:cNvGrpSpPr/>
          <p:nvPr/>
        </p:nvGrpSpPr>
        <p:grpSpPr>
          <a:xfrm>
            <a:off x="5508104" y="3933056"/>
            <a:ext cx="1491078" cy="1512168"/>
            <a:chOff x="5000628" y="2857496"/>
            <a:chExt cx="2143140" cy="2500331"/>
          </a:xfrm>
        </p:grpSpPr>
        <p:pic>
          <p:nvPicPr>
            <p:cNvPr id="72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73" name="Скругленная прямоугольная выноска 72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68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95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96" name="Управляющая кнопка: сведения 4">
                <a:hlinkClick r:id="rId5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1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93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94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5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91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92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9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89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90" name="Управляющая кнопка: домой 89">
                <a:hlinkClick r:id="rId9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6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87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88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10" name="Group 14"/>
          <p:cNvGrpSpPr>
            <a:grpSpLocks/>
          </p:cNvGrpSpPr>
          <p:nvPr/>
        </p:nvGrpSpPr>
        <p:grpSpPr bwMode="auto">
          <a:xfrm>
            <a:off x="2843808" y="188640"/>
            <a:ext cx="5904656" cy="1008112"/>
            <a:chOff x="1344" y="1680"/>
            <a:chExt cx="2928" cy="448"/>
          </a:xfrm>
        </p:grpSpPr>
        <p:sp>
          <p:nvSpPr>
            <p:cNvPr id="111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112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Выбери гласную,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пропущенную в слове</a:t>
              </a:r>
            </a:p>
          </p:txBody>
        </p:sp>
      </p:grpSp>
      <p:grpSp>
        <p:nvGrpSpPr>
          <p:cNvPr id="113" name="Group 14"/>
          <p:cNvGrpSpPr>
            <a:grpSpLocks/>
          </p:cNvGrpSpPr>
          <p:nvPr/>
        </p:nvGrpSpPr>
        <p:grpSpPr bwMode="auto">
          <a:xfrm>
            <a:off x="2843808" y="188640"/>
            <a:ext cx="5976664" cy="1080120"/>
            <a:chOff x="1344" y="1680"/>
            <a:chExt cx="2928" cy="448"/>
          </a:xfrm>
        </p:grpSpPr>
        <p:sp>
          <p:nvSpPr>
            <p:cNvPr id="114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 Black" pitchFamily="34" charset="0"/>
              </a:endParaRPr>
            </a:p>
          </p:txBody>
        </p:sp>
        <p:sp>
          <p:nvSpPr>
            <p:cNvPr id="115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Укажи правильный ответ, наведя курсор</a:t>
              </a:r>
            </a:p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 на букву, и щелкни левой кнопкой мыши</a:t>
              </a:r>
            </a:p>
          </p:txBody>
        </p:sp>
      </p:grpSp>
      <p:sp>
        <p:nvSpPr>
          <p:cNvPr id="116" name="Прямоугольник 115"/>
          <p:cNvSpPr/>
          <p:nvPr/>
        </p:nvSpPr>
        <p:spPr>
          <a:xfrm>
            <a:off x="2843808" y="188640"/>
            <a:ext cx="5904656" cy="93610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Прямоугольник 116"/>
          <p:cNvSpPr/>
          <p:nvPr/>
        </p:nvSpPr>
        <p:spPr>
          <a:xfrm>
            <a:off x="395536" y="260648"/>
            <a:ext cx="1080120" cy="115212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О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или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А?</a:t>
            </a:r>
            <a:endParaRPr lang="ru-RU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</p:childTnLst>
        </p:cTn>
      </p:par>
    </p:tnLst>
    <p:bldLst>
      <p:bldP spid="27" grpId="0"/>
      <p:bldP spid="59" grpId="0"/>
      <p:bldP spid="6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3635896" y="1988840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364088" y="1988840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2060848"/>
            <a:ext cx="2880320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ПОКЛ    НЕНИЕ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22"/>
          <p:cNvGrpSpPr/>
          <p:nvPr/>
        </p:nvGrpSpPr>
        <p:grpSpPr>
          <a:xfrm>
            <a:off x="3347864" y="1196752"/>
            <a:ext cx="1800200" cy="1584176"/>
            <a:chOff x="2000232" y="2928937"/>
            <a:chExt cx="2843238" cy="2428889"/>
          </a:xfrm>
        </p:grpSpPr>
        <p:pic>
          <p:nvPicPr>
            <p:cNvPr id="21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22" name="Скругленная прямоугольная выноска 21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Группа 25"/>
          <p:cNvGrpSpPr/>
          <p:nvPr/>
        </p:nvGrpSpPr>
        <p:grpSpPr>
          <a:xfrm>
            <a:off x="5292080" y="1268760"/>
            <a:ext cx="1491078" cy="1512168"/>
            <a:chOff x="5000628" y="2857496"/>
            <a:chExt cx="2143140" cy="2500331"/>
          </a:xfrm>
        </p:grpSpPr>
        <p:pic>
          <p:nvPicPr>
            <p:cNvPr id="24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25" name="Скругленная прямоугольная выноска 24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1403648" y="1988840"/>
            <a:ext cx="2880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51520" y="3356992"/>
            <a:ext cx="2664296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ПОПЛ    ВОК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3563888" y="3212976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5436096" y="3212976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395536" y="4653136"/>
            <a:ext cx="2520280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ПЛ    ВЦЫ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3635896" y="4581128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grpSp>
        <p:nvGrpSpPr>
          <p:cNvPr id="4" name="Группа 22"/>
          <p:cNvGrpSpPr/>
          <p:nvPr/>
        </p:nvGrpSpPr>
        <p:grpSpPr>
          <a:xfrm>
            <a:off x="5148064" y="2420888"/>
            <a:ext cx="1800200" cy="1584176"/>
            <a:chOff x="2000232" y="2928937"/>
            <a:chExt cx="2843238" cy="2428889"/>
          </a:xfrm>
        </p:grpSpPr>
        <p:pic>
          <p:nvPicPr>
            <p:cNvPr id="32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33" name="Скругленная прямоугольная выноска 32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Группа 25"/>
          <p:cNvGrpSpPr/>
          <p:nvPr/>
        </p:nvGrpSpPr>
        <p:grpSpPr>
          <a:xfrm>
            <a:off x="3491880" y="2492896"/>
            <a:ext cx="1491078" cy="1512168"/>
            <a:chOff x="5000628" y="2857496"/>
            <a:chExt cx="2143140" cy="2500331"/>
          </a:xfrm>
        </p:grpSpPr>
        <p:pic>
          <p:nvPicPr>
            <p:cNvPr id="35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36" name="Скругленная прямоугольная выноска 35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1691680" y="3284984"/>
            <a:ext cx="2160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331640" y="4581128"/>
            <a:ext cx="2880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Группа 22"/>
          <p:cNvGrpSpPr/>
          <p:nvPr/>
        </p:nvGrpSpPr>
        <p:grpSpPr>
          <a:xfrm>
            <a:off x="3347864" y="3789040"/>
            <a:ext cx="1800200" cy="1584176"/>
            <a:chOff x="2000232" y="2928937"/>
            <a:chExt cx="2843238" cy="2428889"/>
          </a:xfrm>
        </p:grpSpPr>
        <p:pic>
          <p:nvPicPr>
            <p:cNvPr id="69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70" name="Скругленная прямоугольная выноска 69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74" name="Овал 73"/>
          <p:cNvSpPr/>
          <p:nvPr/>
        </p:nvSpPr>
        <p:spPr>
          <a:xfrm>
            <a:off x="5580112" y="4653136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grpSp>
        <p:nvGrpSpPr>
          <p:cNvPr id="9" name="Группа 25"/>
          <p:cNvGrpSpPr/>
          <p:nvPr/>
        </p:nvGrpSpPr>
        <p:grpSpPr>
          <a:xfrm>
            <a:off x="5508104" y="3933056"/>
            <a:ext cx="1491078" cy="1512168"/>
            <a:chOff x="5000628" y="2857496"/>
            <a:chExt cx="2143140" cy="2500331"/>
          </a:xfrm>
        </p:grpSpPr>
        <p:pic>
          <p:nvPicPr>
            <p:cNvPr id="72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73" name="Скругленная прямоугольная выноска 72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467544" y="5877272"/>
            <a:ext cx="2520280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ДОГ     РАЕТ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Овал 67"/>
          <p:cNvSpPr/>
          <p:nvPr/>
        </p:nvSpPr>
        <p:spPr>
          <a:xfrm>
            <a:off x="3707904" y="5805264"/>
            <a:ext cx="586324" cy="625272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1475656" y="5805264"/>
            <a:ext cx="2880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5" name="Группа 22"/>
          <p:cNvGrpSpPr/>
          <p:nvPr/>
        </p:nvGrpSpPr>
        <p:grpSpPr>
          <a:xfrm>
            <a:off x="3419872" y="5013176"/>
            <a:ext cx="1800200" cy="1584176"/>
            <a:chOff x="2000232" y="2928937"/>
            <a:chExt cx="2843238" cy="2428889"/>
          </a:xfrm>
        </p:grpSpPr>
        <p:pic>
          <p:nvPicPr>
            <p:cNvPr id="76" name="Picture 18" descr="Смайлы Эмоции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3108" y="3929066"/>
              <a:ext cx="1605654" cy="1428760"/>
            </a:xfrm>
            <a:prstGeom prst="rect">
              <a:avLst/>
            </a:prstGeom>
            <a:noFill/>
          </p:spPr>
        </p:pic>
        <p:sp>
          <p:nvSpPr>
            <p:cNvPr id="79" name="Скругленная прямоугольная выноска 78"/>
            <p:cNvSpPr/>
            <p:nvPr/>
          </p:nvSpPr>
          <p:spPr>
            <a:xfrm>
              <a:off x="2000232" y="2928937"/>
              <a:ext cx="2843238" cy="1121024"/>
            </a:xfrm>
            <a:prstGeom prst="wedgeRoundRectCallout">
              <a:avLst>
                <a:gd name="adj1" fmla="val 2270"/>
                <a:gd name="adj2" fmla="val 93882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>
                  <a:solidFill>
                    <a:schemeClr val="tx1"/>
                  </a:solidFill>
                </a:rPr>
                <a:t>Увы! Почитай   теорию.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80" name="Овал 79"/>
          <p:cNvSpPr/>
          <p:nvPr/>
        </p:nvSpPr>
        <p:spPr>
          <a:xfrm>
            <a:off x="5652120" y="5877272"/>
            <a:ext cx="564094" cy="62584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</a:t>
            </a:r>
            <a:endParaRPr lang="ru-RU" sz="3600" b="1" dirty="0"/>
          </a:p>
        </p:txBody>
      </p:sp>
      <p:grpSp>
        <p:nvGrpSpPr>
          <p:cNvPr id="84" name="Группа 25"/>
          <p:cNvGrpSpPr/>
          <p:nvPr/>
        </p:nvGrpSpPr>
        <p:grpSpPr>
          <a:xfrm>
            <a:off x="5580112" y="5157192"/>
            <a:ext cx="1491078" cy="1512168"/>
            <a:chOff x="5000628" y="2857496"/>
            <a:chExt cx="2143140" cy="2500331"/>
          </a:xfrm>
        </p:grpSpPr>
        <p:pic>
          <p:nvPicPr>
            <p:cNvPr id="86" name="Picture 22" descr="Смайлы Эмоции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00628" y="2857496"/>
              <a:ext cx="1785950" cy="2500331"/>
            </a:xfrm>
            <a:prstGeom prst="rect">
              <a:avLst/>
            </a:prstGeom>
            <a:noFill/>
          </p:spPr>
        </p:pic>
        <p:sp>
          <p:nvSpPr>
            <p:cNvPr id="87" name="Скругленная прямоугольная выноска 86"/>
            <p:cNvSpPr/>
            <p:nvPr/>
          </p:nvSpPr>
          <p:spPr>
            <a:xfrm>
              <a:off x="5072066" y="2857496"/>
              <a:ext cx="2071702" cy="755524"/>
            </a:xfrm>
            <a:prstGeom prst="wedgeRoundRectCallout">
              <a:avLst>
                <a:gd name="adj1" fmla="val -22348"/>
                <a:gd name="adj2" fmla="val 11903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Молодец!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9" name="Group 14"/>
          <p:cNvGrpSpPr>
            <a:grpSpLocks/>
          </p:cNvGrpSpPr>
          <p:nvPr/>
        </p:nvGrpSpPr>
        <p:grpSpPr bwMode="auto">
          <a:xfrm>
            <a:off x="2843808" y="188640"/>
            <a:ext cx="5904656" cy="1008112"/>
            <a:chOff x="1344" y="1680"/>
            <a:chExt cx="2928" cy="448"/>
          </a:xfrm>
        </p:grpSpPr>
        <p:sp>
          <p:nvSpPr>
            <p:cNvPr id="100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101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Выбери гласную,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пропущенную в слове</a:t>
              </a:r>
            </a:p>
          </p:txBody>
        </p:sp>
      </p:grpSp>
      <p:grpSp>
        <p:nvGrpSpPr>
          <p:cNvPr id="102" name="Group 14"/>
          <p:cNvGrpSpPr>
            <a:grpSpLocks/>
          </p:cNvGrpSpPr>
          <p:nvPr/>
        </p:nvGrpSpPr>
        <p:grpSpPr bwMode="auto">
          <a:xfrm>
            <a:off x="2843808" y="188640"/>
            <a:ext cx="5976664" cy="1080120"/>
            <a:chOff x="1344" y="1680"/>
            <a:chExt cx="2928" cy="448"/>
          </a:xfrm>
        </p:grpSpPr>
        <p:sp>
          <p:nvSpPr>
            <p:cNvPr id="110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 Black" pitchFamily="34" charset="0"/>
              </a:endParaRPr>
            </a:p>
          </p:txBody>
        </p:sp>
        <p:sp>
          <p:nvSpPr>
            <p:cNvPr id="111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Укажи правильный ответ, наведя курсор</a:t>
              </a:r>
            </a:p>
            <a:p>
              <a:pPr lvl="0" algn="ctr"/>
              <a:r>
                <a:rPr lang="ru-RU" sz="2300" b="1" dirty="0" smtClean="0">
                  <a:latin typeface="Arial" pitchFamily="34" charset="0"/>
                  <a:cs typeface="Arial" pitchFamily="34" charset="0"/>
                </a:rPr>
                <a:t> на букву, и щелкни левой кнопкой мыши</a:t>
              </a:r>
            </a:p>
          </p:txBody>
        </p:sp>
      </p:grpSp>
      <p:sp>
        <p:nvSpPr>
          <p:cNvPr id="112" name="Прямоугольник 111"/>
          <p:cNvSpPr/>
          <p:nvPr/>
        </p:nvSpPr>
        <p:spPr>
          <a:xfrm>
            <a:off x="2843808" y="188640"/>
            <a:ext cx="5904656" cy="93610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Прямоугольник 112"/>
          <p:cNvSpPr/>
          <p:nvPr/>
        </p:nvSpPr>
        <p:spPr>
          <a:xfrm>
            <a:off x="395536" y="260648"/>
            <a:ext cx="1080120" cy="115212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О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или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А?</a:t>
            </a:r>
            <a:endParaRPr lang="ru-RU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65" name="Группа 64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66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108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109" name="Управляющая кнопка: сведения 4">
                <a:hlinkClick r:id="rId5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7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106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107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8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104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105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1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94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103" name="Управляющая кнопка: домой 102">
                <a:hlinkClick r:id="rId9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2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83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85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</p:childTnLst>
        </p:cTn>
      </p:par>
    </p:tnLst>
    <p:bldLst>
      <p:bldP spid="27" grpId="0"/>
      <p:bldP spid="5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67543" y="2276872"/>
            <a:ext cx="3403733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сильно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вым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кнуть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7543" y="2276872"/>
            <a:ext cx="3403733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сильно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вым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кнуть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3" y="2276872"/>
            <a:ext cx="3403733" cy="10801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467543" y="3573016"/>
            <a:ext cx="3318639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обм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кнуть сухарь в чай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467543" y="3573016"/>
            <a:ext cx="3318639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обм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кнуть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сухарь в чай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467543" y="3573016"/>
            <a:ext cx="3318639" cy="10801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4283968" y="2276872"/>
            <a:ext cx="3096344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пом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кай в мед хлеб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4283968" y="2276872"/>
            <a:ext cx="3096344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пом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кай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в мед хлеб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4211960" y="2276872"/>
            <a:ext cx="3096344" cy="117013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4283968" y="3573016"/>
            <a:ext cx="3096344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пром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чил ноги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4283968" y="3573016"/>
            <a:ext cx="3096344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чил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ноги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4283968" y="3573016"/>
            <a:ext cx="3096344" cy="10801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grpSp>
        <p:nvGrpSpPr>
          <p:cNvPr id="65" name="Group 14"/>
          <p:cNvGrpSpPr>
            <a:grpSpLocks/>
          </p:cNvGrpSpPr>
          <p:nvPr/>
        </p:nvGrpSpPr>
        <p:grpSpPr bwMode="auto">
          <a:xfrm>
            <a:off x="2843808" y="332656"/>
            <a:ext cx="5976664" cy="1296144"/>
            <a:chOff x="1344" y="1680"/>
            <a:chExt cx="2928" cy="448"/>
          </a:xfrm>
        </p:grpSpPr>
        <p:sp>
          <p:nvSpPr>
            <p:cNvPr id="66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Запиши словосочетания,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вставь пропущенные буквы</a:t>
              </a:r>
            </a:p>
          </p:txBody>
        </p:sp>
      </p:grpSp>
      <p:grpSp>
        <p:nvGrpSpPr>
          <p:cNvPr id="68" name="Group 14"/>
          <p:cNvGrpSpPr>
            <a:grpSpLocks/>
          </p:cNvGrpSpPr>
          <p:nvPr/>
        </p:nvGrpSpPr>
        <p:grpSpPr bwMode="auto">
          <a:xfrm>
            <a:off x="2843808" y="332656"/>
            <a:ext cx="5976664" cy="1296144"/>
            <a:chOff x="1344" y="1680"/>
            <a:chExt cx="2928" cy="448"/>
          </a:xfrm>
        </p:grpSpPr>
        <p:sp>
          <p:nvSpPr>
            <p:cNvPr id="72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 Black" pitchFamily="34" charset="0"/>
              </a:endParaRPr>
            </a:p>
          </p:txBody>
        </p:sp>
        <p:sp>
          <p:nvSpPr>
            <p:cNvPr id="73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Проверь себя: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наведи курсор на словосочетание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и щелкни левой кнопкой мышки</a:t>
              </a:r>
            </a:p>
          </p:txBody>
        </p:sp>
      </p:grpSp>
      <p:sp>
        <p:nvSpPr>
          <p:cNvPr id="74" name="Прямоугольник 73"/>
          <p:cNvSpPr/>
          <p:nvPr/>
        </p:nvSpPr>
        <p:spPr>
          <a:xfrm>
            <a:off x="2843808" y="332656"/>
            <a:ext cx="5904656" cy="115212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395535" y="4869160"/>
            <a:ext cx="3477003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непром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каемый плащ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395535" y="4869160"/>
            <a:ext cx="3477003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непром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каемый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плащ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67543" y="4869160"/>
            <a:ext cx="3390077" cy="108012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97" name="Скругленный прямоугольник 96"/>
          <p:cNvSpPr/>
          <p:nvPr/>
        </p:nvSpPr>
        <p:spPr>
          <a:xfrm>
            <a:off x="4283968" y="4941168"/>
            <a:ext cx="3096344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обувь пром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кает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4283968" y="4941168"/>
            <a:ext cx="3096344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обувь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кает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Скругленный прямоугольник 98"/>
          <p:cNvSpPr/>
          <p:nvPr/>
        </p:nvSpPr>
        <p:spPr>
          <a:xfrm>
            <a:off x="4283968" y="4941168"/>
            <a:ext cx="3096344" cy="10801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38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61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62" name="Управляющая кнопка: сведения 4">
                <a:hlinkClick r:id="rId3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9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59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60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0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47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57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1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45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46" name="Управляющая кнопка: домой 45">
                <a:hlinkClick r:id="rId7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2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43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44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63" name="Прямоугольник 62"/>
          <p:cNvSpPr/>
          <p:nvPr/>
        </p:nvSpPr>
        <p:spPr>
          <a:xfrm>
            <a:off x="395536" y="260648"/>
            <a:ext cx="1080120" cy="115212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О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или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А?</a:t>
            </a:r>
            <a:endParaRPr lang="ru-RU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67544" y="2276872"/>
            <a:ext cx="3168352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новая пром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кашка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7544" y="2276872"/>
            <a:ext cx="3168352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новая </a:t>
            </a:r>
            <a:r>
              <a:rPr lang="ru-RU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пром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…кашка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2276872"/>
            <a:ext cx="3168352" cy="10801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467543" y="3573016"/>
            <a:ext cx="3089143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нам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чить рукав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467543" y="3573016"/>
            <a:ext cx="3089143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нам…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чить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рукав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467543" y="3573016"/>
            <a:ext cx="3089143" cy="10801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4283968" y="2276872"/>
            <a:ext cx="3168352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вым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кшая рожь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4283968" y="2276872"/>
            <a:ext cx="3168352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вым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кшая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рожь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4283968" y="2276872"/>
            <a:ext cx="3168352" cy="10801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4283968" y="3573016"/>
            <a:ext cx="3168352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кисточка отм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кает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4283968" y="3573016"/>
            <a:ext cx="3168352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кисточка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отм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кает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4283968" y="3573016"/>
            <a:ext cx="3168352" cy="10801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395536" y="4869160"/>
            <a:ext cx="3168352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вым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кнуть под дождем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395536" y="4869160"/>
            <a:ext cx="3168352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вым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кнуть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под дождем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95536" y="4869160"/>
            <a:ext cx="3168352" cy="108012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97" name="Скругленный прямоугольник 96"/>
          <p:cNvSpPr/>
          <p:nvPr/>
        </p:nvSpPr>
        <p:spPr>
          <a:xfrm>
            <a:off x="4283968" y="4941168"/>
            <a:ext cx="3168352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нам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ченный в воде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4283968" y="4941168"/>
            <a:ext cx="3168352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нам…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ченный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в воде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Скругленный прямоугольник 98"/>
          <p:cNvSpPr/>
          <p:nvPr/>
        </p:nvSpPr>
        <p:spPr>
          <a:xfrm>
            <a:off x="4283968" y="4941168"/>
            <a:ext cx="3168352" cy="10801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grpSp>
        <p:nvGrpSpPr>
          <p:cNvPr id="43" name="Group 14"/>
          <p:cNvGrpSpPr>
            <a:grpSpLocks/>
          </p:cNvGrpSpPr>
          <p:nvPr/>
        </p:nvGrpSpPr>
        <p:grpSpPr bwMode="auto">
          <a:xfrm>
            <a:off x="2843808" y="332656"/>
            <a:ext cx="5976664" cy="1296144"/>
            <a:chOff x="1344" y="1680"/>
            <a:chExt cx="2928" cy="448"/>
          </a:xfrm>
        </p:grpSpPr>
        <p:sp>
          <p:nvSpPr>
            <p:cNvPr id="44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Запиши словосочетания,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вставь пропущенные буквы</a:t>
              </a:r>
            </a:p>
          </p:txBody>
        </p:sp>
      </p:grpSp>
      <p:grpSp>
        <p:nvGrpSpPr>
          <p:cNvPr id="46" name="Group 14"/>
          <p:cNvGrpSpPr>
            <a:grpSpLocks/>
          </p:cNvGrpSpPr>
          <p:nvPr/>
        </p:nvGrpSpPr>
        <p:grpSpPr bwMode="auto">
          <a:xfrm>
            <a:off x="2843808" y="332656"/>
            <a:ext cx="5976664" cy="1296144"/>
            <a:chOff x="1344" y="1680"/>
            <a:chExt cx="2928" cy="448"/>
          </a:xfrm>
        </p:grpSpPr>
        <p:sp>
          <p:nvSpPr>
            <p:cNvPr id="47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 Black" pitchFamily="34" charset="0"/>
              </a:endParaRPr>
            </a:p>
          </p:txBody>
        </p:sp>
        <p:sp>
          <p:nvSpPr>
            <p:cNvPr id="49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Проверь себя: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наведи курсор на словосочетание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и щелкни левой кнопкой мышки</a:t>
              </a: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2843808" y="332656"/>
            <a:ext cx="5904656" cy="115212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9" name="Группа 58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60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84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85" name="Управляющая кнопка: сведения 4">
                <a:hlinkClick r:id="rId3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1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79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80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2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77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78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3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75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76" name="Управляющая кнопка: домой 75">
                <a:hlinkClick r:id="rId7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4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65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68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86" name="Прямоугольник 85"/>
          <p:cNvSpPr/>
          <p:nvPr/>
        </p:nvSpPr>
        <p:spPr>
          <a:xfrm>
            <a:off x="395536" y="260648"/>
            <a:ext cx="1080120" cy="115212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О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или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А?</a:t>
            </a:r>
            <a:endParaRPr lang="ru-RU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2123728" y="188640"/>
            <a:ext cx="4896544" cy="57606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050" name="AutoShape 26" descr="Смайлы Эмо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AutoShape 2" descr="Смайлы Эмо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399230" y="188640"/>
            <a:ext cx="4408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6600"/>
                </a:solidFill>
                <a:latin typeface="Comic Sans MS" pitchFamily="66" charset="0"/>
              </a:rPr>
              <a:t>Пояснительная записка</a:t>
            </a:r>
            <a:endParaRPr lang="ru-RU" sz="2800" b="1" dirty="0">
              <a:solidFill>
                <a:srgbClr val="FF6600"/>
              </a:solidFill>
              <a:latin typeface="Comic Sans MS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39552" y="692696"/>
            <a:ext cx="8136904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solidFill>
                  <a:srgbClr val="333399"/>
                </a:solidFill>
                <a:latin typeface="Arial" charset="0"/>
              </a:rPr>
              <a:t>      Электронный тренажер предназначен для учащихся 5-10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solidFill>
                  <a:srgbClr val="333399"/>
                </a:solidFill>
                <a:latin typeface="Arial" charset="0"/>
              </a:rPr>
              <a:t>    классов.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solidFill>
                  <a:srgbClr val="333399"/>
                </a:solidFill>
                <a:latin typeface="Arial" charset="0"/>
              </a:rPr>
              <a:t>Тренажер состоит из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FF6600"/>
              </a:buClr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333399"/>
                </a:solidFill>
                <a:latin typeface="Arial" charset="0"/>
              </a:rPr>
              <a:t>  интерактивной схемы, включающей теоретическую информацию о правописании чередующихся гласных в корне слова,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FF6600"/>
              </a:buClr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333399"/>
                </a:solidFill>
                <a:latin typeface="Arial" charset="0"/>
              </a:rPr>
              <a:t>  заданий, формирующих умение различать корни с чередующимися гласными и гласными, проверяемыми ударением,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FF6600"/>
              </a:buClr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333399"/>
                </a:solidFill>
                <a:latin typeface="Arial" charset="0"/>
              </a:rPr>
              <a:t>  заданий, формирующих умение выбирать гласные в корнях с чередованием,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FF6600"/>
              </a:buClr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333399"/>
                </a:solidFill>
                <a:latin typeface="Arial" charset="0"/>
              </a:rPr>
              <a:t>  заданий,  формирующих орфографическую зоркость.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solidFill>
                  <a:srgbClr val="333399"/>
                </a:solidFill>
                <a:latin typeface="Arial" charset="0"/>
              </a:rPr>
              <a:t>Тренажер может быть использован как при работе на интерактивной доске, так и при организации самостоятельной работы учащихся в системе «1 ученик – 1 компьютер».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solidFill>
                  <a:srgbClr val="333399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Arial" charset="0"/>
              </a:rPr>
              <a:t>ВНИМАНИЕ! Возможна  некорректная работа  тренажера в </a:t>
            </a:r>
            <a:r>
              <a:rPr lang="en-US" sz="1900" b="1" dirty="0" smtClean="0">
                <a:solidFill>
                  <a:srgbClr val="333399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Arial" charset="0"/>
              </a:rPr>
              <a:t>POWER POINT 2003</a:t>
            </a:r>
            <a:r>
              <a:rPr lang="ru-RU" sz="1900" b="1" dirty="0" smtClean="0">
                <a:solidFill>
                  <a:srgbClr val="333399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Arial" charset="0"/>
              </a:rPr>
              <a:t>.</a:t>
            </a:r>
            <a:endParaRPr lang="ru-RU" sz="1900" b="1" dirty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3704346" y="6228809"/>
            <a:ext cx="1584080" cy="395992"/>
            <a:chOff x="5004048" y="6165304"/>
            <a:chExt cx="1872112" cy="468000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5004048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6012160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Управляющая кнопка: далее 24">
              <a:hlinkClick r:id="" action="ppaction://hlinkshowjump?jump=nextslide" highlightClick="1"/>
            </p:cNvPr>
            <p:cNvSpPr/>
            <p:nvPr/>
          </p:nvSpPr>
          <p:spPr>
            <a:xfrm>
              <a:off x="6156176" y="6237312"/>
              <a:ext cx="648000" cy="324000"/>
            </a:xfrm>
            <a:prstGeom prst="actionButtonForwardNext">
              <a:avLst/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Управляющая кнопка: назад 25">
              <a:hlinkClick r:id="" action="ppaction://hlinkshowjump?jump=previousslide" highlightClick="1"/>
            </p:cNvPr>
            <p:cNvSpPr/>
            <p:nvPr/>
          </p:nvSpPr>
          <p:spPr>
            <a:xfrm>
              <a:off x="5148064" y="6237312"/>
              <a:ext cx="648000" cy="324000"/>
            </a:xfrm>
            <a:prstGeom prst="actionButtonBackPrevious">
              <a:avLst/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Скругленный прямоугольник 86"/>
          <p:cNvSpPr/>
          <p:nvPr/>
        </p:nvSpPr>
        <p:spPr>
          <a:xfrm>
            <a:off x="4283968" y="2276872"/>
            <a:ext cx="3240360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все р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вно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4283968" y="2276872"/>
            <a:ext cx="3240360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все р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вно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4211960" y="2276872"/>
            <a:ext cx="3323446" cy="117013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4283968" y="3573016"/>
            <a:ext cx="3240360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чудесная р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внина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4283968" y="3573016"/>
            <a:ext cx="3240360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чудесная р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внина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4211960" y="3573016"/>
            <a:ext cx="3323446" cy="117013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94" name="Скругленный прямоугольник 93"/>
          <p:cNvSpPr/>
          <p:nvPr/>
        </p:nvSpPr>
        <p:spPr>
          <a:xfrm>
            <a:off x="4283968" y="4869160"/>
            <a:ext cx="3240360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неср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внимые величины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283968" y="4869160"/>
            <a:ext cx="3240360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неср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внимые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величины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4283968" y="4869160"/>
            <a:ext cx="3240360" cy="10801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467544" y="4869160"/>
            <a:ext cx="3240360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над ур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внем моря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467544" y="4869160"/>
            <a:ext cx="3240360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над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ур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внем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моря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467544" y="4869160"/>
            <a:ext cx="3240360" cy="10801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67544" y="3573016"/>
            <a:ext cx="3240360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выр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внять строй</a:t>
            </a:r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467544" y="3573016"/>
            <a:ext cx="3240360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выр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внять строй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Скругленный прямоугольник 98"/>
          <p:cNvSpPr/>
          <p:nvPr/>
        </p:nvSpPr>
        <p:spPr>
          <a:xfrm>
            <a:off x="467544" y="3573016"/>
            <a:ext cx="3240360" cy="108012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100" name="Скругленный прямоугольник 99"/>
          <p:cNvSpPr/>
          <p:nvPr/>
        </p:nvSpPr>
        <p:spPr>
          <a:xfrm>
            <a:off x="467544" y="2276872"/>
            <a:ext cx="3323446" cy="10801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решить ур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внение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467544" y="2276872"/>
            <a:ext cx="3323446" cy="108012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решить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ур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внение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Скругленный прямоугольник 102"/>
          <p:cNvSpPr/>
          <p:nvPr/>
        </p:nvSpPr>
        <p:spPr>
          <a:xfrm>
            <a:off x="395536" y="2276872"/>
            <a:ext cx="3406532" cy="10801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3347864" y="-1467544"/>
            <a:ext cx="2520280" cy="86409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28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вняйся на лучших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3419872" y="-1323528"/>
            <a:ext cx="2520280" cy="864096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вняйся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на лучших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Скругленный прямоугольник 105"/>
          <p:cNvSpPr/>
          <p:nvPr/>
        </p:nvSpPr>
        <p:spPr>
          <a:xfrm>
            <a:off x="3347864" y="-1251520"/>
            <a:ext cx="2520280" cy="86409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grpSp>
        <p:nvGrpSpPr>
          <p:cNvPr id="46" name="Group 14"/>
          <p:cNvGrpSpPr>
            <a:grpSpLocks/>
          </p:cNvGrpSpPr>
          <p:nvPr/>
        </p:nvGrpSpPr>
        <p:grpSpPr bwMode="auto">
          <a:xfrm>
            <a:off x="2843808" y="332656"/>
            <a:ext cx="5976664" cy="1296144"/>
            <a:chOff x="1344" y="1680"/>
            <a:chExt cx="2928" cy="448"/>
          </a:xfrm>
        </p:grpSpPr>
        <p:sp>
          <p:nvSpPr>
            <p:cNvPr id="47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Запиши словосочетания,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вставь пропущенные буквы</a:t>
              </a:r>
            </a:p>
          </p:txBody>
        </p:sp>
      </p:grpSp>
      <p:grpSp>
        <p:nvGrpSpPr>
          <p:cNvPr id="61" name="Group 14"/>
          <p:cNvGrpSpPr>
            <a:grpSpLocks/>
          </p:cNvGrpSpPr>
          <p:nvPr/>
        </p:nvGrpSpPr>
        <p:grpSpPr bwMode="auto">
          <a:xfrm>
            <a:off x="2843808" y="332656"/>
            <a:ext cx="5976664" cy="1296144"/>
            <a:chOff x="1344" y="1680"/>
            <a:chExt cx="2928" cy="448"/>
          </a:xfrm>
        </p:grpSpPr>
        <p:sp>
          <p:nvSpPr>
            <p:cNvPr id="67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 Black" pitchFamily="34" charset="0"/>
              </a:endParaRPr>
            </a:p>
          </p:txBody>
        </p:sp>
        <p:sp>
          <p:nvSpPr>
            <p:cNvPr id="68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Проверь себя: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наведи курсор на словосочетание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и щелкни левой кнопкой мышки</a:t>
              </a:r>
            </a:p>
          </p:txBody>
        </p:sp>
      </p:grpSp>
      <p:sp>
        <p:nvSpPr>
          <p:cNvPr id="69" name="Прямоугольник 68"/>
          <p:cNvSpPr/>
          <p:nvPr/>
        </p:nvSpPr>
        <p:spPr>
          <a:xfrm>
            <a:off x="2843808" y="260648"/>
            <a:ext cx="5976664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2" name="Группа 71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73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97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101" name="Управляющая кнопка: сведения 4">
                <a:hlinkClick r:id="rId3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4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86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93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7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84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85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8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82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83" name="Управляющая кнопка: домой 82">
                <a:hlinkClick r:id="rId7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9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80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81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07" name="Прямоугольник 106"/>
          <p:cNvSpPr/>
          <p:nvPr/>
        </p:nvSpPr>
        <p:spPr>
          <a:xfrm>
            <a:off x="395536" y="260648"/>
            <a:ext cx="1080120" cy="115212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О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или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А?</a:t>
            </a:r>
            <a:endParaRPr lang="ru-RU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Скругленный прямоугольник 86"/>
          <p:cNvSpPr/>
          <p:nvPr/>
        </p:nvSpPr>
        <p:spPr>
          <a:xfrm>
            <a:off x="4283968" y="2276872"/>
            <a:ext cx="3168352" cy="115212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потерять р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вновесие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4283968" y="2276872"/>
            <a:ext cx="3168352" cy="115212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потерять р…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вновесие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4283968" y="2348879"/>
            <a:ext cx="3168352" cy="105611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4355976" y="3573016"/>
            <a:ext cx="3168352" cy="115212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выр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внять улицу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4355976" y="3573016"/>
            <a:ext cx="3168352" cy="115212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выр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…внять улицу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4283968" y="3573016"/>
            <a:ext cx="3249592" cy="115212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94" name="Скругленный прямоугольник 93"/>
          <p:cNvSpPr/>
          <p:nvPr/>
        </p:nvSpPr>
        <p:spPr>
          <a:xfrm>
            <a:off x="4283968" y="4869160"/>
            <a:ext cx="3168352" cy="115212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пор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внявшись с оазисом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283968" y="4869160"/>
            <a:ext cx="3168352" cy="115212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пор…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внявшись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с оазисом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4283968" y="4941168"/>
            <a:ext cx="3168352" cy="115212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467544" y="4869160"/>
            <a:ext cx="3168352" cy="115212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ур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внять в правах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467544" y="4869160"/>
            <a:ext cx="3168352" cy="115212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ура…внять в правах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539552" y="4869160"/>
            <a:ext cx="3168352" cy="115212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67544" y="3573016"/>
            <a:ext cx="3168352" cy="115212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подр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внять клумбу</a:t>
            </a:r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467544" y="3573016"/>
            <a:ext cx="3168352" cy="115212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подр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внять клумбу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Скругленный прямоугольник 98"/>
          <p:cNvSpPr/>
          <p:nvPr/>
        </p:nvSpPr>
        <p:spPr>
          <a:xfrm>
            <a:off x="395536" y="3573016"/>
            <a:ext cx="3168352" cy="1152128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sp>
        <p:nvSpPr>
          <p:cNvPr id="100" name="Скругленный прямоугольник 99"/>
          <p:cNvSpPr/>
          <p:nvPr/>
        </p:nvSpPr>
        <p:spPr>
          <a:xfrm>
            <a:off x="467544" y="2276872"/>
            <a:ext cx="3249592" cy="115212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внодушный человек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467544" y="2276872"/>
            <a:ext cx="3249592" cy="115212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р…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внодушный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человек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Скругленный прямоугольник 102"/>
          <p:cNvSpPr/>
          <p:nvPr/>
        </p:nvSpPr>
        <p:spPr>
          <a:xfrm>
            <a:off x="467544" y="2276872"/>
            <a:ext cx="3249592" cy="115212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200" dirty="0">
              <a:latin typeface="Bookman Old Style" pitchFamily="18" charset="0"/>
            </a:endParaRPr>
          </a:p>
        </p:txBody>
      </p:sp>
      <p:grpSp>
        <p:nvGrpSpPr>
          <p:cNvPr id="46" name="Group 14"/>
          <p:cNvGrpSpPr>
            <a:grpSpLocks/>
          </p:cNvGrpSpPr>
          <p:nvPr/>
        </p:nvGrpSpPr>
        <p:grpSpPr bwMode="auto">
          <a:xfrm>
            <a:off x="2843808" y="332656"/>
            <a:ext cx="5976664" cy="1296144"/>
            <a:chOff x="1344" y="1680"/>
            <a:chExt cx="2928" cy="448"/>
          </a:xfrm>
        </p:grpSpPr>
        <p:sp>
          <p:nvSpPr>
            <p:cNvPr id="47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Запиши словосочетания,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вставь пропущенные буквы</a:t>
              </a:r>
            </a:p>
          </p:txBody>
        </p:sp>
      </p:grpSp>
      <p:grpSp>
        <p:nvGrpSpPr>
          <p:cNvPr id="59" name="Group 14"/>
          <p:cNvGrpSpPr>
            <a:grpSpLocks/>
          </p:cNvGrpSpPr>
          <p:nvPr/>
        </p:nvGrpSpPr>
        <p:grpSpPr bwMode="auto">
          <a:xfrm>
            <a:off x="2843808" y="332656"/>
            <a:ext cx="5976664" cy="1296144"/>
            <a:chOff x="1344" y="1680"/>
            <a:chExt cx="2928" cy="448"/>
          </a:xfrm>
        </p:grpSpPr>
        <p:sp>
          <p:nvSpPr>
            <p:cNvPr id="61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 Black" pitchFamily="34" charset="0"/>
              </a:endParaRPr>
            </a:p>
          </p:txBody>
        </p:sp>
        <p:sp>
          <p:nvSpPr>
            <p:cNvPr id="62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Проверь себя: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наведи курсор на словосочетание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и щелкни левой кнопкой мышки</a:t>
              </a:r>
            </a:p>
          </p:txBody>
        </p:sp>
      </p:grpSp>
      <p:sp>
        <p:nvSpPr>
          <p:cNvPr id="65" name="Прямоугольник 64"/>
          <p:cNvSpPr/>
          <p:nvPr/>
        </p:nvSpPr>
        <p:spPr>
          <a:xfrm>
            <a:off x="2843808" y="332656"/>
            <a:ext cx="5904656" cy="115212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7" name="Группа 66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68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85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86" name="Управляющая кнопка: сведения 4">
                <a:hlinkClick r:id="rId3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9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83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84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81" name="Picture 2" descr="C:\Documents and Settings\Администратор.MICROSOF-B96C92\Рабочий стол\Рисунок1.jpg"/>
            <p:cNvPicPr>
              <a:picLocks noChangeAspect="1" noChangeArrowheads="1"/>
            </p:cNvPicPr>
            <p:nvPr/>
          </p:nvPicPr>
          <p:blipFill>
            <a:blip r:embed="rId5" cstate="email"/>
            <a:srcRect t="9017" b="9834"/>
            <a:stretch>
              <a:fillRect/>
            </a:stretch>
          </p:blipFill>
          <p:spPr bwMode="auto">
            <a:xfrm>
              <a:off x="7818760" y="4149080"/>
              <a:ext cx="936104" cy="648072"/>
            </a:xfrm>
            <a:prstGeom prst="rect">
              <a:avLst/>
            </a:prstGeom>
            <a:noFill/>
          </p:spPr>
        </p:pic>
        <p:grpSp>
          <p:nvGrpSpPr>
            <p:cNvPr id="73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79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80" name="Управляющая кнопка: домой 79">
                <a:hlinkClick r:id="rId7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4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77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78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93" name="Прямоугольник 92"/>
          <p:cNvSpPr/>
          <p:nvPr/>
        </p:nvSpPr>
        <p:spPr>
          <a:xfrm>
            <a:off x="395536" y="260648"/>
            <a:ext cx="1080120" cy="115212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О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или</a:t>
            </a:r>
          </a:p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 А?</a:t>
            </a:r>
            <a:endParaRPr lang="ru-RU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Прямоугольник 213"/>
          <p:cNvSpPr/>
          <p:nvPr/>
        </p:nvSpPr>
        <p:spPr>
          <a:xfrm>
            <a:off x="377991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2" name="Прямоугольник 221"/>
          <p:cNvSpPr/>
          <p:nvPr/>
        </p:nvSpPr>
        <p:spPr>
          <a:xfrm>
            <a:off x="3779912" y="486916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277180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313184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349188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385192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21196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457200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493204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529208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565212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601216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851920" y="1700808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851920" y="1700808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851920" y="184482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851920" y="141277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Овал 88"/>
          <p:cNvSpPr/>
          <p:nvPr/>
        </p:nvSpPr>
        <p:spPr>
          <a:xfrm>
            <a:off x="323528" y="6093296"/>
            <a:ext cx="1944216" cy="432048"/>
          </a:xfrm>
          <a:prstGeom prst="ellipse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Проверить</a:t>
            </a:r>
            <a:endParaRPr lang="ru-RU" sz="16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2" name="Прямоугольник 211"/>
          <p:cNvSpPr/>
          <p:nvPr/>
        </p:nvSpPr>
        <p:spPr>
          <a:xfrm>
            <a:off x="305983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3" name="Прямоугольник 212"/>
          <p:cNvSpPr/>
          <p:nvPr/>
        </p:nvSpPr>
        <p:spPr>
          <a:xfrm>
            <a:off x="341987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" name="Прямоугольник 214"/>
          <p:cNvSpPr/>
          <p:nvPr/>
        </p:nvSpPr>
        <p:spPr>
          <a:xfrm>
            <a:off x="413995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6" name="Прямоугольник 215"/>
          <p:cNvSpPr/>
          <p:nvPr/>
        </p:nvSpPr>
        <p:spPr>
          <a:xfrm>
            <a:off x="449999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7" name="Прямоугольник 216"/>
          <p:cNvSpPr/>
          <p:nvPr/>
        </p:nvSpPr>
        <p:spPr>
          <a:xfrm>
            <a:off x="486003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8" name="Прямоугольник 217"/>
          <p:cNvSpPr/>
          <p:nvPr/>
        </p:nvSpPr>
        <p:spPr>
          <a:xfrm>
            <a:off x="522007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9" name="Прямоугольник 218"/>
          <p:cNvSpPr/>
          <p:nvPr/>
        </p:nvSpPr>
        <p:spPr>
          <a:xfrm>
            <a:off x="558011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1" name="Прямоугольник 220"/>
          <p:cNvSpPr/>
          <p:nvPr/>
        </p:nvSpPr>
        <p:spPr>
          <a:xfrm>
            <a:off x="3779912" y="486916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3" name="Прямоугольник 222"/>
          <p:cNvSpPr/>
          <p:nvPr/>
        </p:nvSpPr>
        <p:spPr>
          <a:xfrm>
            <a:off x="3779912" y="508518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4" name="Прямоугольник 223"/>
          <p:cNvSpPr/>
          <p:nvPr/>
        </p:nvSpPr>
        <p:spPr>
          <a:xfrm>
            <a:off x="3779912" y="465313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8" name="Прямоугольник 237"/>
          <p:cNvSpPr/>
          <p:nvPr/>
        </p:nvSpPr>
        <p:spPr>
          <a:xfrm>
            <a:off x="377991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9" name="Прямоугольник 238"/>
          <p:cNvSpPr/>
          <p:nvPr/>
        </p:nvSpPr>
        <p:spPr>
          <a:xfrm>
            <a:off x="3779912" y="270892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0" name="Прямоугольник 239"/>
          <p:cNvSpPr/>
          <p:nvPr/>
        </p:nvSpPr>
        <p:spPr>
          <a:xfrm>
            <a:off x="305983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1" name="Прямоугольник 240"/>
          <p:cNvSpPr/>
          <p:nvPr/>
        </p:nvSpPr>
        <p:spPr>
          <a:xfrm>
            <a:off x="341987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2" name="Прямоугольник 241"/>
          <p:cNvSpPr/>
          <p:nvPr/>
        </p:nvSpPr>
        <p:spPr>
          <a:xfrm>
            <a:off x="413995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3" name="Прямоугольник 242"/>
          <p:cNvSpPr/>
          <p:nvPr/>
        </p:nvSpPr>
        <p:spPr>
          <a:xfrm>
            <a:off x="449999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4" name="Прямоугольник 243"/>
          <p:cNvSpPr/>
          <p:nvPr/>
        </p:nvSpPr>
        <p:spPr>
          <a:xfrm>
            <a:off x="486003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" name="Прямоугольник 244"/>
          <p:cNvSpPr/>
          <p:nvPr/>
        </p:nvSpPr>
        <p:spPr>
          <a:xfrm>
            <a:off x="522007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7" name="Прямоугольник 246"/>
          <p:cNvSpPr/>
          <p:nvPr/>
        </p:nvSpPr>
        <p:spPr>
          <a:xfrm>
            <a:off x="3779912" y="270892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8" name="Прямоугольник 247"/>
          <p:cNvSpPr/>
          <p:nvPr/>
        </p:nvSpPr>
        <p:spPr>
          <a:xfrm>
            <a:off x="3779912" y="292494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9" name="Прямоугольник 248"/>
          <p:cNvSpPr/>
          <p:nvPr/>
        </p:nvSpPr>
        <p:spPr>
          <a:xfrm>
            <a:off x="3779912" y="249289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1" name="Прямоугольник 250"/>
          <p:cNvSpPr/>
          <p:nvPr/>
        </p:nvSpPr>
        <p:spPr>
          <a:xfrm>
            <a:off x="269979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3" name="Прямоугольник 252"/>
          <p:cNvSpPr/>
          <p:nvPr/>
        </p:nvSpPr>
        <p:spPr>
          <a:xfrm>
            <a:off x="377991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4" name="Прямоугольник 253"/>
          <p:cNvSpPr/>
          <p:nvPr/>
        </p:nvSpPr>
        <p:spPr>
          <a:xfrm>
            <a:off x="3779912" y="5877272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5" name="Прямоугольник 254"/>
          <p:cNvSpPr/>
          <p:nvPr/>
        </p:nvSpPr>
        <p:spPr>
          <a:xfrm>
            <a:off x="305983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Ы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" name="Прямоугольник 255"/>
          <p:cNvSpPr/>
          <p:nvPr/>
        </p:nvSpPr>
        <p:spPr>
          <a:xfrm>
            <a:off x="341987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7" name="Прямоугольник 256"/>
          <p:cNvSpPr/>
          <p:nvPr/>
        </p:nvSpPr>
        <p:spPr>
          <a:xfrm>
            <a:off x="413995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8" name="Прямоугольник 257"/>
          <p:cNvSpPr/>
          <p:nvPr/>
        </p:nvSpPr>
        <p:spPr>
          <a:xfrm>
            <a:off x="449999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9" name="Прямоугольник 258"/>
          <p:cNvSpPr/>
          <p:nvPr/>
        </p:nvSpPr>
        <p:spPr>
          <a:xfrm>
            <a:off x="486003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0" name="Прямоугольник 259"/>
          <p:cNvSpPr/>
          <p:nvPr/>
        </p:nvSpPr>
        <p:spPr>
          <a:xfrm>
            <a:off x="522007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1" name="Прямоугольник 260"/>
          <p:cNvSpPr/>
          <p:nvPr/>
        </p:nvSpPr>
        <p:spPr>
          <a:xfrm>
            <a:off x="3851920" y="5877272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2" name="Прямоугольник 261"/>
          <p:cNvSpPr/>
          <p:nvPr/>
        </p:nvSpPr>
        <p:spPr>
          <a:xfrm>
            <a:off x="3779912" y="609329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3" name="Прямоугольник 262"/>
          <p:cNvSpPr/>
          <p:nvPr/>
        </p:nvSpPr>
        <p:spPr>
          <a:xfrm>
            <a:off x="3779912" y="5661248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4" name="Прямоугольник 263"/>
          <p:cNvSpPr/>
          <p:nvPr/>
        </p:nvSpPr>
        <p:spPr>
          <a:xfrm>
            <a:off x="269979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" name="Прямоугольник 264"/>
          <p:cNvSpPr/>
          <p:nvPr/>
        </p:nvSpPr>
        <p:spPr>
          <a:xfrm>
            <a:off x="377991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" name="Прямоугольник 265"/>
          <p:cNvSpPr/>
          <p:nvPr/>
        </p:nvSpPr>
        <p:spPr>
          <a:xfrm>
            <a:off x="3779912" y="378904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7" name="Прямоугольник 266"/>
          <p:cNvSpPr/>
          <p:nvPr/>
        </p:nvSpPr>
        <p:spPr>
          <a:xfrm>
            <a:off x="305983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8" name="Прямоугольник 267"/>
          <p:cNvSpPr/>
          <p:nvPr/>
        </p:nvSpPr>
        <p:spPr>
          <a:xfrm>
            <a:off x="341987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9" name="Прямоугольник 268"/>
          <p:cNvSpPr/>
          <p:nvPr/>
        </p:nvSpPr>
        <p:spPr>
          <a:xfrm>
            <a:off x="413995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0" name="Прямоугольник 269"/>
          <p:cNvSpPr/>
          <p:nvPr/>
        </p:nvSpPr>
        <p:spPr>
          <a:xfrm>
            <a:off x="449999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1" name="Прямоугольник 270"/>
          <p:cNvSpPr/>
          <p:nvPr/>
        </p:nvSpPr>
        <p:spPr>
          <a:xfrm>
            <a:off x="486003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2" name="Прямоугольник 271"/>
          <p:cNvSpPr/>
          <p:nvPr/>
        </p:nvSpPr>
        <p:spPr>
          <a:xfrm>
            <a:off x="522007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3" name="Прямоугольник 272"/>
          <p:cNvSpPr/>
          <p:nvPr/>
        </p:nvSpPr>
        <p:spPr>
          <a:xfrm>
            <a:off x="3779912" y="378904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4" name="Прямоугольник 273"/>
          <p:cNvSpPr/>
          <p:nvPr/>
        </p:nvSpPr>
        <p:spPr>
          <a:xfrm>
            <a:off x="3779912" y="400506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5" name="Прямоугольник 274"/>
          <p:cNvSpPr/>
          <p:nvPr/>
        </p:nvSpPr>
        <p:spPr>
          <a:xfrm>
            <a:off x="3779912" y="357301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" name="Прямоугольник 275"/>
          <p:cNvSpPr/>
          <p:nvPr/>
        </p:nvSpPr>
        <p:spPr>
          <a:xfrm>
            <a:off x="269979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7" name="Прямоугольник 276"/>
          <p:cNvSpPr/>
          <p:nvPr/>
        </p:nvSpPr>
        <p:spPr>
          <a:xfrm>
            <a:off x="197971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8" name="Прямоугольник 277"/>
          <p:cNvSpPr/>
          <p:nvPr/>
        </p:nvSpPr>
        <p:spPr>
          <a:xfrm>
            <a:off x="233975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0" name="Group 14"/>
          <p:cNvGrpSpPr>
            <a:grpSpLocks/>
          </p:cNvGrpSpPr>
          <p:nvPr/>
        </p:nvGrpSpPr>
        <p:grpSpPr bwMode="auto">
          <a:xfrm>
            <a:off x="2771800" y="260648"/>
            <a:ext cx="6048672" cy="1008112"/>
            <a:chOff x="1344" y="1680"/>
            <a:chExt cx="2928" cy="448"/>
          </a:xfrm>
        </p:grpSpPr>
        <p:sp>
          <p:nvSpPr>
            <p:cNvPr id="291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292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Выбери правильный вариант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гласной в корне</a:t>
              </a:r>
            </a:p>
          </p:txBody>
        </p:sp>
      </p:grpSp>
      <p:grpSp>
        <p:nvGrpSpPr>
          <p:cNvPr id="293" name="Group 14"/>
          <p:cNvGrpSpPr>
            <a:grpSpLocks/>
          </p:cNvGrpSpPr>
          <p:nvPr/>
        </p:nvGrpSpPr>
        <p:grpSpPr bwMode="auto">
          <a:xfrm>
            <a:off x="2771800" y="188640"/>
            <a:ext cx="6048672" cy="1008112"/>
            <a:chOff x="1344" y="1680"/>
            <a:chExt cx="2928" cy="512"/>
          </a:xfrm>
        </p:grpSpPr>
        <p:sp>
          <p:nvSpPr>
            <p:cNvPr id="294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 Black" pitchFamily="34" charset="0"/>
              </a:endParaRPr>
            </a:p>
          </p:txBody>
        </p:sp>
        <p:sp>
          <p:nvSpPr>
            <p:cNvPr id="295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51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Проверь себя: щелкни по кнопке «Проверить».  </a:t>
              </a:r>
            </a:p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Ошибка будет окрашена в </a:t>
              </a:r>
              <a:r>
                <a:rPr lang="ru-RU" sz="2000" b="1" dirty="0" err="1" smtClean="0">
                  <a:latin typeface="Arial" pitchFamily="34" charset="0"/>
                  <a:cs typeface="Arial" pitchFamily="34" charset="0"/>
                </a:rPr>
                <a:t>розовый</a:t>
              </a:r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 цвет.</a:t>
              </a:r>
            </a:p>
          </p:txBody>
        </p:sp>
      </p:grpSp>
      <p:sp>
        <p:nvSpPr>
          <p:cNvPr id="296" name="Прямоугольник 295"/>
          <p:cNvSpPr/>
          <p:nvPr/>
        </p:nvSpPr>
        <p:spPr>
          <a:xfrm>
            <a:off x="2699792" y="188640"/>
            <a:ext cx="6157192" cy="100811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179512" y="404664"/>
            <a:ext cx="1944216" cy="64807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Интерактивный диктант</a:t>
            </a:r>
            <a:endParaRPr lang="ru-RU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99" name="Группа 98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100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113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114" name="Управляющая кнопка: сведения 4">
                <a:hlinkClick r:id="rId3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1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111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112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2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109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110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3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107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108" name="Управляющая кнопка: домой 107">
                <a:hlinkClick r:id="rId7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4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105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106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5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4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4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3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3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3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5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2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4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2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5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1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52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5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56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60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3" dur="2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64" dur="2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2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68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6"/>
                  </p:tgtEl>
                </p:cond>
              </p:nextCondLst>
            </p:seq>
          </p:childTnLst>
        </p:cTn>
      </p:par>
    </p:tnLst>
    <p:bldLst>
      <p:bldP spid="222" grpId="2" animBg="1"/>
      <p:bldP spid="86" grpId="0" animBg="1"/>
      <p:bldP spid="87" grpId="0" animBg="1"/>
      <p:bldP spid="40" grpId="0" animBg="1"/>
      <p:bldP spid="40" grpId="1" animBg="1"/>
      <p:bldP spid="40" grpId="2" animBg="1"/>
      <p:bldP spid="42" grpId="0" animBg="1"/>
      <p:bldP spid="42" grpId="1" animBg="1"/>
      <p:bldP spid="42" grpId="2" animBg="1"/>
      <p:bldP spid="221" grpId="0" animBg="1"/>
      <p:bldP spid="223" grpId="0" animBg="1"/>
      <p:bldP spid="223" grpId="1" animBg="1"/>
      <p:bldP spid="223" grpId="2" animBg="1"/>
      <p:bldP spid="224" grpId="0" animBg="1"/>
      <p:bldP spid="224" grpId="1" animBg="1"/>
      <p:bldP spid="224" grpId="2" animBg="1"/>
      <p:bldP spid="239" grpId="0" animBg="1"/>
      <p:bldP spid="247" grpId="0" animBg="1"/>
      <p:bldP spid="248" grpId="0" animBg="1"/>
      <p:bldP spid="248" grpId="1" animBg="1"/>
      <p:bldP spid="248" grpId="2" animBg="1"/>
      <p:bldP spid="249" grpId="0" animBg="1"/>
      <p:bldP spid="249" grpId="1" animBg="1"/>
      <p:bldP spid="249" grpId="2" animBg="1"/>
      <p:bldP spid="254" grpId="0" animBg="1"/>
      <p:bldP spid="261" grpId="0" animBg="1"/>
      <p:bldP spid="262" grpId="0" animBg="1"/>
      <p:bldP spid="262" grpId="1" animBg="1"/>
      <p:bldP spid="262" grpId="2" animBg="1"/>
      <p:bldP spid="263" grpId="0" animBg="1"/>
      <p:bldP spid="263" grpId="1" animBg="1"/>
      <p:bldP spid="263" grpId="2" animBg="1"/>
      <p:bldP spid="266" grpId="0" animBg="1"/>
      <p:bldP spid="273" grpId="0" animBg="1"/>
      <p:bldP spid="274" grpId="0" animBg="1"/>
      <p:bldP spid="274" grpId="1" animBg="1"/>
      <p:bldP spid="274" grpId="2" animBg="1"/>
      <p:bldP spid="275" grpId="0" animBg="1"/>
      <p:bldP spid="275" grpId="1" animBg="1"/>
      <p:bldP spid="275" grpId="2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Прямоугольник 213"/>
          <p:cNvSpPr/>
          <p:nvPr/>
        </p:nvSpPr>
        <p:spPr>
          <a:xfrm>
            <a:off x="377991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2" name="Прямоугольник 221"/>
          <p:cNvSpPr/>
          <p:nvPr/>
        </p:nvSpPr>
        <p:spPr>
          <a:xfrm>
            <a:off x="3779912" y="486916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277180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313184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349188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385192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21196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457200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493204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529208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851920" y="1700808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851920" y="1700808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851920" y="184482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851920" y="148478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Овал 88"/>
          <p:cNvSpPr/>
          <p:nvPr/>
        </p:nvSpPr>
        <p:spPr>
          <a:xfrm>
            <a:off x="323528" y="6093296"/>
            <a:ext cx="1944216" cy="432048"/>
          </a:xfrm>
          <a:prstGeom prst="ellipse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Проверить</a:t>
            </a:r>
            <a:endParaRPr lang="ru-RU" sz="16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2" name="Прямоугольник 211"/>
          <p:cNvSpPr/>
          <p:nvPr/>
        </p:nvSpPr>
        <p:spPr>
          <a:xfrm>
            <a:off x="305983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3" name="Прямоугольник 212"/>
          <p:cNvSpPr/>
          <p:nvPr/>
        </p:nvSpPr>
        <p:spPr>
          <a:xfrm>
            <a:off x="341987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" name="Прямоугольник 214"/>
          <p:cNvSpPr/>
          <p:nvPr/>
        </p:nvSpPr>
        <p:spPr>
          <a:xfrm>
            <a:off x="413995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6" name="Прямоугольник 215"/>
          <p:cNvSpPr/>
          <p:nvPr/>
        </p:nvSpPr>
        <p:spPr>
          <a:xfrm>
            <a:off x="449999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7" name="Прямоугольник 216"/>
          <p:cNvSpPr/>
          <p:nvPr/>
        </p:nvSpPr>
        <p:spPr>
          <a:xfrm>
            <a:off x="486003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8" name="Прямоугольник 217"/>
          <p:cNvSpPr/>
          <p:nvPr/>
        </p:nvSpPr>
        <p:spPr>
          <a:xfrm>
            <a:off x="522007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1" name="Прямоугольник 220"/>
          <p:cNvSpPr/>
          <p:nvPr/>
        </p:nvSpPr>
        <p:spPr>
          <a:xfrm>
            <a:off x="3779912" y="486916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3" name="Прямоугольник 222"/>
          <p:cNvSpPr/>
          <p:nvPr/>
        </p:nvSpPr>
        <p:spPr>
          <a:xfrm>
            <a:off x="3779912" y="508518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4" name="Прямоугольник 223"/>
          <p:cNvSpPr/>
          <p:nvPr/>
        </p:nvSpPr>
        <p:spPr>
          <a:xfrm>
            <a:off x="3779912" y="465313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8" name="Прямоугольник 237"/>
          <p:cNvSpPr/>
          <p:nvPr/>
        </p:nvSpPr>
        <p:spPr>
          <a:xfrm>
            <a:off x="377991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9" name="Прямоугольник 238"/>
          <p:cNvSpPr/>
          <p:nvPr/>
        </p:nvSpPr>
        <p:spPr>
          <a:xfrm>
            <a:off x="3779912" y="270892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0" name="Прямоугольник 239"/>
          <p:cNvSpPr/>
          <p:nvPr/>
        </p:nvSpPr>
        <p:spPr>
          <a:xfrm>
            <a:off x="305983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Ы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1" name="Прямоугольник 240"/>
          <p:cNvSpPr/>
          <p:nvPr/>
        </p:nvSpPr>
        <p:spPr>
          <a:xfrm>
            <a:off x="341987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2" name="Прямоугольник 241"/>
          <p:cNvSpPr/>
          <p:nvPr/>
        </p:nvSpPr>
        <p:spPr>
          <a:xfrm>
            <a:off x="413995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3" name="Прямоугольник 242"/>
          <p:cNvSpPr/>
          <p:nvPr/>
        </p:nvSpPr>
        <p:spPr>
          <a:xfrm>
            <a:off x="449999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4" name="Прямоугольник 243"/>
          <p:cNvSpPr/>
          <p:nvPr/>
        </p:nvSpPr>
        <p:spPr>
          <a:xfrm>
            <a:off x="486003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" name="Прямоугольник 244"/>
          <p:cNvSpPr/>
          <p:nvPr/>
        </p:nvSpPr>
        <p:spPr>
          <a:xfrm>
            <a:off x="522007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7" name="Прямоугольник 246"/>
          <p:cNvSpPr/>
          <p:nvPr/>
        </p:nvSpPr>
        <p:spPr>
          <a:xfrm>
            <a:off x="3779912" y="270892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8" name="Прямоугольник 247"/>
          <p:cNvSpPr/>
          <p:nvPr/>
        </p:nvSpPr>
        <p:spPr>
          <a:xfrm>
            <a:off x="3779912" y="292494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9" name="Прямоугольник 248"/>
          <p:cNvSpPr/>
          <p:nvPr/>
        </p:nvSpPr>
        <p:spPr>
          <a:xfrm>
            <a:off x="3779912" y="249289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1" name="Прямоугольник 250"/>
          <p:cNvSpPr/>
          <p:nvPr/>
        </p:nvSpPr>
        <p:spPr>
          <a:xfrm>
            <a:off x="269979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3" name="Прямоугольник 252"/>
          <p:cNvSpPr/>
          <p:nvPr/>
        </p:nvSpPr>
        <p:spPr>
          <a:xfrm>
            <a:off x="377991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4" name="Прямоугольник 253"/>
          <p:cNvSpPr/>
          <p:nvPr/>
        </p:nvSpPr>
        <p:spPr>
          <a:xfrm>
            <a:off x="3779912" y="5877272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5" name="Прямоугольник 254"/>
          <p:cNvSpPr/>
          <p:nvPr/>
        </p:nvSpPr>
        <p:spPr>
          <a:xfrm>
            <a:off x="305983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" name="Прямоугольник 255"/>
          <p:cNvSpPr/>
          <p:nvPr/>
        </p:nvSpPr>
        <p:spPr>
          <a:xfrm>
            <a:off x="341987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7" name="Прямоугольник 256"/>
          <p:cNvSpPr/>
          <p:nvPr/>
        </p:nvSpPr>
        <p:spPr>
          <a:xfrm>
            <a:off x="413995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8" name="Прямоугольник 257"/>
          <p:cNvSpPr/>
          <p:nvPr/>
        </p:nvSpPr>
        <p:spPr>
          <a:xfrm>
            <a:off x="449999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9" name="Прямоугольник 258"/>
          <p:cNvSpPr/>
          <p:nvPr/>
        </p:nvSpPr>
        <p:spPr>
          <a:xfrm>
            <a:off x="486003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0" name="Прямоугольник 259"/>
          <p:cNvSpPr/>
          <p:nvPr/>
        </p:nvSpPr>
        <p:spPr>
          <a:xfrm>
            <a:off x="522007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1" name="Прямоугольник 260"/>
          <p:cNvSpPr/>
          <p:nvPr/>
        </p:nvSpPr>
        <p:spPr>
          <a:xfrm>
            <a:off x="3779912" y="5877272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2" name="Прямоугольник 261"/>
          <p:cNvSpPr/>
          <p:nvPr/>
        </p:nvSpPr>
        <p:spPr>
          <a:xfrm>
            <a:off x="3779912" y="609329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3" name="Прямоугольник 262"/>
          <p:cNvSpPr/>
          <p:nvPr/>
        </p:nvSpPr>
        <p:spPr>
          <a:xfrm>
            <a:off x="3779912" y="5661248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" name="Прямоугольник 264"/>
          <p:cNvSpPr/>
          <p:nvPr/>
        </p:nvSpPr>
        <p:spPr>
          <a:xfrm>
            <a:off x="377991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" name="Прямоугольник 265"/>
          <p:cNvSpPr/>
          <p:nvPr/>
        </p:nvSpPr>
        <p:spPr>
          <a:xfrm>
            <a:off x="3779912" y="378904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7" name="Прямоугольник 266"/>
          <p:cNvSpPr/>
          <p:nvPr/>
        </p:nvSpPr>
        <p:spPr>
          <a:xfrm>
            <a:off x="305983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8" name="Прямоугольник 267"/>
          <p:cNvSpPr/>
          <p:nvPr/>
        </p:nvSpPr>
        <p:spPr>
          <a:xfrm>
            <a:off x="341987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9" name="Прямоугольник 268"/>
          <p:cNvSpPr/>
          <p:nvPr/>
        </p:nvSpPr>
        <p:spPr>
          <a:xfrm>
            <a:off x="413995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0" name="Прямоугольник 269"/>
          <p:cNvSpPr/>
          <p:nvPr/>
        </p:nvSpPr>
        <p:spPr>
          <a:xfrm>
            <a:off x="449999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3" name="Прямоугольник 272"/>
          <p:cNvSpPr/>
          <p:nvPr/>
        </p:nvSpPr>
        <p:spPr>
          <a:xfrm>
            <a:off x="3779912" y="378904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4" name="Прямоугольник 273"/>
          <p:cNvSpPr/>
          <p:nvPr/>
        </p:nvSpPr>
        <p:spPr>
          <a:xfrm>
            <a:off x="3779912" y="4077072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5" name="Прямоугольник 274"/>
          <p:cNvSpPr/>
          <p:nvPr/>
        </p:nvSpPr>
        <p:spPr>
          <a:xfrm>
            <a:off x="3779912" y="364502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558011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565212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269979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594015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Й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2" name="Group 14"/>
          <p:cNvGrpSpPr>
            <a:grpSpLocks/>
          </p:cNvGrpSpPr>
          <p:nvPr/>
        </p:nvGrpSpPr>
        <p:grpSpPr bwMode="auto">
          <a:xfrm>
            <a:off x="2843808" y="332656"/>
            <a:ext cx="6048672" cy="1008112"/>
            <a:chOff x="1344" y="1680"/>
            <a:chExt cx="2928" cy="448"/>
          </a:xfrm>
        </p:grpSpPr>
        <p:sp>
          <p:nvSpPr>
            <p:cNvPr id="103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104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Выбери правильный вариант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гласной в корне</a:t>
              </a:r>
            </a:p>
          </p:txBody>
        </p:sp>
      </p:grpSp>
      <p:grpSp>
        <p:nvGrpSpPr>
          <p:cNvPr id="105" name="Group 14"/>
          <p:cNvGrpSpPr>
            <a:grpSpLocks/>
          </p:cNvGrpSpPr>
          <p:nvPr/>
        </p:nvGrpSpPr>
        <p:grpSpPr bwMode="auto">
          <a:xfrm>
            <a:off x="2843808" y="332656"/>
            <a:ext cx="6048672" cy="936104"/>
            <a:chOff x="1344" y="1680"/>
            <a:chExt cx="2928" cy="512"/>
          </a:xfrm>
        </p:grpSpPr>
        <p:sp>
          <p:nvSpPr>
            <p:cNvPr id="106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 Black" pitchFamily="34" charset="0"/>
              </a:endParaRPr>
            </a:p>
          </p:txBody>
        </p:sp>
        <p:sp>
          <p:nvSpPr>
            <p:cNvPr id="107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51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Проверь себя: щелкни по кнопке «Проверить».  </a:t>
              </a:r>
            </a:p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Ошибка будет окрашена в </a:t>
              </a:r>
              <a:r>
                <a:rPr lang="ru-RU" sz="2000" b="1" dirty="0" err="1" smtClean="0">
                  <a:latin typeface="Arial" pitchFamily="34" charset="0"/>
                  <a:cs typeface="Arial" pitchFamily="34" charset="0"/>
                </a:rPr>
                <a:t>розовый</a:t>
              </a:r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 цвет.</a:t>
              </a:r>
            </a:p>
          </p:txBody>
        </p:sp>
      </p:grpSp>
      <p:sp>
        <p:nvSpPr>
          <p:cNvPr id="108" name="Прямоугольник 107"/>
          <p:cNvSpPr/>
          <p:nvPr/>
        </p:nvSpPr>
        <p:spPr>
          <a:xfrm>
            <a:off x="2843808" y="332656"/>
            <a:ext cx="6085184" cy="93610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9" name="Группа 108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110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123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124" name="Управляющая кнопка: сведения 4">
                <a:hlinkClick r:id="rId3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1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121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122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2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119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120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3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117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118" name="Управляющая кнопка: домой 117">
                <a:hlinkClick r:id="rId7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4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115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116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25" name="Прямоугольник 124"/>
          <p:cNvSpPr/>
          <p:nvPr/>
        </p:nvSpPr>
        <p:spPr>
          <a:xfrm>
            <a:off x="179512" y="404664"/>
            <a:ext cx="1944216" cy="64807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Интерактивный диктант</a:t>
            </a:r>
            <a:endParaRPr lang="ru-RU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5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4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4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3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3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3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5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2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4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2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5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1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52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5" dur="2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56" dur="2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2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2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60" dur="2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2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3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64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2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68" dur="2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  <p:bldLst>
      <p:bldP spid="222" grpId="0" animBg="1"/>
      <p:bldP spid="86" grpId="0" animBg="1"/>
      <p:bldP spid="87" grpId="0" animBg="1"/>
      <p:bldP spid="40" grpId="0" animBg="1"/>
      <p:bldP spid="40" grpId="1" animBg="1"/>
      <p:bldP spid="40" grpId="2" animBg="1"/>
      <p:bldP spid="42" grpId="0" animBg="1"/>
      <p:bldP spid="42" grpId="1" animBg="1"/>
      <p:bldP spid="42" grpId="2" animBg="1"/>
      <p:bldP spid="221" grpId="0" animBg="1"/>
      <p:bldP spid="223" grpId="0" animBg="1"/>
      <p:bldP spid="223" grpId="1" animBg="1"/>
      <p:bldP spid="223" grpId="2" animBg="1"/>
      <p:bldP spid="224" grpId="0" animBg="1"/>
      <p:bldP spid="224" grpId="1" animBg="1"/>
      <p:bldP spid="224" grpId="2" animBg="1"/>
      <p:bldP spid="239" grpId="0" animBg="1"/>
      <p:bldP spid="247" grpId="0" animBg="1"/>
      <p:bldP spid="248" grpId="0" animBg="1"/>
      <p:bldP spid="248" grpId="1" animBg="1"/>
      <p:bldP spid="248" grpId="2" animBg="1"/>
      <p:bldP spid="249" grpId="0" animBg="1"/>
      <p:bldP spid="249" grpId="1" animBg="1"/>
      <p:bldP spid="249" grpId="2" animBg="1"/>
      <p:bldP spid="254" grpId="0" animBg="1"/>
      <p:bldP spid="261" grpId="0" animBg="1"/>
      <p:bldP spid="262" grpId="0" animBg="1"/>
      <p:bldP spid="262" grpId="1" animBg="1"/>
      <p:bldP spid="262" grpId="2" animBg="1"/>
      <p:bldP spid="263" grpId="0" animBg="1"/>
      <p:bldP spid="263" grpId="1" animBg="1"/>
      <p:bldP spid="263" grpId="2" animBg="1"/>
      <p:bldP spid="266" grpId="0" animBg="1"/>
      <p:bldP spid="273" grpId="0" animBg="1"/>
      <p:bldP spid="274" grpId="0" animBg="1"/>
      <p:bldP spid="274" grpId="1" animBg="1"/>
      <p:bldP spid="274" grpId="2" animBg="1"/>
      <p:bldP spid="275" grpId="0" animBg="1"/>
      <p:bldP spid="275" grpId="1" animBg="1"/>
      <p:bldP spid="275" grpId="2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Прямоугольник 213"/>
          <p:cNvSpPr/>
          <p:nvPr/>
        </p:nvSpPr>
        <p:spPr>
          <a:xfrm>
            <a:off x="377991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2" name="Прямоугольник 221"/>
          <p:cNvSpPr/>
          <p:nvPr/>
        </p:nvSpPr>
        <p:spPr>
          <a:xfrm>
            <a:off x="3779912" y="486916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277180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313184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349188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385192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21196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457200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493204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529208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851920" y="1700808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851920" y="1700808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851920" y="1916832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851920" y="148478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Овал 88"/>
          <p:cNvSpPr/>
          <p:nvPr/>
        </p:nvSpPr>
        <p:spPr>
          <a:xfrm>
            <a:off x="323528" y="6093296"/>
            <a:ext cx="1944216" cy="432048"/>
          </a:xfrm>
          <a:prstGeom prst="ellipse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Проверить</a:t>
            </a:r>
            <a:endParaRPr lang="ru-RU" sz="16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2" name="Прямоугольник 211"/>
          <p:cNvSpPr/>
          <p:nvPr/>
        </p:nvSpPr>
        <p:spPr>
          <a:xfrm>
            <a:off x="305983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3" name="Прямоугольник 212"/>
          <p:cNvSpPr/>
          <p:nvPr/>
        </p:nvSpPr>
        <p:spPr>
          <a:xfrm>
            <a:off x="341987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" name="Прямоугольник 214"/>
          <p:cNvSpPr/>
          <p:nvPr/>
        </p:nvSpPr>
        <p:spPr>
          <a:xfrm>
            <a:off x="413995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6" name="Прямоугольник 215"/>
          <p:cNvSpPr/>
          <p:nvPr/>
        </p:nvSpPr>
        <p:spPr>
          <a:xfrm>
            <a:off x="449999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7" name="Прямоугольник 216"/>
          <p:cNvSpPr/>
          <p:nvPr/>
        </p:nvSpPr>
        <p:spPr>
          <a:xfrm>
            <a:off x="486003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1" name="Прямоугольник 220"/>
          <p:cNvSpPr/>
          <p:nvPr/>
        </p:nvSpPr>
        <p:spPr>
          <a:xfrm>
            <a:off x="3779912" y="486916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3" name="Прямоугольник 222"/>
          <p:cNvSpPr/>
          <p:nvPr/>
        </p:nvSpPr>
        <p:spPr>
          <a:xfrm>
            <a:off x="3779912" y="508518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4" name="Прямоугольник 223"/>
          <p:cNvSpPr/>
          <p:nvPr/>
        </p:nvSpPr>
        <p:spPr>
          <a:xfrm>
            <a:off x="3779912" y="465313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8" name="Прямоугольник 237"/>
          <p:cNvSpPr/>
          <p:nvPr/>
        </p:nvSpPr>
        <p:spPr>
          <a:xfrm>
            <a:off x="377991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9" name="Прямоугольник 238"/>
          <p:cNvSpPr/>
          <p:nvPr/>
        </p:nvSpPr>
        <p:spPr>
          <a:xfrm>
            <a:off x="3779912" y="270892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0" name="Прямоугольник 239"/>
          <p:cNvSpPr/>
          <p:nvPr/>
        </p:nvSpPr>
        <p:spPr>
          <a:xfrm>
            <a:off x="305983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Ы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1" name="Прямоугольник 240"/>
          <p:cNvSpPr/>
          <p:nvPr/>
        </p:nvSpPr>
        <p:spPr>
          <a:xfrm>
            <a:off x="341987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2" name="Прямоугольник 241"/>
          <p:cNvSpPr/>
          <p:nvPr/>
        </p:nvSpPr>
        <p:spPr>
          <a:xfrm>
            <a:off x="413995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3" name="Прямоугольник 242"/>
          <p:cNvSpPr/>
          <p:nvPr/>
        </p:nvSpPr>
        <p:spPr>
          <a:xfrm>
            <a:off x="449999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4" name="Прямоугольник 243"/>
          <p:cNvSpPr/>
          <p:nvPr/>
        </p:nvSpPr>
        <p:spPr>
          <a:xfrm>
            <a:off x="486003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" name="Прямоугольник 244"/>
          <p:cNvSpPr/>
          <p:nvPr/>
        </p:nvSpPr>
        <p:spPr>
          <a:xfrm>
            <a:off x="522007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7" name="Прямоугольник 246"/>
          <p:cNvSpPr/>
          <p:nvPr/>
        </p:nvSpPr>
        <p:spPr>
          <a:xfrm>
            <a:off x="3779912" y="270892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8" name="Прямоугольник 247"/>
          <p:cNvSpPr/>
          <p:nvPr/>
        </p:nvSpPr>
        <p:spPr>
          <a:xfrm>
            <a:off x="3779912" y="292494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9" name="Прямоугольник 248"/>
          <p:cNvSpPr/>
          <p:nvPr/>
        </p:nvSpPr>
        <p:spPr>
          <a:xfrm>
            <a:off x="3779912" y="249289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1" name="Прямоугольник 250"/>
          <p:cNvSpPr/>
          <p:nvPr/>
        </p:nvSpPr>
        <p:spPr>
          <a:xfrm>
            <a:off x="269979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3" name="Прямоугольник 252"/>
          <p:cNvSpPr/>
          <p:nvPr/>
        </p:nvSpPr>
        <p:spPr>
          <a:xfrm>
            <a:off x="377991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4" name="Прямоугольник 253"/>
          <p:cNvSpPr/>
          <p:nvPr/>
        </p:nvSpPr>
        <p:spPr>
          <a:xfrm>
            <a:off x="3779912" y="5877272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5" name="Прямоугольник 254"/>
          <p:cNvSpPr/>
          <p:nvPr/>
        </p:nvSpPr>
        <p:spPr>
          <a:xfrm>
            <a:off x="305983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" name="Прямоугольник 255"/>
          <p:cNvSpPr/>
          <p:nvPr/>
        </p:nvSpPr>
        <p:spPr>
          <a:xfrm>
            <a:off x="341987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7" name="Прямоугольник 256"/>
          <p:cNvSpPr/>
          <p:nvPr/>
        </p:nvSpPr>
        <p:spPr>
          <a:xfrm>
            <a:off x="413995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8" name="Прямоугольник 257"/>
          <p:cNvSpPr/>
          <p:nvPr/>
        </p:nvSpPr>
        <p:spPr>
          <a:xfrm>
            <a:off x="449999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9" name="Прямоугольник 258"/>
          <p:cNvSpPr/>
          <p:nvPr/>
        </p:nvSpPr>
        <p:spPr>
          <a:xfrm>
            <a:off x="486003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0" name="Прямоугольник 259"/>
          <p:cNvSpPr/>
          <p:nvPr/>
        </p:nvSpPr>
        <p:spPr>
          <a:xfrm>
            <a:off x="522007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1" name="Прямоугольник 260"/>
          <p:cNvSpPr/>
          <p:nvPr/>
        </p:nvSpPr>
        <p:spPr>
          <a:xfrm>
            <a:off x="3779912" y="5877272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2" name="Прямоугольник 261"/>
          <p:cNvSpPr/>
          <p:nvPr/>
        </p:nvSpPr>
        <p:spPr>
          <a:xfrm>
            <a:off x="3779912" y="609329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3" name="Прямоугольник 262"/>
          <p:cNvSpPr/>
          <p:nvPr/>
        </p:nvSpPr>
        <p:spPr>
          <a:xfrm>
            <a:off x="3779912" y="5661248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" name="Прямоугольник 264"/>
          <p:cNvSpPr/>
          <p:nvPr/>
        </p:nvSpPr>
        <p:spPr>
          <a:xfrm>
            <a:off x="377991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" name="Прямоугольник 265"/>
          <p:cNvSpPr/>
          <p:nvPr/>
        </p:nvSpPr>
        <p:spPr>
          <a:xfrm>
            <a:off x="3779912" y="378904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7" name="Прямоугольник 266"/>
          <p:cNvSpPr/>
          <p:nvPr/>
        </p:nvSpPr>
        <p:spPr>
          <a:xfrm>
            <a:off x="305983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8" name="Прямоугольник 267"/>
          <p:cNvSpPr/>
          <p:nvPr/>
        </p:nvSpPr>
        <p:spPr>
          <a:xfrm>
            <a:off x="341987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9" name="Прямоугольник 268"/>
          <p:cNvSpPr/>
          <p:nvPr/>
        </p:nvSpPr>
        <p:spPr>
          <a:xfrm>
            <a:off x="413995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0" name="Прямоугольник 269"/>
          <p:cNvSpPr/>
          <p:nvPr/>
        </p:nvSpPr>
        <p:spPr>
          <a:xfrm>
            <a:off x="449999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1" name="Прямоугольник 270"/>
          <p:cNvSpPr/>
          <p:nvPr/>
        </p:nvSpPr>
        <p:spPr>
          <a:xfrm>
            <a:off x="486003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2" name="Прямоугольник 271"/>
          <p:cNvSpPr/>
          <p:nvPr/>
        </p:nvSpPr>
        <p:spPr>
          <a:xfrm>
            <a:off x="522007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3" name="Прямоугольник 272"/>
          <p:cNvSpPr/>
          <p:nvPr/>
        </p:nvSpPr>
        <p:spPr>
          <a:xfrm>
            <a:off x="3779912" y="378904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4" name="Прямоугольник 273"/>
          <p:cNvSpPr/>
          <p:nvPr/>
        </p:nvSpPr>
        <p:spPr>
          <a:xfrm>
            <a:off x="3779912" y="400506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5" name="Прямоугольник 274"/>
          <p:cNvSpPr/>
          <p:nvPr/>
        </p:nvSpPr>
        <p:spPr>
          <a:xfrm>
            <a:off x="3779912" y="357301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" name="Прямоугольник 275"/>
          <p:cNvSpPr/>
          <p:nvPr/>
        </p:nvSpPr>
        <p:spPr>
          <a:xfrm>
            <a:off x="269979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7" name="Прямоугольник 276"/>
          <p:cNvSpPr/>
          <p:nvPr/>
        </p:nvSpPr>
        <p:spPr>
          <a:xfrm>
            <a:off x="197971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8" name="Прямоугольник 277"/>
          <p:cNvSpPr/>
          <p:nvPr/>
        </p:nvSpPr>
        <p:spPr>
          <a:xfrm>
            <a:off x="233975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558011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3" name="Group 14"/>
          <p:cNvGrpSpPr>
            <a:grpSpLocks/>
          </p:cNvGrpSpPr>
          <p:nvPr/>
        </p:nvGrpSpPr>
        <p:grpSpPr bwMode="auto">
          <a:xfrm>
            <a:off x="2843808" y="332656"/>
            <a:ext cx="6048672" cy="1008112"/>
            <a:chOff x="1344" y="1680"/>
            <a:chExt cx="2928" cy="448"/>
          </a:xfrm>
        </p:grpSpPr>
        <p:sp>
          <p:nvSpPr>
            <p:cNvPr id="85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88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Выбери правильный вариант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гласной в корне</a:t>
              </a:r>
            </a:p>
          </p:txBody>
        </p:sp>
      </p:grpSp>
      <p:grpSp>
        <p:nvGrpSpPr>
          <p:cNvPr id="90" name="Group 14"/>
          <p:cNvGrpSpPr>
            <a:grpSpLocks/>
          </p:cNvGrpSpPr>
          <p:nvPr/>
        </p:nvGrpSpPr>
        <p:grpSpPr bwMode="auto">
          <a:xfrm>
            <a:off x="2843808" y="260648"/>
            <a:ext cx="6048672" cy="936104"/>
            <a:chOff x="1344" y="1680"/>
            <a:chExt cx="2928" cy="512"/>
          </a:xfrm>
        </p:grpSpPr>
        <p:sp>
          <p:nvSpPr>
            <p:cNvPr id="91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 Black" pitchFamily="34" charset="0"/>
              </a:endParaRPr>
            </a:p>
          </p:txBody>
        </p:sp>
        <p:sp>
          <p:nvSpPr>
            <p:cNvPr id="92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51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Проверь себя: щелкни по кнопке «Проверить».  </a:t>
              </a:r>
            </a:p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Ошибка будет окрашена в </a:t>
              </a:r>
              <a:r>
                <a:rPr lang="ru-RU" sz="2000" b="1" dirty="0" err="1" smtClean="0">
                  <a:latin typeface="Arial" pitchFamily="34" charset="0"/>
                  <a:cs typeface="Arial" pitchFamily="34" charset="0"/>
                </a:rPr>
                <a:t>розовый</a:t>
              </a:r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 цвет.</a:t>
              </a:r>
            </a:p>
          </p:txBody>
        </p:sp>
      </p:grpSp>
      <p:sp>
        <p:nvSpPr>
          <p:cNvPr id="93" name="Прямоугольник 92"/>
          <p:cNvSpPr/>
          <p:nvPr/>
        </p:nvSpPr>
        <p:spPr>
          <a:xfrm>
            <a:off x="2843808" y="260648"/>
            <a:ext cx="6085184" cy="93610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4" name="Группа 93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95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125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126" name="Управляющая кнопка: сведения 4">
                <a:hlinkClick r:id="rId3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6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123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124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8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121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122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9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119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120" name="Управляющая кнопка: домой 119">
                <a:hlinkClick r:id="rId7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0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101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109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27" name="Прямоугольник 126"/>
          <p:cNvSpPr/>
          <p:nvPr/>
        </p:nvSpPr>
        <p:spPr>
          <a:xfrm>
            <a:off x="179512" y="404664"/>
            <a:ext cx="1944216" cy="64807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Интерактивный диктант</a:t>
            </a:r>
            <a:endParaRPr lang="ru-RU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5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4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4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3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3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3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5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2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4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2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5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1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52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5" dur="2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56" dur="2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2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2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60" dur="2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2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3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64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68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</p:childTnLst>
        </p:cTn>
      </p:par>
    </p:tnLst>
    <p:bldLst>
      <p:bldP spid="222" grpId="0" animBg="1"/>
      <p:bldP spid="86" grpId="0" animBg="1"/>
      <p:bldP spid="87" grpId="0" animBg="1"/>
      <p:bldP spid="40" grpId="0" animBg="1"/>
      <p:bldP spid="40" grpId="1" animBg="1"/>
      <p:bldP spid="40" grpId="2" animBg="1"/>
      <p:bldP spid="42" grpId="0" animBg="1"/>
      <p:bldP spid="42" grpId="1" animBg="1"/>
      <p:bldP spid="42" grpId="2" animBg="1"/>
      <p:bldP spid="221" grpId="0" animBg="1"/>
      <p:bldP spid="223" grpId="0" animBg="1"/>
      <p:bldP spid="223" grpId="1" animBg="1"/>
      <p:bldP spid="223" grpId="2" animBg="1"/>
      <p:bldP spid="224" grpId="0" animBg="1"/>
      <p:bldP spid="224" grpId="1" animBg="1"/>
      <p:bldP spid="224" grpId="2" animBg="1"/>
      <p:bldP spid="239" grpId="0" animBg="1"/>
      <p:bldP spid="247" grpId="0" animBg="1"/>
      <p:bldP spid="248" grpId="0" animBg="1"/>
      <p:bldP spid="248" grpId="1" animBg="1"/>
      <p:bldP spid="248" grpId="2" animBg="1"/>
      <p:bldP spid="249" grpId="0" animBg="1"/>
      <p:bldP spid="249" grpId="1" animBg="1"/>
      <p:bldP spid="249" grpId="2" animBg="1"/>
      <p:bldP spid="254" grpId="0" animBg="1"/>
      <p:bldP spid="261" grpId="0" animBg="1"/>
      <p:bldP spid="262" grpId="0" animBg="1"/>
      <p:bldP spid="262" grpId="1" animBg="1"/>
      <p:bldP spid="262" grpId="2" animBg="1"/>
      <p:bldP spid="263" grpId="0" animBg="1"/>
      <p:bldP spid="263" grpId="1" animBg="1"/>
      <p:bldP spid="263" grpId="2" animBg="1"/>
      <p:bldP spid="266" grpId="0" animBg="1"/>
      <p:bldP spid="273" grpId="0" animBg="1"/>
      <p:bldP spid="274" grpId="0" animBg="1"/>
      <p:bldP spid="274" grpId="1" animBg="1"/>
      <p:bldP spid="274" grpId="2" animBg="1"/>
      <p:bldP spid="275" grpId="0" animBg="1"/>
      <p:bldP spid="275" grpId="1" animBg="1"/>
      <p:bldP spid="275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Прямоугольник 213"/>
          <p:cNvSpPr/>
          <p:nvPr/>
        </p:nvSpPr>
        <p:spPr>
          <a:xfrm>
            <a:off x="4355976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2" name="Прямоугольник 221"/>
          <p:cNvSpPr/>
          <p:nvPr/>
        </p:nvSpPr>
        <p:spPr>
          <a:xfrm>
            <a:off x="4355976" y="486916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707904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4067944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4427984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788024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5148064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508104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4427984" y="1700808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4427984" y="1700808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427984" y="184482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427984" y="148478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Овал 88"/>
          <p:cNvSpPr/>
          <p:nvPr/>
        </p:nvSpPr>
        <p:spPr>
          <a:xfrm>
            <a:off x="323528" y="6093296"/>
            <a:ext cx="1944216" cy="432048"/>
          </a:xfrm>
          <a:prstGeom prst="ellipse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Проверить</a:t>
            </a:r>
            <a:endParaRPr lang="ru-RU" sz="16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2" name="Прямоугольник 211"/>
          <p:cNvSpPr/>
          <p:nvPr/>
        </p:nvSpPr>
        <p:spPr>
          <a:xfrm>
            <a:off x="2915816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3" name="Прямоугольник 212"/>
          <p:cNvSpPr/>
          <p:nvPr/>
        </p:nvSpPr>
        <p:spPr>
          <a:xfrm>
            <a:off x="3275856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" name="Прямоугольник 214"/>
          <p:cNvSpPr/>
          <p:nvPr/>
        </p:nvSpPr>
        <p:spPr>
          <a:xfrm>
            <a:off x="3635896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6" name="Прямоугольник 215"/>
          <p:cNvSpPr/>
          <p:nvPr/>
        </p:nvSpPr>
        <p:spPr>
          <a:xfrm>
            <a:off x="3995936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7" name="Прямоугольник 216"/>
          <p:cNvSpPr/>
          <p:nvPr/>
        </p:nvSpPr>
        <p:spPr>
          <a:xfrm>
            <a:off x="5796136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8" name="Прямоугольник 217"/>
          <p:cNvSpPr/>
          <p:nvPr/>
        </p:nvSpPr>
        <p:spPr>
          <a:xfrm>
            <a:off x="4716016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1" name="Прямоугольник 220"/>
          <p:cNvSpPr/>
          <p:nvPr/>
        </p:nvSpPr>
        <p:spPr>
          <a:xfrm>
            <a:off x="4355976" y="486916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3" name="Прямоугольник 222"/>
          <p:cNvSpPr/>
          <p:nvPr/>
        </p:nvSpPr>
        <p:spPr>
          <a:xfrm>
            <a:off x="4355976" y="508518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4" name="Прямоугольник 223"/>
          <p:cNvSpPr/>
          <p:nvPr/>
        </p:nvSpPr>
        <p:spPr>
          <a:xfrm>
            <a:off x="4355976" y="465313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8" name="Прямоугольник 237"/>
          <p:cNvSpPr/>
          <p:nvPr/>
        </p:nvSpPr>
        <p:spPr>
          <a:xfrm>
            <a:off x="4355976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9" name="Прямоугольник 238"/>
          <p:cNvSpPr/>
          <p:nvPr/>
        </p:nvSpPr>
        <p:spPr>
          <a:xfrm>
            <a:off x="4355976" y="270892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0" name="Прямоугольник 239"/>
          <p:cNvSpPr/>
          <p:nvPr/>
        </p:nvSpPr>
        <p:spPr>
          <a:xfrm>
            <a:off x="3635896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1" name="Прямоугольник 240"/>
          <p:cNvSpPr/>
          <p:nvPr/>
        </p:nvSpPr>
        <p:spPr>
          <a:xfrm>
            <a:off x="3995936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2" name="Прямоугольник 241"/>
          <p:cNvSpPr/>
          <p:nvPr/>
        </p:nvSpPr>
        <p:spPr>
          <a:xfrm>
            <a:off x="4716016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3" name="Прямоугольник 242"/>
          <p:cNvSpPr/>
          <p:nvPr/>
        </p:nvSpPr>
        <p:spPr>
          <a:xfrm>
            <a:off x="5076056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4" name="Прямоугольник 243"/>
          <p:cNvSpPr/>
          <p:nvPr/>
        </p:nvSpPr>
        <p:spPr>
          <a:xfrm>
            <a:off x="5436096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" name="Прямоугольник 244"/>
          <p:cNvSpPr/>
          <p:nvPr/>
        </p:nvSpPr>
        <p:spPr>
          <a:xfrm>
            <a:off x="5796136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7" name="Прямоугольник 246"/>
          <p:cNvSpPr/>
          <p:nvPr/>
        </p:nvSpPr>
        <p:spPr>
          <a:xfrm>
            <a:off x="4355976" y="270892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8" name="Прямоугольник 247"/>
          <p:cNvSpPr/>
          <p:nvPr/>
        </p:nvSpPr>
        <p:spPr>
          <a:xfrm>
            <a:off x="4355976" y="292494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9" name="Прямоугольник 248"/>
          <p:cNvSpPr/>
          <p:nvPr/>
        </p:nvSpPr>
        <p:spPr>
          <a:xfrm>
            <a:off x="4355976" y="249289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3" name="Прямоугольник 252"/>
          <p:cNvSpPr/>
          <p:nvPr/>
        </p:nvSpPr>
        <p:spPr>
          <a:xfrm>
            <a:off x="4355976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4" name="Прямоугольник 253"/>
          <p:cNvSpPr/>
          <p:nvPr/>
        </p:nvSpPr>
        <p:spPr>
          <a:xfrm>
            <a:off x="4355976" y="5877272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5" name="Прямоугольник 254"/>
          <p:cNvSpPr/>
          <p:nvPr/>
        </p:nvSpPr>
        <p:spPr>
          <a:xfrm>
            <a:off x="3275856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" name="Прямоугольник 255"/>
          <p:cNvSpPr/>
          <p:nvPr/>
        </p:nvSpPr>
        <p:spPr>
          <a:xfrm>
            <a:off x="3995936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7" name="Прямоугольник 256"/>
          <p:cNvSpPr/>
          <p:nvPr/>
        </p:nvSpPr>
        <p:spPr>
          <a:xfrm>
            <a:off x="4716016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8" name="Прямоугольник 257"/>
          <p:cNvSpPr/>
          <p:nvPr/>
        </p:nvSpPr>
        <p:spPr>
          <a:xfrm>
            <a:off x="5076056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9" name="Прямоугольник 258"/>
          <p:cNvSpPr/>
          <p:nvPr/>
        </p:nvSpPr>
        <p:spPr>
          <a:xfrm>
            <a:off x="5436096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1" name="Прямоугольник 260"/>
          <p:cNvSpPr/>
          <p:nvPr/>
        </p:nvSpPr>
        <p:spPr>
          <a:xfrm>
            <a:off x="4355976" y="5877272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2" name="Прямоугольник 261"/>
          <p:cNvSpPr/>
          <p:nvPr/>
        </p:nvSpPr>
        <p:spPr>
          <a:xfrm>
            <a:off x="4355976" y="609329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3" name="Прямоугольник 262"/>
          <p:cNvSpPr/>
          <p:nvPr/>
        </p:nvSpPr>
        <p:spPr>
          <a:xfrm>
            <a:off x="4355976" y="5661248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" name="Прямоугольник 264"/>
          <p:cNvSpPr/>
          <p:nvPr/>
        </p:nvSpPr>
        <p:spPr>
          <a:xfrm>
            <a:off x="4355976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" name="Прямоугольник 265"/>
          <p:cNvSpPr/>
          <p:nvPr/>
        </p:nvSpPr>
        <p:spPr>
          <a:xfrm>
            <a:off x="4355976" y="378904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7" name="Прямоугольник 266"/>
          <p:cNvSpPr/>
          <p:nvPr/>
        </p:nvSpPr>
        <p:spPr>
          <a:xfrm>
            <a:off x="3635896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8" name="Прямоугольник 267"/>
          <p:cNvSpPr/>
          <p:nvPr/>
        </p:nvSpPr>
        <p:spPr>
          <a:xfrm>
            <a:off x="3995936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9" name="Прямоугольник 268"/>
          <p:cNvSpPr/>
          <p:nvPr/>
        </p:nvSpPr>
        <p:spPr>
          <a:xfrm>
            <a:off x="4716016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0" name="Прямоугольник 269"/>
          <p:cNvSpPr/>
          <p:nvPr/>
        </p:nvSpPr>
        <p:spPr>
          <a:xfrm>
            <a:off x="5076056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3" name="Прямоугольник 272"/>
          <p:cNvSpPr/>
          <p:nvPr/>
        </p:nvSpPr>
        <p:spPr>
          <a:xfrm>
            <a:off x="4355976" y="378904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4" name="Прямоугольник 273"/>
          <p:cNvSpPr/>
          <p:nvPr/>
        </p:nvSpPr>
        <p:spPr>
          <a:xfrm>
            <a:off x="4355976" y="400506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5" name="Прямоугольник 274"/>
          <p:cNvSpPr/>
          <p:nvPr/>
        </p:nvSpPr>
        <p:spPr>
          <a:xfrm>
            <a:off x="4355976" y="357301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5796136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5436096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5796136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3275856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Ы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2915816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076056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5436096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2555776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2915816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2555776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3635896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5" name="Group 14"/>
          <p:cNvGrpSpPr>
            <a:grpSpLocks/>
          </p:cNvGrpSpPr>
          <p:nvPr/>
        </p:nvGrpSpPr>
        <p:grpSpPr bwMode="auto">
          <a:xfrm>
            <a:off x="2843808" y="404664"/>
            <a:ext cx="6048672" cy="1008112"/>
            <a:chOff x="1344" y="1680"/>
            <a:chExt cx="2928" cy="448"/>
          </a:xfrm>
        </p:grpSpPr>
        <p:sp>
          <p:nvSpPr>
            <p:cNvPr id="112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113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Выбери правильный вариант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гласной в корне</a:t>
              </a:r>
            </a:p>
          </p:txBody>
        </p:sp>
      </p:grpSp>
      <p:grpSp>
        <p:nvGrpSpPr>
          <p:cNvPr id="114" name="Group 14"/>
          <p:cNvGrpSpPr>
            <a:grpSpLocks/>
          </p:cNvGrpSpPr>
          <p:nvPr/>
        </p:nvGrpSpPr>
        <p:grpSpPr bwMode="auto">
          <a:xfrm>
            <a:off x="2843808" y="332656"/>
            <a:ext cx="6048672" cy="936104"/>
            <a:chOff x="1344" y="1680"/>
            <a:chExt cx="2928" cy="512"/>
          </a:xfrm>
        </p:grpSpPr>
        <p:sp>
          <p:nvSpPr>
            <p:cNvPr id="115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 Black" pitchFamily="34" charset="0"/>
              </a:endParaRPr>
            </a:p>
          </p:txBody>
        </p:sp>
        <p:sp>
          <p:nvSpPr>
            <p:cNvPr id="116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51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Проверь себя: щелкни по кнопке «Проверить».  </a:t>
              </a:r>
            </a:p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Ошибка будет окрашена в </a:t>
              </a:r>
              <a:r>
                <a:rPr lang="ru-RU" sz="2000" b="1" dirty="0" err="1" smtClean="0">
                  <a:latin typeface="Arial" pitchFamily="34" charset="0"/>
                  <a:cs typeface="Arial" pitchFamily="34" charset="0"/>
                </a:rPr>
                <a:t>розовый</a:t>
              </a:r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 цвет.</a:t>
              </a:r>
            </a:p>
          </p:txBody>
        </p:sp>
      </p:grpSp>
      <p:sp>
        <p:nvSpPr>
          <p:cNvPr id="117" name="Прямоугольник 116"/>
          <p:cNvSpPr/>
          <p:nvPr/>
        </p:nvSpPr>
        <p:spPr>
          <a:xfrm>
            <a:off x="2771800" y="332656"/>
            <a:ext cx="6085184" cy="93610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8" name="Группа 117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119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132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133" name="Управляющая кнопка: сведения 4">
                <a:hlinkClick r:id="rId3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0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130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131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1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128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129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2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126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127" name="Управляющая кнопка: домой 126">
                <a:hlinkClick r:id="rId7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3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124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125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34" name="Прямоугольник 133"/>
          <p:cNvSpPr/>
          <p:nvPr/>
        </p:nvSpPr>
        <p:spPr>
          <a:xfrm>
            <a:off x="179512" y="404664"/>
            <a:ext cx="1944216" cy="64807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Интерактивный диктант</a:t>
            </a:r>
            <a:endParaRPr lang="ru-RU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5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4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4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3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3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3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5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2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4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2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5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1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52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5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56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2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60" dur="2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2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3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64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68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</p:childTnLst>
        </p:cTn>
      </p:par>
    </p:tnLst>
    <p:bldLst>
      <p:bldP spid="222" grpId="0" animBg="1"/>
      <p:bldP spid="86" grpId="0" animBg="1"/>
      <p:bldP spid="87" grpId="0" animBg="1"/>
      <p:bldP spid="40" grpId="0" animBg="1"/>
      <p:bldP spid="40" grpId="1" animBg="1"/>
      <p:bldP spid="40" grpId="2" animBg="1"/>
      <p:bldP spid="42" grpId="0" animBg="1"/>
      <p:bldP spid="42" grpId="1" animBg="1"/>
      <p:bldP spid="42" grpId="2" animBg="1"/>
      <p:bldP spid="221" grpId="0" animBg="1"/>
      <p:bldP spid="223" grpId="0" animBg="1"/>
      <p:bldP spid="223" grpId="1" animBg="1"/>
      <p:bldP spid="223" grpId="2" animBg="1"/>
      <p:bldP spid="224" grpId="0" animBg="1"/>
      <p:bldP spid="224" grpId="1" animBg="1"/>
      <p:bldP spid="224" grpId="2" animBg="1"/>
      <p:bldP spid="239" grpId="0" animBg="1"/>
      <p:bldP spid="247" grpId="0" animBg="1"/>
      <p:bldP spid="248" grpId="0" animBg="1"/>
      <p:bldP spid="248" grpId="1" animBg="1"/>
      <p:bldP spid="248" grpId="2" animBg="1"/>
      <p:bldP spid="249" grpId="0" animBg="1"/>
      <p:bldP spid="249" grpId="1" animBg="1"/>
      <p:bldP spid="249" grpId="2" animBg="1"/>
      <p:bldP spid="254" grpId="0" animBg="1"/>
      <p:bldP spid="261" grpId="0" animBg="1"/>
      <p:bldP spid="262" grpId="0" animBg="1"/>
      <p:bldP spid="262" grpId="1" animBg="1"/>
      <p:bldP spid="262" grpId="2" animBg="1"/>
      <p:bldP spid="263" grpId="0" animBg="1"/>
      <p:bldP spid="263" grpId="1" animBg="1"/>
      <p:bldP spid="263" grpId="2" animBg="1"/>
      <p:bldP spid="266" grpId="0" animBg="1"/>
      <p:bldP spid="273" grpId="0" animBg="1"/>
      <p:bldP spid="274" grpId="0" animBg="1"/>
      <p:bldP spid="274" grpId="1" animBg="1"/>
      <p:bldP spid="274" grpId="2" animBg="1"/>
      <p:bldP spid="275" grpId="0" animBg="1"/>
      <p:bldP spid="275" grpId="1" animBg="1"/>
      <p:bldP spid="275" grpId="2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Прямоугольник 213"/>
          <p:cNvSpPr/>
          <p:nvPr/>
        </p:nvSpPr>
        <p:spPr>
          <a:xfrm>
            <a:off x="377991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2" name="Прямоугольник 221"/>
          <p:cNvSpPr/>
          <p:nvPr/>
        </p:nvSpPr>
        <p:spPr>
          <a:xfrm>
            <a:off x="3779912" y="486916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529208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349188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385192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21196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457200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493204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851920" y="1700808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851920" y="1700808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851920" y="184482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851920" y="148478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Овал 88"/>
          <p:cNvSpPr/>
          <p:nvPr/>
        </p:nvSpPr>
        <p:spPr>
          <a:xfrm>
            <a:off x="323528" y="6093296"/>
            <a:ext cx="1944216" cy="432048"/>
          </a:xfrm>
          <a:prstGeom prst="ellipse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Проверить</a:t>
            </a:r>
            <a:endParaRPr lang="ru-RU" sz="16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2" name="Прямоугольник 211"/>
          <p:cNvSpPr/>
          <p:nvPr/>
        </p:nvSpPr>
        <p:spPr>
          <a:xfrm>
            <a:off x="305983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3" name="Прямоугольник 212"/>
          <p:cNvSpPr/>
          <p:nvPr/>
        </p:nvSpPr>
        <p:spPr>
          <a:xfrm>
            <a:off x="341987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" name="Прямоугольник 214"/>
          <p:cNvSpPr/>
          <p:nvPr/>
        </p:nvSpPr>
        <p:spPr>
          <a:xfrm>
            <a:off x="413995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6" name="Прямоугольник 215"/>
          <p:cNvSpPr/>
          <p:nvPr/>
        </p:nvSpPr>
        <p:spPr>
          <a:xfrm>
            <a:off x="449999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7" name="Прямоугольник 216"/>
          <p:cNvSpPr/>
          <p:nvPr/>
        </p:nvSpPr>
        <p:spPr>
          <a:xfrm>
            <a:off x="486003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8" name="Прямоугольник 217"/>
          <p:cNvSpPr/>
          <p:nvPr/>
        </p:nvSpPr>
        <p:spPr>
          <a:xfrm>
            <a:off x="522007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1" name="Прямоугольник 220"/>
          <p:cNvSpPr/>
          <p:nvPr/>
        </p:nvSpPr>
        <p:spPr>
          <a:xfrm>
            <a:off x="3779912" y="486916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3" name="Прямоугольник 222"/>
          <p:cNvSpPr/>
          <p:nvPr/>
        </p:nvSpPr>
        <p:spPr>
          <a:xfrm>
            <a:off x="3779912" y="508518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4" name="Прямоугольник 223"/>
          <p:cNvSpPr/>
          <p:nvPr/>
        </p:nvSpPr>
        <p:spPr>
          <a:xfrm>
            <a:off x="3779912" y="465313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8" name="Прямоугольник 237"/>
          <p:cNvSpPr/>
          <p:nvPr/>
        </p:nvSpPr>
        <p:spPr>
          <a:xfrm>
            <a:off x="377991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9" name="Прямоугольник 238"/>
          <p:cNvSpPr/>
          <p:nvPr/>
        </p:nvSpPr>
        <p:spPr>
          <a:xfrm>
            <a:off x="3779912" y="270892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0" name="Прямоугольник 239"/>
          <p:cNvSpPr/>
          <p:nvPr/>
        </p:nvSpPr>
        <p:spPr>
          <a:xfrm>
            <a:off x="558011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1" name="Прямоугольник 240"/>
          <p:cNvSpPr/>
          <p:nvPr/>
        </p:nvSpPr>
        <p:spPr>
          <a:xfrm>
            <a:off x="341987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2" name="Прямоугольник 241"/>
          <p:cNvSpPr/>
          <p:nvPr/>
        </p:nvSpPr>
        <p:spPr>
          <a:xfrm>
            <a:off x="413995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3" name="Прямоугольник 242"/>
          <p:cNvSpPr/>
          <p:nvPr/>
        </p:nvSpPr>
        <p:spPr>
          <a:xfrm>
            <a:off x="449999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4" name="Прямоугольник 243"/>
          <p:cNvSpPr/>
          <p:nvPr/>
        </p:nvSpPr>
        <p:spPr>
          <a:xfrm>
            <a:off x="486003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" name="Прямоугольник 244"/>
          <p:cNvSpPr/>
          <p:nvPr/>
        </p:nvSpPr>
        <p:spPr>
          <a:xfrm>
            <a:off x="5220072" y="270892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7" name="Прямоугольник 246"/>
          <p:cNvSpPr/>
          <p:nvPr/>
        </p:nvSpPr>
        <p:spPr>
          <a:xfrm>
            <a:off x="3779912" y="270892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8" name="Прямоугольник 247"/>
          <p:cNvSpPr/>
          <p:nvPr/>
        </p:nvSpPr>
        <p:spPr>
          <a:xfrm>
            <a:off x="3779912" y="292494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9" name="Прямоугольник 248"/>
          <p:cNvSpPr/>
          <p:nvPr/>
        </p:nvSpPr>
        <p:spPr>
          <a:xfrm>
            <a:off x="3779912" y="249289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3" name="Прямоугольник 252"/>
          <p:cNvSpPr/>
          <p:nvPr/>
        </p:nvSpPr>
        <p:spPr>
          <a:xfrm>
            <a:off x="377991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4" name="Прямоугольник 253"/>
          <p:cNvSpPr/>
          <p:nvPr/>
        </p:nvSpPr>
        <p:spPr>
          <a:xfrm>
            <a:off x="3779912" y="5877272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5" name="Прямоугольник 254"/>
          <p:cNvSpPr/>
          <p:nvPr/>
        </p:nvSpPr>
        <p:spPr>
          <a:xfrm>
            <a:off x="305983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" name="Прямоугольник 255"/>
          <p:cNvSpPr/>
          <p:nvPr/>
        </p:nvSpPr>
        <p:spPr>
          <a:xfrm>
            <a:off x="341987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7" name="Прямоугольник 256"/>
          <p:cNvSpPr/>
          <p:nvPr/>
        </p:nvSpPr>
        <p:spPr>
          <a:xfrm>
            <a:off x="413995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8" name="Прямоугольник 257"/>
          <p:cNvSpPr/>
          <p:nvPr/>
        </p:nvSpPr>
        <p:spPr>
          <a:xfrm>
            <a:off x="449999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9" name="Прямоугольник 258"/>
          <p:cNvSpPr/>
          <p:nvPr/>
        </p:nvSpPr>
        <p:spPr>
          <a:xfrm>
            <a:off x="486003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0" name="Прямоугольник 259"/>
          <p:cNvSpPr/>
          <p:nvPr/>
        </p:nvSpPr>
        <p:spPr>
          <a:xfrm>
            <a:off x="522007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1" name="Прямоугольник 260"/>
          <p:cNvSpPr/>
          <p:nvPr/>
        </p:nvSpPr>
        <p:spPr>
          <a:xfrm>
            <a:off x="3779912" y="5877272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2" name="Прямоугольник 261"/>
          <p:cNvSpPr/>
          <p:nvPr/>
        </p:nvSpPr>
        <p:spPr>
          <a:xfrm>
            <a:off x="3779912" y="609329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3" name="Прямоугольник 262"/>
          <p:cNvSpPr/>
          <p:nvPr/>
        </p:nvSpPr>
        <p:spPr>
          <a:xfrm>
            <a:off x="3779912" y="5661248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" name="Прямоугольник 264"/>
          <p:cNvSpPr/>
          <p:nvPr/>
        </p:nvSpPr>
        <p:spPr>
          <a:xfrm>
            <a:off x="377991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" name="Прямоугольник 265"/>
          <p:cNvSpPr/>
          <p:nvPr/>
        </p:nvSpPr>
        <p:spPr>
          <a:xfrm>
            <a:off x="3779912" y="378904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7" name="Прямоугольник 266"/>
          <p:cNvSpPr/>
          <p:nvPr/>
        </p:nvSpPr>
        <p:spPr>
          <a:xfrm>
            <a:off x="630019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8" name="Прямоугольник 267"/>
          <p:cNvSpPr/>
          <p:nvPr/>
        </p:nvSpPr>
        <p:spPr>
          <a:xfrm>
            <a:off x="341987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9" name="Прямоугольник 268"/>
          <p:cNvSpPr/>
          <p:nvPr/>
        </p:nvSpPr>
        <p:spPr>
          <a:xfrm>
            <a:off x="413995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0" name="Прямоугольник 269"/>
          <p:cNvSpPr/>
          <p:nvPr/>
        </p:nvSpPr>
        <p:spPr>
          <a:xfrm>
            <a:off x="449999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3" name="Прямоугольник 272"/>
          <p:cNvSpPr/>
          <p:nvPr/>
        </p:nvSpPr>
        <p:spPr>
          <a:xfrm>
            <a:off x="3779912" y="3789040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4" name="Прямоугольник 273"/>
          <p:cNvSpPr/>
          <p:nvPr/>
        </p:nvSpPr>
        <p:spPr>
          <a:xfrm>
            <a:off x="3779912" y="4005064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5" name="Прямоугольник 274"/>
          <p:cNvSpPr/>
          <p:nvPr/>
        </p:nvSpPr>
        <p:spPr>
          <a:xfrm>
            <a:off x="3779912" y="3573016"/>
            <a:ext cx="360040" cy="43432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558011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269979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486003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522007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594015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5580112" y="378904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58011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594015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2339752" y="4869160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2699792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2411760" y="5877272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565212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6012160" y="1700808"/>
            <a:ext cx="360040" cy="43204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3" name="Group 14"/>
          <p:cNvGrpSpPr>
            <a:grpSpLocks/>
          </p:cNvGrpSpPr>
          <p:nvPr/>
        </p:nvGrpSpPr>
        <p:grpSpPr bwMode="auto">
          <a:xfrm>
            <a:off x="2843808" y="332656"/>
            <a:ext cx="6048672" cy="1008112"/>
            <a:chOff x="1344" y="1680"/>
            <a:chExt cx="2928" cy="448"/>
          </a:xfrm>
        </p:grpSpPr>
        <p:sp>
          <p:nvSpPr>
            <p:cNvPr id="114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115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Выбери правильный вариант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гласной в корне</a:t>
              </a:r>
            </a:p>
          </p:txBody>
        </p:sp>
      </p:grpSp>
      <p:grpSp>
        <p:nvGrpSpPr>
          <p:cNvPr id="116" name="Group 14"/>
          <p:cNvGrpSpPr>
            <a:grpSpLocks/>
          </p:cNvGrpSpPr>
          <p:nvPr/>
        </p:nvGrpSpPr>
        <p:grpSpPr bwMode="auto">
          <a:xfrm>
            <a:off x="2843808" y="332656"/>
            <a:ext cx="6048672" cy="936104"/>
            <a:chOff x="1344" y="1680"/>
            <a:chExt cx="2928" cy="512"/>
          </a:xfrm>
        </p:grpSpPr>
        <p:sp>
          <p:nvSpPr>
            <p:cNvPr id="117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 Black" pitchFamily="34" charset="0"/>
              </a:endParaRPr>
            </a:p>
          </p:txBody>
        </p:sp>
        <p:sp>
          <p:nvSpPr>
            <p:cNvPr id="118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51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Проверь себя: щелкни по кнопке «Проверить».  </a:t>
              </a:r>
            </a:p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Ошибка будет окрашена в </a:t>
              </a:r>
              <a:r>
                <a:rPr lang="ru-RU" sz="2000" b="1" dirty="0" err="1" smtClean="0">
                  <a:latin typeface="Arial" pitchFamily="34" charset="0"/>
                  <a:cs typeface="Arial" pitchFamily="34" charset="0"/>
                </a:rPr>
                <a:t>розовый</a:t>
              </a:r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 цвет.</a:t>
              </a:r>
            </a:p>
          </p:txBody>
        </p:sp>
      </p:grpSp>
      <p:sp>
        <p:nvSpPr>
          <p:cNvPr id="119" name="Прямоугольник 118"/>
          <p:cNvSpPr/>
          <p:nvPr/>
        </p:nvSpPr>
        <p:spPr>
          <a:xfrm>
            <a:off x="2843808" y="332656"/>
            <a:ext cx="6013176" cy="93610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0" name="Группа 119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121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134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135" name="Управляющая кнопка: сведения 4">
                <a:hlinkClick r:id="rId3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2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132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133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30" name="Picture 2" descr="C:\Documents and Settings\Администратор.MICROSOF-B96C92\Рабочий стол\Рисунок1.jpg"/>
            <p:cNvPicPr>
              <a:picLocks noChangeAspect="1" noChangeArrowheads="1"/>
            </p:cNvPicPr>
            <p:nvPr/>
          </p:nvPicPr>
          <p:blipFill>
            <a:blip r:embed="rId5" cstate="email"/>
            <a:srcRect t="9017" b="9834"/>
            <a:stretch>
              <a:fillRect/>
            </a:stretch>
          </p:blipFill>
          <p:spPr bwMode="auto">
            <a:xfrm>
              <a:off x="7818760" y="4149080"/>
              <a:ext cx="936104" cy="648072"/>
            </a:xfrm>
            <a:prstGeom prst="rect">
              <a:avLst/>
            </a:prstGeom>
            <a:noFill/>
          </p:spPr>
        </p:pic>
        <p:grpSp>
          <p:nvGrpSpPr>
            <p:cNvPr id="124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128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129" name="Управляющая кнопка: домой 128">
                <a:hlinkClick r:id="rId7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5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126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127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36" name="Прямоугольник 135"/>
          <p:cNvSpPr/>
          <p:nvPr/>
        </p:nvSpPr>
        <p:spPr>
          <a:xfrm>
            <a:off x="179512" y="404664"/>
            <a:ext cx="1944216" cy="64807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Интерактивный диктант</a:t>
            </a:r>
            <a:endParaRPr lang="ru-RU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5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4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4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3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3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3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5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2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4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2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5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1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52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5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56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2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60" dur="2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2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3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64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7"/>
                                      </p:to>
                                    </p:animClr>
                                    <p:set>
                                      <p:cBhvr>
                                        <p:cTn id="168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</p:childTnLst>
        </p:cTn>
      </p:par>
    </p:tnLst>
    <p:bldLst>
      <p:bldP spid="222" grpId="0" animBg="1"/>
      <p:bldP spid="86" grpId="0" animBg="1"/>
      <p:bldP spid="87" grpId="0" animBg="1"/>
      <p:bldP spid="40" grpId="0" animBg="1"/>
      <p:bldP spid="40" grpId="1" animBg="1"/>
      <p:bldP spid="40" grpId="2" animBg="1"/>
      <p:bldP spid="42" grpId="0" animBg="1"/>
      <p:bldP spid="42" grpId="1" animBg="1"/>
      <p:bldP spid="42" grpId="2" animBg="1"/>
      <p:bldP spid="221" grpId="0" animBg="1"/>
      <p:bldP spid="223" grpId="0" animBg="1"/>
      <p:bldP spid="223" grpId="1" animBg="1"/>
      <p:bldP spid="223" grpId="2" animBg="1"/>
      <p:bldP spid="224" grpId="0" animBg="1"/>
      <p:bldP spid="224" grpId="1" animBg="1"/>
      <p:bldP spid="224" grpId="2" animBg="1"/>
      <p:bldP spid="239" grpId="0" animBg="1"/>
      <p:bldP spid="247" grpId="0" animBg="1"/>
      <p:bldP spid="248" grpId="0" animBg="1"/>
      <p:bldP spid="248" grpId="1" animBg="1"/>
      <p:bldP spid="248" grpId="2" animBg="1"/>
      <p:bldP spid="249" grpId="0" animBg="1"/>
      <p:bldP spid="249" grpId="1" animBg="1"/>
      <p:bldP spid="249" grpId="2" animBg="1"/>
      <p:bldP spid="254" grpId="0" animBg="1"/>
      <p:bldP spid="261" grpId="0" animBg="1"/>
      <p:bldP spid="262" grpId="0" animBg="1"/>
      <p:bldP spid="262" grpId="1" animBg="1"/>
      <p:bldP spid="262" grpId="2" animBg="1"/>
      <p:bldP spid="263" grpId="0" animBg="1"/>
      <p:bldP spid="263" grpId="1" animBg="1"/>
      <p:bldP spid="263" grpId="2" animBg="1"/>
      <p:bldP spid="266" grpId="0" animBg="1"/>
      <p:bldP spid="273" grpId="0" animBg="1"/>
      <p:bldP spid="274" grpId="0" animBg="1"/>
      <p:bldP spid="274" grpId="1" animBg="1"/>
      <p:bldP spid="274" grpId="2" animBg="1"/>
      <p:bldP spid="275" grpId="0" animBg="1"/>
      <p:bldP spid="275" grpId="1" animBg="1"/>
      <p:bldP spid="275" grpId="2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Прямоугольник 92"/>
          <p:cNvSpPr/>
          <p:nvPr/>
        </p:nvSpPr>
        <p:spPr>
          <a:xfrm>
            <a:off x="251520" y="3573016"/>
            <a:ext cx="7488832" cy="410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323528" y="2924944"/>
            <a:ext cx="7344816" cy="410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251520" y="2276872"/>
            <a:ext cx="7488832" cy="410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42910" y="59346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28" name="Прямоугольник 27"/>
          <p:cNvSpPr/>
          <p:nvPr/>
        </p:nvSpPr>
        <p:spPr>
          <a:xfrm>
            <a:off x="717767" y="2276872"/>
            <a:ext cx="21980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УР…ВНЕНИЕ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275856" y="2276872"/>
            <a:ext cx="20162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СР…ВНИТЬ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724128" y="2276872"/>
            <a:ext cx="18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УР…ВЕНЬ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45759" y="2924944"/>
            <a:ext cx="16219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М…КАТЬ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627784" y="2924944"/>
            <a:ext cx="23591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ВЫМ…КНУТЬ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5076056" y="2924944"/>
            <a:ext cx="2520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ПРОМ…КАШКА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347864" y="3573016"/>
            <a:ext cx="17842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УТВ…РЬ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45759" y="3561616"/>
            <a:ext cx="24140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СОТВ…РЕНИЕ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5580112" y="3573016"/>
            <a:ext cx="16561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ТВ…РЕЦ</a:t>
            </a:r>
          </a:p>
        </p:txBody>
      </p:sp>
      <p:pic>
        <p:nvPicPr>
          <p:cNvPr id="67" name="Picture 4" descr="Картинка 22 из 697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4077072"/>
            <a:ext cx="5688632" cy="2520279"/>
          </a:xfrm>
          <a:prstGeom prst="rect">
            <a:avLst/>
          </a:prstGeom>
          <a:noFill/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31640" y="5733256"/>
            <a:ext cx="487362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23728" y="5445224"/>
            <a:ext cx="487362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915816" y="5949280"/>
            <a:ext cx="48736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" name="Picture 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36096" y="5733256"/>
            <a:ext cx="487362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5589240"/>
            <a:ext cx="487362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4221087"/>
            <a:ext cx="64807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4221088"/>
            <a:ext cx="85419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" name="Picture 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63888" y="5517232"/>
            <a:ext cx="487362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" name="Picture 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99992" y="6093296"/>
            <a:ext cx="48736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7" name="Прямоугольник 76"/>
          <p:cNvSpPr/>
          <p:nvPr/>
        </p:nvSpPr>
        <p:spPr>
          <a:xfrm>
            <a:off x="5148064" y="4293096"/>
            <a:ext cx="1922556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Ошибка!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5148064" y="4293096"/>
            <a:ext cx="1922556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Ошибка!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5148064" y="4149080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Подумай ещё!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5148064" y="4149080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Подумай ещё!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5148064" y="4149080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Увы!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Неверно!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5148064" y="4149080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Увы!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Неверно!</a:t>
            </a:r>
          </a:p>
        </p:txBody>
      </p:sp>
      <p:grpSp>
        <p:nvGrpSpPr>
          <p:cNvPr id="47" name="Group 14"/>
          <p:cNvGrpSpPr>
            <a:grpSpLocks/>
          </p:cNvGrpSpPr>
          <p:nvPr/>
        </p:nvGrpSpPr>
        <p:grpSpPr bwMode="auto">
          <a:xfrm>
            <a:off x="2771800" y="404664"/>
            <a:ext cx="5832648" cy="1296144"/>
            <a:chOff x="1344" y="1680"/>
            <a:chExt cx="2848" cy="448"/>
          </a:xfrm>
        </p:grpSpPr>
        <p:sp>
          <p:nvSpPr>
            <p:cNvPr id="48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49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84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Укажи лишнее слово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каждом ряду</a:t>
              </a:r>
            </a:p>
          </p:txBody>
        </p:sp>
      </p:grpSp>
      <p:grpSp>
        <p:nvGrpSpPr>
          <p:cNvPr id="53" name="Group 14"/>
          <p:cNvGrpSpPr>
            <a:grpSpLocks/>
          </p:cNvGrpSpPr>
          <p:nvPr/>
        </p:nvGrpSpPr>
        <p:grpSpPr bwMode="auto">
          <a:xfrm>
            <a:off x="2771800" y="404664"/>
            <a:ext cx="5904656" cy="1368152"/>
            <a:chOff x="1311" y="1264"/>
            <a:chExt cx="2928" cy="414"/>
          </a:xfrm>
        </p:grpSpPr>
        <p:sp>
          <p:nvSpPr>
            <p:cNvPr id="54" name="Freeform 15"/>
            <p:cNvSpPr>
              <a:spLocks/>
            </p:cNvSpPr>
            <p:nvPr/>
          </p:nvSpPr>
          <p:spPr bwMode="gray">
            <a:xfrm>
              <a:off x="1410" y="148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Rectangle 16"/>
            <p:cNvSpPr>
              <a:spLocks noChangeArrowheads="1"/>
            </p:cNvSpPr>
            <p:nvPr/>
          </p:nvSpPr>
          <p:spPr bwMode="gray">
            <a:xfrm>
              <a:off x="1311" y="1264"/>
              <a:ext cx="2928" cy="35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Выбери лишнее слово и щелкни по нему </a:t>
              </a:r>
            </a:p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левой кнопкой мышки. Ответишь правильно</a:t>
              </a:r>
            </a:p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 - на лугу расцветут ромашки.</a:t>
              </a:r>
            </a:p>
          </p:txBody>
        </p:sp>
      </p:grpSp>
      <p:sp>
        <p:nvSpPr>
          <p:cNvPr id="70" name="Прямоугольник 69"/>
          <p:cNvSpPr/>
          <p:nvPr/>
        </p:nvSpPr>
        <p:spPr>
          <a:xfrm>
            <a:off x="2771800" y="404664"/>
            <a:ext cx="5976664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323528" y="548680"/>
            <a:ext cx="1440160" cy="72008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Третье лишнее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1026" name="Picture 2" descr="C:\Documents and Settings\Администратор.MICROSOF-B96C92\Рабочий стол\web_elements_1\web_elements_lt_01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0" y="2122410"/>
            <a:ext cx="765312" cy="658518"/>
          </a:xfrm>
          <a:prstGeom prst="rect">
            <a:avLst/>
          </a:prstGeom>
          <a:noFill/>
        </p:spPr>
      </p:pic>
      <p:grpSp>
        <p:nvGrpSpPr>
          <p:cNvPr id="51" name="Группа 50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52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89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9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90" name="Управляющая кнопка: сведения 4">
                <a:hlinkClick r:id="rId10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6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87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11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88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7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83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12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84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8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62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13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82" name="Управляющая кнопка: домой 81">
                <a:hlinkClick r:id="rId14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9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60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61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pic>
        <p:nvPicPr>
          <p:cNvPr id="94" name="Picture 2" descr="C:\Documents and Settings\Администратор.MICROSOF-B96C92\Рабочий стол\web_elements_1\web_elements_lt_01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0" y="2852936"/>
            <a:ext cx="765312" cy="658518"/>
          </a:xfrm>
          <a:prstGeom prst="rect">
            <a:avLst/>
          </a:prstGeom>
          <a:noFill/>
        </p:spPr>
      </p:pic>
      <p:pic>
        <p:nvPicPr>
          <p:cNvPr id="95" name="Picture 2" descr="C:\Documents and Settings\Администратор.MICROSOF-B96C92\Рабочий стол\web_elements_1\web_elements_lt_01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0" y="3501008"/>
            <a:ext cx="765312" cy="65851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5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5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5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5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5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5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79" grpId="0" animBg="1"/>
      <p:bldP spid="79" grpId="1" animBg="1"/>
      <p:bldP spid="78" grpId="0" animBg="1"/>
      <p:bldP spid="78" grpId="1" animBg="1"/>
      <p:bldP spid="80" grpId="0" animBg="1"/>
      <p:bldP spid="80" grpId="1" animBg="1"/>
      <p:bldP spid="55" grpId="0" animBg="1"/>
      <p:bldP spid="55" grpId="1" animBg="1"/>
      <p:bldP spid="81" grpId="0" animBg="1"/>
      <p:bldP spid="81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Прямоугольник 104"/>
          <p:cNvSpPr/>
          <p:nvPr/>
        </p:nvSpPr>
        <p:spPr>
          <a:xfrm>
            <a:off x="251520" y="2924944"/>
            <a:ext cx="7560840" cy="410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рямоугольник 105"/>
          <p:cNvSpPr/>
          <p:nvPr/>
        </p:nvSpPr>
        <p:spPr>
          <a:xfrm>
            <a:off x="251520" y="2276872"/>
            <a:ext cx="7488832" cy="410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Прямоугольник 106"/>
          <p:cNvSpPr/>
          <p:nvPr/>
        </p:nvSpPr>
        <p:spPr>
          <a:xfrm>
            <a:off x="251520" y="3501008"/>
            <a:ext cx="7488832" cy="410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6" name="Picture 2" descr="Картинка 11 из 73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4149080"/>
            <a:ext cx="5688632" cy="2448272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755575" y="2924944"/>
            <a:ext cx="1651879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Р…СТОВ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076056" y="3501008"/>
            <a:ext cx="2150308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З…РЕВАТЬ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483768" y="3501008"/>
            <a:ext cx="2088232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З…РНИЦА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55576" y="3501008"/>
            <a:ext cx="1321503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З…РЯ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292080" y="2276872"/>
            <a:ext cx="2232248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ПОПЛ…ВОК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364088" y="2924944"/>
            <a:ext cx="2016224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ВОЗР…СТ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771800" y="2924944"/>
            <a:ext cx="2312630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ВОДОР…СЛИ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915816" y="2276872"/>
            <a:ext cx="2232248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ПЛ…ВЦЫ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11560" y="2276872"/>
            <a:ext cx="2016224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ПЛ…ВЕЦ</a:t>
            </a: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79912" y="4365104"/>
            <a:ext cx="2736304" cy="2204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2040" y="6021288"/>
            <a:ext cx="415354" cy="400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92080" y="4725144"/>
            <a:ext cx="568936" cy="502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84168" y="4365104"/>
            <a:ext cx="415354" cy="400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24128" y="5733256"/>
            <a:ext cx="568936" cy="502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27584" y="4365104"/>
            <a:ext cx="2736304" cy="2204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43608" y="4437112"/>
            <a:ext cx="415354" cy="400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115616" y="4941168"/>
            <a:ext cx="568936" cy="502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39752" y="5949280"/>
            <a:ext cx="415354" cy="400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7584" y="5661248"/>
            <a:ext cx="415354" cy="400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" name="Прямоугольник 58"/>
          <p:cNvSpPr/>
          <p:nvPr/>
        </p:nvSpPr>
        <p:spPr>
          <a:xfrm>
            <a:off x="2771800" y="4437112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Подумай ещё!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2699792" y="4653136"/>
            <a:ext cx="1922556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Ошибка!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2771800" y="4437112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Подумай ещё!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2699792" y="4581128"/>
            <a:ext cx="1922556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Ошибка!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2699792" y="4437112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Увы! 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Неверно!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2699792" y="4437112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Увы! 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Неверно!</a:t>
            </a:r>
          </a:p>
        </p:txBody>
      </p:sp>
      <p:grpSp>
        <p:nvGrpSpPr>
          <p:cNvPr id="48" name="Group 14"/>
          <p:cNvGrpSpPr>
            <a:grpSpLocks/>
          </p:cNvGrpSpPr>
          <p:nvPr/>
        </p:nvGrpSpPr>
        <p:grpSpPr bwMode="auto">
          <a:xfrm>
            <a:off x="2771800" y="404664"/>
            <a:ext cx="5832648" cy="1296144"/>
            <a:chOff x="1344" y="1680"/>
            <a:chExt cx="2848" cy="448"/>
          </a:xfrm>
        </p:grpSpPr>
        <p:sp>
          <p:nvSpPr>
            <p:cNvPr id="49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62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84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Укажи лишнее слово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каждом ряду</a:t>
              </a:r>
            </a:p>
          </p:txBody>
        </p:sp>
      </p:grpSp>
      <p:grpSp>
        <p:nvGrpSpPr>
          <p:cNvPr id="63" name="Group 14"/>
          <p:cNvGrpSpPr>
            <a:grpSpLocks/>
          </p:cNvGrpSpPr>
          <p:nvPr/>
        </p:nvGrpSpPr>
        <p:grpSpPr bwMode="auto">
          <a:xfrm>
            <a:off x="2771800" y="404664"/>
            <a:ext cx="5904656" cy="1368152"/>
            <a:chOff x="1311" y="1264"/>
            <a:chExt cx="2928" cy="414"/>
          </a:xfrm>
        </p:grpSpPr>
        <p:sp>
          <p:nvSpPr>
            <p:cNvPr id="64" name="Freeform 15"/>
            <p:cNvSpPr>
              <a:spLocks/>
            </p:cNvSpPr>
            <p:nvPr/>
          </p:nvSpPr>
          <p:spPr bwMode="gray">
            <a:xfrm>
              <a:off x="1410" y="148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Rectangle 16"/>
            <p:cNvSpPr>
              <a:spLocks noChangeArrowheads="1"/>
            </p:cNvSpPr>
            <p:nvPr/>
          </p:nvSpPr>
          <p:spPr bwMode="gray">
            <a:xfrm>
              <a:off x="1311" y="1264"/>
              <a:ext cx="2928" cy="35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Выбери лишнее слово и щелкни по нему </a:t>
              </a:r>
            </a:p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левой кнопкой мышки. Ответишь правильно</a:t>
              </a:r>
            </a:p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 - в небе появятся цветы.</a:t>
              </a:r>
            </a:p>
          </p:txBody>
        </p:sp>
      </p:grpSp>
      <p:sp>
        <p:nvSpPr>
          <p:cNvPr id="66" name="Прямоугольник 65"/>
          <p:cNvSpPr/>
          <p:nvPr/>
        </p:nvSpPr>
        <p:spPr>
          <a:xfrm>
            <a:off x="2771800" y="404664"/>
            <a:ext cx="5976664" cy="115212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323528" y="548680"/>
            <a:ext cx="1440160" cy="72008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Третье лишнее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80" name="Группа 79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81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94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95" name="Управляющая кнопка: сведения 4">
                <a:hlinkClick r:id="rId7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2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92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93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3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90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9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91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4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88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10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89" name="Управляющая кнопка: домой 88">
                <a:hlinkClick r:id="rId11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5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86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87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pic>
        <p:nvPicPr>
          <p:cNvPr id="108" name="Picture 2" descr="C:\Documents and Settings\Администратор.MICROSOF-B96C92\Рабочий стол\web_elements_1\web_elements_lt_01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2122410"/>
            <a:ext cx="765312" cy="658518"/>
          </a:xfrm>
          <a:prstGeom prst="rect">
            <a:avLst/>
          </a:prstGeom>
          <a:noFill/>
        </p:spPr>
      </p:pic>
      <p:pic>
        <p:nvPicPr>
          <p:cNvPr id="109" name="Picture 2" descr="C:\Documents and Settings\Администратор.MICROSOF-B96C92\Рабочий стол\web_elements_1\web_elements_lt_01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2780928"/>
            <a:ext cx="765312" cy="658518"/>
          </a:xfrm>
          <a:prstGeom prst="rect">
            <a:avLst/>
          </a:prstGeom>
          <a:noFill/>
        </p:spPr>
      </p:pic>
      <p:pic>
        <p:nvPicPr>
          <p:cNvPr id="110" name="Picture 2" descr="C:\Documents and Settings\Администратор.MICROSOF-B96C92\Рабочий стол\web_elements_1\web_elements_lt_01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3429000"/>
            <a:ext cx="765312" cy="65851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61" grpId="0" animBg="1"/>
      <p:bldP spid="61" grpId="1" animBg="1"/>
      <p:bldP spid="58" grpId="0" animBg="1"/>
      <p:bldP spid="58" grpId="1" animBg="1"/>
      <p:bldP spid="60" grpId="0" animBg="1"/>
      <p:bldP spid="60" grpId="1" animBg="1"/>
      <p:bldP spid="57" grpId="0" animBg="1"/>
      <p:bldP spid="57" grpId="1" animBg="1"/>
      <p:bldP spid="56" grpId="0" animBg="1"/>
      <p:bldP spid="56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Прямоугольник 90"/>
          <p:cNvSpPr/>
          <p:nvPr/>
        </p:nvSpPr>
        <p:spPr>
          <a:xfrm>
            <a:off x="179512" y="2276872"/>
            <a:ext cx="7560840" cy="410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179512" y="2924944"/>
            <a:ext cx="7488832" cy="410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0" y="3501008"/>
            <a:ext cx="7668344" cy="410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19872" y="2276872"/>
            <a:ext cx="17746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СК…ЧОК   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827584" y="3501008"/>
            <a:ext cx="17267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Г…РЕНИЕ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55576" y="2924944"/>
            <a:ext cx="21972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ПРИБ…РУСЬ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5576" y="4077072"/>
            <a:ext cx="5328592" cy="2484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Прямоугольник 31"/>
          <p:cNvSpPr/>
          <p:nvPr/>
        </p:nvSpPr>
        <p:spPr>
          <a:xfrm>
            <a:off x="755576" y="2276872"/>
            <a:ext cx="17700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ПОСК…ЧУ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580112" y="2276872"/>
            <a:ext cx="18341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ВЫСК…ЧУ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580112" y="2924944"/>
            <a:ext cx="1859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ВЫБ…РАЙ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419872" y="2924944"/>
            <a:ext cx="15552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ЗАБ…РИ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491880" y="3501008"/>
            <a:ext cx="1063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УГ…Р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652120" y="3501008"/>
            <a:ext cx="17411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ПРИГ…РЬ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15616" y="5445224"/>
            <a:ext cx="430631" cy="56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63688" y="5373216"/>
            <a:ext cx="468366" cy="92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491880" y="5589240"/>
            <a:ext cx="582313" cy="7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292080" y="5589240"/>
            <a:ext cx="618335" cy="908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Прямоугольник 39"/>
          <p:cNvSpPr/>
          <p:nvPr/>
        </p:nvSpPr>
        <p:spPr>
          <a:xfrm>
            <a:off x="4139952" y="4149080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Увы!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Неверно!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4139952" y="4149080"/>
            <a:ext cx="1872208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Подумай ещё!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139952" y="4149080"/>
            <a:ext cx="1850548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Ошибка!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139952" y="4149080"/>
            <a:ext cx="1922556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Ошибка!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4139952" y="4149080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Подумай ещё!</a:t>
            </a:r>
          </a:p>
        </p:txBody>
      </p:sp>
      <p:pic>
        <p:nvPicPr>
          <p:cNvPr id="45" name="Picture 5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411760" y="5301208"/>
            <a:ext cx="450942" cy="66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6" name="Прямоугольник 45"/>
          <p:cNvSpPr/>
          <p:nvPr/>
        </p:nvSpPr>
        <p:spPr>
          <a:xfrm>
            <a:off x="4139952" y="4149080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Увы!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Неверно!</a:t>
            </a:r>
          </a:p>
        </p:txBody>
      </p:sp>
      <p:grpSp>
        <p:nvGrpSpPr>
          <p:cNvPr id="52" name="Group 14"/>
          <p:cNvGrpSpPr>
            <a:grpSpLocks/>
          </p:cNvGrpSpPr>
          <p:nvPr/>
        </p:nvGrpSpPr>
        <p:grpSpPr bwMode="auto">
          <a:xfrm>
            <a:off x="2771800" y="404664"/>
            <a:ext cx="5832648" cy="1296144"/>
            <a:chOff x="1344" y="1680"/>
            <a:chExt cx="2848" cy="448"/>
          </a:xfrm>
        </p:grpSpPr>
        <p:sp>
          <p:nvSpPr>
            <p:cNvPr id="53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54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84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Укажи лишнее слово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каждом ряду</a:t>
              </a:r>
            </a:p>
          </p:txBody>
        </p:sp>
      </p:grpSp>
      <p:grpSp>
        <p:nvGrpSpPr>
          <p:cNvPr id="55" name="Group 14"/>
          <p:cNvGrpSpPr>
            <a:grpSpLocks/>
          </p:cNvGrpSpPr>
          <p:nvPr/>
        </p:nvGrpSpPr>
        <p:grpSpPr bwMode="auto">
          <a:xfrm>
            <a:off x="2771800" y="404664"/>
            <a:ext cx="5904656" cy="1368152"/>
            <a:chOff x="1311" y="1264"/>
            <a:chExt cx="2928" cy="414"/>
          </a:xfrm>
        </p:grpSpPr>
        <p:sp>
          <p:nvSpPr>
            <p:cNvPr id="56" name="Freeform 15"/>
            <p:cNvSpPr>
              <a:spLocks/>
            </p:cNvSpPr>
            <p:nvPr/>
          </p:nvSpPr>
          <p:spPr bwMode="gray">
            <a:xfrm>
              <a:off x="1410" y="148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Rectangle 16"/>
            <p:cNvSpPr>
              <a:spLocks noChangeArrowheads="1"/>
            </p:cNvSpPr>
            <p:nvPr/>
          </p:nvSpPr>
          <p:spPr bwMode="gray">
            <a:xfrm>
              <a:off x="1311" y="1264"/>
              <a:ext cx="2928" cy="35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Выбери лишнее слово и щелкни по нему </a:t>
              </a:r>
            </a:p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левой кнопкой мышки. Ответишь правильно</a:t>
              </a:r>
            </a:p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 - в поле вырастут подсолнухи.</a:t>
              </a:r>
            </a:p>
          </p:txBody>
        </p:sp>
      </p:grpSp>
      <p:sp>
        <p:nvSpPr>
          <p:cNvPr id="66" name="Прямоугольник 65"/>
          <p:cNvSpPr/>
          <p:nvPr/>
        </p:nvSpPr>
        <p:spPr>
          <a:xfrm>
            <a:off x="2771800" y="404664"/>
            <a:ext cx="6048672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23528" y="548680"/>
            <a:ext cx="1440160" cy="72008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Третье лишнее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68" name="Группа 67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69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89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90" name="Управляющая кнопка: сведения 4">
                <a:hlinkClick r:id="rId9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0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87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10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88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1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85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11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86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2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83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12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84" name="Управляющая кнопка: домой 83">
                <a:hlinkClick r:id="rId13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0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81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82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pic>
        <p:nvPicPr>
          <p:cNvPr id="94" name="Picture 2" descr="C:\Documents and Settings\Администратор.MICROSOF-B96C92\Рабочий стол\web_elements_1\web_elements_lt_01.pn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0" y="2122410"/>
            <a:ext cx="765312" cy="658518"/>
          </a:xfrm>
          <a:prstGeom prst="rect">
            <a:avLst/>
          </a:prstGeom>
          <a:noFill/>
        </p:spPr>
      </p:pic>
      <p:pic>
        <p:nvPicPr>
          <p:cNvPr id="95" name="Picture 2" descr="C:\Documents and Settings\Администратор.MICROSOF-B96C92\Рабочий стол\web_elements_1\web_elements_lt_01.pn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0" y="2780928"/>
            <a:ext cx="765312" cy="658518"/>
          </a:xfrm>
          <a:prstGeom prst="rect">
            <a:avLst/>
          </a:prstGeom>
          <a:noFill/>
        </p:spPr>
      </p:pic>
      <p:pic>
        <p:nvPicPr>
          <p:cNvPr id="97" name="Picture 2" descr="C:\Documents and Settings\Администратор.MICROSOF-B96C92\Рабочий стол\web_elements_1\web_elements_lt_01.pn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0" y="3429000"/>
            <a:ext cx="765312" cy="65851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6" grpId="0" animBg="1"/>
      <p:bldP spid="4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AutoShape 26" descr="Смайлы Эмо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AutoShape 2" descr="Смайлы Эмо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0" name="Group 14"/>
          <p:cNvGrpSpPr>
            <a:grpSpLocks/>
          </p:cNvGrpSpPr>
          <p:nvPr/>
        </p:nvGrpSpPr>
        <p:grpSpPr bwMode="auto">
          <a:xfrm>
            <a:off x="5432483" y="2582235"/>
            <a:ext cx="3038084" cy="984163"/>
            <a:chOff x="1288" y="1657"/>
            <a:chExt cx="2928" cy="471"/>
          </a:xfrm>
        </p:grpSpPr>
        <p:sp>
          <p:nvSpPr>
            <p:cNvPr id="41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>
                <a:gd name="T0" fmla="*/ 1120 w 1120"/>
                <a:gd name="T1" fmla="*/ 252 h 252"/>
                <a:gd name="T2" fmla="*/ 1116 w 1120"/>
                <a:gd name="T3" fmla="*/ 250 h 252"/>
                <a:gd name="T4" fmla="*/ 1100 w 1120"/>
                <a:gd name="T5" fmla="*/ 246 h 252"/>
                <a:gd name="T6" fmla="*/ 1074 w 1120"/>
                <a:gd name="T7" fmla="*/ 240 h 252"/>
                <a:gd name="T8" fmla="*/ 1038 w 1120"/>
                <a:gd name="T9" fmla="*/ 232 h 252"/>
                <a:gd name="T10" fmla="*/ 992 w 1120"/>
                <a:gd name="T11" fmla="*/ 222 h 252"/>
                <a:gd name="T12" fmla="*/ 938 w 1120"/>
                <a:gd name="T13" fmla="*/ 212 h 252"/>
                <a:gd name="T14" fmla="*/ 876 w 1120"/>
                <a:gd name="T15" fmla="*/ 204 h 252"/>
                <a:gd name="T16" fmla="*/ 806 w 1120"/>
                <a:gd name="T17" fmla="*/ 196 h 252"/>
                <a:gd name="T18" fmla="*/ 730 w 1120"/>
                <a:gd name="T19" fmla="*/ 190 h 252"/>
                <a:gd name="T20" fmla="*/ 646 w 1120"/>
                <a:gd name="T21" fmla="*/ 184 h 252"/>
                <a:gd name="T22" fmla="*/ 556 w 1120"/>
                <a:gd name="T23" fmla="*/ 184 h 252"/>
                <a:gd name="T24" fmla="*/ 466 w 1120"/>
                <a:gd name="T25" fmla="*/ 184 h 252"/>
                <a:gd name="T26" fmla="*/ 384 w 1120"/>
                <a:gd name="T27" fmla="*/ 190 h 252"/>
                <a:gd name="T28" fmla="*/ 308 w 1120"/>
                <a:gd name="T29" fmla="*/ 196 h 252"/>
                <a:gd name="T30" fmla="*/ 238 w 1120"/>
                <a:gd name="T31" fmla="*/ 204 h 252"/>
                <a:gd name="T32" fmla="*/ 178 w 1120"/>
                <a:gd name="T33" fmla="*/ 212 h 252"/>
                <a:gd name="T34" fmla="*/ 126 w 1120"/>
                <a:gd name="T35" fmla="*/ 222 h 252"/>
                <a:gd name="T36" fmla="*/ 82 w 1120"/>
                <a:gd name="T37" fmla="*/ 232 h 252"/>
                <a:gd name="T38" fmla="*/ 46 w 1120"/>
                <a:gd name="T39" fmla="*/ 240 h 252"/>
                <a:gd name="T40" fmla="*/ 20 w 1120"/>
                <a:gd name="T41" fmla="*/ 246 h 252"/>
                <a:gd name="T42" fmla="*/ 6 w 1120"/>
                <a:gd name="T43" fmla="*/ 250 h 252"/>
                <a:gd name="T44" fmla="*/ 0 w 1120"/>
                <a:gd name="T45" fmla="*/ 252 h 252"/>
                <a:gd name="T46" fmla="*/ 0 w 1120"/>
                <a:gd name="T47" fmla="*/ 62 h 252"/>
                <a:gd name="T48" fmla="*/ 560 w 1120"/>
                <a:gd name="T49" fmla="*/ 0 h 252"/>
                <a:gd name="T50" fmla="*/ 1120 w 1120"/>
                <a:gd name="T51" fmla="*/ 62 h 252"/>
                <a:gd name="T52" fmla="*/ 1120 w 1120"/>
                <a:gd name="T53" fmla="*/ 252 h 252"/>
                <a:gd name="T54" fmla="*/ 1120 w 1120"/>
                <a:gd name="T55" fmla="*/ 252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Rectangle 16"/>
            <p:cNvSpPr>
              <a:spLocks noChangeArrowheads="1"/>
            </p:cNvSpPr>
            <p:nvPr/>
          </p:nvSpPr>
          <p:spPr bwMode="gray">
            <a:xfrm>
              <a:off x="1288" y="1657"/>
              <a:ext cx="2928" cy="393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itchFamily="34" charset="0"/>
                  <a:cs typeface="Arial" pitchFamily="34" charset="0"/>
                </a:rPr>
                <a:t>Наведи курсор на правильный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itchFamily="34" charset="0"/>
                  <a:cs typeface="Arial" pitchFamily="34" charset="0"/>
                </a:rPr>
                <a:t> ответ и щелкни левой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itchFamily="34" charset="0"/>
                  <a:cs typeface="Arial" pitchFamily="34" charset="0"/>
                </a:rPr>
                <a:t> кнопкой мыши</a:t>
              </a:r>
            </a:p>
          </p:txBody>
        </p:sp>
      </p:grpSp>
      <p:grpSp>
        <p:nvGrpSpPr>
          <p:cNvPr id="43" name="Group 14"/>
          <p:cNvGrpSpPr>
            <a:grpSpLocks/>
          </p:cNvGrpSpPr>
          <p:nvPr/>
        </p:nvGrpSpPr>
        <p:grpSpPr bwMode="auto">
          <a:xfrm>
            <a:off x="863552" y="2589026"/>
            <a:ext cx="3312368" cy="929502"/>
            <a:chOff x="1344" y="1680"/>
            <a:chExt cx="2928" cy="448"/>
          </a:xfrm>
        </p:grpSpPr>
        <p:sp>
          <p:nvSpPr>
            <p:cNvPr id="44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>
                <a:gd name="T0" fmla="*/ 1120 w 1120"/>
                <a:gd name="T1" fmla="*/ 252 h 252"/>
                <a:gd name="T2" fmla="*/ 1116 w 1120"/>
                <a:gd name="T3" fmla="*/ 250 h 252"/>
                <a:gd name="T4" fmla="*/ 1100 w 1120"/>
                <a:gd name="T5" fmla="*/ 246 h 252"/>
                <a:gd name="T6" fmla="*/ 1074 w 1120"/>
                <a:gd name="T7" fmla="*/ 240 h 252"/>
                <a:gd name="T8" fmla="*/ 1038 w 1120"/>
                <a:gd name="T9" fmla="*/ 232 h 252"/>
                <a:gd name="T10" fmla="*/ 992 w 1120"/>
                <a:gd name="T11" fmla="*/ 222 h 252"/>
                <a:gd name="T12" fmla="*/ 938 w 1120"/>
                <a:gd name="T13" fmla="*/ 212 h 252"/>
                <a:gd name="T14" fmla="*/ 876 w 1120"/>
                <a:gd name="T15" fmla="*/ 204 h 252"/>
                <a:gd name="T16" fmla="*/ 806 w 1120"/>
                <a:gd name="T17" fmla="*/ 196 h 252"/>
                <a:gd name="T18" fmla="*/ 730 w 1120"/>
                <a:gd name="T19" fmla="*/ 190 h 252"/>
                <a:gd name="T20" fmla="*/ 646 w 1120"/>
                <a:gd name="T21" fmla="*/ 184 h 252"/>
                <a:gd name="T22" fmla="*/ 556 w 1120"/>
                <a:gd name="T23" fmla="*/ 184 h 252"/>
                <a:gd name="T24" fmla="*/ 466 w 1120"/>
                <a:gd name="T25" fmla="*/ 184 h 252"/>
                <a:gd name="T26" fmla="*/ 384 w 1120"/>
                <a:gd name="T27" fmla="*/ 190 h 252"/>
                <a:gd name="T28" fmla="*/ 308 w 1120"/>
                <a:gd name="T29" fmla="*/ 196 h 252"/>
                <a:gd name="T30" fmla="*/ 238 w 1120"/>
                <a:gd name="T31" fmla="*/ 204 h 252"/>
                <a:gd name="T32" fmla="*/ 178 w 1120"/>
                <a:gd name="T33" fmla="*/ 212 h 252"/>
                <a:gd name="T34" fmla="*/ 126 w 1120"/>
                <a:gd name="T35" fmla="*/ 222 h 252"/>
                <a:gd name="T36" fmla="*/ 82 w 1120"/>
                <a:gd name="T37" fmla="*/ 232 h 252"/>
                <a:gd name="T38" fmla="*/ 46 w 1120"/>
                <a:gd name="T39" fmla="*/ 240 h 252"/>
                <a:gd name="T40" fmla="*/ 20 w 1120"/>
                <a:gd name="T41" fmla="*/ 246 h 252"/>
                <a:gd name="T42" fmla="*/ 6 w 1120"/>
                <a:gd name="T43" fmla="*/ 250 h 252"/>
                <a:gd name="T44" fmla="*/ 0 w 1120"/>
                <a:gd name="T45" fmla="*/ 252 h 252"/>
                <a:gd name="T46" fmla="*/ 0 w 1120"/>
                <a:gd name="T47" fmla="*/ 62 h 252"/>
                <a:gd name="T48" fmla="*/ 560 w 1120"/>
                <a:gd name="T49" fmla="*/ 0 h 252"/>
                <a:gd name="T50" fmla="*/ 1120 w 1120"/>
                <a:gd name="T51" fmla="*/ 62 h 252"/>
                <a:gd name="T52" fmla="*/ 1120 w 1120"/>
                <a:gd name="T53" fmla="*/ 252 h 252"/>
                <a:gd name="T54" fmla="*/ 1120 w 1120"/>
                <a:gd name="T55" fmla="*/ 252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itchFamily="34" charset="0"/>
                  <a:cs typeface="Arial" charset="0"/>
                </a:rPr>
                <a:t>Выбор гласной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itchFamily="34" charset="0"/>
                  <a:cs typeface="Arial" charset="0"/>
                </a:rPr>
                <a:t>в каком корне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itchFamily="34" charset="0"/>
                  <a:cs typeface="Arial" charset="0"/>
                </a:rPr>
                <a:t> зависит от его значения?</a:t>
              </a:r>
            </a:p>
          </p:txBody>
        </p:sp>
      </p:grpSp>
      <p:sp>
        <p:nvSpPr>
          <p:cNvPr id="46" name="Rectangle 27"/>
          <p:cNvSpPr>
            <a:spLocks noChangeArrowheads="1"/>
          </p:cNvSpPr>
          <p:nvPr/>
        </p:nvSpPr>
        <p:spPr bwMode="auto">
          <a:xfrm>
            <a:off x="1498756" y="902134"/>
            <a:ext cx="695813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Внимательно  прочитайте задание.</a:t>
            </a:r>
          </a:p>
        </p:txBody>
      </p:sp>
      <p:grpSp>
        <p:nvGrpSpPr>
          <p:cNvPr id="49" name="Group 14"/>
          <p:cNvGrpSpPr>
            <a:grpSpLocks/>
          </p:cNvGrpSpPr>
          <p:nvPr/>
        </p:nvGrpSpPr>
        <p:grpSpPr bwMode="auto">
          <a:xfrm>
            <a:off x="5590197" y="4585940"/>
            <a:ext cx="2942243" cy="792088"/>
            <a:chOff x="1344" y="1680"/>
            <a:chExt cx="2928" cy="448"/>
          </a:xfrm>
        </p:grpSpPr>
        <p:sp>
          <p:nvSpPr>
            <p:cNvPr id="50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>
                <a:gd name="T0" fmla="*/ 1120 w 1120"/>
                <a:gd name="T1" fmla="*/ 252 h 252"/>
                <a:gd name="T2" fmla="*/ 1116 w 1120"/>
                <a:gd name="T3" fmla="*/ 250 h 252"/>
                <a:gd name="T4" fmla="*/ 1100 w 1120"/>
                <a:gd name="T5" fmla="*/ 246 h 252"/>
                <a:gd name="T6" fmla="*/ 1074 w 1120"/>
                <a:gd name="T7" fmla="*/ 240 h 252"/>
                <a:gd name="T8" fmla="*/ 1038 w 1120"/>
                <a:gd name="T9" fmla="*/ 232 h 252"/>
                <a:gd name="T10" fmla="*/ 992 w 1120"/>
                <a:gd name="T11" fmla="*/ 222 h 252"/>
                <a:gd name="T12" fmla="*/ 938 w 1120"/>
                <a:gd name="T13" fmla="*/ 212 h 252"/>
                <a:gd name="T14" fmla="*/ 876 w 1120"/>
                <a:gd name="T15" fmla="*/ 204 h 252"/>
                <a:gd name="T16" fmla="*/ 806 w 1120"/>
                <a:gd name="T17" fmla="*/ 196 h 252"/>
                <a:gd name="T18" fmla="*/ 730 w 1120"/>
                <a:gd name="T19" fmla="*/ 190 h 252"/>
                <a:gd name="T20" fmla="*/ 646 w 1120"/>
                <a:gd name="T21" fmla="*/ 184 h 252"/>
                <a:gd name="T22" fmla="*/ 556 w 1120"/>
                <a:gd name="T23" fmla="*/ 184 h 252"/>
                <a:gd name="T24" fmla="*/ 466 w 1120"/>
                <a:gd name="T25" fmla="*/ 184 h 252"/>
                <a:gd name="T26" fmla="*/ 384 w 1120"/>
                <a:gd name="T27" fmla="*/ 190 h 252"/>
                <a:gd name="T28" fmla="*/ 308 w 1120"/>
                <a:gd name="T29" fmla="*/ 196 h 252"/>
                <a:gd name="T30" fmla="*/ 238 w 1120"/>
                <a:gd name="T31" fmla="*/ 204 h 252"/>
                <a:gd name="T32" fmla="*/ 178 w 1120"/>
                <a:gd name="T33" fmla="*/ 212 h 252"/>
                <a:gd name="T34" fmla="*/ 126 w 1120"/>
                <a:gd name="T35" fmla="*/ 222 h 252"/>
                <a:gd name="T36" fmla="*/ 82 w 1120"/>
                <a:gd name="T37" fmla="*/ 232 h 252"/>
                <a:gd name="T38" fmla="*/ 46 w 1120"/>
                <a:gd name="T39" fmla="*/ 240 h 252"/>
                <a:gd name="T40" fmla="*/ 20 w 1120"/>
                <a:gd name="T41" fmla="*/ 246 h 252"/>
                <a:gd name="T42" fmla="*/ 6 w 1120"/>
                <a:gd name="T43" fmla="*/ 250 h 252"/>
                <a:gd name="T44" fmla="*/ 0 w 1120"/>
                <a:gd name="T45" fmla="*/ 252 h 252"/>
                <a:gd name="T46" fmla="*/ 0 w 1120"/>
                <a:gd name="T47" fmla="*/ 62 h 252"/>
                <a:gd name="T48" fmla="*/ 560 w 1120"/>
                <a:gd name="T49" fmla="*/ 0 h 252"/>
                <a:gd name="T50" fmla="*/ 1120 w 1120"/>
                <a:gd name="T51" fmla="*/ 62 h 252"/>
                <a:gd name="T52" fmla="*/ 1120 w 1120"/>
                <a:gd name="T53" fmla="*/ 252 h 252"/>
                <a:gd name="T54" fmla="*/ 1120 w 1120"/>
                <a:gd name="T55" fmla="*/ 252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itchFamily="34" charset="0"/>
                  <a:cs typeface="Arial" charset="0"/>
                </a:rPr>
                <a:t>Выбор гласной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itchFamily="34" charset="0"/>
                  <a:cs typeface="Arial" charset="0"/>
                </a:rPr>
                <a:t>в каком корне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itchFamily="34" charset="0"/>
                  <a:cs typeface="Arial" charset="0"/>
                </a:rPr>
                <a:t> зависит от его значения?</a:t>
              </a:r>
            </a:p>
          </p:txBody>
        </p:sp>
      </p:grpSp>
      <p:sp>
        <p:nvSpPr>
          <p:cNvPr id="52" name="AutoShape 34"/>
          <p:cNvSpPr>
            <a:spLocks noChangeArrowheads="1"/>
          </p:cNvSpPr>
          <p:nvPr/>
        </p:nvSpPr>
        <p:spPr bwMode="auto">
          <a:xfrm rot="16200000">
            <a:off x="4609411" y="2807010"/>
            <a:ext cx="557783" cy="591460"/>
          </a:xfrm>
          <a:prstGeom prst="downArrow">
            <a:avLst>
              <a:gd name="adj1" fmla="val 50000"/>
              <a:gd name="adj2" fmla="val 25000"/>
            </a:avLst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5" name="AutoShape 34"/>
          <p:cNvSpPr>
            <a:spLocks noChangeArrowheads="1"/>
          </p:cNvSpPr>
          <p:nvPr/>
        </p:nvSpPr>
        <p:spPr bwMode="auto">
          <a:xfrm>
            <a:off x="7121387" y="3566398"/>
            <a:ext cx="557783" cy="510674"/>
          </a:xfrm>
          <a:prstGeom prst="downArrow">
            <a:avLst>
              <a:gd name="adj1" fmla="val 50000"/>
              <a:gd name="adj2" fmla="val 25000"/>
            </a:avLst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187624" y="188640"/>
            <a:ext cx="6624736" cy="57606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907704" y="188640"/>
            <a:ext cx="49813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6600"/>
                </a:solidFill>
                <a:latin typeface="Comic Sans MS" pitchFamily="66" charset="0"/>
              </a:rPr>
              <a:t>Как работать с тренажером</a:t>
            </a:r>
            <a:endParaRPr lang="ru-RU" sz="2800" b="1" dirty="0">
              <a:solidFill>
                <a:srgbClr val="FF6600"/>
              </a:solidFill>
              <a:latin typeface="Comic Sans MS" pitchFamily="66" charset="0"/>
            </a:endParaRPr>
          </a:p>
        </p:txBody>
      </p:sp>
      <p:pic>
        <p:nvPicPr>
          <p:cNvPr id="29" name="Picture 2" descr="E:\Новая папка\school2179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74" y="3093832"/>
            <a:ext cx="465850" cy="47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E:\Новая папка\school2183.g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993" y="4040171"/>
            <a:ext cx="626734" cy="54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860104" y="1333021"/>
            <a:ext cx="796517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6600"/>
              </a:buClr>
              <a:buFont typeface="Wingdings" pitchFamily="2" charset="2"/>
              <a:buChar char="ü"/>
            </a:pPr>
            <a:r>
              <a:rPr lang="ru-RU" sz="2200" b="1" kern="0" dirty="0" smtClean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 Для дополнительной информации по выполнению задания, наведите курсор на желтое поле и щелкните левой кнопкой мышки.</a:t>
            </a: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27"/>
          <p:cNvSpPr>
            <a:spLocks noChangeArrowheads="1"/>
          </p:cNvSpPr>
          <p:nvPr/>
        </p:nvSpPr>
        <p:spPr bwMode="auto">
          <a:xfrm>
            <a:off x="629746" y="3931478"/>
            <a:ext cx="4734341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6600"/>
              </a:buClr>
              <a:buFont typeface="Wingdings" pitchFamily="2" charset="2"/>
              <a:buChar char="ü"/>
            </a:pPr>
            <a:r>
              <a:rPr lang="ru-RU" sz="2200" b="1" kern="0" dirty="0" smtClean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  Чтобы вернуться к формулировке задания, щёлкните левой кнопкой мышки по полю ещё раз.</a:t>
            </a: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3704346" y="6228809"/>
            <a:ext cx="1584080" cy="395992"/>
            <a:chOff x="5004048" y="6165304"/>
            <a:chExt cx="1872112" cy="468000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5004048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012160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Управляющая кнопка: далее 34">
              <a:hlinkClick r:id="" action="ppaction://hlinkshowjump?jump=nextslide" highlightClick="1"/>
            </p:cNvPr>
            <p:cNvSpPr/>
            <p:nvPr/>
          </p:nvSpPr>
          <p:spPr>
            <a:xfrm>
              <a:off x="6156176" y="6237312"/>
              <a:ext cx="648000" cy="324000"/>
            </a:xfrm>
            <a:prstGeom prst="actionButtonForwardNext">
              <a:avLst/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Управляющая кнопка: назад 35">
              <a:hlinkClick r:id="" action="ppaction://hlinkshowjump?jump=previousslide" highlightClick="1"/>
            </p:cNvPr>
            <p:cNvSpPr/>
            <p:nvPr/>
          </p:nvSpPr>
          <p:spPr>
            <a:xfrm>
              <a:off x="5148064" y="6237312"/>
              <a:ext cx="648000" cy="324000"/>
            </a:xfrm>
            <a:prstGeom prst="actionButtonBackPrevious">
              <a:avLst/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Прямоугольник 90"/>
          <p:cNvSpPr/>
          <p:nvPr/>
        </p:nvSpPr>
        <p:spPr>
          <a:xfrm>
            <a:off x="179512" y="2276872"/>
            <a:ext cx="7560840" cy="410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179512" y="2852936"/>
            <a:ext cx="7560840" cy="410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179512" y="3501008"/>
            <a:ext cx="7560840" cy="410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2276872"/>
            <a:ext cx="2232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СОЧ…ТАНИЕ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83568" y="3501008"/>
            <a:ext cx="1938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бл</a:t>
            </a:r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стеть</a:t>
            </a:r>
            <a:endParaRPr lang="ru-RU" sz="24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83568" y="2852936"/>
            <a:ext cx="17331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выж</a:t>
            </a:r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чь</a:t>
            </a:r>
            <a:endParaRPr lang="ru-RU" sz="24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83568" y="2276872"/>
            <a:ext cx="2273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ВЫЧ…ТАНИЕ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580112" y="2276872"/>
            <a:ext cx="18569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выч</a:t>
            </a:r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сть</a:t>
            </a:r>
            <a:endParaRPr lang="ru-RU" sz="2400" b="1" cap="all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724128" y="2852936"/>
            <a:ext cx="1785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заж</a:t>
            </a:r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…гай</a:t>
            </a:r>
            <a:endParaRPr lang="ru-RU" sz="24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987824" y="2852936"/>
            <a:ext cx="23229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выж</a:t>
            </a:r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гание</a:t>
            </a:r>
            <a:endParaRPr lang="ru-RU" sz="24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059832" y="3501008"/>
            <a:ext cx="19219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бл</a:t>
            </a:r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…стать</a:t>
            </a:r>
            <a:endParaRPr lang="ru-RU" sz="24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292080" y="3501008"/>
            <a:ext cx="22988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бл</a:t>
            </a:r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стящий</a:t>
            </a:r>
            <a:endParaRPr lang="ru-RU" sz="2400" b="1" cap="al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Картинка 20 из 14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4005064"/>
            <a:ext cx="5472608" cy="2620090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31640" y="5373216"/>
            <a:ext cx="1296144" cy="123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99992" y="4221088"/>
            <a:ext cx="1473763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21122401">
            <a:off x="2993617" y="5029165"/>
            <a:ext cx="1355612" cy="1217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Прямоугольник 39"/>
          <p:cNvSpPr/>
          <p:nvPr/>
        </p:nvSpPr>
        <p:spPr>
          <a:xfrm>
            <a:off x="4499992" y="5661248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Увы!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Неверно!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4572000" y="5733256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Подумай ещё!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499992" y="5877272"/>
            <a:ext cx="1922556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Ошибка!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499992" y="5661248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Подумай ещё!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4572000" y="5877272"/>
            <a:ext cx="1922556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Ошибка!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4572000" y="5733256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Увы!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Неверно!</a:t>
            </a:r>
          </a:p>
        </p:txBody>
      </p:sp>
      <p:grpSp>
        <p:nvGrpSpPr>
          <p:cNvPr id="54" name="Group 14"/>
          <p:cNvGrpSpPr>
            <a:grpSpLocks/>
          </p:cNvGrpSpPr>
          <p:nvPr/>
        </p:nvGrpSpPr>
        <p:grpSpPr bwMode="auto">
          <a:xfrm>
            <a:off x="2771800" y="404664"/>
            <a:ext cx="5832648" cy="1296144"/>
            <a:chOff x="1344" y="1680"/>
            <a:chExt cx="2848" cy="448"/>
          </a:xfrm>
        </p:grpSpPr>
        <p:sp>
          <p:nvSpPr>
            <p:cNvPr id="64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65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84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Укажи лишнее слово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каждом ряду</a:t>
              </a:r>
            </a:p>
          </p:txBody>
        </p:sp>
      </p:grpSp>
      <p:grpSp>
        <p:nvGrpSpPr>
          <p:cNvPr id="66" name="Group 14"/>
          <p:cNvGrpSpPr>
            <a:grpSpLocks/>
          </p:cNvGrpSpPr>
          <p:nvPr/>
        </p:nvGrpSpPr>
        <p:grpSpPr bwMode="auto">
          <a:xfrm>
            <a:off x="2771800" y="404664"/>
            <a:ext cx="5904656" cy="1368152"/>
            <a:chOff x="1311" y="1264"/>
            <a:chExt cx="2928" cy="414"/>
          </a:xfrm>
        </p:grpSpPr>
        <p:sp>
          <p:nvSpPr>
            <p:cNvPr id="67" name="Freeform 15"/>
            <p:cNvSpPr>
              <a:spLocks/>
            </p:cNvSpPr>
            <p:nvPr/>
          </p:nvSpPr>
          <p:spPr bwMode="gray">
            <a:xfrm>
              <a:off x="1410" y="148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Rectangle 16"/>
            <p:cNvSpPr>
              <a:spLocks noChangeArrowheads="1"/>
            </p:cNvSpPr>
            <p:nvPr/>
          </p:nvSpPr>
          <p:spPr bwMode="gray">
            <a:xfrm>
              <a:off x="1311" y="1264"/>
              <a:ext cx="2928" cy="35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Выбери лишнее слово и щелкни по нему </a:t>
              </a:r>
            </a:p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левой кнопкой мышки. Ответишь правильно</a:t>
              </a:r>
            </a:p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 - в сосновом бору появятся животные.</a:t>
              </a:r>
            </a:p>
          </p:txBody>
        </p:sp>
      </p:grpSp>
      <p:sp>
        <p:nvSpPr>
          <p:cNvPr id="69" name="Прямоугольник 68"/>
          <p:cNvSpPr/>
          <p:nvPr/>
        </p:nvSpPr>
        <p:spPr>
          <a:xfrm>
            <a:off x="2627784" y="332656"/>
            <a:ext cx="5976664" cy="12961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323528" y="548680"/>
            <a:ext cx="1440160" cy="72008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Третье лишнее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74" name="Группа 73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75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88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89" name="Управляющая кнопка: сведения 4">
                <a:hlinkClick r:id="rId7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6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86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87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7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84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9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85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8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82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10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83" name="Управляющая кнопка: домой 82">
                <a:hlinkClick r:id="rId11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9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80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81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pic>
        <p:nvPicPr>
          <p:cNvPr id="90" name="Picture 2" descr="C:\Documents and Settings\Администратор.MICROSOF-B96C92\Рабочий стол\web_elements_1\web_elements_lt_01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2132856"/>
            <a:ext cx="765312" cy="658518"/>
          </a:xfrm>
          <a:prstGeom prst="rect">
            <a:avLst/>
          </a:prstGeom>
          <a:noFill/>
        </p:spPr>
      </p:pic>
      <p:pic>
        <p:nvPicPr>
          <p:cNvPr id="94" name="Picture 2" descr="C:\Documents and Settings\Администратор.MICROSOF-B96C92\Рабочий стол\web_elements_1\web_elements_lt_01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2780928"/>
            <a:ext cx="765312" cy="658518"/>
          </a:xfrm>
          <a:prstGeom prst="rect">
            <a:avLst/>
          </a:prstGeom>
          <a:noFill/>
        </p:spPr>
      </p:pic>
      <p:pic>
        <p:nvPicPr>
          <p:cNvPr id="95" name="Picture 2" descr="C:\Documents and Settings\Администратор.MICROSOF-B96C92\Рабочий стол\web_elements_1\web_elements_lt_01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3429000"/>
            <a:ext cx="765312" cy="65851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Прямоугольник 90"/>
          <p:cNvSpPr/>
          <p:nvPr/>
        </p:nvSpPr>
        <p:spPr>
          <a:xfrm>
            <a:off x="179512" y="2276872"/>
            <a:ext cx="7560840" cy="410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179512" y="2924944"/>
            <a:ext cx="7560840" cy="410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179512" y="3501008"/>
            <a:ext cx="7560840" cy="410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2276872"/>
            <a:ext cx="2304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водор</a:t>
            </a:r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сли</a:t>
            </a:r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   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11560" y="3501008"/>
            <a:ext cx="21614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к…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снуться</a:t>
            </a:r>
            <a:endParaRPr lang="ru-RU" sz="24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1560" y="2924944"/>
            <a:ext cx="2592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прекл</a:t>
            </a:r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нение</a:t>
            </a:r>
            <a:endParaRPr lang="ru-RU" sz="24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83568" y="2276872"/>
            <a:ext cx="19883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ср…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стись</a:t>
            </a:r>
            <a:endParaRPr lang="ru-RU" sz="2400" b="1" cap="all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148064" y="2276872"/>
            <a:ext cx="2435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отр</a:t>
            </a:r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слевой</a:t>
            </a:r>
            <a:endParaRPr lang="ru-RU" sz="2400" b="1" cap="all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508104" y="2924944"/>
            <a:ext cx="2175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откл</a:t>
            </a:r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…нить</a:t>
            </a:r>
            <a:endParaRPr lang="ru-RU" sz="24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275856" y="2924944"/>
            <a:ext cx="22322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Кл…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няться</a:t>
            </a:r>
            <a:endParaRPr lang="ru-RU" sz="24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059832" y="3501008"/>
            <a:ext cx="1767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к…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сание</a:t>
            </a:r>
            <a:endParaRPr lang="ru-RU" sz="24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076056" y="3501008"/>
            <a:ext cx="25998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к…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сательная</a:t>
            </a:r>
            <a:endParaRPr lang="ru-RU" sz="2400" b="1" cap="al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Картинка 10 из 34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3608" y="4005064"/>
            <a:ext cx="5112568" cy="2618632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36096" y="5157192"/>
            <a:ext cx="637301" cy="618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Прямоугольник 37"/>
          <p:cNvSpPr/>
          <p:nvPr/>
        </p:nvSpPr>
        <p:spPr>
          <a:xfrm>
            <a:off x="4211960" y="4005064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Увы!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Неверно!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4211960" y="4005064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Подумай ещё!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211960" y="4005064"/>
            <a:ext cx="1922556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Ошибка!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59832" y="5698413"/>
            <a:ext cx="537716" cy="66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6"/>
              </a:clrFrom>
              <a:clrTo>
                <a:srgbClr val="FFFF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5661248"/>
            <a:ext cx="836198" cy="63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5661248"/>
            <a:ext cx="755129" cy="728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6"/>
              </a:clrFrom>
              <a:clrTo>
                <a:srgbClr val="FFFF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4725144"/>
            <a:ext cx="836198" cy="63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" name="Прямоугольник 53"/>
          <p:cNvSpPr/>
          <p:nvPr/>
        </p:nvSpPr>
        <p:spPr>
          <a:xfrm>
            <a:off x="4211960" y="4005064"/>
            <a:ext cx="1922556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Ошибка!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4211960" y="4005064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Подумай ещё!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4211960" y="4005064"/>
            <a:ext cx="1922556" cy="83099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Увы!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Неверно!</a:t>
            </a:r>
          </a:p>
        </p:txBody>
      </p:sp>
      <p:grpSp>
        <p:nvGrpSpPr>
          <p:cNvPr id="43" name="Group 14"/>
          <p:cNvGrpSpPr>
            <a:grpSpLocks/>
          </p:cNvGrpSpPr>
          <p:nvPr/>
        </p:nvGrpSpPr>
        <p:grpSpPr bwMode="auto">
          <a:xfrm>
            <a:off x="2771800" y="404664"/>
            <a:ext cx="5832648" cy="1296144"/>
            <a:chOff x="1344" y="1680"/>
            <a:chExt cx="2848" cy="448"/>
          </a:xfrm>
        </p:grpSpPr>
        <p:sp>
          <p:nvSpPr>
            <p:cNvPr id="44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45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84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Укажи лишнее слово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каждом ряду</a:t>
              </a:r>
            </a:p>
          </p:txBody>
        </p:sp>
      </p:grpSp>
      <p:grpSp>
        <p:nvGrpSpPr>
          <p:cNvPr id="46" name="Group 14"/>
          <p:cNvGrpSpPr>
            <a:grpSpLocks/>
          </p:cNvGrpSpPr>
          <p:nvPr/>
        </p:nvGrpSpPr>
        <p:grpSpPr bwMode="auto">
          <a:xfrm>
            <a:off x="2771800" y="368660"/>
            <a:ext cx="5904656" cy="1368152"/>
            <a:chOff x="1311" y="1264"/>
            <a:chExt cx="2928" cy="414"/>
          </a:xfrm>
        </p:grpSpPr>
        <p:sp>
          <p:nvSpPr>
            <p:cNvPr id="63" name="Freeform 15"/>
            <p:cNvSpPr>
              <a:spLocks/>
            </p:cNvSpPr>
            <p:nvPr/>
          </p:nvSpPr>
          <p:spPr bwMode="gray">
            <a:xfrm>
              <a:off x="1410" y="148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Rectangle 16"/>
            <p:cNvSpPr>
              <a:spLocks noChangeArrowheads="1"/>
            </p:cNvSpPr>
            <p:nvPr/>
          </p:nvSpPr>
          <p:spPr bwMode="gray">
            <a:xfrm>
              <a:off x="1311" y="1264"/>
              <a:ext cx="2928" cy="35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Выбери лишнее слово и щелкни по нему </a:t>
              </a:r>
            </a:p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левой кнопкой мышки. Ответишь правильно</a:t>
              </a:r>
            </a:p>
            <a:p>
              <a:pPr lvl="0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 - зацветут баянаульские горы.</a:t>
              </a:r>
            </a:p>
          </p:txBody>
        </p:sp>
      </p:grpSp>
      <p:sp>
        <p:nvSpPr>
          <p:cNvPr id="65" name="Прямоугольник 64"/>
          <p:cNvSpPr/>
          <p:nvPr/>
        </p:nvSpPr>
        <p:spPr>
          <a:xfrm>
            <a:off x="2771800" y="368660"/>
            <a:ext cx="5904656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323528" y="548680"/>
            <a:ext cx="1440160" cy="72008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Третье лишнее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67" name="Группа 66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68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89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90" name="Управляющая кнопка: сведения 4">
                <a:hlinkClick r:id="rId8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9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87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9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88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85" name="Picture 2" descr="C:\Documents and Settings\Администратор.MICROSOF-B96C92\Рабочий стол\Рисунок1.jpg"/>
            <p:cNvPicPr>
              <a:picLocks noChangeAspect="1" noChangeArrowheads="1"/>
            </p:cNvPicPr>
            <p:nvPr/>
          </p:nvPicPr>
          <p:blipFill>
            <a:blip r:embed="rId10" cstate="email"/>
            <a:srcRect t="9017" b="9834"/>
            <a:stretch>
              <a:fillRect/>
            </a:stretch>
          </p:blipFill>
          <p:spPr bwMode="auto">
            <a:xfrm>
              <a:off x="7818760" y="4149080"/>
              <a:ext cx="936104" cy="648072"/>
            </a:xfrm>
            <a:prstGeom prst="rect">
              <a:avLst/>
            </a:prstGeom>
            <a:noFill/>
          </p:spPr>
        </p:pic>
        <p:grpSp>
          <p:nvGrpSpPr>
            <p:cNvPr id="79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83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11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84" name="Управляющая кнопка: домой 83">
                <a:hlinkClick r:id="rId12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0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81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82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pic>
        <p:nvPicPr>
          <p:cNvPr id="94" name="Picture 2" descr="C:\Documents and Settings\Администратор.MICROSOF-B96C92\Рабочий стол\web_elements_1\web_elements_lt_01.pn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2132856"/>
            <a:ext cx="765312" cy="658518"/>
          </a:xfrm>
          <a:prstGeom prst="rect">
            <a:avLst/>
          </a:prstGeom>
          <a:noFill/>
        </p:spPr>
      </p:pic>
      <p:pic>
        <p:nvPicPr>
          <p:cNvPr id="95" name="Picture 2" descr="C:\Documents and Settings\Администратор.MICROSOF-B96C92\Рабочий стол\web_elements_1\web_elements_lt_01.pn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2780928"/>
            <a:ext cx="765312" cy="658518"/>
          </a:xfrm>
          <a:prstGeom prst="rect">
            <a:avLst/>
          </a:prstGeom>
          <a:noFill/>
        </p:spPr>
      </p:pic>
      <p:pic>
        <p:nvPicPr>
          <p:cNvPr id="96" name="Picture 2" descr="C:\Documents and Settings\Администратор.MICROSOF-B96C92\Рабочий стол\web_elements_1\web_elements_lt_01.pn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3429000"/>
            <a:ext cx="765312" cy="65851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55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55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5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5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5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55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39" grpId="1" animBg="1"/>
      <p:bldP spid="40" grpId="0" animBg="1"/>
      <p:bldP spid="54" grpId="0" animBg="1"/>
      <p:bldP spid="55" grpId="0" animBg="1"/>
      <p:bldP spid="55" grpId="1" animBg="1"/>
      <p:bldP spid="56" grpId="0" animBg="1"/>
      <p:bldP spid="56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203515" y="3068960"/>
            <a:ext cx="2553883" cy="50405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загореть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51520" y="2204864"/>
            <a:ext cx="2736304" cy="50405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пригорки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271260" y="3573016"/>
            <a:ext cx="2709590" cy="50405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пригорел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319972" y="3068960"/>
            <a:ext cx="3009934" cy="576064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подгорело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2291747" y="2636912"/>
            <a:ext cx="2553883" cy="50405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горняк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535996" y="2276872"/>
            <a:ext cx="2462674" cy="50405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горный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59632" y="4221088"/>
            <a:ext cx="2000264" cy="235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59896" y="4221088"/>
            <a:ext cx="171451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74408" y="4221088"/>
            <a:ext cx="121444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166666" y="4873150"/>
            <a:ext cx="2712934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Вы ошиблись!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166666" y="4873150"/>
            <a:ext cx="2736304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Неверно!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166666" y="4873150"/>
            <a:ext cx="2736304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Подумайте ещё!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51520" y="548680"/>
            <a:ext cx="1728192" cy="4320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Мозаика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7746752" y="1628800"/>
            <a:ext cx="1397248" cy="3816424"/>
            <a:chOff x="7746752" y="980728"/>
            <a:chExt cx="1397248" cy="3816424"/>
          </a:xfrm>
        </p:grpSpPr>
        <p:grpSp>
          <p:nvGrpSpPr>
            <p:cNvPr id="33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63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64" name="Управляющая кнопка: сведения 4">
                <a:hlinkClick r:id="rId7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4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61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62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5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59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9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60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8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48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10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49" name="Управляющая кнопка: домой 48">
                <a:hlinkClick r:id="rId11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5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46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47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50" name="Group 14"/>
          <p:cNvGrpSpPr>
            <a:grpSpLocks/>
          </p:cNvGrpSpPr>
          <p:nvPr/>
        </p:nvGrpSpPr>
        <p:grpSpPr bwMode="auto">
          <a:xfrm>
            <a:off x="2699792" y="188640"/>
            <a:ext cx="6120680" cy="1296144"/>
            <a:chOff x="1344" y="1680"/>
            <a:chExt cx="2928" cy="448"/>
          </a:xfrm>
        </p:grpSpPr>
        <p:sp>
          <p:nvSpPr>
            <p:cNvPr id="51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8800">
                <a:latin typeface="Arial Black" pitchFamily="34" charset="0"/>
              </a:endParaRPr>
            </a:p>
          </p:txBody>
        </p:sp>
        <p:sp>
          <p:nvSpPr>
            <p:cNvPr id="52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Выбери слова с чередующейся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гласной в корне</a:t>
              </a:r>
            </a:p>
          </p:txBody>
        </p:sp>
      </p:grpSp>
      <p:grpSp>
        <p:nvGrpSpPr>
          <p:cNvPr id="53" name="Group 14"/>
          <p:cNvGrpSpPr>
            <a:grpSpLocks/>
          </p:cNvGrpSpPr>
          <p:nvPr/>
        </p:nvGrpSpPr>
        <p:grpSpPr bwMode="auto">
          <a:xfrm>
            <a:off x="2674539" y="194257"/>
            <a:ext cx="6120680" cy="1152128"/>
            <a:chOff x="1344" y="1680"/>
            <a:chExt cx="2928" cy="264"/>
          </a:xfrm>
        </p:grpSpPr>
        <p:sp>
          <p:nvSpPr>
            <p:cNvPr id="54" name="Freeform 15"/>
            <p:cNvSpPr>
              <a:spLocks/>
            </p:cNvSpPr>
            <p:nvPr/>
          </p:nvSpPr>
          <p:spPr bwMode="gray">
            <a:xfrm>
              <a:off x="1439" y="1839"/>
              <a:ext cx="2736" cy="72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264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Выбрав верные решения, увидите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любимые уголки Павлодара</a:t>
              </a: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2873127" y="194257"/>
            <a:ext cx="6048672" cy="115212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27" grpId="0" animBg="1"/>
      <p:bldP spid="27" grpId="1" animBg="1"/>
      <p:bldP spid="28" grpId="0" animBg="1"/>
      <p:bldP spid="28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17315" y="5339705"/>
            <a:ext cx="2106613" cy="124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23928" y="5438130"/>
            <a:ext cx="2108200" cy="114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923928" y="4149080"/>
            <a:ext cx="2108200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817315" y="4149080"/>
            <a:ext cx="21066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1835697" y="3573016"/>
            <a:ext cx="3826154" cy="50405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прикоснуться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23528" y="2204864"/>
            <a:ext cx="2864751" cy="576064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касание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193050" y="2708920"/>
            <a:ext cx="3459070" cy="50405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прикасаться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884500" y="3140968"/>
            <a:ext cx="2670067" cy="50405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коснусь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742291" y="2276872"/>
            <a:ext cx="2734092" cy="50405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косичка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395536" y="3068960"/>
            <a:ext cx="2360695" cy="576064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косить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465387" y="5229200"/>
            <a:ext cx="2808312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Неверно!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465387" y="5229200"/>
            <a:ext cx="288032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Подумайте ещё!</a:t>
            </a:r>
          </a:p>
        </p:txBody>
      </p:sp>
      <p:grpSp>
        <p:nvGrpSpPr>
          <p:cNvPr id="65" name="Группа 64"/>
          <p:cNvGrpSpPr/>
          <p:nvPr/>
        </p:nvGrpSpPr>
        <p:grpSpPr>
          <a:xfrm>
            <a:off x="7746752" y="1628800"/>
            <a:ext cx="1397248" cy="3816424"/>
            <a:chOff x="7746752" y="980728"/>
            <a:chExt cx="1397248" cy="3816424"/>
          </a:xfrm>
        </p:grpSpPr>
        <p:grpSp>
          <p:nvGrpSpPr>
            <p:cNvPr id="66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79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80" name="Управляющая кнопка: сведения 4">
                <a:hlinkClick r:id="rId8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7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77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9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78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8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75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10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76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9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73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11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74" name="Управляющая кнопка: домой 73">
                <a:hlinkClick r:id="rId12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0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71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72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81" name="Group 14"/>
          <p:cNvGrpSpPr>
            <a:grpSpLocks/>
          </p:cNvGrpSpPr>
          <p:nvPr/>
        </p:nvGrpSpPr>
        <p:grpSpPr bwMode="auto">
          <a:xfrm>
            <a:off x="2699792" y="188640"/>
            <a:ext cx="6120680" cy="1296144"/>
            <a:chOff x="1344" y="1680"/>
            <a:chExt cx="2928" cy="448"/>
          </a:xfrm>
        </p:grpSpPr>
        <p:sp>
          <p:nvSpPr>
            <p:cNvPr id="82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8800">
                <a:latin typeface="Arial Black" pitchFamily="34" charset="0"/>
              </a:endParaRPr>
            </a:p>
          </p:txBody>
        </p:sp>
        <p:sp>
          <p:nvSpPr>
            <p:cNvPr id="83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Выбери слова с чередующейся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гласной в корне</a:t>
              </a:r>
            </a:p>
          </p:txBody>
        </p:sp>
      </p:grpSp>
      <p:grpSp>
        <p:nvGrpSpPr>
          <p:cNvPr id="84" name="Group 14"/>
          <p:cNvGrpSpPr>
            <a:grpSpLocks/>
          </p:cNvGrpSpPr>
          <p:nvPr/>
        </p:nvGrpSpPr>
        <p:grpSpPr bwMode="auto">
          <a:xfrm>
            <a:off x="2699792" y="181085"/>
            <a:ext cx="6120680" cy="1152128"/>
            <a:chOff x="1344" y="1680"/>
            <a:chExt cx="2928" cy="264"/>
          </a:xfrm>
        </p:grpSpPr>
        <p:sp>
          <p:nvSpPr>
            <p:cNvPr id="85" name="Freeform 15"/>
            <p:cNvSpPr>
              <a:spLocks/>
            </p:cNvSpPr>
            <p:nvPr/>
          </p:nvSpPr>
          <p:spPr bwMode="gray">
            <a:xfrm>
              <a:off x="1439" y="1839"/>
              <a:ext cx="2736" cy="72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264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Выбрав верные решения, увидите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любимые уголки Павлодара</a:t>
              </a:r>
            </a:p>
          </p:txBody>
        </p:sp>
      </p:grpSp>
      <p:sp>
        <p:nvSpPr>
          <p:cNvPr id="87" name="Прямоугольник 86"/>
          <p:cNvSpPr/>
          <p:nvPr/>
        </p:nvSpPr>
        <p:spPr>
          <a:xfrm>
            <a:off x="2757965" y="173531"/>
            <a:ext cx="6048672" cy="115212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251520" y="548680"/>
            <a:ext cx="1728192" cy="4320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Мозаика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395536" y="2060848"/>
            <a:ext cx="2392086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растущий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95536" y="2708920"/>
            <a:ext cx="1964927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растает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5292080" y="2708920"/>
            <a:ext cx="2050360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раствор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483768" y="2924944"/>
            <a:ext cx="2736304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ростовский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5292080" y="1988840"/>
            <a:ext cx="2202083" cy="426918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оросили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2771800" y="2276872"/>
            <a:ext cx="2620364" cy="426918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водоросли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179512" y="3356992"/>
            <a:ext cx="2612163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ростовщик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2771800" y="3645024"/>
            <a:ext cx="2101499" cy="426918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расти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5004048" y="3429000"/>
            <a:ext cx="2520280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зарастать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4" name="Picture 6" descr="http://www.fototerra.ru/image.html?id=197473&amp;size=medium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71800" y="4149080"/>
            <a:ext cx="1512168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Picture 6" descr="http://www.fototerra.ru/image.html?id=197473&amp;size=medium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87624" y="4149080"/>
            <a:ext cx="1584176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Picture 6" descr="http://www.fototerra.ru/image.html?id=197473&amp;size=medium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3968" y="4149080"/>
            <a:ext cx="1944216" cy="936104"/>
          </a:xfrm>
          <a:prstGeom prst="rect">
            <a:avLst/>
          </a:prstGeom>
          <a:noFill/>
        </p:spPr>
      </p:pic>
      <p:pic>
        <p:nvPicPr>
          <p:cNvPr id="57" name="Picture 6" descr="http://www.fototerra.ru/image.html?id=197473&amp;size=medium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283968" y="5085184"/>
            <a:ext cx="1944216" cy="1512168"/>
          </a:xfrm>
          <a:prstGeom prst="rect">
            <a:avLst/>
          </a:prstGeom>
          <a:noFill/>
        </p:spPr>
      </p:pic>
      <p:pic>
        <p:nvPicPr>
          <p:cNvPr id="58" name="Picture 6" descr="http://www.fototerra.ru/image.html?id=197473&amp;size=medium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771800" y="5085184"/>
            <a:ext cx="1512168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Picture 6" descr="http://www.fototerra.ru/image.html?id=197473&amp;size=medium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187624" y="5085184"/>
            <a:ext cx="1584176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123728" y="4365104"/>
            <a:ext cx="2952328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Вы ошиблись!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123728" y="4365104"/>
            <a:ext cx="2952328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Неверно!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123728" y="4365104"/>
            <a:ext cx="2952328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Подумайте 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ещё!</a:t>
            </a:r>
          </a:p>
        </p:txBody>
      </p:sp>
      <p:grpSp>
        <p:nvGrpSpPr>
          <p:cNvPr id="60" name="Группа 59"/>
          <p:cNvGrpSpPr/>
          <p:nvPr/>
        </p:nvGrpSpPr>
        <p:grpSpPr>
          <a:xfrm>
            <a:off x="7746752" y="1628800"/>
            <a:ext cx="1397248" cy="3816424"/>
            <a:chOff x="7746752" y="980728"/>
            <a:chExt cx="1397248" cy="3816424"/>
          </a:xfrm>
        </p:grpSpPr>
        <p:grpSp>
          <p:nvGrpSpPr>
            <p:cNvPr id="61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74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9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75" name="Управляющая кнопка: сведения 4">
                <a:hlinkClick r:id="rId10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2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72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11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73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3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70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12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71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4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68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13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69" name="Управляющая кнопка: домой 68">
                <a:hlinkClick r:id="rId14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5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66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67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76" name="Group 14"/>
          <p:cNvGrpSpPr>
            <a:grpSpLocks/>
          </p:cNvGrpSpPr>
          <p:nvPr/>
        </p:nvGrpSpPr>
        <p:grpSpPr bwMode="auto">
          <a:xfrm>
            <a:off x="2699792" y="188640"/>
            <a:ext cx="6120680" cy="1296144"/>
            <a:chOff x="1344" y="1680"/>
            <a:chExt cx="2928" cy="448"/>
          </a:xfrm>
        </p:grpSpPr>
        <p:sp>
          <p:nvSpPr>
            <p:cNvPr id="77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8800">
                <a:latin typeface="Arial Black" pitchFamily="34" charset="0"/>
              </a:endParaRPr>
            </a:p>
          </p:txBody>
        </p:sp>
        <p:sp>
          <p:nvSpPr>
            <p:cNvPr id="78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Выбери слова с чередующейся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гласной в корне</a:t>
              </a:r>
            </a:p>
          </p:txBody>
        </p:sp>
      </p:grpSp>
      <p:grpSp>
        <p:nvGrpSpPr>
          <p:cNvPr id="79" name="Group 14"/>
          <p:cNvGrpSpPr>
            <a:grpSpLocks/>
          </p:cNvGrpSpPr>
          <p:nvPr/>
        </p:nvGrpSpPr>
        <p:grpSpPr bwMode="auto">
          <a:xfrm>
            <a:off x="2699792" y="188640"/>
            <a:ext cx="6120680" cy="1152128"/>
            <a:chOff x="1344" y="1680"/>
            <a:chExt cx="2928" cy="264"/>
          </a:xfrm>
        </p:grpSpPr>
        <p:sp>
          <p:nvSpPr>
            <p:cNvPr id="80" name="Freeform 15"/>
            <p:cNvSpPr>
              <a:spLocks/>
            </p:cNvSpPr>
            <p:nvPr/>
          </p:nvSpPr>
          <p:spPr bwMode="gray">
            <a:xfrm>
              <a:off x="1439" y="1839"/>
              <a:ext cx="2736" cy="72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264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Выбрав верные решения, увидите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любимые уголки Павлодара</a:t>
              </a:r>
            </a:p>
          </p:txBody>
        </p:sp>
      </p:grpSp>
      <p:sp>
        <p:nvSpPr>
          <p:cNvPr id="82" name="Прямоугольник 81"/>
          <p:cNvSpPr/>
          <p:nvPr/>
        </p:nvSpPr>
        <p:spPr>
          <a:xfrm>
            <a:off x="2699792" y="188640"/>
            <a:ext cx="6048672" cy="115212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251520" y="548680"/>
            <a:ext cx="1728192" cy="4320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Мозаика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28" grpId="0" animBg="1"/>
      <p:bldP spid="28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вал 18"/>
          <p:cNvSpPr/>
          <p:nvPr/>
        </p:nvSpPr>
        <p:spPr>
          <a:xfrm>
            <a:off x="395536" y="2780928"/>
            <a:ext cx="2009292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перила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05166" y="2204864"/>
            <a:ext cx="2150609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убегать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2699792" y="2492896"/>
            <a:ext cx="2271373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сидеть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Picture 2" descr="C:\Documents and Settings\Администратор.MICROSOF-B96C92\Рабочий стол\SAM_3370_Medium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07153" y="4077072"/>
            <a:ext cx="1665678" cy="1210057"/>
          </a:xfrm>
          <a:prstGeom prst="rect">
            <a:avLst/>
          </a:prstGeom>
          <a:noFill/>
        </p:spPr>
      </p:pic>
      <p:pic>
        <p:nvPicPr>
          <p:cNvPr id="38" name="Picture 2" descr="C:\Documents and Settings\Администратор.MICROSOF-B96C92\Рабочий стол\SAM_3370_Medium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131840" y="4077072"/>
            <a:ext cx="1399169" cy="2520280"/>
          </a:xfrm>
          <a:prstGeom prst="rect">
            <a:avLst/>
          </a:prstGeom>
          <a:noFill/>
        </p:spPr>
      </p:pic>
      <p:pic>
        <p:nvPicPr>
          <p:cNvPr id="39" name="Picture 2" descr="C:\Documents and Settings\Администратор.MICROSOF-B96C92\Рабочий стол\SAM_3370_Medium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07153" y="5287129"/>
            <a:ext cx="1665678" cy="1310223"/>
          </a:xfrm>
          <a:prstGeom prst="rect">
            <a:avLst/>
          </a:prstGeom>
          <a:noFill/>
        </p:spPr>
      </p:pic>
      <p:pic>
        <p:nvPicPr>
          <p:cNvPr id="40" name="Picture 2" descr="C:\Documents and Settings\Администратор.MICROSOF-B96C92\Рабочий стол\SAM_3370_Medium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499992" y="4077072"/>
            <a:ext cx="1393225" cy="1273744"/>
          </a:xfrm>
          <a:prstGeom prst="rect">
            <a:avLst/>
          </a:prstGeom>
          <a:noFill/>
        </p:spPr>
      </p:pic>
      <p:pic>
        <p:nvPicPr>
          <p:cNvPr id="41" name="Picture 2" descr="C:\Documents and Settings\Администратор.MICROSOF-B96C92\Рабочий стол\SAM_3370_Medium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499992" y="5373216"/>
            <a:ext cx="1393225" cy="1224136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5226496" y="2204864"/>
            <a:ext cx="2184013" cy="50405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умирать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483768" y="3140968"/>
            <a:ext cx="2708176" cy="720080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примерять платье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5211056" y="3501008"/>
            <a:ext cx="2344904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отпереть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4960168" y="2852936"/>
            <a:ext cx="2708176" cy="50405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побирушка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482352" y="3501008"/>
            <a:ext cx="2096652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удирать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2627784" y="1916832"/>
            <a:ext cx="2620815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сочетание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299241" y="4869160"/>
            <a:ext cx="3024336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Неверно!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299241" y="4869160"/>
            <a:ext cx="3024336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Подумайте ещё!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299241" y="4869160"/>
            <a:ext cx="3024336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Вы ошиблись!</a:t>
            </a: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2299241" y="4869160"/>
            <a:ext cx="3024336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Увы!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7746752" y="1628800"/>
            <a:ext cx="1397248" cy="3816424"/>
            <a:chOff x="7746752" y="980728"/>
            <a:chExt cx="1397248" cy="3816424"/>
          </a:xfrm>
        </p:grpSpPr>
        <p:grpSp>
          <p:nvGrpSpPr>
            <p:cNvPr id="44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61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62" name="Управляющая кнопка: сведения 4">
                <a:hlinkClick r:id="rId9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5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59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10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60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8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57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11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58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0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54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12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56" name="Управляющая кнопка: домой 55">
                <a:hlinkClick r:id="rId13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1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52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53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63" name="Group 14"/>
          <p:cNvGrpSpPr>
            <a:grpSpLocks/>
          </p:cNvGrpSpPr>
          <p:nvPr/>
        </p:nvGrpSpPr>
        <p:grpSpPr bwMode="auto">
          <a:xfrm>
            <a:off x="2699792" y="188640"/>
            <a:ext cx="6120680" cy="1296144"/>
            <a:chOff x="1344" y="1680"/>
            <a:chExt cx="2928" cy="448"/>
          </a:xfrm>
        </p:grpSpPr>
        <p:sp>
          <p:nvSpPr>
            <p:cNvPr id="80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8800">
                <a:latin typeface="Arial Black" pitchFamily="34" charset="0"/>
              </a:endParaRPr>
            </a:p>
          </p:txBody>
        </p:sp>
        <p:sp>
          <p:nvSpPr>
            <p:cNvPr id="81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Выбери слова с чередующейся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гласной в корне</a:t>
              </a:r>
            </a:p>
          </p:txBody>
        </p:sp>
      </p:grpSp>
      <p:grpSp>
        <p:nvGrpSpPr>
          <p:cNvPr id="82" name="Group 14"/>
          <p:cNvGrpSpPr>
            <a:grpSpLocks/>
          </p:cNvGrpSpPr>
          <p:nvPr/>
        </p:nvGrpSpPr>
        <p:grpSpPr bwMode="auto">
          <a:xfrm>
            <a:off x="2771800" y="188640"/>
            <a:ext cx="6120680" cy="1152128"/>
            <a:chOff x="1344" y="1680"/>
            <a:chExt cx="2928" cy="264"/>
          </a:xfrm>
        </p:grpSpPr>
        <p:sp>
          <p:nvSpPr>
            <p:cNvPr id="83" name="Freeform 15"/>
            <p:cNvSpPr>
              <a:spLocks/>
            </p:cNvSpPr>
            <p:nvPr/>
          </p:nvSpPr>
          <p:spPr bwMode="gray">
            <a:xfrm>
              <a:off x="1439" y="1839"/>
              <a:ext cx="2736" cy="72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264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Выбрав верные решения, увидите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любимые уголки Павлодара</a:t>
              </a:r>
            </a:p>
          </p:txBody>
        </p:sp>
      </p:grpSp>
      <p:sp>
        <p:nvSpPr>
          <p:cNvPr id="85" name="Прямоугольник 84"/>
          <p:cNvSpPr/>
          <p:nvPr/>
        </p:nvSpPr>
        <p:spPr>
          <a:xfrm>
            <a:off x="2771800" y="188640"/>
            <a:ext cx="6048672" cy="115212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251520" y="548680"/>
            <a:ext cx="1728192" cy="4320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Мозаика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вал 18"/>
          <p:cNvSpPr/>
          <p:nvPr/>
        </p:nvSpPr>
        <p:spPr>
          <a:xfrm>
            <a:off x="5436096" y="2132856"/>
            <a:ext cx="1816460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росток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23528" y="2204864"/>
            <a:ext cx="1944215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росли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2915816" y="3356992"/>
            <a:ext cx="2053389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Ростов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483768" y="2204864"/>
            <a:ext cx="2808312" cy="570934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растворить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5220072" y="3429000"/>
            <a:ext cx="2119863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растяпа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4211960" y="2780928"/>
            <a:ext cx="2808312" cy="50405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роскошный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827584" y="3429000"/>
            <a:ext cx="1895436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расти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1043608" y="2780928"/>
            <a:ext cx="2657327" cy="49892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прорастал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4149080"/>
            <a:ext cx="1728192" cy="1339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23928" y="5445224"/>
            <a:ext cx="2376264" cy="112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63688" y="5445224"/>
            <a:ext cx="2160240" cy="112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" name="Picture 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987824" y="4149080"/>
            <a:ext cx="1584176" cy="1339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" name="Picture 4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763688" y="4149080"/>
            <a:ext cx="1224136" cy="1339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4139952" y="4221088"/>
            <a:ext cx="2088232" cy="9541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Подумайте 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ещё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!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4067944" y="4221088"/>
            <a:ext cx="2088232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Неверно!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4211960" y="4221088"/>
            <a:ext cx="2016224" cy="9541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Вы 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ошиблись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!</a:t>
            </a:r>
          </a:p>
        </p:txBody>
      </p:sp>
      <p:grpSp>
        <p:nvGrpSpPr>
          <p:cNvPr id="36" name="Группа 35"/>
          <p:cNvGrpSpPr/>
          <p:nvPr/>
        </p:nvGrpSpPr>
        <p:grpSpPr>
          <a:xfrm>
            <a:off x="7746752" y="1628800"/>
            <a:ext cx="1397248" cy="3816424"/>
            <a:chOff x="7746752" y="980728"/>
            <a:chExt cx="1397248" cy="3816424"/>
          </a:xfrm>
        </p:grpSpPr>
        <p:grpSp>
          <p:nvGrpSpPr>
            <p:cNvPr id="37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60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61" name="Управляющая кнопка: сведения 4">
                <a:hlinkClick r:id="rId9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8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58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10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59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56" name="Picture 2" descr="C:\Documents and Settings\Администратор.MICROSOF-B96C92\Рабочий стол\Рисунок1.jpg"/>
            <p:cNvPicPr>
              <a:picLocks noChangeAspect="1" noChangeArrowheads="1"/>
            </p:cNvPicPr>
            <p:nvPr/>
          </p:nvPicPr>
          <p:blipFill>
            <a:blip r:embed="rId11" cstate="email"/>
            <a:srcRect t="9017" b="9834"/>
            <a:stretch>
              <a:fillRect/>
            </a:stretch>
          </p:blipFill>
          <p:spPr bwMode="auto">
            <a:xfrm>
              <a:off x="7818760" y="4149080"/>
              <a:ext cx="936104" cy="648072"/>
            </a:xfrm>
            <a:prstGeom prst="rect">
              <a:avLst/>
            </a:prstGeom>
            <a:noFill/>
          </p:spPr>
        </p:pic>
        <p:grpSp>
          <p:nvGrpSpPr>
            <p:cNvPr id="40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54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12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55" name="Управляющая кнопка: домой 54">
                <a:hlinkClick r:id="rId13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1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43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49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83" name="Прямоугольник 82"/>
          <p:cNvSpPr/>
          <p:nvPr/>
        </p:nvSpPr>
        <p:spPr>
          <a:xfrm>
            <a:off x="251520" y="548680"/>
            <a:ext cx="1728192" cy="4320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Мозаика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84" name="Group 14"/>
          <p:cNvGrpSpPr>
            <a:grpSpLocks/>
          </p:cNvGrpSpPr>
          <p:nvPr/>
        </p:nvGrpSpPr>
        <p:grpSpPr bwMode="auto">
          <a:xfrm>
            <a:off x="2699792" y="188640"/>
            <a:ext cx="6120680" cy="1296144"/>
            <a:chOff x="1344" y="1680"/>
            <a:chExt cx="2928" cy="448"/>
          </a:xfrm>
        </p:grpSpPr>
        <p:sp>
          <p:nvSpPr>
            <p:cNvPr id="85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8800">
                <a:latin typeface="Arial Black" pitchFamily="34" charset="0"/>
              </a:endParaRPr>
            </a:p>
          </p:txBody>
        </p:sp>
        <p:sp>
          <p:nvSpPr>
            <p:cNvPr id="86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Выбери слова с чередующейся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гласной в корне</a:t>
              </a:r>
            </a:p>
          </p:txBody>
        </p:sp>
      </p:grpSp>
      <p:grpSp>
        <p:nvGrpSpPr>
          <p:cNvPr id="87" name="Group 14"/>
          <p:cNvGrpSpPr>
            <a:grpSpLocks/>
          </p:cNvGrpSpPr>
          <p:nvPr/>
        </p:nvGrpSpPr>
        <p:grpSpPr bwMode="auto">
          <a:xfrm>
            <a:off x="2699792" y="188640"/>
            <a:ext cx="6120680" cy="1152128"/>
            <a:chOff x="1344" y="1680"/>
            <a:chExt cx="2928" cy="264"/>
          </a:xfrm>
        </p:grpSpPr>
        <p:sp>
          <p:nvSpPr>
            <p:cNvPr id="88" name="Freeform 15"/>
            <p:cNvSpPr>
              <a:spLocks/>
            </p:cNvSpPr>
            <p:nvPr/>
          </p:nvSpPr>
          <p:spPr bwMode="gray">
            <a:xfrm>
              <a:off x="1439" y="1839"/>
              <a:ext cx="2736" cy="72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264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Выбрав верные решения, увидите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любимые уголки Павлодара</a:t>
              </a:r>
            </a:p>
          </p:txBody>
        </p:sp>
      </p:grpSp>
      <p:sp>
        <p:nvSpPr>
          <p:cNvPr id="90" name="Прямоугольник 89"/>
          <p:cNvSpPr/>
          <p:nvPr/>
        </p:nvSpPr>
        <p:spPr>
          <a:xfrm>
            <a:off x="2771800" y="260648"/>
            <a:ext cx="6048672" cy="10801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45" grpId="0" animBg="1"/>
      <p:bldP spid="45" grpId="1" animBg="1"/>
      <p:bldP spid="44" grpId="0" animBg="1"/>
      <p:bldP spid="44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Группа 40"/>
          <p:cNvGrpSpPr/>
          <p:nvPr/>
        </p:nvGrpSpPr>
        <p:grpSpPr>
          <a:xfrm>
            <a:off x="7746752" y="1700808"/>
            <a:ext cx="1397248" cy="3744416"/>
            <a:chOff x="7746752" y="980728"/>
            <a:chExt cx="1397248" cy="3816424"/>
          </a:xfrm>
        </p:grpSpPr>
        <p:grpSp>
          <p:nvGrpSpPr>
            <p:cNvPr id="42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56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57" name="Управляющая кнопка: сведения 4">
                <a:hlinkClick r:id="rId4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3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54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55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4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52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53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6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50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51" name="Управляющая кнопка: домой 50">
                <a:hlinkClick r:id="rId8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7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48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49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32" name="Скругленный прямоугольник 31"/>
          <p:cNvSpPr/>
          <p:nvPr/>
        </p:nvSpPr>
        <p:spPr>
          <a:xfrm>
            <a:off x="2771800" y="4221088"/>
            <a:ext cx="1800200" cy="1800200"/>
          </a:xfrm>
          <a:prstGeom prst="roundRect">
            <a:avLst/>
          </a:prstGeom>
          <a:blipFill>
            <a:blip r:embed="rId10" cstate="email"/>
            <a:stretch>
              <a:fillRect/>
            </a:stretch>
          </a:blip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        </a:t>
            </a:r>
            <a:endParaRPr lang="ru-RU" sz="2000" b="1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699792" y="4221088"/>
            <a:ext cx="1872208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b="1" dirty="0" smtClean="0">
                <a:latin typeface="Arial Black" pitchFamily="34" charset="0"/>
                <a:cs typeface="Arial" pitchFamily="34" charset="0"/>
              </a:rPr>
              <a:t>2</a:t>
            </a:r>
            <a:endParaRPr lang="ru-RU" sz="72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699792" y="4221088"/>
            <a:ext cx="1872208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23528" y="2420888"/>
            <a:ext cx="7200800" cy="165618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Расстелю рогожку,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насыплю горошку,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положу хлеба краюшку.</a:t>
            </a:r>
            <a:endParaRPr lang="ru-RU" sz="3200" dirty="0"/>
          </a:p>
        </p:txBody>
      </p:sp>
      <p:sp>
        <p:nvSpPr>
          <p:cNvPr id="45" name="Управляющая кнопка: далее 44">
            <a:hlinkClick r:id="" action="ppaction://hlinkshowjump?jump=nextslide" highlightClick="1"/>
          </p:cNvPr>
          <p:cNvSpPr/>
          <p:nvPr/>
        </p:nvSpPr>
        <p:spPr>
          <a:xfrm>
            <a:off x="5096979" y="5207756"/>
            <a:ext cx="425724" cy="292511"/>
          </a:xfrm>
          <a:prstGeom prst="actionButtonForwardNex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467544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467544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1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467544" y="4221088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076056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5076056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3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1979712" y="2564904"/>
            <a:ext cx="2016224" cy="36004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076056" y="4221088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547664" y="3573016"/>
            <a:ext cx="1584176" cy="36004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548680"/>
            <a:ext cx="1728192" cy="4320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Загадки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29" name="Group 14"/>
          <p:cNvGrpSpPr>
            <a:grpSpLocks/>
          </p:cNvGrpSpPr>
          <p:nvPr/>
        </p:nvGrpSpPr>
        <p:grpSpPr bwMode="auto">
          <a:xfrm>
            <a:off x="2915816" y="188640"/>
            <a:ext cx="5832648" cy="1584176"/>
            <a:chOff x="1344" y="1680"/>
            <a:chExt cx="2848" cy="448"/>
          </a:xfrm>
        </p:grpSpPr>
        <p:sp>
          <p:nvSpPr>
            <p:cNvPr id="30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31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84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Укажите, сколько слов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с чередующимися гласными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корне есть в загадке.</a:t>
              </a:r>
            </a:p>
          </p:txBody>
        </p:sp>
      </p:grpSp>
      <p:grpSp>
        <p:nvGrpSpPr>
          <p:cNvPr id="36" name="Group 14"/>
          <p:cNvGrpSpPr>
            <a:grpSpLocks/>
          </p:cNvGrpSpPr>
          <p:nvPr/>
        </p:nvGrpSpPr>
        <p:grpSpPr bwMode="auto">
          <a:xfrm>
            <a:off x="2915816" y="188640"/>
            <a:ext cx="5904656" cy="1584176"/>
            <a:chOff x="1311" y="1264"/>
            <a:chExt cx="2928" cy="414"/>
          </a:xfrm>
        </p:grpSpPr>
        <p:sp>
          <p:nvSpPr>
            <p:cNvPr id="37" name="Freeform 15"/>
            <p:cNvSpPr>
              <a:spLocks/>
            </p:cNvSpPr>
            <p:nvPr/>
          </p:nvSpPr>
          <p:spPr bwMode="gray">
            <a:xfrm>
              <a:off x="1410" y="148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Rectangle 16"/>
            <p:cNvSpPr>
              <a:spLocks noChangeArrowheads="1"/>
            </p:cNvSpPr>
            <p:nvPr/>
          </p:nvSpPr>
          <p:spPr bwMode="gray">
            <a:xfrm>
              <a:off x="1311" y="1264"/>
              <a:ext cx="2928" cy="35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Выбрав верный ответ,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узнаете отгадку.</a:t>
              </a: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2915816" y="188640"/>
            <a:ext cx="5904656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75" grpId="0" animBg="1"/>
      <p:bldP spid="75" grpId="1" animBg="1"/>
      <p:bldP spid="74" grpId="0" animBg="1"/>
      <p:bldP spid="74" grpId="1" animBg="1"/>
      <p:bldP spid="77" grpId="0" animBg="1"/>
      <p:bldP spid="77" grpId="1" animBg="1"/>
      <p:bldP spid="78" grpId="0" animBg="1"/>
      <p:bldP spid="78" grpId="1" animBg="1"/>
      <p:bldP spid="80" grpId="0" animBg="1"/>
      <p:bldP spid="8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/>
          <p:cNvGrpSpPr/>
          <p:nvPr/>
        </p:nvGrpSpPr>
        <p:grpSpPr>
          <a:xfrm>
            <a:off x="7746752" y="1700808"/>
            <a:ext cx="1397248" cy="3672408"/>
            <a:chOff x="7746752" y="980728"/>
            <a:chExt cx="1397248" cy="3816424"/>
          </a:xfrm>
        </p:grpSpPr>
        <p:grpSp>
          <p:nvGrpSpPr>
            <p:cNvPr id="27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44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45" name="Управляющая кнопка: сведения 4">
                <a:hlinkClick r:id="rId4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8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42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43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9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40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41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38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39" name="Управляющая кнопка: домой 38">
                <a:hlinkClick r:id="rId8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1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36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37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32" name="Скругленный прямоугольник 31"/>
          <p:cNvSpPr/>
          <p:nvPr/>
        </p:nvSpPr>
        <p:spPr>
          <a:xfrm>
            <a:off x="683568" y="4653136"/>
            <a:ext cx="1800200" cy="1800200"/>
          </a:xfrm>
          <a:prstGeom prst="roundRect">
            <a:avLst/>
          </a:prstGeom>
          <a:blipFill>
            <a:blip r:embed="rId10" cstate="email"/>
            <a:stretch>
              <a:fillRect/>
            </a:stretch>
          </a:blip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         ГОД</a:t>
            </a:r>
            <a:endParaRPr lang="ru-RU" sz="2000" b="1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83568" y="4653136"/>
            <a:ext cx="1872208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b="1" dirty="0" smtClean="0">
                <a:latin typeface="Arial Black" pitchFamily="34" charset="0"/>
                <a:cs typeface="Arial" pitchFamily="34" charset="0"/>
              </a:rPr>
              <a:t>1</a:t>
            </a:r>
            <a:endParaRPr lang="ru-RU" sz="72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83568" y="4581128"/>
            <a:ext cx="1872208" cy="187220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51520" y="2204864"/>
            <a:ext cx="7056784" cy="230425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Выросло дерево от земли до неба, на этом дереве двенадцать сучков, на каждом сучке по четыре кошеля, в каждом кошеле по семи яиц, а седьмое красное.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2915816" y="4653136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2915816" y="4653136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2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2915816" y="4725144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148064" y="4653136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5148064" y="4653136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3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611560" y="2348880"/>
            <a:ext cx="1656184" cy="36004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148064" y="4653136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548680"/>
            <a:ext cx="1728192" cy="4320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Мозаика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46" name="Group 14"/>
          <p:cNvGrpSpPr>
            <a:grpSpLocks/>
          </p:cNvGrpSpPr>
          <p:nvPr/>
        </p:nvGrpSpPr>
        <p:grpSpPr bwMode="auto">
          <a:xfrm>
            <a:off x="2915816" y="188640"/>
            <a:ext cx="5832648" cy="1584176"/>
            <a:chOff x="1344" y="1680"/>
            <a:chExt cx="2848" cy="448"/>
          </a:xfrm>
        </p:grpSpPr>
        <p:sp>
          <p:nvSpPr>
            <p:cNvPr id="47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48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84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Укажите, сколько слов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с чередующимися гласными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корне есть в загадке.</a:t>
              </a:r>
            </a:p>
          </p:txBody>
        </p:sp>
      </p:grpSp>
      <p:grpSp>
        <p:nvGrpSpPr>
          <p:cNvPr id="49" name="Group 14"/>
          <p:cNvGrpSpPr>
            <a:grpSpLocks/>
          </p:cNvGrpSpPr>
          <p:nvPr/>
        </p:nvGrpSpPr>
        <p:grpSpPr bwMode="auto">
          <a:xfrm>
            <a:off x="2915816" y="188640"/>
            <a:ext cx="5904656" cy="1584176"/>
            <a:chOff x="1311" y="1264"/>
            <a:chExt cx="2928" cy="414"/>
          </a:xfrm>
        </p:grpSpPr>
        <p:sp>
          <p:nvSpPr>
            <p:cNvPr id="50" name="Freeform 15"/>
            <p:cNvSpPr>
              <a:spLocks/>
            </p:cNvSpPr>
            <p:nvPr/>
          </p:nvSpPr>
          <p:spPr bwMode="gray">
            <a:xfrm>
              <a:off x="1410" y="148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Rectangle 16"/>
            <p:cNvSpPr>
              <a:spLocks noChangeArrowheads="1"/>
            </p:cNvSpPr>
            <p:nvPr/>
          </p:nvSpPr>
          <p:spPr bwMode="gray">
            <a:xfrm>
              <a:off x="1311" y="1264"/>
              <a:ext cx="2928" cy="35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Выбрав верный ответ,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узнаете отгадку.</a:t>
              </a: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2915816" y="188640"/>
            <a:ext cx="5904656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75" grpId="0" animBg="1"/>
      <p:bldP spid="75" grpId="1" animBg="1"/>
      <p:bldP spid="74" grpId="0" animBg="1"/>
      <p:bldP spid="74" grpId="1" animBg="1"/>
      <p:bldP spid="77" grpId="0" animBg="1"/>
      <p:bldP spid="77" grpId="1" animBg="1"/>
      <p:bldP spid="78" grpId="0" animBg="1"/>
      <p:bldP spid="78" grpId="1" animBg="1"/>
      <p:bldP spid="8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/>
        </p:nvGrpSpPr>
        <p:grpSpPr>
          <a:xfrm>
            <a:off x="7746752" y="1772816"/>
            <a:ext cx="1397248" cy="3672408"/>
            <a:chOff x="7746752" y="980728"/>
            <a:chExt cx="1397248" cy="3816424"/>
          </a:xfrm>
        </p:grpSpPr>
        <p:grpSp>
          <p:nvGrpSpPr>
            <p:cNvPr id="29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48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49" name="Управляющая кнопка: сведения 4">
                <a:hlinkClick r:id="rId4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46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47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1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43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45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6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41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42" name="Управляющая кнопка: домой 41">
                <a:hlinkClick r:id="rId8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7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38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39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32" name="Скругленный прямоугольник 31"/>
          <p:cNvSpPr/>
          <p:nvPr/>
        </p:nvSpPr>
        <p:spPr>
          <a:xfrm>
            <a:off x="683568" y="4581128"/>
            <a:ext cx="1872208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 неверный</a:t>
            </a:r>
            <a:endParaRPr lang="ru-RU" b="1" dirty="0" smtClean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ru-RU" b="1" dirty="0" smtClean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83568" y="4581128"/>
            <a:ext cx="1872208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b="1" dirty="0" smtClean="0">
                <a:latin typeface="Arial Black" pitchFamily="34" charset="0"/>
                <a:cs typeface="Arial" pitchFamily="34" charset="0"/>
              </a:rPr>
              <a:t>1</a:t>
            </a:r>
            <a:endParaRPr lang="ru-RU" sz="72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83568" y="4581128"/>
            <a:ext cx="1872208" cy="187220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23528" y="2276872"/>
            <a:ext cx="7128792" cy="201622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Заря-заряница, красная девица, врата запирала, по полю гуляла, ключи потеряла, месяц видел, а солнце скрало.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2915816" y="458112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2915816" y="458112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2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2915816" y="4653136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148064" y="4581128"/>
            <a:ext cx="1800200" cy="1800200"/>
          </a:xfrm>
          <a:prstGeom prst="roundRect">
            <a:avLst/>
          </a:prstGeom>
          <a:blipFill>
            <a:blip r:embed="rId10" cstate="email"/>
            <a:stretch>
              <a:fillRect/>
            </a:stretch>
          </a:blip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        роса</a:t>
            </a:r>
            <a:endParaRPr lang="ru-RU" sz="2000" b="1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5148064" y="458112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3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539552" y="2348880"/>
            <a:ext cx="1080120" cy="36004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148064" y="4581128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63688" y="2852936"/>
            <a:ext cx="1944216" cy="36004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763688" y="2420888"/>
            <a:ext cx="1872208" cy="36004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548680"/>
            <a:ext cx="1728192" cy="4320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Мозаика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50" name="Group 14"/>
          <p:cNvGrpSpPr>
            <a:grpSpLocks/>
          </p:cNvGrpSpPr>
          <p:nvPr/>
        </p:nvGrpSpPr>
        <p:grpSpPr bwMode="auto">
          <a:xfrm>
            <a:off x="2915816" y="188640"/>
            <a:ext cx="5832648" cy="1584176"/>
            <a:chOff x="1344" y="1680"/>
            <a:chExt cx="2848" cy="448"/>
          </a:xfrm>
        </p:grpSpPr>
        <p:sp>
          <p:nvSpPr>
            <p:cNvPr id="51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52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84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Укажите, сколько слов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с чередующимися гласными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корне есть в загадке.</a:t>
              </a:r>
            </a:p>
          </p:txBody>
        </p:sp>
      </p:grpSp>
      <p:grpSp>
        <p:nvGrpSpPr>
          <p:cNvPr id="53" name="Group 14"/>
          <p:cNvGrpSpPr>
            <a:grpSpLocks/>
          </p:cNvGrpSpPr>
          <p:nvPr/>
        </p:nvGrpSpPr>
        <p:grpSpPr bwMode="auto">
          <a:xfrm>
            <a:off x="2900775" y="218309"/>
            <a:ext cx="5904656" cy="1584176"/>
            <a:chOff x="1311" y="1264"/>
            <a:chExt cx="2928" cy="414"/>
          </a:xfrm>
        </p:grpSpPr>
        <p:sp>
          <p:nvSpPr>
            <p:cNvPr id="54" name="Freeform 15"/>
            <p:cNvSpPr>
              <a:spLocks/>
            </p:cNvSpPr>
            <p:nvPr/>
          </p:nvSpPr>
          <p:spPr bwMode="gray">
            <a:xfrm>
              <a:off x="1410" y="148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16"/>
            <p:cNvSpPr>
              <a:spLocks noChangeArrowheads="1"/>
            </p:cNvSpPr>
            <p:nvPr/>
          </p:nvSpPr>
          <p:spPr bwMode="gray">
            <a:xfrm>
              <a:off x="1311" y="1264"/>
              <a:ext cx="2928" cy="35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Выбрав верный ответ,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узнаете отгадку.</a:t>
              </a:r>
            </a:p>
          </p:txBody>
        </p:sp>
      </p:grpSp>
      <p:sp>
        <p:nvSpPr>
          <p:cNvPr id="56" name="Прямоугольник 55"/>
          <p:cNvSpPr/>
          <p:nvPr/>
        </p:nvSpPr>
        <p:spPr>
          <a:xfrm>
            <a:off x="2911631" y="188640"/>
            <a:ext cx="5904656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75" grpId="0" animBg="1"/>
      <p:bldP spid="75" grpId="1" animBg="1"/>
      <p:bldP spid="74" grpId="0" animBg="1"/>
      <p:bldP spid="74" grpId="1" animBg="1"/>
      <p:bldP spid="77" grpId="0" animBg="1"/>
      <p:bldP spid="77" grpId="1" animBg="1"/>
      <p:bldP spid="78" grpId="0" animBg="1"/>
      <p:bldP spid="78" grpId="1" animBg="1"/>
      <p:bldP spid="80" grpId="0" animBg="1"/>
      <p:bldP spid="40" grpId="0" animBg="1"/>
      <p:bldP spid="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2123728" y="188640"/>
            <a:ext cx="4896544" cy="57606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050" name="AutoShape 26" descr="Смайлы Эмо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AutoShape 2" descr="Смайлы Эмо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Управляющая кнопка: далее 29">
            <a:hlinkClick r:id="" action="ppaction://hlinkshowjump?jump=nextslide" highlightClick="1"/>
          </p:cNvPr>
          <p:cNvSpPr/>
          <p:nvPr/>
        </p:nvSpPr>
        <p:spPr>
          <a:xfrm>
            <a:off x="1259632" y="3789040"/>
            <a:ext cx="720000" cy="540000"/>
          </a:xfrm>
          <a:prstGeom prst="actionButtonForwardNex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Управляющая кнопка: назад 30">
            <a:hlinkClick r:id="" action="ppaction://hlinkshowjump?jump=previousslide" highlightClick="1"/>
          </p:cNvPr>
          <p:cNvSpPr/>
          <p:nvPr/>
        </p:nvSpPr>
        <p:spPr>
          <a:xfrm>
            <a:off x="1259632" y="3140968"/>
            <a:ext cx="720000" cy="540000"/>
          </a:xfrm>
          <a:prstGeom prst="actionButtonBackPrevious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Управляющая кнопка: сведения 31">
            <a:hlinkClick r:id="rId4" action="ppaction://hlinksldjump" highlightClick="1"/>
          </p:cNvPr>
          <p:cNvSpPr/>
          <p:nvPr/>
        </p:nvSpPr>
        <p:spPr>
          <a:xfrm>
            <a:off x="1259632" y="1772816"/>
            <a:ext cx="720000" cy="540000"/>
          </a:xfrm>
          <a:prstGeom prst="actionButtonInformation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Управляющая кнопка: домой 32">
            <a:hlinkClick r:id="rId5" action="ppaction://hlinksldjump" highlightClick="1"/>
          </p:cNvPr>
          <p:cNvSpPr/>
          <p:nvPr/>
        </p:nvSpPr>
        <p:spPr>
          <a:xfrm>
            <a:off x="1259632" y="1052736"/>
            <a:ext cx="720000" cy="540000"/>
          </a:xfrm>
          <a:prstGeom prst="actionButtonHome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AutoShape 12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1259632" y="2420888"/>
            <a:ext cx="720000" cy="540000"/>
          </a:xfrm>
          <a:prstGeom prst="actionButtonReturn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5" name="Rectangle 15"/>
          <p:cNvSpPr>
            <a:spLocks noChangeArrowheads="1"/>
          </p:cNvSpPr>
          <p:nvPr/>
        </p:nvSpPr>
        <p:spPr bwMode="auto">
          <a:xfrm>
            <a:off x="1907704" y="1052736"/>
            <a:ext cx="48965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 вернуться к содержанию</a:t>
            </a:r>
          </a:p>
        </p:txBody>
      </p:sp>
      <p:sp>
        <p:nvSpPr>
          <p:cNvPr id="36" name="Rectangle 16"/>
          <p:cNvSpPr>
            <a:spLocks noChangeArrowheads="1"/>
          </p:cNvSpPr>
          <p:nvPr/>
        </p:nvSpPr>
        <p:spPr bwMode="auto">
          <a:xfrm>
            <a:off x="1907704" y="1772816"/>
            <a:ext cx="39608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 вернуться к теории</a:t>
            </a:r>
          </a:p>
        </p:txBody>
      </p:sp>
      <p:sp>
        <p:nvSpPr>
          <p:cNvPr id="37" name="Rectangle 17"/>
          <p:cNvSpPr>
            <a:spLocks noChangeArrowheads="1"/>
          </p:cNvSpPr>
          <p:nvPr/>
        </p:nvSpPr>
        <p:spPr bwMode="auto">
          <a:xfrm>
            <a:off x="1907704" y="3140968"/>
            <a:ext cx="51125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 на предыдущий слайд</a:t>
            </a:r>
          </a:p>
        </p:txBody>
      </p:sp>
      <p:sp>
        <p:nvSpPr>
          <p:cNvPr id="38" name="Rectangle 18"/>
          <p:cNvSpPr>
            <a:spLocks noChangeArrowheads="1"/>
          </p:cNvSpPr>
          <p:nvPr/>
        </p:nvSpPr>
        <p:spPr bwMode="auto">
          <a:xfrm>
            <a:off x="1907704" y="3861048"/>
            <a:ext cx="38164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 на следующий слайд</a:t>
            </a:r>
          </a:p>
        </p:txBody>
      </p:sp>
      <p:sp>
        <p:nvSpPr>
          <p:cNvPr id="39" name="Rectangle 19"/>
          <p:cNvSpPr>
            <a:spLocks noChangeArrowheads="1"/>
          </p:cNvSpPr>
          <p:nvPr/>
        </p:nvSpPr>
        <p:spPr bwMode="auto">
          <a:xfrm>
            <a:off x="1907704" y="2420888"/>
            <a:ext cx="61206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 на последний показанный слайд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2384001" y="188640"/>
            <a:ext cx="4612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6600"/>
                </a:solidFill>
                <a:latin typeface="Comic Sans MS" pitchFamily="66" charset="0"/>
              </a:rPr>
              <a:t>Как управлять слайдами</a:t>
            </a:r>
            <a:endParaRPr lang="ru-RU" sz="2800" b="1" dirty="0">
              <a:solidFill>
                <a:srgbClr val="FF6600"/>
              </a:solidFill>
              <a:latin typeface="Comic Sans MS" pitchFamily="66" charset="0"/>
            </a:endParaRPr>
          </a:p>
        </p:txBody>
      </p:sp>
      <p:pic>
        <p:nvPicPr>
          <p:cNvPr id="21" name="Picture 2" descr="E:\Новая папка\school2179.gif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81" y="1434167"/>
            <a:ext cx="660151" cy="67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E:\Новая папка\school2183.gif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14" y="2685822"/>
            <a:ext cx="836717" cy="72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Группа 22"/>
          <p:cNvGrpSpPr/>
          <p:nvPr/>
        </p:nvGrpSpPr>
        <p:grpSpPr>
          <a:xfrm>
            <a:off x="3704346" y="6228809"/>
            <a:ext cx="1584080" cy="395992"/>
            <a:chOff x="5004048" y="6165304"/>
            <a:chExt cx="1872112" cy="468000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5004048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6012160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Управляющая кнопка: далее 25">
              <a:hlinkClick r:id="" action="ppaction://hlinkshowjump?jump=nextslide" highlightClick="1"/>
            </p:cNvPr>
            <p:cNvSpPr/>
            <p:nvPr/>
          </p:nvSpPr>
          <p:spPr>
            <a:xfrm>
              <a:off x="6156176" y="6237312"/>
              <a:ext cx="648000" cy="324000"/>
            </a:xfrm>
            <a:prstGeom prst="actionButtonForwardNext">
              <a:avLst/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Управляющая кнопка: назад 26">
              <a:hlinkClick r:id="" action="ppaction://hlinkshowjump?jump=previousslide" highlightClick="1"/>
            </p:cNvPr>
            <p:cNvSpPr/>
            <p:nvPr/>
          </p:nvSpPr>
          <p:spPr>
            <a:xfrm>
              <a:off x="5148064" y="6237312"/>
              <a:ext cx="648000" cy="324000"/>
            </a:xfrm>
            <a:prstGeom prst="actionButtonBackPrevious">
              <a:avLst/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/>
          <p:cNvGrpSpPr/>
          <p:nvPr/>
        </p:nvGrpSpPr>
        <p:grpSpPr>
          <a:xfrm>
            <a:off x="7746752" y="1844824"/>
            <a:ext cx="1397248" cy="3600400"/>
            <a:chOff x="7746752" y="980728"/>
            <a:chExt cx="1397248" cy="3816424"/>
          </a:xfrm>
        </p:grpSpPr>
        <p:grpSp>
          <p:nvGrpSpPr>
            <p:cNvPr id="27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44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45" name="Управляющая кнопка: сведения 4">
                <a:hlinkClick r:id="rId4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8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42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43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9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40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41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38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39" name="Управляющая кнопка: домой 38">
                <a:hlinkClick r:id="rId8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1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36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37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32" name="Скругленный прямоугольник 31"/>
          <p:cNvSpPr/>
          <p:nvPr/>
        </p:nvSpPr>
        <p:spPr>
          <a:xfrm>
            <a:off x="611560" y="4437112"/>
            <a:ext cx="1800200" cy="1800200"/>
          </a:xfrm>
          <a:prstGeom prst="roundRect">
            <a:avLst/>
          </a:prstGeom>
          <a:blipFill>
            <a:blip r:embed="rId10" cstate="email"/>
            <a:stretch>
              <a:fillRect/>
            </a:stretch>
          </a:blip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 письмо</a:t>
            </a:r>
            <a:endParaRPr lang="ru-RU" sz="2000" b="1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39552" y="4437112"/>
            <a:ext cx="1872208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b="1" dirty="0" smtClean="0">
                <a:latin typeface="Arial Black" pitchFamily="34" charset="0"/>
                <a:cs typeface="Arial" pitchFamily="34" charset="0"/>
              </a:rPr>
              <a:t>1</a:t>
            </a:r>
            <a:endParaRPr lang="ru-RU" sz="72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39552" y="4365104"/>
            <a:ext cx="1872208" cy="187220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95536" y="2204864"/>
            <a:ext cx="7128792" cy="208823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Расстилается по двору белое сукно: конь его топчет, один ходит, другой водит, черные птицы на него садятся.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2843808" y="4437112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2843808" y="4437112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2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2843808" y="4509120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076056" y="4437112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5076056" y="4437112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3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899592" y="2348880"/>
            <a:ext cx="2808312" cy="36004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076056" y="4437112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548680"/>
            <a:ext cx="1728192" cy="4320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Мозаика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46" name="Group 14"/>
          <p:cNvGrpSpPr>
            <a:grpSpLocks/>
          </p:cNvGrpSpPr>
          <p:nvPr/>
        </p:nvGrpSpPr>
        <p:grpSpPr bwMode="auto">
          <a:xfrm>
            <a:off x="2915816" y="188640"/>
            <a:ext cx="5832648" cy="1584176"/>
            <a:chOff x="1344" y="1680"/>
            <a:chExt cx="2848" cy="448"/>
          </a:xfrm>
        </p:grpSpPr>
        <p:sp>
          <p:nvSpPr>
            <p:cNvPr id="47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48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84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Укажите, сколько слов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с чередующимися гласными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корне есть в загадке.</a:t>
              </a:r>
            </a:p>
          </p:txBody>
        </p:sp>
      </p:grpSp>
      <p:grpSp>
        <p:nvGrpSpPr>
          <p:cNvPr id="49" name="Group 14"/>
          <p:cNvGrpSpPr>
            <a:grpSpLocks/>
          </p:cNvGrpSpPr>
          <p:nvPr/>
        </p:nvGrpSpPr>
        <p:grpSpPr bwMode="auto">
          <a:xfrm>
            <a:off x="2915816" y="188640"/>
            <a:ext cx="5904656" cy="1584176"/>
            <a:chOff x="1311" y="1264"/>
            <a:chExt cx="2928" cy="414"/>
          </a:xfrm>
        </p:grpSpPr>
        <p:sp>
          <p:nvSpPr>
            <p:cNvPr id="50" name="Freeform 15"/>
            <p:cNvSpPr>
              <a:spLocks/>
            </p:cNvSpPr>
            <p:nvPr/>
          </p:nvSpPr>
          <p:spPr bwMode="gray">
            <a:xfrm>
              <a:off x="1410" y="148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Rectangle 16"/>
            <p:cNvSpPr>
              <a:spLocks noChangeArrowheads="1"/>
            </p:cNvSpPr>
            <p:nvPr/>
          </p:nvSpPr>
          <p:spPr bwMode="gray">
            <a:xfrm>
              <a:off x="1311" y="1264"/>
              <a:ext cx="2928" cy="35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Выбрав верный ответ,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узнаете отгадку.</a:t>
              </a: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2915816" y="188640"/>
            <a:ext cx="5904656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75" grpId="0" animBg="1"/>
      <p:bldP spid="75" grpId="1" animBg="1"/>
      <p:bldP spid="74" grpId="0" animBg="1"/>
      <p:bldP spid="74" grpId="1" animBg="1"/>
      <p:bldP spid="77" grpId="0" animBg="1"/>
      <p:bldP spid="77" grpId="1" animBg="1"/>
      <p:bldP spid="78" grpId="0" animBg="1"/>
      <p:bldP spid="78" grpId="1" animBg="1"/>
      <p:bldP spid="8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2915816" y="4221088"/>
            <a:ext cx="1512168" cy="1800200"/>
          </a:xfrm>
          <a:prstGeom prst="roundRect">
            <a:avLst/>
          </a:prstGeom>
          <a:blipFill>
            <a:blip r:embed="rId3" cstate="email"/>
            <a:stretch>
              <a:fillRect/>
            </a:stretch>
          </a:blip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        </a:t>
            </a:r>
            <a:endParaRPr lang="ru-RU" sz="2000" b="1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771800" y="4221088"/>
            <a:ext cx="1872208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b="1" dirty="0" smtClean="0">
                <a:latin typeface="Arial Black" pitchFamily="34" charset="0"/>
                <a:cs typeface="Arial" pitchFamily="34" charset="0"/>
              </a:rPr>
              <a:t>2</a:t>
            </a:r>
            <a:endParaRPr lang="ru-RU" sz="72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771800" y="4221088"/>
            <a:ext cx="1872208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95536" y="2348880"/>
            <a:ext cx="6984776" cy="165618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лесу выросло, из лесу вынесли, на руках плачет, а на полу скачут.</a:t>
            </a:r>
            <a:endParaRPr lang="ru-RU" sz="3200" dirty="0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467544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467544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1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467544" y="4221088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076056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5076056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3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771800" y="2564904"/>
            <a:ext cx="1944216" cy="36004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076056" y="4221088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3635896" y="3501008"/>
            <a:ext cx="1440160" cy="36004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548680"/>
            <a:ext cx="1728192" cy="4320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Мозаика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7746752" y="1628800"/>
            <a:ext cx="1397248" cy="3816424"/>
            <a:chOff x="7746752" y="980728"/>
            <a:chExt cx="1397248" cy="3816424"/>
          </a:xfrm>
        </p:grpSpPr>
        <p:grpSp>
          <p:nvGrpSpPr>
            <p:cNvPr id="28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45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46" name="Управляющая кнопка: сведения 4">
                <a:hlinkClick r:id="rId5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9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43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44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41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42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1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39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40" name="Управляющая кнопка: домой 39">
                <a:hlinkClick r:id="rId9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6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37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38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47" name="Group 14"/>
          <p:cNvGrpSpPr>
            <a:grpSpLocks/>
          </p:cNvGrpSpPr>
          <p:nvPr/>
        </p:nvGrpSpPr>
        <p:grpSpPr bwMode="auto">
          <a:xfrm>
            <a:off x="2915816" y="188640"/>
            <a:ext cx="5832648" cy="1584176"/>
            <a:chOff x="1344" y="1680"/>
            <a:chExt cx="2848" cy="448"/>
          </a:xfrm>
        </p:grpSpPr>
        <p:sp>
          <p:nvSpPr>
            <p:cNvPr id="48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49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84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Укажите, сколько слов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с чередующимися гласными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корне есть в загадке.</a:t>
              </a:r>
            </a:p>
          </p:txBody>
        </p:sp>
      </p:grpSp>
      <p:grpSp>
        <p:nvGrpSpPr>
          <p:cNvPr id="50" name="Group 14"/>
          <p:cNvGrpSpPr>
            <a:grpSpLocks/>
          </p:cNvGrpSpPr>
          <p:nvPr/>
        </p:nvGrpSpPr>
        <p:grpSpPr bwMode="auto">
          <a:xfrm>
            <a:off x="2915816" y="188640"/>
            <a:ext cx="5904656" cy="1584176"/>
            <a:chOff x="1311" y="1264"/>
            <a:chExt cx="2928" cy="414"/>
          </a:xfrm>
        </p:grpSpPr>
        <p:sp>
          <p:nvSpPr>
            <p:cNvPr id="51" name="Freeform 15"/>
            <p:cNvSpPr>
              <a:spLocks/>
            </p:cNvSpPr>
            <p:nvPr/>
          </p:nvSpPr>
          <p:spPr bwMode="gray">
            <a:xfrm>
              <a:off x="1410" y="148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Rectangle 16"/>
            <p:cNvSpPr>
              <a:spLocks noChangeArrowheads="1"/>
            </p:cNvSpPr>
            <p:nvPr/>
          </p:nvSpPr>
          <p:spPr bwMode="gray">
            <a:xfrm>
              <a:off x="1311" y="1264"/>
              <a:ext cx="2928" cy="35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Выбрав верный ответ,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узнаете отгадку.</a:t>
              </a: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2915816" y="260648"/>
            <a:ext cx="5904656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75" grpId="0" animBg="1"/>
      <p:bldP spid="75" grpId="1" animBg="1"/>
      <p:bldP spid="74" grpId="0" animBg="1"/>
      <p:bldP spid="74" grpId="1" animBg="1"/>
      <p:bldP spid="77" grpId="0" animBg="1"/>
      <p:bldP spid="77" grpId="1" animBg="1"/>
      <p:bldP spid="78" grpId="0" animBg="1"/>
      <p:bldP spid="78" grpId="1" animBg="1"/>
      <p:bldP spid="80" grpId="0" animBg="1"/>
      <p:bldP spid="8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611560" y="4221088"/>
            <a:ext cx="1800200" cy="1800200"/>
          </a:xfrm>
          <a:prstGeom prst="roundRect">
            <a:avLst/>
          </a:prstGeom>
          <a:blipFill>
            <a:blip r:embed="rId3" cstate="email"/>
            <a:stretch>
              <a:fillRect/>
            </a:stretch>
          </a:blip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11560" y="4221088"/>
            <a:ext cx="1872208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b="1" dirty="0" smtClean="0">
                <a:latin typeface="Arial Black" pitchFamily="34" charset="0"/>
                <a:cs typeface="Arial" pitchFamily="34" charset="0"/>
              </a:rPr>
              <a:t>1</a:t>
            </a:r>
            <a:endParaRPr lang="ru-RU" sz="72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11560" y="4149080"/>
            <a:ext cx="1872208" cy="187220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23528" y="2492896"/>
            <a:ext cx="7128792" cy="122413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Впотьмах родится, с огнем помирает.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2843808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2843808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2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2843808" y="4293096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076056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5076056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3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843808" y="3212976"/>
            <a:ext cx="2016224" cy="36004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076056" y="4221088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548680"/>
            <a:ext cx="1728192" cy="4320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Мозаика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7746752" y="1628800"/>
            <a:ext cx="1397248" cy="3816424"/>
            <a:chOff x="7746752" y="980728"/>
            <a:chExt cx="1397248" cy="3816424"/>
          </a:xfrm>
        </p:grpSpPr>
        <p:grpSp>
          <p:nvGrpSpPr>
            <p:cNvPr id="27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44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45" name="Управляющая кнопка: сведения 4">
                <a:hlinkClick r:id="rId5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8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42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43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9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40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41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38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39" name="Управляющая кнопка: домой 38">
                <a:hlinkClick r:id="rId9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1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36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37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46" name="Group 14"/>
          <p:cNvGrpSpPr>
            <a:grpSpLocks/>
          </p:cNvGrpSpPr>
          <p:nvPr/>
        </p:nvGrpSpPr>
        <p:grpSpPr bwMode="auto">
          <a:xfrm>
            <a:off x="2915816" y="188640"/>
            <a:ext cx="5832648" cy="1584176"/>
            <a:chOff x="1344" y="1680"/>
            <a:chExt cx="2848" cy="448"/>
          </a:xfrm>
        </p:grpSpPr>
        <p:sp>
          <p:nvSpPr>
            <p:cNvPr id="47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48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84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Укажите, сколько слов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с чередующимися гласными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корне есть в загадке.</a:t>
              </a:r>
            </a:p>
          </p:txBody>
        </p:sp>
      </p:grpSp>
      <p:grpSp>
        <p:nvGrpSpPr>
          <p:cNvPr id="49" name="Group 14"/>
          <p:cNvGrpSpPr>
            <a:grpSpLocks/>
          </p:cNvGrpSpPr>
          <p:nvPr/>
        </p:nvGrpSpPr>
        <p:grpSpPr bwMode="auto">
          <a:xfrm>
            <a:off x="2915816" y="188640"/>
            <a:ext cx="5904656" cy="1584176"/>
            <a:chOff x="1311" y="1264"/>
            <a:chExt cx="2928" cy="414"/>
          </a:xfrm>
        </p:grpSpPr>
        <p:sp>
          <p:nvSpPr>
            <p:cNvPr id="50" name="Freeform 15"/>
            <p:cNvSpPr>
              <a:spLocks/>
            </p:cNvSpPr>
            <p:nvPr/>
          </p:nvSpPr>
          <p:spPr bwMode="gray">
            <a:xfrm>
              <a:off x="1410" y="148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Rectangle 16"/>
            <p:cNvSpPr>
              <a:spLocks noChangeArrowheads="1"/>
            </p:cNvSpPr>
            <p:nvPr/>
          </p:nvSpPr>
          <p:spPr bwMode="gray">
            <a:xfrm>
              <a:off x="1311" y="1264"/>
              <a:ext cx="2928" cy="35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Выбрав верный ответ,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узнаете отгадку.</a:t>
              </a: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2987824" y="260648"/>
            <a:ext cx="5904656" cy="12961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75" grpId="0" animBg="1"/>
      <p:bldP spid="75" grpId="1" animBg="1"/>
      <p:bldP spid="74" grpId="0" animBg="1"/>
      <p:bldP spid="74" grpId="1" animBg="1"/>
      <p:bldP spid="77" grpId="0" animBg="1"/>
      <p:bldP spid="77" grpId="1" animBg="1"/>
      <p:bldP spid="78" grpId="0" animBg="1"/>
      <p:bldP spid="78" grpId="1" animBg="1"/>
      <p:bldP spid="8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395536" y="4221088"/>
            <a:ext cx="1800200" cy="1800200"/>
          </a:xfrm>
          <a:prstGeom prst="roundRect">
            <a:avLst/>
          </a:prstGeom>
          <a:blipFill>
            <a:blip r:embed="rId3" cstate="email"/>
            <a:stretch>
              <a:fillRect/>
            </a:stretch>
          </a:blip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        </a:t>
            </a:r>
            <a:endParaRPr lang="ru-RU" sz="2000" b="1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95536" y="4221088"/>
            <a:ext cx="1872208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b="1" dirty="0" smtClean="0">
                <a:latin typeface="Arial Black" pitchFamily="34" charset="0"/>
                <a:cs typeface="Arial" pitchFamily="34" charset="0"/>
              </a:rPr>
              <a:t>1</a:t>
            </a:r>
            <a:endParaRPr lang="ru-RU" sz="72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95536" y="4221088"/>
            <a:ext cx="1872208" cy="187220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23528" y="2492896"/>
            <a:ext cx="7200800" cy="136815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летнюю пору растут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золотые горы.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2843808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2843808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2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2843808" y="4293096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076056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5076056" y="4221088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3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4860032" y="2780928"/>
            <a:ext cx="1368152" cy="36004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076056" y="4221088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548680"/>
            <a:ext cx="1728192" cy="4320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Мозаика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7746752" y="1628800"/>
            <a:ext cx="1397248" cy="3816424"/>
            <a:chOff x="7746752" y="980728"/>
            <a:chExt cx="1397248" cy="3816424"/>
          </a:xfrm>
        </p:grpSpPr>
        <p:grpSp>
          <p:nvGrpSpPr>
            <p:cNvPr id="27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44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45" name="Управляющая кнопка: сведения 4">
                <a:hlinkClick r:id="rId5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8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42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43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9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40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41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38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39" name="Управляющая кнопка: домой 38">
                <a:hlinkClick r:id="rId9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1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36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37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46" name="Group 14"/>
          <p:cNvGrpSpPr>
            <a:grpSpLocks/>
          </p:cNvGrpSpPr>
          <p:nvPr/>
        </p:nvGrpSpPr>
        <p:grpSpPr bwMode="auto">
          <a:xfrm>
            <a:off x="2915816" y="188640"/>
            <a:ext cx="5832648" cy="1584176"/>
            <a:chOff x="1344" y="1680"/>
            <a:chExt cx="2848" cy="448"/>
          </a:xfrm>
        </p:grpSpPr>
        <p:sp>
          <p:nvSpPr>
            <p:cNvPr id="47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48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84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Укажите, сколько слов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с чередующимися гласными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корне есть в загадке.</a:t>
              </a:r>
            </a:p>
          </p:txBody>
        </p:sp>
      </p:grpSp>
      <p:grpSp>
        <p:nvGrpSpPr>
          <p:cNvPr id="49" name="Group 14"/>
          <p:cNvGrpSpPr>
            <a:grpSpLocks/>
          </p:cNvGrpSpPr>
          <p:nvPr/>
        </p:nvGrpSpPr>
        <p:grpSpPr bwMode="auto">
          <a:xfrm>
            <a:off x="2915816" y="188640"/>
            <a:ext cx="5904656" cy="1584176"/>
            <a:chOff x="1311" y="1264"/>
            <a:chExt cx="2928" cy="414"/>
          </a:xfrm>
        </p:grpSpPr>
        <p:sp>
          <p:nvSpPr>
            <p:cNvPr id="50" name="Freeform 15"/>
            <p:cNvSpPr>
              <a:spLocks/>
            </p:cNvSpPr>
            <p:nvPr/>
          </p:nvSpPr>
          <p:spPr bwMode="gray">
            <a:xfrm>
              <a:off x="1410" y="148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Rectangle 16"/>
            <p:cNvSpPr>
              <a:spLocks noChangeArrowheads="1"/>
            </p:cNvSpPr>
            <p:nvPr/>
          </p:nvSpPr>
          <p:spPr bwMode="gray">
            <a:xfrm>
              <a:off x="1311" y="1264"/>
              <a:ext cx="2928" cy="35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Выбрав верный ответ,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узнаете отгадку.</a:t>
              </a: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2915816" y="188640"/>
            <a:ext cx="5904656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75" grpId="0" animBg="1"/>
      <p:bldP spid="75" grpId="1" animBg="1"/>
      <p:bldP spid="74" grpId="0" animBg="1"/>
      <p:bldP spid="74" grpId="1" animBg="1"/>
      <p:bldP spid="77" grpId="0" animBg="1"/>
      <p:bldP spid="77" grpId="1" animBg="1"/>
      <p:bldP spid="78" grpId="0" animBg="1"/>
      <p:bldP spid="78" grpId="1" animBg="1"/>
      <p:bldP spid="8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2987824" y="4653136"/>
            <a:ext cx="1872208" cy="1800200"/>
          </a:xfrm>
          <a:prstGeom prst="roundRect">
            <a:avLst/>
          </a:prstGeom>
          <a:blipFill>
            <a:blip r:embed="rId3" cstate="email"/>
            <a:stretch>
              <a:fillRect/>
            </a:stretch>
          </a:blip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        </a:t>
            </a:r>
            <a:endParaRPr lang="ru-RU" sz="2000" b="1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987824" y="4653136"/>
            <a:ext cx="1872208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b="1" dirty="0" smtClean="0">
                <a:latin typeface="Arial Black" pitchFamily="34" charset="0"/>
                <a:cs typeface="Arial" pitchFamily="34" charset="0"/>
              </a:rPr>
              <a:t>2</a:t>
            </a:r>
            <a:endParaRPr lang="ru-RU" sz="72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987824" y="4653136"/>
            <a:ext cx="1872208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51520" y="2276872"/>
            <a:ext cx="7272808" cy="216024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Не летает, не жужжит,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жук по улице бежит.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 горят в глазах жука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два блестящих огонька.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755576" y="4653136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755576" y="4653136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1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755576" y="4653136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364088" y="4653136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5364088" y="4653136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3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051720" y="3429000"/>
            <a:ext cx="1224136" cy="36004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364088" y="4653136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2267744" y="3933056"/>
            <a:ext cx="2304256" cy="36004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548680"/>
            <a:ext cx="1728192" cy="4320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Мозаика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7746752" y="1628800"/>
            <a:ext cx="1397248" cy="3816424"/>
            <a:chOff x="7746752" y="980728"/>
            <a:chExt cx="1397248" cy="3816424"/>
          </a:xfrm>
        </p:grpSpPr>
        <p:grpSp>
          <p:nvGrpSpPr>
            <p:cNvPr id="28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45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46" name="Управляющая кнопка: сведения 4">
                <a:hlinkClick r:id="rId5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9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43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44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41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42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1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39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40" name="Управляющая кнопка: домой 39">
                <a:hlinkClick r:id="rId9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6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37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38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47" name="Group 14"/>
          <p:cNvGrpSpPr>
            <a:grpSpLocks/>
          </p:cNvGrpSpPr>
          <p:nvPr/>
        </p:nvGrpSpPr>
        <p:grpSpPr bwMode="auto">
          <a:xfrm>
            <a:off x="2915816" y="188640"/>
            <a:ext cx="5832648" cy="1584176"/>
            <a:chOff x="1344" y="1680"/>
            <a:chExt cx="2848" cy="448"/>
          </a:xfrm>
        </p:grpSpPr>
        <p:sp>
          <p:nvSpPr>
            <p:cNvPr id="48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49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84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Укажите, сколько слов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с чередующимися гласными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корне есть в загадке.</a:t>
              </a:r>
            </a:p>
          </p:txBody>
        </p:sp>
      </p:grpSp>
      <p:grpSp>
        <p:nvGrpSpPr>
          <p:cNvPr id="50" name="Group 14"/>
          <p:cNvGrpSpPr>
            <a:grpSpLocks/>
          </p:cNvGrpSpPr>
          <p:nvPr/>
        </p:nvGrpSpPr>
        <p:grpSpPr bwMode="auto">
          <a:xfrm>
            <a:off x="2915816" y="188640"/>
            <a:ext cx="5904656" cy="1584176"/>
            <a:chOff x="1311" y="1264"/>
            <a:chExt cx="2928" cy="414"/>
          </a:xfrm>
        </p:grpSpPr>
        <p:sp>
          <p:nvSpPr>
            <p:cNvPr id="51" name="Freeform 15"/>
            <p:cNvSpPr>
              <a:spLocks/>
            </p:cNvSpPr>
            <p:nvPr/>
          </p:nvSpPr>
          <p:spPr bwMode="gray">
            <a:xfrm>
              <a:off x="1410" y="148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Rectangle 16"/>
            <p:cNvSpPr>
              <a:spLocks noChangeArrowheads="1"/>
            </p:cNvSpPr>
            <p:nvPr/>
          </p:nvSpPr>
          <p:spPr bwMode="gray">
            <a:xfrm>
              <a:off x="1311" y="1264"/>
              <a:ext cx="2928" cy="35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Выбрав верный ответ,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узнаете отгадку.</a:t>
              </a: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2915816" y="188640"/>
            <a:ext cx="5904656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75" grpId="0" animBg="1"/>
      <p:bldP spid="75" grpId="1" animBg="1"/>
      <p:bldP spid="74" grpId="0" animBg="1"/>
      <p:bldP spid="74" grpId="1" animBg="1"/>
      <p:bldP spid="77" grpId="0" animBg="1"/>
      <p:bldP spid="77" grpId="1" animBg="1"/>
      <p:bldP spid="78" grpId="0" animBg="1"/>
      <p:bldP spid="78" grpId="1" animBg="1"/>
      <p:bldP spid="80" grpId="0" animBg="1"/>
      <p:bldP spid="8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539552" y="4653136"/>
            <a:ext cx="1800200" cy="1800200"/>
          </a:xfrm>
          <a:prstGeom prst="roundRect">
            <a:avLst/>
          </a:prstGeom>
          <a:blipFill>
            <a:blip r:embed="rId3" cstate="email"/>
            <a:stretch>
              <a:fillRect/>
            </a:stretch>
          </a:blip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        </a:t>
            </a:r>
            <a:endParaRPr lang="ru-RU" sz="2000" b="1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67544" y="4653136"/>
            <a:ext cx="1872208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b="1" dirty="0" smtClean="0">
                <a:latin typeface="Arial Black" pitchFamily="34" charset="0"/>
                <a:cs typeface="Arial" pitchFamily="34" charset="0"/>
              </a:rPr>
              <a:t>1</a:t>
            </a:r>
            <a:endParaRPr lang="ru-RU" sz="72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67544" y="4581128"/>
            <a:ext cx="1872208" cy="187220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51520" y="2276872"/>
            <a:ext cx="7272808" cy="223224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Надо мною, над тобою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Пролетел мешок с водою,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Наскочил на дальний лес,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Прохудился и исчез.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2987824" y="4653136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2987824" y="4653136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2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2987824" y="4725144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220072" y="4653136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5220072" y="4653136"/>
            <a:ext cx="1800200" cy="180020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3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1187624" y="3501008"/>
            <a:ext cx="2016224" cy="36004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220072" y="4653136"/>
            <a:ext cx="1800200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51520" y="548680"/>
            <a:ext cx="1728192" cy="4320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Мозаика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7746752" y="1628800"/>
            <a:ext cx="1397248" cy="3816424"/>
            <a:chOff x="7746752" y="980728"/>
            <a:chExt cx="1397248" cy="3816424"/>
          </a:xfrm>
        </p:grpSpPr>
        <p:grpSp>
          <p:nvGrpSpPr>
            <p:cNvPr id="37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50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51" name="Управляющая кнопка: сведения 4">
                <a:hlinkClick r:id="rId5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8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48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49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9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46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47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0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44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45" name="Управляющая кнопка: домой 44">
                <a:hlinkClick r:id="rId9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1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42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43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52" name="Group 14"/>
          <p:cNvGrpSpPr>
            <a:grpSpLocks/>
          </p:cNvGrpSpPr>
          <p:nvPr/>
        </p:nvGrpSpPr>
        <p:grpSpPr bwMode="auto">
          <a:xfrm>
            <a:off x="2915816" y="188640"/>
            <a:ext cx="5832648" cy="1584176"/>
            <a:chOff x="1344" y="1680"/>
            <a:chExt cx="2848" cy="448"/>
          </a:xfrm>
        </p:grpSpPr>
        <p:sp>
          <p:nvSpPr>
            <p:cNvPr id="53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54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84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Укажите, сколько слов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с чередующимися гласными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корне есть в загадке.</a:t>
              </a:r>
            </a:p>
          </p:txBody>
        </p:sp>
      </p:grpSp>
      <p:grpSp>
        <p:nvGrpSpPr>
          <p:cNvPr id="55" name="Group 14"/>
          <p:cNvGrpSpPr>
            <a:grpSpLocks/>
          </p:cNvGrpSpPr>
          <p:nvPr/>
        </p:nvGrpSpPr>
        <p:grpSpPr bwMode="auto">
          <a:xfrm>
            <a:off x="2915816" y="188640"/>
            <a:ext cx="5904656" cy="1584176"/>
            <a:chOff x="1311" y="1264"/>
            <a:chExt cx="2928" cy="414"/>
          </a:xfrm>
        </p:grpSpPr>
        <p:sp>
          <p:nvSpPr>
            <p:cNvPr id="56" name="Freeform 15"/>
            <p:cNvSpPr>
              <a:spLocks/>
            </p:cNvSpPr>
            <p:nvPr/>
          </p:nvSpPr>
          <p:spPr bwMode="gray">
            <a:xfrm>
              <a:off x="1410" y="148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Rectangle 16"/>
            <p:cNvSpPr>
              <a:spLocks noChangeArrowheads="1"/>
            </p:cNvSpPr>
            <p:nvPr/>
          </p:nvSpPr>
          <p:spPr bwMode="gray">
            <a:xfrm>
              <a:off x="1311" y="1264"/>
              <a:ext cx="2928" cy="35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Выбрав верный ответ,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узнаете отгадку.</a:t>
              </a:r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2915816" y="188640"/>
            <a:ext cx="5904656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75" grpId="0" animBg="1"/>
      <p:bldP spid="75" grpId="1" animBg="1"/>
      <p:bldP spid="74" grpId="0" animBg="1"/>
      <p:bldP spid="74" grpId="1" animBg="1"/>
      <p:bldP spid="77" grpId="0" animBg="1"/>
      <p:bldP spid="77" grpId="1" animBg="1"/>
      <p:bldP spid="78" grpId="0" animBg="1"/>
      <p:bldP spid="78" grpId="1" animBg="1"/>
      <p:bldP spid="8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971600" y="4869160"/>
            <a:ext cx="1763479" cy="1647875"/>
          </a:xfrm>
          <a:prstGeom prst="roundRect">
            <a:avLst/>
          </a:prstGeom>
          <a:blipFill>
            <a:blip r:embed="rId3" cstate="email"/>
            <a:stretch>
              <a:fillRect/>
            </a:stretch>
          </a:blip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        </a:t>
            </a:r>
            <a:endParaRPr lang="ru-RU" sz="2000" b="1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894053" y="4869160"/>
            <a:ext cx="1834018" cy="1647875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b="1" dirty="0" smtClean="0">
                <a:latin typeface="Arial Black" pitchFamily="34" charset="0"/>
                <a:cs typeface="Arial" pitchFamily="34" charset="0"/>
              </a:rPr>
              <a:t>1</a:t>
            </a:r>
            <a:endParaRPr lang="ru-RU" sz="72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94053" y="4811555"/>
            <a:ext cx="1834018" cy="171379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51520" y="1988840"/>
            <a:ext cx="7344816" cy="280831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Посмотрите, дом стоит, до краев водой налит,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Без окошек, но не мрачный,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четырех сторон прозрачный.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этом домике жильцы - все умелые пловцы.</a:t>
            </a:r>
          </a:p>
          <a:p>
            <a:pPr algn="ctr"/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3131840" y="4869160"/>
            <a:ext cx="1763479" cy="1647875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3131840" y="4869160"/>
            <a:ext cx="1763479" cy="1647875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2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3131840" y="4869160"/>
            <a:ext cx="1728192" cy="16561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364088" y="4869160"/>
            <a:ext cx="1763479" cy="1647875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Ответ неверный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5364088" y="4869160"/>
            <a:ext cx="1763479" cy="1647875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 smtClean="0">
                <a:latin typeface="Arial Black" pitchFamily="34" charset="0"/>
                <a:cs typeface="Arial" pitchFamily="34" charset="0"/>
              </a:rPr>
              <a:t>3</a:t>
            </a:r>
            <a:endParaRPr lang="ru-RU" sz="6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3059832" y="4365104"/>
            <a:ext cx="1584176" cy="36004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364088" y="4869160"/>
            <a:ext cx="1763479" cy="164787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 smtClean="0"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548680"/>
            <a:ext cx="1728192" cy="43204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Мозаика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7746752" y="1628800"/>
            <a:ext cx="1397248" cy="3816424"/>
            <a:chOff x="7746752" y="980728"/>
            <a:chExt cx="1397248" cy="3816424"/>
          </a:xfrm>
        </p:grpSpPr>
        <p:grpSp>
          <p:nvGrpSpPr>
            <p:cNvPr id="27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44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45" name="Управляющая кнопка: сведения 4">
                <a:hlinkClick r:id="rId5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8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42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43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40" name="Picture 2" descr="C:\Documents and Settings\Администратор.MICROSOF-B96C92\Рабочий стол\Рисунок1.jpg"/>
            <p:cNvPicPr>
              <a:picLocks noChangeAspect="1" noChangeArrowheads="1"/>
            </p:cNvPicPr>
            <p:nvPr/>
          </p:nvPicPr>
          <p:blipFill>
            <a:blip r:embed="rId7" cstate="email"/>
            <a:srcRect t="9017" b="9834"/>
            <a:stretch>
              <a:fillRect/>
            </a:stretch>
          </p:blipFill>
          <p:spPr bwMode="auto">
            <a:xfrm>
              <a:off x="7818760" y="4149080"/>
              <a:ext cx="936104" cy="648072"/>
            </a:xfrm>
            <a:prstGeom prst="rect">
              <a:avLst/>
            </a:prstGeom>
            <a:noFill/>
          </p:spPr>
        </p:pic>
        <p:grpSp>
          <p:nvGrpSpPr>
            <p:cNvPr id="30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38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39" name="Управляющая кнопка: домой 38">
                <a:hlinkClick r:id="rId9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1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36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37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46" name="Group 14"/>
          <p:cNvGrpSpPr>
            <a:grpSpLocks/>
          </p:cNvGrpSpPr>
          <p:nvPr/>
        </p:nvGrpSpPr>
        <p:grpSpPr bwMode="auto">
          <a:xfrm>
            <a:off x="2915816" y="188640"/>
            <a:ext cx="5832648" cy="1584176"/>
            <a:chOff x="1344" y="1680"/>
            <a:chExt cx="2848" cy="448"/>
          </a:xfrm>
        </p:grpSpPr>
        <p:sp>
          <p:nvSpPr>
            <p:cNvPr id="47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48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84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Укажите, сколько слов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с чередующимися гласными 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корне есть в загадке.</a:t>
              </a:r>
            </a:p>
          </p:txBody>
        </p:sp>
      </p:grpSp>
      <p:grpSp>
        <p:nvGrpSpPr>
          <p:cNvPr id="49" name="Group 14"/>
          <p:cNvGrpSpPr>
            <a:grpSpLocks/>
          </p:cNvGrpSpPr>
          <p:nvPr/>
        </p:nvGrpSpPr>
        <p:grpSpPr bwMode="auto">
          <a:xfrm>
            <a:off x="2915816" y="188640"/>
            <a:ext cx="5904656" cy="1584176"/>
            <a:chOff x="1311" y="1264"/>
            <a:chExt cx="2928" cy="414"/>
          </a:xfrm>
        </p:grpSpPr>
        <p:sp>
          <p:nvSpPr>
            <p:cNvPr id="50" name="Freeform 15"/>
            <p:cNvSpPr>
              <a:spLocks/>
            </p:cNvSpPr>
            <p:nvPr/>
          </p:nvSpPr>
          <p:spPr bwMode="gray">
            <a:xfrm>
              <a:off x="1410" y="148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Rectangle 16"/>
            <p:cNvSpPr>
              <a:spLocks noChangeArrowheads="1"/>
            </p:cNvSpPr>
            <p:nvPr/>
          </p:nvSpPr>
          <p:spPr bwMode="gray">
            <a:xfrm>
              <a:off x="1311" y="1264"/>
              <a:ext cx="2928" cy="35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Выбрав верный ответ,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узнаете отгадку.</a:t>
              </a: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2987824" y="188640"/>
            <a:ext cx="5904656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75" grpId="0" animBg="1"/>
      <p:bldP spid="75" grpId="1" animBg="1"/>
      <p:bldP spid="74" grpId="0" animBg="1"/>
      <p:bldP spid="74" grpId="1" animBg="1"/>
      <p:bldP spid="77" grpId="0" animBg="1"/>
      <p:bldP spid="77" grpId="1" animBg="1"/>
      <p:bldP spid="78" grpId="0" animBg="1"/>
      <p:bldP spid="78" grpId="1" animBg="1"/>
      <p:bldP spid="8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841396" y="3276434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5" name="Прямоугольник 14"/>
          <p:cNvSpPr/>
          <p:nvPr/>
        </p:nvSpPr>
        <p:spPr>
          <a:xfrm>
            <a:off x="2484594" y="3276434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6" name="Прямоугольник 15"/>
          <p:cNvSpPr/>
          <p:nvPr/>
        </p:nvSpPr>
        <p:spPr>
          <a:xfrm>
            <a:off x="3127792" y="3276434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рямоугольник 17"/>
          <p:cNvSpPr/>
          <p:nvPr/>
        </p:nvSpPr>
        <p:spPr>
          <a:xfrm>
            <a:off x="3770990" y="3276434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рямоугольник 18"/>
          <p:cNvSpPr/>
          <p:nvPr/>
        </p:nvSpPr>
        <p:spPr>
          <a:xfrm>
            <a:off x="4414189" y="3276434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0" name="Прямоугольник 19"/>
          <p:cNvSpPr/>
          <p:nvPr/>
        </p:nvSpPr>
        <p:spPr>
          <a:xfrm>
            <a:off x="5057387" y="3276434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5700585" y="3276434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5" name="Прямоугольник 34"/>
          <p:cNvSpPr/>
          <p:nvPr/>
        </p:nvSpPr>
        <p:spPr>
          <a:xfrm>
            <a:off x="1921796" y="3384507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З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288592" y="3384507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Р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851390" y="3384507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Я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4494588" y="3384507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Н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5137787" y="3384507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К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5780985" y="3384507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А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11560" y="4293096"/>
            <a:ext cx="6715172" cy="2214578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89731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А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46881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89784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04032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61182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18332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75483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627214" y="3347872"/>
            <a:ext cx="35719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О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32633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46934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З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04084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61235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9731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К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468816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89784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04032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61182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Н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18332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О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75483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4326336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Р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46934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604084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61235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89731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146881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489784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204032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261182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318332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375483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432633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546934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604084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661235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Я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1540254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Б</a:t>
            </a:r>
          </a:p>
        </p:txBody>
      </p:sp>
      <p:sp>
        <p:nvSpPr>
          <p:cNvPr id="125" name="Прямоугольник 124"/>
          <p:cNvSpPr/>
          <p:nvPr/>
        </p:nvSpPr>
        <p:spPr>
          <a:xfrm>
            <a:off x="2111758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26" name="Прямоугольник 125"/>
          <p:cNvSpPr/>
          <p:nvPr/>
        </p:nvSpPr>
        <p:spPr>
          <a:xfrm>
            <a:off x="2683262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Г</a:t>
            </a:r>
          </a:p>
        </p:txBody>
      </p:sp>
      <p:sp>
        <p:nvSpPr>
          <p:cNvPr id="127" name="Прямоугольник 126"/>
          <p:cNvSpPr/>
          <p:nvPr/>
        </p:nvSpPr>
        <p:spPr>
          <a:xfrm>
            <a:off x="3254766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Д</a:t>
            </a:r>
          </a:p>
        </p:txBody>
      </p:sp>
      <p:sp>
        <p:nvSpPr>
          <p:cNvPr id="128" name="Прямоугольник 127"/>
          <p:cNvSpPr/>
          <p:nvPr/>
        </p:nvSpPr>
        <p:spPr>
          <a:xfrm>
            <a:off x="3826270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29" name="Прямоугольник 128"/>
          <p:cNvSpPr/>
          <p:nvPr/>
        </p:nvSpPr>
        <p:spPr>
          <a:xfrm>
            <a:off x="4397774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Ё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4969278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Ж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6112286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И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6683790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Й</a:t>
            </a:r>
          </a:p>
        </p:txBody>
      </p:sp>
      <p:pic>
        <p:nvPicPr>
          <p:cNvPr id="49154" name="Picture 2" descr="http://lenagold.narod.ru/fon/clipart/p/pti/ptah08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4358" y="1992830"/>
            <a:ext cx="1476981" cy="1214446"/>
          </a:xfrm>
          <a:prstGeom prst="rect">
            <a:avLst/>
          </a:prstGeom>
          <a:noFill/>
        </p:spPr>
      </p:pic>
      <p:sp>
        <p:nvSpPr>
          <p:cNvPr id="135" name="Скругленная прямоугольная выноска 134"/>
          <p:cNvSpPr/>
          <p:nvPr/>
        </p:nvSpPr>
        <p:spPr>
          <a:xfrm>
            <a:off x="1763688" y="2276872"/>
            <a:ext cx="4680520" cy="612648"/>
          </a:xfrm>
          <a:prstGeom prst="wedgeRoundRectCallout">
            <a:avLst>
              <a:gd name="adj1" fmla="val -57649"/>
              <a:gd name="adj2" fmla="val -41148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Лесная певчая птица</a:t>
            </a:r>
            <a:endParaRPr lang="ru-RU" sz="32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9" name="Прямоугольник 148"/>
          <p:cNvSpPr/>
          <p:nvPr/>
        </p:nvSpPr>
        <p:spPr>
          <a:xfrm>
            <a:off x="1540254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Л</a:t>
            </a:r>
          </a:p>
        </p:txBody>
      </p:sp>
      <p:sp>
        <p:nvSpPr>
          <p:cNvPr id="150" name="Прямоугольник 149"/>
          <p:cNvSpPr/>
          <p:nvPr/>
        </p:nvSpPr>
        <p:spPr>
          <a:xfrm>
            <a:off x="2111758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51" name="Прямоугольник 150"/>
          <p:cNvSpPr/>
          <p:nvPr/>
        </p:nvSpPr>
        <p:spPr>
          <a:xfrm>
            <a:off x="382627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П</a:t>
            </a:r>
          </a:p>
        </p:txBody>
      </p:sp>
      <p:sp>
        <p:nvSpPr>
          <p:cNvPr id="152" name="Прямоугольник 151"/>
          <p:cNvSpPr/>
          <p:nvPr/>
        </p:nvSpPr>
        <p:spPr>
          <a:xfrm>
            <a:off x="4969278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53" name="Прямоугольник 152"/>
          <p:cNvSpPr/>
          <p:nvPr/>
        </p:nvSpPr>
        <p:spPr>
          <a:xfrm>
            <a:off x="5540782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Т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6112286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У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668379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Ф</a:t>
            </a:r>
          </a:p>
        </p:txBody>
      </p:sp>
      <p:sp>
        <p:nvSpPr>
          <p:cNvPr id="156" name="Прямоугольник 155"/>
          <p:cNvSpPr/>
          <p:nvPr/>
        </p:nvSpPr>
        <p:spPr>
          <a:xfrm>
            <a:off x="96875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Х</a:t>
            </a:r>
          </a:p>
        </p:txBody>
      </p:sp>
      <p:sp>
        <p:nvSpPr>
          <p:cNvPr id="157" name="Прямоугольник 156"/>
          <p:cNvSpPr/>
          <p:nvPr/>
        </p:nvSpPr>
        <p:spPr>
          <a:xfrm>
            <a:off x="1540254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Ц</a:t>
            </a:r>
          </a:p>
        </p:txBody>
      </p:sp>
      <p:sp>
        <p:nvSpPr>
          <p:cNvPr id="158" name="Прямоугольник 157"/>
          <p:cNvSpPr/>
          <p:nvPr/>
        </p:nvSpPr>
        <p:spPr>
          <a:xfrm>
            <a:off x="2111758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Ч</a:t>
            </a:r>
          </a:p>
        </p:txBody>
      </p:sp>
      <p:sp>
        <p:nvSpPr>
          <p:cNvPr id="159" name="Прямоугольник 158"/>
          <p:cNvSpPr/>
          <p:nvPr/>
        </p:nvSpPr>
        <p:spPr>
          <a:xfrm>
            <a:off x="2683262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Ш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3254766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Щ</a:t>
            </a:r>
          </a:p>
        </p:txBody>
      </p:sp>
      <p:sp>
        <p:nvSpPr>
          <p:cNvPr id="161" name="Прямоугольник 160"/>
          <p:cNvSpPr/>
          <p:nvPr/>
        </p:nvSpPr>
        <p:spPr>
          <a:xfrm>
            <a:off x="382627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Ъ</a:t>
            </a:r>
          </a:p>
        </p:txBody>
      </p:sp>
      <p:sp>
        <p:nvSpPr>
          <p:cNvPr id="164" name="Прямоугольник 163"/>
          <p:cNvSpPr/>
          <p:nvPr/>
        </p:nvSpPr>
        <p:spPr>
          <a:xfrm>
            <a:off x="4397774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Ы</a:t>
            </a:r>
          </a:p>
        </p:txBody>
      </p:sp>
      <p:sp>
        <p:nvSpPr>
          <p:cNvPr id="165" name="Прямоугольник 164"/>
          <p:cNvSpPr/>
          <p:nvPr/>
        </p:nvSpPr>
        <p:spPr>
          <a:xfrm>
            <a:off x="4969278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Ь</a:t>
            </a:r>
          </a:p>
        </p:txBody>
      </p:sp>
      <p:sp>
        <p:nvSpPr>
          <p:cNvPr id="166" name="Прямоугольник 165"/>
          <p:cNvSpPr/>
          <p:nvPr/>
        </p:nvSpPr>
        <p:spPr>
          <a:xfrm>
            <a:off x="6112286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Ю</a:t>
            </a:r>
          </a:p>
        </p:txBody>
      </p:sp>
      <p:sp>
        <p:nvSpPr>
          <p:cNvPr id="167" name="Прямоугольник 166"/>
          <p:cNvSpPr/>
          <p:nvPr/>
        </p:nvSpPr>
        <p:spPr>
          <a:xfrm>
            <a:off x="5540782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Э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467544" y="476672"/>
            <a:ext cx="1368152" cy="72008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Угадай </a:t>
            </a:r>
          </a:p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слово</a:t>
            </a:r>
            <a:endParaRPr lang="ru-RU" sz="1600" b="1" dirty="0">
              <a:ln w="1905"/>
              <a:solidFill>
                <a:srgbClr val="99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771800" y="404664"/>
            <a:ext cx="5581128" cy="1296144"/>
            <a:chOff x="1344" y="1680"/>
            <a:chExt cx="2928" cy="448"/>
          </a:xfrm>
        </p:grpSpPr>
        <p:sp>
          <p:nvSpPr>
            <p:cNvPr id="99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8000">
                <a:latin typeface="Arial Black" pitchFamily="34" charset="0"/>
              </a:endParaRPr>
            </a:p>
          </p:txBody>
        </p:sp>
        <p:sp>
          <p:nvSpPr>
            <p:cNvPr id="100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Узнай слова по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 их лексическому значению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771800" y="404664"/>
            <a:ext cx="5616624" cy="1296144"/>
            <a:chOff x="1344" y="1680"/>
            <a:chExt cx="2928" cy="231"/>
          </a:xfrm>
        </p:grpSpPr>
        <p:sp>
          <p:nvSpPr>
            <p:cNvPr id="113" name="Freeform 15"/>
            <p:cNvSpPr>
              <a:spLocks/>
            </p:cNvSpPr>
            <p:nvPr/>
          </p:nvSpPr>
          <p:spPr bwMode="gray">
            <a:xfrm>
              <a:off x="1439" y="1839"/>
              <a:ext cx="2736" cy="72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202"/>
            </a:xfrm>
            <a:prstGeom prst="rect">
              <a:avLst/>
            </a:prstGeom>
            <a:solidFill>
              <a:srgbClr val="BD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«</a:t>
              </a:r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Набери» слово.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Если выбранной буквы нет в слове,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кнопка  окрасится.</a:t>
              </a:r>
            </a:p>
          </p:txBody>
        </p:sp>
      </p:grpSp>
      <p:sp>
        <p:nvSpPr>
          <p:cNvPr id="115" name="Прямоугольник 114"/>
          <p:cNvSpPr/>
          <p:nvPr/>
        </p:nvSpPr>
        <p:spPr>
          <a:xfrm>
            <a:off x="2771800" y="404664"/>
            <a:ext cx="5616624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5" name="Группа 94"/>
          <p:cNvGrpSpPr/>
          <p:nvPr/>
        </p:nvGrpSpPr>
        <p:grpSpPr>
          <a:xfrm>
            <a:off x="7840663" y="1700808"/>
            <a:ext cx="1303337" cy="3785091"/>
            <a:chOff x="7524328" y="1484784"/>
            <a:chExt cx="1303337" cy="3785091"/>
          </a:xfrm>
        </p:grpSpPr>
        <p:grpSp>
          <p:nvGrpSpPr>
            <p:cNvPr id="96" name="Группа 171"/>
            <p:cNvGrpSpPr/>
            <p:nvPr/>
          </p:nvGrpSpPr>
          <p:grpSpPr>
            <a:xfrm>
              <a:off x="7596336" y="4437112"/>
              <a:ext cx="863352" cy="832763"/>
              <a:chOff x="7654448" y="4653136"/>
              <a:chExt cx="1165280" cy="976779"/>
            </a:xfrm>
          </p:grpSpPr>
          <p:pic>
            <p:nvPicPr>
              <p:cNvPr id="134" name="Picture 2" descr="C:\Documents and Settings\Администратор.MICROSOF-B96C92\Рабочий стол\Чел 1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654448" y="4653136"/>
                <a:ext cx="1165280" cy="976779"/>
              </a:xfrm>
              <a:prstGeom prst="rect">
                <a:avLst/>
              </a:prstGeom>
              <a:noFill/>
            </p:spPr>
          </p:pic>
          <p:sp>
            <p:nvSpPr>
              <p:cNvPr id="136" name="Управляющая кнопка: далее 135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244408" y="5157192"/>
                <a:ext cx="416889" cy="33329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7" name="Группа 170"/>
            <p:cNvGrpSpPr/>
            <p:nvPr/>
          </p:nvGrpSpPr>
          <p:grpSpPr>
            <a:xfrm>
              <a:off x="7884368" y="3717032"/>
              <a:ext cx="943297" cy="812676"/>
              <a:chOff x="7877175" y="3717032"/>
              <a:chExt cx="1266825" cy="1028700"/>
            </a:xfrm>
          </p:grpSpPr>
          <p:pic>
            <p:nvPicPr>
              <p:cNvPr id="123" name="Picture 3" descr="C:\Documents and Settings\Администратор.MICROSOF-B96C92\Рабочий стол\Чел2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7877175" y="3717032"/>
                <a:ext cx="1266825" cy="1028700"/>
              </a:xfrm>
              <a:prstGeom prst="rect">
                <a:avLst/>
              </a:prstGeom>
              <a:noFill/>
            </p:spPr>
          </p:pic>
          <p:sp>
            <p:nvSpPr>
              <p:cNvPr id="131" name="Управляющая кнопка: назад 130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8060090" y="4211798"/>
                <a:ext cx="430171" cy="35546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8" name="Группа 162"/>
            <p:cNvGrpSpPr/>
            <p:nvPr/>
          </p:nvGrpSpPr>
          <p:grpSpPr>
            <a:xfrm>
              <a:off x="7884368" y="1484784"/>
              <a:ext cx="936104" cy="864096"/>
              <a:chOff x="7924800" y="1839055"/>
              <a:chExt cx="967680" cy="808920"/>
            </a:xfrm>
          </p:grpSpPr>
          <p:pic>
            <p:nvPicPr>
              <p:cNvPr id="121" name="Picture 5" descr="C:\Documents and Settings\Администратор.MICROSOF-B96C92\Рабочий стол\чел4.jp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7924800" y="1839055"/>
                <a:ext cx="967680" cy="808920"/>
              </a:xfrm>
              <a:prstGeom prst="rect">
                <a:avLst/>
              </a:prstGeom>
              <a:noFill/>
            </p:spPr>
          </p:pic>
          <p:sp>
            <p:nvSpPr>
              <p:cNvPr id="122" name="Управляющая кнопка: домой 121">
                <a:hlinkClick r:id="rId7" action="ppaction://hlinksldjump" highlightClick="1"/>
              </p:cNvPr>
              <p:cNvSpPr/>
              <p:nvPr/>
            </p:nvSpPr>
            <p:spPr>
              <a:xfrm>
                <a:off x="8028384" y="2204864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1" name="Группа 167"/>
            <p:cNvGrpSpPr/>
            <p:nvPr/>
          </p:nvGrpSpPr>
          <p:grpSpPr>
            <a:xfrm>
              <a:off x="7740353" y="2348881"/>
              <a:ext cx="751468" cy="792088"/>
              <a:chOff x="7740353" y="2348881"/>
              <a:chExt cx="751468" cy="792088"/>
            </a:xfrm>
          </p:grpSpPr>
          <p:pic>
            <p:nvPicPr>
              <p:cNvPr id="119" name="Picture 4" descr="C:\Documents and Settings\Администратор.MICROSOF-B96C92\Рабочий стол\чел3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740353" y="2348881"/>
                <a:ext cx="751468" cy="792088"/>
              </a:xfrm>
              <a:prstGeom prst="rect">
                <a:avLst/>
              </a:prstGeom>
              <a:noFill/>
            </p:spPr>
          </p:pic>
          <p:sp>
            <p:nvSpPr>
              <p:cNvPr id="120" name="Управляющая кнопка: сведения 4">
                <a:hlinkClick r:id="rId9" action="ppaction://hlinksldjump" highlightClick="1"/>
              </p:cNvPr>
              <p:cNvSpPr/>
              <p:nvPr/>
            </p:nvSpPr>
            <p:spPr>
              <a:xfrm>
                <a:off x="7956376" y="2780928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6" name="Группа 169"/>
            <p:cNvGrpSpPr/>
            <p:nvPr/>
          </p:nvGrpSpPr>
          <p:grpSpPr>
            <a:xfrm>
              <a:off x="7524328" y="3212976"/>
              <a:ext cx="848666" cy="720080"/>
              <a:chOff x="7524328" y="3212976"/>
              <a:chExt cx="848666" cy="720080"/>
            </a:xfrm>
          </p:grpSpPr>
          <p:pic>
            <p:nvPicPr>
              <p:cNvPr id="117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7524328" y="3212976"/>
                <a:ext cx="848666" cy="720080"/>
              </a:xfrm>
              <a:prstGeom prst="rect">
                <a:avLst/>
              </a:prstGeom>
              <a:noFill/>
            </p:spPr>
          </p:pic>
          <p:sp>
            <p:nvSpPr>
              <p:cNvPr id="118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7956376" y="3284984"/>
                <a:ext cx="392727" cy="36004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6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6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10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1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1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12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13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1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15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18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19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19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20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20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20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20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1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21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1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22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1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23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23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"/>
                  </p:tgtEl>
                </p:cond>
              </p:nextCondLst>
            </p:seq>
            <p:seq concurrent="1" nextAc="seek">
              <p:cTn id="235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" fill="hold">
                      <p:stCondLst>
                        <p:cond delay="0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24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24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  <p:seq concurrent="1" nextAc="seek">
              <p:cTn id="243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4" fill="hold">
                      <p:stCondLst>
                        <p:cond delay="0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24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24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36" grpId="0" animBg="1"/>
      <p:bldP spid="52" grpId="0" animBg="1"/>
      <p:bldP spid="55" grpId="0" animBg="1"/>
      <p:bldP spid="56" grpId="0" animBg="1"/>
      <p:bldP spid="69" grpId="0" animBg="1"/>
      <p:bldP spid="70" grpId="0" animBg="1"/>
      <p:bldP spid="71" grpId="0" animBg="1"/>
      <p:bldP spid="74" grpId="0" animBg="1"/>
      <p:bldP spid="76" grpId="0" animBg="1"/>
      <p:bldP spid="77" grpId="0" animBg="1"/>
      <p:bldP spid="78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477366" y="3208416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5" name="Прямоугольник 14"/>
          <p:cNvSpPr/>
          <p:nvPr/>
        </p:nvSpPr>
        <p:spPr>
          <a:xfrm>
            <a:off x="2120564" y="3208416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6" name="Прямоугольник 15"/>
          <p:cNvSpPr/>
          <p:nvPr/>
        </p:nvSpPr>
        <p:spPr>
          <a:xfrm>
            <a:off x="2763762" y="3208416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рямоугольник 17"/>
          <p:cNvSpPr/>
          <p:nvPr/>
        </p:nvSpPr>
        <p:spPr>
          <a:xfrm>
            <a:off x="3406960" y="3208416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рямоугольник 18"/>
          <p:cNvSpPr/>
          <p:nvPr/>
        </p:nvSpPr>
        <p:spPr>
          <a:xfrm>
            <a:off x="4050159" y="3208416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0" name="Прямоугольник 19"/>
          <p:cNvSpPr/>
          <p:nvPr/>
        </p:nvSpPr>
        <p:spPr>
          <a:xfrm>
            <a:off x="4693357" y="3208416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5336555" y="3208416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5" name="Прямоугольник 34"/>
          <p:cNvSpPr/>
          <p:nvPr/>
        </p:nvSpPr>
        <p:spPr>
          <a:xfrm>
            <a:off x="1557766" y="3316489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З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2924562" y="3316489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Р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487360" y="3316489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Е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4130558" y="3316489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В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773757" y="3316489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А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5416955" y="3316489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Т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11560" y="4293096"/>
            <a:ext cx="6715172" cy="2214578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45" name="Прямоугольник 44"/>
          <p:cNvSpPr/>
          <p:nvPr/>
        </p:nvSpPr>
        <p:spPr>
          <a:xfrm>
            <a:off x="89731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А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46881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89784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04032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В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61182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18332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75483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Е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263184" y="3279854"/>
            <a:ext cx="35719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О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32633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46934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З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04084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61235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9731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468816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89784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04032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61182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18332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О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75483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4326336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Р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46934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Т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604084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61235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89731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146881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489784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Ь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204032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261182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318332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375483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432633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546934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604084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661235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1540254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Б</a:t>
            </a:r>
          </a:p>
        </p:txBody>
      </p:sp>
      <p:sp>
        <p:nvSpPr>
          <p:cNvPr id="126" name="Прямоугольник 125"/>
          <p:cNvSpPr/>
          <p:nvPr/>
        </p:nvSpPr>
        <p:spPr>
          <a:xfrm>
            <a:off x="2683262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Г</a:t>
            </a:r>
          </a:p>
        </p:txBody>
      </p:sp>
      <p:sp>
        <p:nvSpPr>
          <p:cNvPr id="127" name="Прямоугольник 126"/>
          <p:cNvSpPr/>
          <p:nvPr/>
        </p:nvSpPr>
        <p:spPr>
          <a:xfrm>
            <a:off x="3254766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Д</a:t>
            </a:r>
          </a:p>
        </p:txBody>
      </p:sp>
      <p:sp>
        <p:nvSpPr>
          <p:cNvPr id="129" name="Прямоугольник 128"/>
          <p:cNvSpPr/>
          <p:nvPr/>
        </p:nvSpPr>
        <p:spPr>
          <a:xfrm>
            <a:off x="4397774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Ё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4969278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Ж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6112286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И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6683790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Й</a:t>
            </a:r>
          </a:p>
        </p:txBody>
      </p:sp>
      <p:sp>
        <p:nvSpPr>
          <p:cNvPr id="149" name="Прямоугольник 148"/>
          <p:cNvSpPr/>
          <p:nvPr/>
        </p:nvSpPr>
        <p:spPr>
          <a:xfrm>
            <a:off x="1540254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Л</a:t>
            </a:r>
          </a:p>
        </p:txBody>
      </p:sp>
      <p:sp>
        <p:nvSpPr>
          <p:cNvPr id="150" name="Прямоугольник 149"/>
          <p:cNvSpPr/>
          <p:nvPr/>
        </p:nvSpPr>
        <p:spPr>
          <a:xfrm>
            <a:off x="2111758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51" name="Прямоугольник 150"/>
          <p:cNvSpPr/>
          <p:nvPr/>
        </p:nvSpPr>
        <p:spPr>
          <a:xfrm>
            <a:off x="382627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П</a:t>
            </a:r>
          </a:p>
        </p:txBody>
      </p:sp>
      <p:sp>
        <p:nvSpPr>
          <p:cNvPr id="152" name="Прямоугольник 151"/>
          <p:cNvSpPr/>
          <p:nvPr/>
        </p:nvSpPr>
        <p:spPr>
          <a:xfrm>
            <a:off x="4969278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6112286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У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668379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Ф</a:t>
            </a:r>
          </a:p>
        </p:txBody>
      </p:sp>
      <p:sp>
        <p:nvSpPr>
          <p:cNvPr id="156" name="Прямоугольник 155"/>
          <p:cNvSpPr/>
          <p:nvPr/>
        </p:nvSpPr>
        <p:spPr>
          <a:xfrm>
            <a:off x="96875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Х</a:t>
            </a:r>
          </a:p>
        </p:txBody>
      </p:sp>
      <p:sp>
        <p:nvSpPr>
          <p:cNvPr id="157" name="Прямоугольник 156"/>
          <p:cNvSpPr/>
          <p:nvPr/>
        </p:nvSpPr>
        <p:spPr>
          <a:xfrm>
            <a:off x="1540254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Ц</a:t>
            </a:r>
          </a:p>
        </p:txBody>
      </p:sp>
      <p:sp>
        <p:nvSpPr>
          <p:cNvPr id="158" name="Прямоугольник 157"/>
          <p:cNvSpPr/>
          <p:nvPr/>
        </p:nvSpPr>
        <p:spPr>
          <a:xfrm>
            <a:off x="2111758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Ч</a:t>
            </a:r>
          </a:p>
        </p:txBody>
      </p:sp>
      <p:sp>
        <p:nvSpPr>
          <p:cNvPr id="159" name="Прямоугольник 158"/>
          <p:cNvSpPr/>
          <p:nvPr/>
        </p:nvSpPr>
        <p:spPr>
          <a:xfrm>
            <a:off x="2683262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Ш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3254766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Щ</a:t>
            </a:r>
          </a:p>
        </p:txBody>
      </p:sp>
      <p:sp>
        <p:nvSpPr>
          <p:cNvPr id="161" name="Прямоугольник 160"/>
          <p:cNvSpPr/>
          <p:nvPr/>
        </p:nvSpPr>
        <p:spPr>
          <a:xfrm>
            <a:off x="382627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Ъ</a:t>
            </a:r>
          </a:p>
        </p:txBody>
      </p:sp>
      <p:sp>
        <p:nvSpPr>
          <p:cNvPr id="164" name="Прямоугольник 163"/>
          <p:cNvSpPr/>
          <p:nvPr/>
        </p:nvSpPr>
        <p:spPr>
          <a:xfrm>
            <a:off x="4397774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Ы</a:t>
            </a:r>
          </a:p>
        </p:txBody>
      </p:sp>
      <p:sp>
        <p:nvSpPr>
          <p:cNvPr id="166" name="Прямоугольник 165"/>
          <p:cNvSpPr/>
          <p:nvPr/>
        </p:nvSpPr>
        <p:spPr>
          <a:xfrm>
            <a:off x="6112286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Ю</a:t>
            </a:r>
          </a:p>
        </p:txBody>
      </p:sp>
      <p:sp>
        <p:nvSpPr>
          <p:cNvPr id="167" name="Прямоугольник 166"/>
          <p:cNvSpPr/>
          <p:nvPr/>
        </p:nvSpPr>
        <p:spPr>
          <a:xfrm>
            <a:off x="5540782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Э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5977960" y="3208416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6" name="Прямоугольник 95"/>
          <p:cNvSpPr/>
          <p:nvPr/>
        </p:nvSpPr>
        <p:spPr>
          <a:xfrm>
            <a:off x="6120836" y="3351292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Ь</a:t>
            </a:r>
          </a:p>
        </p:txBody>
      </p:sp>
      <p:pic>
        <p:nvPicPr>
          <p:cNvPr id="50182" name="Picture 6" descr="Картинка 83 из 887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1628800"/>
            <a:ext cx="1939656" cy="820624"/>
          </a:xfrm>
          <a:prstGeom prst="rect">
            <a:avLst/>
          </a:prstGeom>
          <a:noFill/>
        </p:spPr>
      </p:pic>
      <p:sp>
        <p:nvSpPr>
          <p:cNvPr id="135" name="Скругленная прямоугольная выноска 134"/>
          <p:cNvSpPr/>
          <p:nvPr/>
        </p:nvSpPr>
        <p:spPr>
          <a:xfrm>
            <a:off x="1619672" y="2492896"/>
            <a:ext cx="4715478" cy="504056"/>
          </a:xfrm>
          <a:prstGeom prst="wedgeRoundRectCallout">
            <a:avLst>
              <a:gd name="adj1" fmla="val -50301"/>
              <a:gd name="adj2" fmla="val -2109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Встречать з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2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рю</a:t>
            </a:r>
            <a:endParaRPr lang="ru-RU" sz="32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8379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Я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96875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К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2683262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Н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467544" y="476672"/>
            <a:ext cx="1368152" cy="72008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Угадай </a:t>
            </a:r>
          </a:p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слово</a:t>
            </a:r>
            <a:endParaRPr lang="ru-RU" sz="1600" b="1" dirty="0">
              <a:ln w="1905"/>
              <a:solidFill>
                <a:srgbClr val="99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101" name="Group 14"/>
          <p:cNvGrpSpPr>
            <a:grpSpLocks/>
          </p:cNvGrpSpPr>
          <p:nvPr/>
        </p:nvGrpSpPr>
        <p:grpSpPr bwMode="auto">
          <a:xfrm>
            <a:off x="2771800" y="404664"/>
            <a:ext cx="5581128" cy="1296144"/>
            <a:chOff x="1344" y="1680"/>
            <a:chExt cx="2928" cy="448"/>
          </a:xfrm>
        </p:grpSpPr>
        <p:sp>
          <p:nvSpPr>
            <p:cNvPr id="116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8000">
                <a:latin typeface="Arial Black" pitchFamily="34" charset="0"/>
              </a:endParaRPr>
            </a:p>
          </p:txBody>
        </p:sp>
        <p:sp>
          <p:nvSpPr>
            <p:cNvPr id="117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Узнай слова по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 их лексическому значению</a:t>
              </a:r>
            </a:p>
          </p:txBody>
        </p:sp>
      </p:grpSp>
      <p:grpSp>
        <p:nvGrpSpPr>
          <p:cNvPr id="118" name="Group 14"/>
          <p:cNvGrpSpPr>
            <a:grpSpLocks/>
          </p:cNvGrpSpPr>
          <p:nvPr/>
        </p:nvGrpSpPr>
        <p:grpSpPr bwMode="auto">
          <a:xfrm>
            <a:off x="2771800" y="404664"/>
            <a:ext cx="5616624" cy="1296144"/>
            <a:chOff x="1344" y="1680"/>
            <a:chExt cx="2928" cy="231"/>
          </a:xfrm>
        </p:grpSpPr>
        <p:sp>
          <p:nvSpPr>
            <p:cNvPr id="119" name="Freeform 15"/>
            <p:cNvSpPr>
              <a:spLocks/>
            </p:cNvSpPr>
            <p:nvPr/>
          </p:nvSpPr>
          <p:spPr bwMode="gray">
            <a:xfrm>
              <a:off x="1439" y="1839"/>
              <a:ext cx="2736" cy="72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0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202"/>
            </a:xfrm>
            <a:prstGeom prst="rect">
              <a:avLst/>
            </a:prstGeom>
            <a:solidFill>
              <a:srgbClr val="BD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«</a:t>
              </a:r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Набери» слово.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Если выбранной буквы нет в слове,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кнопка  окрасится.</a:t>
              </a:r>
            </a:p>
          </p:txBody>
        </p:sp>
      </p:grpSp>
      <p:sp>
        <p:nvSpPr>
          <p:cNvPr id="121" name="Прямоугольник 120"/>
          <p:cNvSpPr/>
          <p:nvPr/>
        </p:nvSpPr>
        <p:spPr>
          <a:xfrm>
            <a:off x="2771800" y="404664"/>
            <a:ext cx="5616624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2" name="Группа 121"/>
          <p:cNvGrpSpPr/>
          <p:nvPr/>
        </p:nvGrpSpPr>
        <p:grpSpPr>
          <a:xfrm>
            <a:off x="7840663" y="1700808"/>
            <a:ext cx="1303337" cy="3785091"/>
            <a:chOff x="7524328" y="1484784"/>
            <a:chExt cx="1303337" cy="3785091"/>
          </a:xfrm>
        </p:grpSpPr>
        <p:grpSp>
          <p:nvGrpSpPr>
            <p:cNvPr id="123" name="Группа 171"/>
            <p:cNvGrpSpPr/>
            <p:nvPr/>
          </p:nvGrpSpPr>
          <p:grpSpPr>
            <a:xfrm>
              <a:off x="7596336" y="4437112"/>
              <a:ext cx="863352" cy="832763"/>
              <a:chOff x="7654448" y="4653136"/>
              <a:chExt cx="1165280" cy="976779"/>
            </a:xfrm>
          </p:grpSpPr>
          <p:pic>
            <p:nvPicPr>
              <p:cNvPr id="144" name="Picture 2" descr="C:\Documents and Settings\Администратор.MICROSOF-B96C92\Рабочий стол\Чел 1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654448" y="4653136"/>
                <a:ext cx="1165280" cy="976779"/>
              </a:xfrm>
              <a:prstGeom prst="rect">
                <a:avLst/>
              </a:prstGeom>
              <a:noFill/>
            </p:spPr>
          </p:pic>
          <p:sp>
            <p:nvSpPr>
              <p:cNvPr id="145" name="Управляющая кнопка: далее 144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244408" y="5157192"/>
                <a:ext cx="416889" cy="33329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5" name="Группа 170"/>
            <p:cNvGrpSpPr/>
            <p:nvPr/>
          </p:nvGrpSpPr>
          <p:grpSpPr>
            <a:xfrm>
              <a:off x="7884368" y="3717032"/>
              <a:ext cx="943297" cy="812676"/>
              <a:chOff x="7877175" y="3717032"/>
              <a:chExt cx="1266825" cy="1028700"/>
            </a:xfrm>
          </p:grpSpPr>
          <p:pic>
            <p:nvPicPr>
              <p:cNvPr id="142" name="Picture 3" descr="C:\Documents and Settings\Администратор.MICROSOF-B96C92\Рабочий стол\Чел2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7877175" y="3717032"/>
                <a:ext cx="1266825" cy="1028700"/>
              </a:xfrm>
              <a:prstGeom prst="rect">
                <a:avLst/>
              </a:prstGeom>
              <a:noFill/>
            </p:spPr>
          </p:pic>
          <p:sp>
            <p:nvSpPr>
              <p:cNvPr id="143" name="Управляющая кнопка: назад 142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8060090" y="4211798"/>
                <a:ext cx="430171" cy="35546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8" name="Группа 162"/>
            <p:cNvGrpSpPr/>
            <p:nvPr/>
          </p:nvGrpSpPr>
          <p:grpSpPr>
            <a:xfrm>
              <a:off x="7884368" y="1484784"/>
              <a:ext cx="936104" cy="864096"/>
              <a:chOff x="7924800" y="1839055"/>
              <a:chExt cx="967680" cy="808920"/>
            </a:xfrm>
          </p:grpSpPr>
          <p:pic>
            <p:nvPicPr>
              <p:cNvPr id="140" name="Picture 5" descr="C:\Documents and Settings\Администратор.MICROSOF-B96C92\Рабочий стол\чел4.jp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7924800" y="1839055"/>
                <a:ext cx="967680" cy="808920"/>
              </a:xfrm>
              <a:prstGeom prst="rect">
                <a:avLst/>
              </a:prstGeom>
              <a:noFill/>
            </p:spPr>
          </p:pic>
          <p:sp>
            <p:nvSpPr>
              <p:cNvPr id="141" name="Управляющая кнопка: домой 140">
                <a:hlinkClick r:id="rId7" action="ppaction://hlinksldjump" highlightClick="1"/>
              </p:cNvPr>
              <p:cNvSpPr/>
              <p:nvPr/>
            </p:nvSpPr>
            <p:spPr>
              <a:xfrm>
                <a:off x="8028384" y="2204864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1" name="Группа 167"/>
            <p:cNvGrpSpPr/>
            <p:nvPr/>
          </p:nvGrpSpPr>
          <p:grpSpPr>
            <a:xfrm>
              <a:off x="7740353" y="2348881"/>
              <a:ext cx="751468" cy="792088"/>
              <a:chOff x="7740353" y="2348881"/>
              <a:chExt cx="751468" cy="792088"/>
            </a:xfrm>
          </p:grpSpPr>
          <p:pic>
            <p:nvPicPr>
              <p:cNvPr id="138" name="Picture 4" descr="C:\Documents and Settings\Администратор.MICROSOF-B96C92\Рабочий стол\чел3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740353" y="2348881"/>
                <a:ext cx="751468" cy="792088"/>
              </a:xfrm>
              <a:prstGeom prst="rect">
                <a:avLst/>
              </a:prstGeom>
              <a:noFill/>
            </p:spPr>
          </p:pic>
          <p:sp>
            <p:nvSpPr>
              <p:cNvPr id="139" name="Управляющая кнопка: сведения 4">
                <a:hlinkClick r:id="rId9" action="ppaction://hlinksldjump" highlightClick="1"/>
              </p:cNvPr>
              <p:cNvSpPr/>
              <p:nvPr/>
            </p:nvSpPr>
            <p:spPr>
              <a:xfrm>
                <a:off x="7956376" y="2780928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4" name="Группа 169"/>
            <p:cNvGrpSpPr/>
            <p:nvPr/>
          </p:nvGrpSpPr>
          <p:grpSpPr>
            <a:xfrm>
              <a:off x="7524328" y="3212976"/>
              <a:ext cx="848666" cy="720080"/>
              <a:chOff x="7524328" y="3212976"/>
              <a:chExt cx="848666" cy="720080"/>
            </a:xfrm>
          </p:grpSpPr>
          <p:pic>
            <p:nvPicPr>
              <p:cNvPr id="136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7524328" y="3212976"/>
                <a:ext cx="848666" cy="720080"/>
              </a:xfrm>
              <a:prstGeom prst="rect">
                <a:avLst/>
              </a:prstGeom>
              <a:noFill/>
            </p:spPr>
          </p:pic>
          <p:sp>
            <p:nvSpPr>
              <p:cNvPr id="137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7956376" y="3284984"/>
                <a:ext cx="392727" cy="36004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97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97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0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1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3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3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4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1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7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7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7B"/>
                                      </p:to>
                                    </p:animClr>
                                    <p:animClr clrSpc="rgb" dir="cw">
                                      <p:cBhvr>
                                        <p:cTn id="2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7B"/>
                                      </p:to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>
                      <p:stCondLst>
                        <p:cond delay="0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3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3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3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41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" fill="hold">
                      <p:stCondLst>
                        <p:cond delay="0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4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4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49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0" fill="hold">
                      <p:stCondLst>
                        <p:cond delay="0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3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6" grpId="0" animBg="1"/>
      <p:bldP spid="47" grpId="0" animBg="1"/>
      <p:bldP spid="49" grpId="0" animBg="1"/>
      <p:bldP spid="50" grpId="0" animBg="1"/>
      <p:bldP spid="36" grpId="0" animBg="1"/>
      <p:bldP spid="52" grpId="0" animBg="1"/>
      <p:bldP spid="55" grpId="0" animBg="1"/>
      <p:bldP spid="56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4" grpId="0" animBg="1"/>
      <p:bldP spid="77" grpId="0" animBg="1"/>
      <p:bldP spid="78" grpId="0" animBg="1"/>
      <p:bldP spid="102" grpId="0" animBg="1"/>
      <p:bldP spid="103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9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514804" y="3212976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6" name="Прямоугольник 15"/>
          <p:cNvSpPr/>
          <p:nvPr/>
        </p:nvSpPr>
        <p:spPr>
          <a:xfrm>
            <a:off x="3158002" y="3212976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рямоугольник 17"/>
          <p:cNvSpPr/>
          <p:nvPr/>
        </p:nvSpPr>
        <p:spPr>
          <a:xfrm>
            <a:off x="3801200" y="3212976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рямоугольник 18"/>
          <p:cNvSpPr/>
          <p:nvPr/>
        </p:nvSpPr>
        <p:spPr>
          <a:xfrm>
            <a:off x="4444399" y="3212976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0" name="Прямоугольник 19"/>
          <p:cNvSpPr/>
          <p:nvPr/>
        </p:nvSpPr>
        <p:spPr>
          <a:xfrm>
            <a:off x="5087597" y="3212976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5730795" y="3212976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7" name="Прямоугольник 36"/>
          <p:cNvSpPr/>
          <p:nvPr/>
        </p:nvSpPr>
        <p:spPr>
          <a:xfrm>
            <a:off x="3958128" y="3289544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Р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5830336" y="3289544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Л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182264" y="3289544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Arial Black" pitchFamily="34" charset="0"/>
                <a:cs typeface="Arial" pitchFamily="34" charset="0"/>
              </a:rPr>
              <a:t>C</a:t>
            </a:r>
            <a:endParaRPr lang="ru-RU" sz="4000" b="1" dirty="0" smtClean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534192" y="3289544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А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238048" y="3289544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Т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11560" y="4293096"/>
            <a:ext cx="6715172" cy="2214578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45" name="Прямоугольник 44"/>
          <p:cNvSpPr/>
          <p:nvPr/>
        </p:nvSpPr>
        <p:spPr>
          <a:xfrm>
            <a:off x="89731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А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46881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89784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04032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61182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18332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75483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657424" y="3284414"/>
            <a:ext cx="35719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О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32633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46934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04084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61235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9731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468816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89784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04032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61182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18332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О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75483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4326336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Р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46934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Т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604084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61235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89731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146881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489784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Ь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204032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261182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318332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375483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432633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546934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604084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661235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1540254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Б</a:t>
            </a:r>
          </a:p>
        </p:txBody>
      </p:sp>
      <p:sp>
        <p:nvSpPr>
          <p:cNvPr id="126" name="Прямоугольник 125"/>
          <p:cNvSpPr/>
          <p:nvPr/>
        </p:nvSpPr>
        <p:spPr>
          <a:xfrm>
            <a:off x="2683262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Г</a:t>
            </a:r>
          </a:p>
        </p:txBody>
      </p:sp>
      <p:sp>
        <p:nvSpPr>
          <p:cNvPr id="127" name="Прямоугольник 126"/>
          <p:cNvSpPr/>
          <p:nvPr/>
        </p:nvSpPr>
        <p:spPr>
          <a:xfrm>
            <a:off x="3254766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Д</a:t>
            </a:r>
          </a:p>
        </p:txBody>
      </p:sp>
      <p:sp>
        <p:nvSpPr>
          <p:cNvPr id="129" name="Прямоугольник 128"/>
          <p:cNvSpPr/>
          <p:nvPr/>
        </p:nvSpPr>
        <p:spPr>
          <a:xfrm>
            <a:off x="4397774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Ё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4969278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Ж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6112286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И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6683790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Й</a:t>
            </a:r>
          </a:p>
        </p:txBody>
      </p:sp>
      <p:sp>
        <p:nvSpPr>
          <p:cNvPr id="149" name="Прямоугольник 148"/>
          <p:cNvSpPr/>
          <p:nvPr/>
        </p:nvSpPr>
        <p:spPr>
          <a:xfrm>
            <a:off x="1540254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Л</a:t>
            </a:r>
          </a:p>
        </p:txBody>
      </p:sp>
      <p:sp>
        <p:nvSpPr>
          <p:cNvPr id="150" name="Прямоугольник 149"/>
          <p:cNvSpPr/>
          <p:nvPr/>
        </p:nvSpPr>
        <p:spPr>
          <a:xfrm>
            <a:off x="2111758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51" name="Прямоугольник 150"/>
          <p:cNvSpPr/>
          <p:nvPr/>
        </p:nvSpPr>
        <p:spPr>
          <a:xfrm>
            <a:off x="382627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П</a:t>
            </a:r>
          </a:p>
        </p:txBody>
      </p:sp>
      <p:sp>
        <p:nvSpPr>
          <p:cNvPr id="152" name="Прямоугольник 151"/>
          <p:cNvSpPr/>
          <p:nvPr/>
        </p:nvSpPr>
        <p:spPr>
          <a:xfrm>
            <a:off x="4969278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6112286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У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668379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Ф</a:t>
            </a:r>
          </a:p>
        </p:txBody>
      </p:sp>
      <p:sp>
        <p:nvSpPr>
          <p:cNvPr id="156" name="Прямоугольник 155"/>
          <p:cNvSpPr/>
          <p:nvPr/>
        </p:nvSpPr>
        <p:spPr>
          <a:xfrm>
            <a:off x="96875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Х</a:t>
            </a:r>
          </a:p>
        </p:txBody>
      </p:sp>
      <p:sp>
        <p:nvSpPr>
          <p:cNvPr id="157" name="Прямоугольник 156"/>
          <p:cNvSpPr/>
          <p:nvPr/>
        </p:nvSpPr>
        <p:spPr>
          <a:xfrm>
            <a:off x="1540254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Ц</a:t>
            </a:r>
          </a:p>
        </p:txBody>
      </p:sp>
      <p:sp>
        <p:nvSpPr>
          <p:cNvPr id="158" name="Прямоугольник 157"/>
          <p:cNvSpPr/>
          <p:nvPr/>
        </p:nvSpPr>
        <p:spPr>
          <a:xfrm>
            <a:off x="2111758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Ч</a:t>
            </a:r>
          </a:p>
        </p:txBody>
      </p:sp>
      <p:sp>
        <p:nvSpPr>
          <p:cNvPr id="159" name="Прямоугольник 158"/>
          <p:cNvSpPr/>
          <p:nvPr/>
        </p:nvSpPr>
        <p:spPr>
          <a:xfrm>
            <a:off x="2683262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Ш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3254766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Щ</a:t>
            </a:r>
          </a:p>
        </p:txBody>
      </p:sp>
      <p:sp>
        <p:nvSpPr>
          <p:cNvPr id="161" name="Прямоугольник 160"/>
          <p:cNvSpPr/>
          <p:nvPr/>
        </p:nvSpPr>
        <p:spPr>
          <a:xfrm>
            <a:off x="382627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Ъ</a:t>
            </a:r>
          </a:p>
        </p:txBody>
      </p:sp>
      <p:sp>
        <p:nvSpPr>
          <p:cNvPr id="164" name="Прямоугольник 163"/>
          <p:cNvSpPr/>
          <p:nvPr/>
        </p:nvSpPr>
        <p:spPr>
          <a:xfrm>
            <a:off x="4397774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Ы</a:t>
            </a:r>
          </a:p>
        </p:txBody>
      </p:sp>
      <p:sp>
        <p:nvSpPr>
          <p:cNvPr id="166" name="Прямоугольник 165"/>
          <p:cNvSpPr/>
          <p:nvPr/>
        </p:nvSpPr>
        <p:spPr>
          <a:xfrm>
            <a:off x="6112286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Ю</a:t>
            </a:r>
          </a:p>
        </p:txBody>
      </p:sp>
      <p:sp>
        <p:nvSpPr>
          <p:cNvPr id="167" name="Прямоугольник 166"/>
          <p:cNvSpPr/>
          <p:nvPr/>
        </p:nvSpPr>
        <p:spPr>
          <a:xfrm>
            <a:off x="5540782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Э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6372200" y="3212976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6" name="Прямоугольник 95"/>
          <p:cNvSpPr/>
          <p:nvPr/>
        </p:nvSpPr>
        <p:spPr>
          <a:xfrm>
            <a:off x="6478408" y="3289544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Ь</a:t>
            </a:r>
          </a:p>
        </p:txBody>
      </p:sp>
      <p:sp>
        <p:nvSpPr>
          <p:cNvPr id="135" name="Скругленная прямоугольная выноска 134"/>
          <p:cNvSpPr/>
          <p:nvPr/>
        </p:nvSpPr>
        <p:spPr>
          <a:xfrm>
            <a:off x="1619672" y="1916832"/>
            <a:ext cx="5976664" cy="1190422"/>
          </a:xfrm>
          <a:prstGeom prst="wedgeRoundRectCallout">
            <a:avLst>
              <a:gd name="adj1" fmla="val -50301"/>
              <a:gd name="adj2" fmla="val -2109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0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Отдельная область науки, деятельности, производства </a:t>
            </a:r>
            <a:endParaRPr lang="ru-RU" sz="30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8379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Я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96875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К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2683262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Н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2051720" y="4581128"/>
            <a:ext cx="4291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В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3851920" y="458112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Е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5580112" y="458112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З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467544" y="476672"/>
            <a:ext cx="1368152" cy="72008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Угадай </a:t>
            </a:r>
          </a:p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слово</a:t>
            </a:r>
            <a:endParaRPr lang="ru-RU" sz="1600" b="1" dirty="0">
              <a:ln w="1905"/>
              <a:solidFill>
                <a:srgbClr val="99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100" name="Picture 2" descr="http://lenagold.narod.ru/fon/clipart/m/medc/med30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2553008"/>
            <a:ext cx="1800200" cy="1701069"/>
          </a:xfrm>
          <a:prstGeom prst="rect">
            <a:avLst/>
          </a:prstGeom>
          <a:noFill/>
        </p:spPr>
      </p:pic>
      <p:grpSp>
        <p:nvGrpSpPr>
          <p:cNvPr id="113" name="Group 14"/>
          <p:cNvGrpSpPr>
            <a:grpSpLocks/>
          </p:cNvGrpSpPr>
          <p:nvPr/>
        </p:nvGrpSpPr>
        <p:grpSpPr bwMode="auto">
          <a:xfrm>
            <a:off x="2771800" y="404664"/>
            <a:ext cx="5581128" cy="1296144"/>
            <a:chOff x="1344" y="1680"/>
            <a:chExt cx="2928" cy="448"/>
          </a:xfrm>
        </p:grpSpPr>
        <p:sp>
          <p:nvSpPr>
            <p:cNvPr id="116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8000">
                <a:latin typeface="Arial Black" pitchFamily="34" charset="0"/>
              </a:endParaRPr>
            </a:p>
          </p:txBody>
        </p:sp>
        <p:sp>
          <p:nvSpPr>
            <p:cNvPr id="120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Узнай слова по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 их лексическому значению</a:t>
              </a:r>
            </a:p>
          </p:txBody>
        </p:sp>
      </p:grpSp>
      <p:grpSp>
        <p:nvGrpSpPr>
          <p:cNvPr id="121" name="Group 14"/>
          <p:cNvGrpSpPr>
            <a:grpSpLocks/>
          </p:cNvGrpSpPr>
          <p:nvPr/>
        </p:nvGrpSpPr>
        <p:grpSpPr bwMode="auto">
          <a:xfrm>
            <a:off x="2771800" y="404664"/>
            <a:ext cx="5616624" cy="1296144"/>
            <a:chOff x="1344" y="1680"/>
            <a:chExt cx="2928" cy="231"/>
          </a:xfrm>
        </p:grpSpPr>
        <p:sp>
          <p:nvSpPr>
            <p:cNvPr id="122" name="Freeform 15"/>
            <p:cNvSpPr>
              <a:spLocks/>
            </p:cNvSpPr>
            <p:nvPr/>
          </p:nvSpPr>
          <p:spPr bwMode="gray">
            <a:xfrm>
              <a:off x="1439" y="1839"/>
              <a:ext cx="2736" cy="72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202"/>
            </a:xfrm>
            <a:prstGeom prst="rect">
              <a:avLst/>
            </a:prstGeom>
            <a:solidFill>
              <a:srgbClr val="BD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«</a:t>
              </a:r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Набери» слово.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Если выбранной буквы нет в слове,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кнопка  окрасится.</a:t>
              </a:r>
            </a:p>
          </p:txBody>
        </p:sp>
      </p:grpSp>
      <p:sp>
        <p:nvSpPr>
          <p:cNvPr id="125" name="Прямоугольник 124"/>
          <p:cNvSpPr/>
          <p:nvPr/>
        </p:nvSpPr>
        <p:spPr>
          <a:xfrm>
            <a:off x="2699792" y="404664"/>
            <a:ext cx="5616624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8" name="Группа 127"/>
          <p:cNvGrpSpPr/>
          <p:nvPr/>
        </p:nvGrpSpPr>
        <p:grpSpPr>
          <a:xfrm>
            <a:off x="7840663" y="1700808"/>
            <a:ext cx="1303337" cy="3785091"/>
            <a:chOff x="7524328" y="1484784"/>
            <a:chExt cx="1303337" cy="3785091"/>
          </a:xfrm>
        </p:grpSpPr>
        <p:grpSp>
          <p:nvGrpSpPr>
            <p:cNvPr id="131" name="Группа 171"/>
            <p:cNvGrpSpPr/>
            <p:nvPr/>
          </p:nvGrpSpPr>
          <p:grpSpPr>
            <a:xfrm>
              <a:off x="7596336" y="4437112"/>
              <a:ext cx="863352" cy="832763"/>
              <a:chOff x="7654448" y="4653136"/>
              <a:chExt cx="1165280" cy="976779"/>
            </a:xfrm>
          </p:grpSpPr>
          <p:pic>
            <p:nvPicPr>
              <p:cNvPr id="147" name="Picture 2" descr="C:\Documents and Settings\Администратор.MICROSOF-B96C92\Рабочий стол\Чел 1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654448" y="4653136"/>
                <a:ext cx="1165280" cy="976779"/>
              </a:xfrm>
              <a:prstGeom prst="rect">
                <a:avLst/>
              </a:prstGeom>
              <a:noFill/>
            </p:spPr>
          </p:pic>
          <p:sp>
            <p:nvSpPr>
              <p:cNvPr id="148" name="Управляющая кнопка: далее 147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244408" y="5157192"/>
                <a:ext cx="416889" cy="33329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4" name="Группа 170"/>
            <p:cNvGrpSpPr/>
            <p:nvPr/>
          </p:nvGrpSpPr>
          <p:grpSpPr>
            <a:xfrm>
              <a:off x="7884368" y="3717032"/>
              <a:ext cx="943297" cy="812676"/>
              <a:chOff x="7877175" y="3717032"/>
              <a:chExt cx="1266825" cy="1028700"/>
            </a:xfrm>
          </p:grpSpPr>
          <p:pic>
            <p:nvPicPr>
              <p:cNvPr id="145" name="Picture 3" descr="C:\Documents and Settings\Администратор.MICROSOF-B96C92\Рабочий стол\Чел2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7877175" y="3717032"/>
                <a:ext cx="1266825" cy="1028700"/>
              </a:xfrm>
              <a:prstGeom prst="rect">
                <a:avLst/>
              </a:prstGeom>
              <a:noFill/>
            </p:spPr>
          </p:pic>
          <p:sp>
            <p:nvSpPr>
              <p:cNvPr id="146" name="Управляющая кнопка: назад 145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8060090" y="4211798"/>
                <a:ext cx="430171" cy="35546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6" name="Группа 162"/>
            <p:cNvGrpSpPr/>
            <p:nvPr/>
          </p:nvGrpSpPr>
          <p:grpSpPr>
            <a:xfrm>
              <a:off x="7884368" y="1484784"/>
              <a:ext cx="936104" cy="864096"/>
              <a:chOff x="7924800" y="1839055"/>
              <a:chExt cx="967680" cy="808920"/>
            </a:xfrm>
          </p:grpSpPr>
          <p:pic>
            <p:nvPicPr>
              <p:cNvPr id="143" name="Picture 5" descr="C:\Documents and Settings\Администратор.MICROSOF-B96C92\Рабочий стол\чел4.jp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7924800" y="1839055"/>
                <a:ext cx="967680" cy="808920"/>
              </a:xfrm>
              <a:prstGeom prst="rect">
                <a:avLst/>
              </a:prstGeom>
              <a:noFill/>
            </p:spPr>
          </p:pic>
          <p:sp>
            <p:nvSpPr>
              <p:cNvPr id="144" name="Управляющая кнопка: домой 143">
                <a:hlinkClick r:id="rId7" action="ppaction://hlinksldjump" highlightClick="1"/>
              </p:cNvPr>
              <p:cNvSpPr/>
              <p:nvPr/>
            </p:nvSpPr>
            <p:spPr>
              <a:xfrm>
                <a:off x="8028384" y="2204864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7" name="Группа 167"/>
            <p:cNvGrpSpPr/>
            <p:nvPr/>
          </p:nvGrpSpPr>
          <p:grpSpPr>
            <a:xfrm>
              <a:off x="7740353" y="2348881"/>
              <a:ext cx="751468" cy="792088"/>
              <a:chOff x="7740353" y="2348881"/>
              <a:chExt cx="751468" cy="792088"/>
            </a:xfrm>
          </p:grpSpPr>
          <p:pic>
            <p:nvPicPr>
              <p:cNvPr id="141" name="Picture 4" descr="C:\Documents and Settings\Администратор.MICROSOF-B96C92\Рабочий стол\чел3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740353" y="2348881"/>
                <a:ext cx="751468" cy="792088"/>
              </a:xfrm>
              <a:prstGeom prst="rect">
                <a:avLst/>
              </a:prstGeom>
              <a:noFill/>
            </p:spPr>
          </p:pic>
          <p:sp>
            <p:nvSpPr>
              <p:cNvPr id="142" name="Управляющая кнопка: сведения 4">
                <a:hlinkClick r:id="rId9" action="ppaction://hlinksldjump" highlightClick="1"/>
              </p:cNvPr>
              <p:cNvSpPr/>
              <p:nvPr/>
            </p:nvSpPr>
            <p:spPr>
              <a:xfrm>
                <a:off x="7956376" y="2780928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8" name="Группа 169"/>
            <p:cNvGrpSpPr/>
            <p:nvPr/>
          </p:nvGrpSpPr>
          <p:grpSpPr>
            <a:xfrm>
              <a:off x="7524328" y="3212976"/>
              <a:ext cx="848666" cy="720080"/>
              <a:chOff x="7524328" y="3212976"/>
              <a:chExt cx="848666" cy="720080"/>
            </a:xfrm>
          </p:grpSpPr>
          <p:pic>
            <p:nvPicPr>
              <p:cNvPr id="139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7524328" y="3212976"/>
                <a:ext cx="848666" cy="720080"/>
              </a:xfrm>
              <a:prstGeom prst="rect">
                <a:avLst/>
              </a:prstGeom>
              <a:noFill/>
            </p:spPr>
          </p:pic>
          <p:sp>
            <p:nvSpPr>
              <p:cNvPr id="140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7956376" y="3284984"/>
                <a:ext cx="392727" cy="36004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97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97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1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2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3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4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1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5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1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5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6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7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7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7B"/>
                                      </p:to>
                                    </p:animClr>
                                    <p:animClr clrSpc="rgb" dir="cw">
                                      <p:cBhvr>
                                        <p:cTn id="19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7B"/>
                                      </p:to>
                                    </p:animClr>
                                    <p:set>
                                      <p:cBhvr>
                                        <p:cTn id="19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0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0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1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241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" fill="hold">
                      <p:stCondLst>
                        <p:cond delay="0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49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0" fill="hold">
                      <p:stCondLst>
                        <p:cond delay="0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5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1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1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36" grpId="0" animBg="1"/>
      <p:bldP spid="52" grpId="0" animBg="1"/>
      <p:bldP spid="54" grpId="0" animBg="1"/>
      <p:bldP spid="55" grpId="0" animBg="1"/>
      <p:bldP spid="56" grpId="0" animBg="1"/>
      <p:bldP spid="68" grpId="0" animBg="1"/>
      <p:bldP spid="71" grpId="0" animBg="1"/>
      <p:bldP spid="72" grpId="0" animBg="1"/>
      <p:bldP spid="74" grpId="0" animBg="1"/>
      <p:bldP spid="77" grpId="0" animBg="1"/>
      <p:bldP spid="78" grpId="0" animBg="1"/>
      <p:bldP spid="102" grpId="0" animBg="1"/>
      <p:bldP spid="103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96" grpId="0" animBg="1"/>
      <p:bldP spid="9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22715" y="3305654"/>
            <a:ext cx="626416" cy="617683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331640" y="188640"/>
            <a:ext cx="7128792" cy="57606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0" name="AutoShape 26" descr="Смайлы Эмо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AutoShape 2" descr="Смайлы Эмо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1475656" y="188640"/>
            <a:ext cx="6991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6600"/>
                </a:solidFill>
                <a:latin typeface="Comic Sans MS" pitchFamily="66" charset="0"/>
              </a:rPr>
              <a:t>Как работать с интерактивной схемой</a:t>
            </a:r>
            <a:endParaRPr lang="ru-RU" sz="2800" b="1" dirty="0">
              <a:solidFill>
                <a:srgbClr val="FF6600"/>
              </a:solidFill>
              <a:latin typeface="Comic Sans MS" pitchFamily="66" charset="0"/>
            </a:endParaRPr>
          </a:p>
        </p:txBody>
      </p:sp>
      <p:sp>
        <p:nvSpPr>
          <p:cNvPr id="61" name="Rectangle 15"/>
          <p:cNvSpPr>
            <a:spLocks noChangeArrowheads="1"/>
          </p:cNvSpPr>
          <p:nvPr/>
        </p:nvSpPr>
        <p:spPr bwMode="auto">
          <a:xfrm>
            <a:off x="755576" y="1052736"/>
            <a:ext cx="468052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Наведите курсор на интересующий Вас корень, щелкните левой кнопкой мышки.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Tx/>
              <a:buFont typeface="Wingdings" pitchFamily="2" charset="2"/>
              <a:buChar char="ü"/>
              <a:tabLst/>
              <a:defRPr/>
            </a:pPr>
            <a:endParaRPr lang="ru-RU" sz="2400" b="1" kern="0" dirty="0" smtClean="0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Tx/>
              <a:buFont typeface="Wingdings" pitchFamily="2" charset="2"/>
              <a:buChar char="ü"/>
              <a:tabLst/>
              <a:defRPr/>
            </a:pPr>
            <a:endParaRPr lang="ru-RU" sz="2400" b="1" kern="0" dirty="0" smtClean="0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Tx/>
              <a:buFont typeface="Wingdings" pitchFamily="2" charset="2"/>
              <a:buChar char="ü"/>
              <a:tabLst/>
              <a:defRPr/>
            </a:pPr>
            <a:endParaRPr lang="ru-RU" sz="2400" b="1" kern="0" dirty="0" smtClean="0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Tx/>
              <a:buFont typeface="Wingdings" pitchFamily="2" charset="2"/>
              <a:buChar char="ü"/>
              <a:tabLst/>
              <a:defRPr/>
            </a:pPr>
            <a:endParaRPr lang="ru-RU" sz="2400" b="1" kern="0" dirty="0" smtClean="0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FF6600"/>
              </a:buClr>
              <a:buFont typeface="Wingdings" pitchFamily="2" charset="2"/>
              <a:buChar char="ü"/>
            </a:pPr>
            <a:r>
              <a:rPr lang="ru-RU" sz="2400" b="1" kern="0" dirty="0" smtClean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 Щелкните по знаку          , чтобы скрыть информацию.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908720"/>
            <a:ext cx="2880477" cy="2160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3429000"/>
            <a:ext cx="2880320" cy="21601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Умножение 22"/>
          <p:cNvSpPr/>
          <p:nvPr/>
        </p:nvSpPr>
        <p:spPr>
          <a:xfrm>
            <a:off x="4283895" y="3329902"/>
            <a:ext cx="504057" cy="593435"/>
          </a:xfrm>
          <a:prstGeom prst="mathMultiply">
            <a:avLst>
              <a:gd name="adj1" fmla="val 4473"/>
            </a:avLst>
          </a:prstGeom>
          <a:blipFill>
            <a:blip r:embed="rId6" cstate="print"/>
            <a:stretch>
              <a:fillRect/>
            </a:stretch>
          </a:blipFill>
          <a:ln>
            <a:solidFill>
              <a:srgbClr val="E65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 descr="E:\Новая папка\school2183.gif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36" y="3754824"/>
            <a:ext cx="870839" cy="75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E:\Новая папка\school2179.gif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903" y="2394088"/>
            <a:ext cx="717504" cy="73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3704346" y="6228809"/>
            <a:ext cx="1584080" cy="395992"/>
            <a:chOff x="5004048" y="6165304"/>
            <a:chExt cx="1872112" cy="468000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5004048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012160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Управляющая кнопка: далее 27">
              <a:hlinkClick r:id="" action="ppaction://hlinkshowjump?jump=nextslide" highlightClick="1"/>
            </p:cNvPr>
            <p:cNvSpPr/>
            <p:nvPr/>
          </p:nvSpPr>
          <p:spPr>
            <a:xfrm>
              <a:off x="6156176" y="6237312"/>
              <a:ext cx="648000" cy="324000"/>
            </a:xfrm>
            <a:prstGeom prst="actionButtonForwardNext">
              <a:avLst/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Управляющая кнопка: назад 28">
              <a:hlinkClick r:id="" action="ppaction://hlinkshowjump?jump=previousslide" highlightClick="1"/>
            </p:cNvPr>
            <p:cNvSpPr/>
            <p:nvPr/>
          </p:nvSpPr>
          <p:spPr>
            <a:xfrm>
              <a:off x="5148064" y="6237312"/>
              <a:ext cx="648000" cy="324000"/>
            </a:xfrm>
            <a:prstGeom prst="actionButtonBackPrevious">
              <a:avLst/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142083" y="3286124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6" name="Прямоугольник 15"/>
          <p:cNvSpPr/>
          <p:nvPr/>
        </p:nvSpPr>
        <p:spPr>
          <a:xfrm>
            <a:off x="2785281" y="3286124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рямоугольник 17"/>
          <p:cNvSpPr/>
          <p:nvPr/>
        </p:nvSpPr>
        <p:spPr>
          <a:xfrm>
            <a:off x="3428479" y="3286124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рямоугольник 18"/>
          <p:cNvSpPr/>
          <p:nvPr/>
        </p:nvSpPr>
        <p:spPr>
          <a:xfrm>
            <a:off x="4071678" y="3286124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0" name="Прямоугольник 19"/>
          <p:cNvSpPr/>
          <p:nvPr/>
        </p:nvSpPr>
        <p:spPr>
          <a:xfrm>
            <a:off x="4714876" y="3286124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5358074" y="3286124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7" name="Прямоугольник 36"/>
          <p:cNvSpPr/>
          <p:nvPr/>
        </p:nvSpPr>
        <p:spPr>
          <a:xfrm>
            <a:off x="2217255" y="3362692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Р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513399" y="3362692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Arial Black" pitchFamily="34" charset="0"/>
                <a:cs typeface="Arial" pitchFamily="34" charset="0"/>
              </a:rPr>
              <a:t>C</a:t>
            </a:r>
            <a:endParaRPr lang="ru-RU" sz="4000" b="1" dirty="0" smtClean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161471" y="3362692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Т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11560" y="4293096"/>
            <a:ext cx="6715172" cy="2214578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45" name="Прямоугольник 44"/>
          <p:cNvSpPr/>
          <p:nvPr/>
        </p:nvSpPr>
        <p:spPr>
          <a:xfrm>
            <a:off x="89731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46881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89784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04032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61182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18332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75483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865327" y="3362692"/>
            <a:ext cx="35719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О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32633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46934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04084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61235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9731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468816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89784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04032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61182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18332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О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75483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4326336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Р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46934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Т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604084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61235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89731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146881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489784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204032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261182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318332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375483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432633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546934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604084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661235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1540254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Б</a:t>
            </a:r>
          </a:p>
        </p:txBody>
      </p:sp>
      <p:sp>
        <p:nvSpPr>
          <p:cNvPr id="126" name="Прямоугольник 125"/>
          <p:cNvSpPr/>
          <p:nvPr/>
        </p:nvSpPr>
        <p:spPr>
          <a:xfrm>
            <a:off x="2683262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Г</a:t>
            </a:r>
          </a:p>
        </p:txBody>
      </p:sp>
      <p:sp>
        <p:nvSpPr>
          <p:cNvPr id="127" name="Прямоугольник 126"/>
          <p:cNvSpPr/>
          <p:nvPr/>
        </p:nvSpPr>
        <p:spPr>
          <a:xfrm>
            <a:off x="3254766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Д</a:t>
            </a:r>
          </a:p>
        </p:txBody>
      </p:sp>
      <p:sp>
        <p:nvSpPr>
          <p:cNvPr id="129" name="Прямоугольник 128"/>
          <p:cNvSpPr/>
          <p:nvPr/>
        </p:nvSpPr>
        <p:spPr>
          <a:xfrm>
            <a:off x="4397774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Ё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4969278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Ж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6112286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И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6683790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Й</a:t>
            </a:r>
          </a:p>
        </p:txBody>
      </p:sp>
      <p:sp>
        <p:nvSpPr>
          <p:cNvPr id="149" name="Прямоугольник 148"/>
          <p:cNvSpPr/>
          <p:nvPr/>
        </p:nvSpPr>
        <p:spPr>
          <a:xfrm>
            <a:off x="1540254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Л</a:t>
            </a:r>
          </a:p>
        </p:txBody>
      </p:sp>
      <p:sp>
        <p:nvSpPr>
          <p:cNvPr id="150" name="Прямоугольник 149"/>
          <p:cNvSpPr/>
          <p:nvPr/>
        </p:nvSpPr>
        <p:spPr>
          <a:xfrm>
            <a:off x="2111758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51" name="Прямоугольник 150"/>
          <p:cNvSpPr/>
          <p:nvPr/>
        </p:nvSpPr>
        <p:spPr>
          <a:xfrm>
            <a:off x="382627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П</a:t>
            </a:r>
          </a:p>
        </p:txBody>
      </p:sp>
      <p:sp>
        <p:nvSpPr>
          <p:cNvPr id="152" name="Прямоугольник 151"/>
          <p:cNvSpPr/>
          <p:nvPr/>
        </p:nvSpPr>
        <p:spPr>
          <a:xfrm>
            <a:off x="4969278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6112286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У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668379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Ф</a:t>
            </a:r>
          </a:p>
        </p:txBody>
      </p:sp>
      <p:sp>
        <p:nvSpPr>
          <p:cNvPr id="156" name="Прямоугольник 155"/>
          <p:cNvSpPr/>
          <p:nvPr/>
        </p:nvSpPr>
        <p:spPr>
          <a:xfrm>
            <a:off x="96875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Х</a:t>
            </a:r>
          </a:p>
        </p:txBody>
      </p:sp>
      <p:sp>
        <p:nvSpPr>
          <p:cNvPr id="157" name="Прямоугольник 156"/>
          <p:cNvSpPr/>
          <p:nvPr/>
        </p:nvSpPr>
        <p:spPr>
          <a:xfrm>
            <a:off x="1540254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Ц</a:t>
            </a:r>
          </a:p>
        </p:txBody>
      </p:sp>
      <p:sp>
        <p:nvSpPr>
          <p:cNvPr id="158" name="Прямоугольник 157"/>
          <p:cNvSpPr/>
          <p:nvPr/>
        </p:nvSpPr>
        <p:spPr>
          <a:xfrm>
            <a:off x="2111758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Ч</a:t>
            </a:r>
          </a:p>
        </p:txBody>
      </p:sp>
      <p:sp>
        <p:nvSpPr>
          <p:cNvPr id="159" name="Прямоугольник 158"/>
          <p:cNvSpPr/>
          <p:nvPr/>
        </p:nvSpPr>
        <p:spPr>
          <a:xfrm>
            <a:off x="2683262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Ш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3254766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Щ</a:t>
            </a:r>
          </a:p>
        </p:txBody>
      </p:sp>
      <p:sp>
        <p:nvSpPr>
          <p:cNvPr id="161" name="Прямоугольник 160"/>
          <p:cNvSpPr/>
          <p:nvPr/>
        </p:nvSpPr>
        <p:spPr>
          <a:xfrm>
            <a:off x="382627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Ъ</a:t>
            </a:r>
          </a:p>
        </p:txBody>
      </p:sp>
      <p:sp>
        <p:nvSpPr>
          <p:cNvPr id="164" name="Прямоугольник 163"/>
          <p:cNvSpPr/>
          <p:nvPr/>
        </p:nvSpPr>
        <p:spPr>
          <a:xfrm>
            <a:off x="4397774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Ы</a:t>
            </a:r>
          </a:p>
        </p:txBody>
      </p:sp>
      <p:sp>
        <p:nvSpPr>
          <p:cNvPr id="166" name="Прямоугольник 165"/>
          <p:cNvSpPr/>
          <p:nvPr/>
        </p:nvSpPr>
        <p:spPr>
          <a:xfrm>
            <a:off x="6112286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Ю</a:t>
            </a:r>
          </a:p>
        </p:txBody>
      </p:sp>
      <p:sp>
        <p:nvSpPr>
          <p:cNvPr id="167" name="Прямоугольник 166"/>
          <p:cNvSpPr/>
          <p:nvPr/>
        </p:nvSpPr>
        <p:spPr>
          <a:xfrm>
            <a:off x="5540782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Э</a:t>
            </a:r>
          </a:p>
        </p:txBody>
      </p:sp>
      <p:sp>
        <p:nvSpPr>
          <p:cNvPr id="135" name="Скругленная прямоугольная выноска 134"/>
          <p:cNvSpPr/>
          <p:nvPr/>
        </p:nvSpPr>
        <p:spPr>
          <a:xfrm>
            <a:off x="285720" y="2214554"/>
            <a:ext cx="7094592" cy="892700"/>
          </a:xfrm>
          <a:prstGeom prst="wedgeRoundRectCallout">
            <a:avLst>
              <a:gd name="adj1" fmla="val -50301"/>
              <a:gd name="adj2" fmla="val -2109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Стебель растения в самом </a:t>
            </a:r>
          </a:p>
          <a:p>
            <a:r>
              <a:rPr lang="ru-RU" sz="32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начале его развития </a:t>
            </a:r>
            <a:endParaRPr lang="ru-RU" sz="32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8379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Я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96875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К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2683262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Н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2051720" y="4581128"/>
            <a:ext cx="4291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В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3851920" y="458112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Е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5580112" y="458112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З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4809543" y="3362692"/>
            <a:ext cx="35719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О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5529623" y="3362692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К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971600" y="458112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4932040" y="587727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Ь</a:t>
            </a:r>
          </a:p>
        </p:txBody>
      </p:sp>
      <p:sp>
        <p:nvSpPr>
          <p:cNvPr id="114" name="Прямоугольник 113"/>
          <p:cNvSpPr/>
          <p:nvPr/>
        </p:nvSpPr>
        <p:spPr>
          <a:xfrm>
            <a:off x="467544" y="476672"/>
            <a:ext cx="1368152" cy="72008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Угадай </a:t>
            </a:r>
          </a:p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слово</a:t>
            </a:r>
            <a:endParaRPr lang="ru-RU" sz="1600" b="1" dirty="0">
              <a:ln w="1905"/>
              <a:solidFill>
                <a:srgbClr val="99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113" name="Group 14"/>
          <p:cNvGrpSpPr>
            <a:grpSpLocks/>
          </p:cNvGrpSpPr>
          <p:nvPr/>
        </p:nvGrpSpPr>
        <p:grpSpPr bwMode="auto">
          <a:xfrm>
            <a:off x="2771800" y="404664"/>
            <a:ext cx="5581128" cy="1296144"/>
            <a:chOff x="1344" y="1680"/>
            <a:chExt cx="2928" cy="448"/>
          </a:xfrm>
        </p:grpSpPr>
        <p:sp>
          <p:nvSpPr>
            <p:cNvPr id="115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8000">
                <a:latin typeface="Arial Black" pitchFamily="34" charset="0"/>
              </a:endParaRPr>
            </a:p>
          </p:txBody>
        </p:sp>
        <p:sp>
          <p:nvSpPr>
            <p:cNvPr id="118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Узнай слова по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 их лексическому значению</a:t>
              </a:r>
            </a:p>
          </p:txBody>
        </p:sp>
      </p:grpSp>
      <p:grpSp>
        <p:nvGrpSpPr>
          <p:cNvPr id="122" name="Group 14"/>
          <p:cNvGrpSpPr>
            <a:grpSpLocks/>
          </p:cNvGrpSpPr>
          <p:nvPr/>
        </p:nvGrpSpPr>
        <p:grpSpPr bwMode="auto">
          <a:xfrm>
            <a:off x="2771800" y="404664"/>
            <a:ext cx="5616624" cy="1296144"/>
            <a:chOff x="1344" y="1680"/>
            <a:chExt cx="2928" cy="231"/>
          </a:xfrm>
        </p:grpSpPr>
        <p:sp>
          <p:nvSpPr>
            <p:cNvPr id="128" name="Freeform 15"/>
            <p:cNvSpPr>
              <a:spLocks/>
            </p:cNvSpPr>
            <p:nvPr/>
          </p:nvSpPr>
          <p:spPr bwMode="gray">
            <a:xfrm>
              <a:off x="1439" y="1839"/>
              <a:ext cx="2736" cy="72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7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202"/>
            </a:xfrm>
            <a:prstGeom prst="rect">
              <a:avLst/>
            </a:prstGeom>
            <a:solidFill>
              <a:srgbClr val="BD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«</a:t>
              </a:r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Набери» слово.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Если выбранной буквы нет в слове,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кнопка  окрасится.</a:t>
              </a:r>
            </a:p>
          </p:txBody>
        </p:sp>
      </p:grpSp>
      <p:sp>
        <p:nvSpPr>
          <p:cNvPr id="138" name="Прямоугольник 137"/>
          <p:cNvSpPr/>
          <p:nvPr/>
        </p:nvSpPr>
        <p:spPr>
          <a:xfrm>
            <a:off x="2771800" y="332656"/>
            <a:ext cx="5616624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9" name="Группа 138"/>
          <p:cNvGrpSpPr/>
          <p:nvPr/>
        </p:nvGrpSpPr>
        <p:grpSpPr>
          <a:xfrm>
            <a:off x="7840663" y="1700808"/>
            <a:ext cx="1303337" cy="3785091"/>
            <a:chOff x="7524328" y="1484784"/>
            <a:chExt cx="1303337" cy="3785091"/>
          </a:xfrm>
        </p:grpSpPr>
        <p:grpSp>
          <p:nvGrpSpPr>
            <p:cNvPr id="140" name="Группа 171"/>
            <p:cNvGrpSpPr/>
            <p:nvPr/>
          </p:nvGrpSpPr>
          <p:grpSpPr>
            <a:xfrm>
              <a:off x="7596336" y="4437112"/>
              <a:ext cx="863352" cy="832763"/>
              <a:chOff x="7654448" y="4653136"/>
              <a:chExt cx="1165280" cy="976779"/>
            </a:xfrm>
          </p:grpSpPr>
          <p:pic>
            <p:nvPicPr>
              <p:cNvPr id="168" name="Picture 2" descr="C:\Documents and Settings\Администратор.MICROSOF-B96C92\Рабочий стол\Чел 1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654448" y="4653136"/>
                <a:ext cx="1165280" cy="976779"/>
              </a:xfrm>
              <a:prstGeom prst="rect">
                <a:avLst/>
              </a:prstGeom>
              <a:noFill/>
            </p:spPr>
          </p:pic>
          <p:sp>
            <p:nvSpPr>
              <p:cNvPr id="169" name="Управляющая кнопка: далее 16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244408" y="5157192"/>
                <a:ext cx="416889" cy="33329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1" name="Группа 170"/>
            <p:cNvGrpSpPr/>
            <p:nvPr/>
          </p:nvGrpSpPr>
          <p:grpSpPr>
            <a:xfrm>
              <a:off x="7884368" y="3717032"/>
              <a:ext cx="943297" cy="812676"/>
              <a:chOff x="7877175" y="3717032"/>
              <a:chExt cx="1266825" cy="1028700"/>
            </a:xfrm>
          </p:grpSpPr>
          <p:pic>
            <p:nvPicPr>
              <p:cNvPr id="163" name="Picture 3" descr="C:\Documents and Settings\Администратор.MICROSOF-B96C92\Рабочий стол\Чел2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877175" y="3717032"/>
                <a:ext cx="1266825" cy="1028700"/>
              </a:xfrm>
              <a:prstGeom prst="rect">
                <a:avLst/>
              </a:prstGeom>
              <a:noFill/>
            </p:spPr>
          </p:pic>
          <p:sp>
            <p:nvSpPr>
              <p:cNvPr id="165" name="Управляющая кнопка: назад 164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8060090" y="4211798"/>
                <a:ext cx="430171" cy="35546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2" name="Группа 162"/>
            <p:cNvGrpSpPr/>
            <p:nvPr/>
          </p:nvGrpSpPr>
          <p:grpSpPr>
            <a:xfrm>
              <a:off x="7884368" y="1484784"/>
              <a:ext cx="936104" cy="864096"/>
              <a:chOff x="7924800" y="1839055"/>
              <a:chExt cx="967680" cy="808920"/>
            </a:xfrm>
          </p:grpSpPr>
          <p:pic>
            <p:nvPicPr>
              <p:cNvPr id="153" name="Picture 5" descr="C:\Documents and Settings\Администратор.MICROSOF-B96C92\Рабочий стол\чел4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7924800" y="1839055"/>
                <a:ext cx="967680" cy="808920"/>
              </a:xfrm>
              <a:prstGeom prst="rect">
                <a:avLst/>
              </a:prstGeom>
              <a:noFill/>
            </p:spPr>
          </p:pic>
          <p:sp>
            <p:nvSpPr>
              <p:cNvPr id="162" name="Управляющая кнопка: домой 161">
                <a:hlinkClick r:id="rId6" action="ppaction://hlinksldjump" highlightClick="1"/>
              </p:cNvPr>
              <p:cNvSpPr/>
              <p:nvPr/>
            </p:nvSpPr>
            <p:spPr>
              <a:xfrm>
                <a:off x="8028384" y="2204864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3" name="Группа 167"/>
            <p:cNvGrpSpPr/>
            <p:nvPr/>
          </p:nvGrpSpPr>
          <p:grpSpPr>
            <a:xfrm>
              <a:off x="7740353" y="2348881"/>
              <a:ext cx="751468" cy="792088"/>
              <a:chOff x="7740353" y="2348881"/>
              <a:chExt cx="751468" cy="792088"/>
            </a:xfrm>
          </p:grpSpPr>
          <p:pic>
            <p:nvPicPr>
              <p:cNvPr id="147" name="Picture 4" descr="C:\Documents and Settings\Администратор.MICROSOF-B96C92\Рабочий стол\чел3.jp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7740353" y="2348881"/>
                <a:ext cx="751468" cy="792088"/>
              </a:xfrm>
              <a:prstGeom prst="rect">
                <a:avLst/>
              </a:prstGeom>
              <a:noFill/>
            </p:spPr>
          </p:pic>
          <p:sp>
            <p:nvSpPr>
              <p:cNvPr id="148" name="Управляющая кнопка: сведения 4">
                <a:hlinkClick r:id="rId8" action="ppaction://hlinksldjump" highlightClick="1"/>
              </p:cNvPr>
              <p:cNvSpPr/>
              <p:nvPr/>
            </p:nvSpPr>
            <p:spPr>
              <a:xfrm>
                <a:off x="7956376" y="2780928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4" name="Группа 169"/>
            <p:cNvGrpSpPr/>
            <p:nvPr/>
          </p:nvGrpSpPr>
          <p:grpSpPr>
            <a:xfrm>
              <a:off x="7524328" y="3212976"/>
              <a:ext cx="848666" cy="720080"/>
              <a:chOff x="7524328" y="3212976"/>
              <a:chExt cx="848666" cy="720080"/>
            </a:xfrm>
          </p:grpSpPr>
          <p:pic>
            <p:nvPicPr>
              <p:cNvPr id="145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7524328" y="3212976"/>
                <a:ext cx="848666" cy="720080"/>
              </a:xfrm>
              <a:prstGeom prst="rect">
                <a:avLst/>
              </a:prstGeom>
              <a:noFill/>
            </p:spPr>
          </p:pic>
          <p:sp>
            <p:nvSpPr>
              <p:cNvPr id="146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7956376" y="3284984"/>
                <a:ext cx="392727" cy="36004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2143116"/>
            <a:ext cx="1127621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97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97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7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9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9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0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2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3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3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3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4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1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5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7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7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7B"/>
                                      </p:to>
                                    </p:animClr>
                                    <p:animClr clrSpc="rgb" dir="cw">
                                      <p:cBhvr>
                                        <p:cTn id="18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7B"/>
                                      </p:to>
                                    </p:animClr>
                                    <p:set>
                                      <p:cBhvr>
                                        <p:cTn id="18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9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9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0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0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4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5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2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</p:childTnLst>
        </p:cTn>
      </p:par>
    </p:tnLst>
    <p:bldLst>
      <p:bldP spid="37" grpId="0" animBg="1"/>
      <p:bldP spid="39" grpId="0" animBg="1"/>
      <p:bldP spid="41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36" grpId="0" animBg="1"/>
      <p:bldP spid="52" grpId="0" animBg="1"/>
      <p:bldP spid="54" grpId="0" animBg="1"/>
      <p:bldP spid="55" grpId="0" animBg="1"/>
      <p:bldP spid="56" grpId="0" animBg="1"/>
      <p:bldP spid="69" grpId="0" animBg="1"/>
      <p:bldP spid="71" grpId="0" animBg="1"/>
      <p:bldP spid="72" grpId="0" animBg="1"/>
      <p:bldP spid="74" grpId="0" animBg="1"/>
      <p:bldP spid="77" grpId="0" animBg="1"/>
      <p:bldP spid="78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93" grpId="0" animBg="1"/>
      <p:bldP spid="9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560724" y="335243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6" name="Прямоугольник 15"/>
          <p:cNvSpPr/>
          <p:nvPr/>
        </p:nvSpPr>
        <p:spPr>
          <a:xfrm>
            <a:off x="4203922" y="335243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рямоугольник 17"/>
          <p:cNvSpPr/>
          <p:nvPr/>
        </p:nvSpPr>
        <p:spPr>
          <a:xfrm>
            <a:off x="4847120" y="335243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рямоугольник 18"/>
          <p:cNvSpPr/>
          <p:nvPr/>
        </p:nvSpPr>
        <p:spPr>
          <a:xfrm>
            <a:off x="5490319" y="335243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0" name="Прямоугольник 19"/>
          <p:cNvSpPr/>
          <p:nvPr/>
        </p:nvSpPr>
        <p:spPr>
          <a:xfrm>
            <a:off x="6133517" y="335243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6776715" y="335243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7" name="Прямоугольник 36"/>
          <p:cNvSpPr/>
          <p:nvPr/>
        </p:nvSpPr>
        <p:spPr>
          <a:xfrm>
            <a:off x="3635896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Р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4932040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Arial Black" pitchFamily="34" charset="0"/>
                <a:cs typeface="Arial" pitchFamily="34" charset="0"/>
              </a:rPr>
              <a:t>C</a:t>
            </a:r>
            <a:endParaRPr lang="ru-RU" sz="4000" b="1" dirty="0" smtClean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580112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Т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11560" y="4293096"/>
            <a:ext cx="6715172" cy="2214578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45" name="Прямоугольник 44"/>
          <p:cNvSpPr/>
          <p:nvPr/>
        </p:nvSpPr>
        <p:spPr>
          <a:xfrm>
            <a:off x="89731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46881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89784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04032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61182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18332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75483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283968" y="3429000"/>
            <a:ext cx="35719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О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32633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46934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04084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61235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9731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475656" y="515719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89784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04032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61182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18332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О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75483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4326336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Р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46934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Т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604084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61235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89731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146881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489784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204032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261182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318332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375483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432633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546934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604084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661235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1540254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Б</a:t>
            </a:r>
          </a:p>
        </p:txBody>
      </p:sp>
      <p:sp>
        <p:nvSpPr>
          <p:cNvPr id="126" name="Прямоугольник 125"/>
          <p:cNvSpPr/>
          <p:nvPr/>
        </p:nvSpPr>
        <p:spPr>
          <a:xfrm>
            <a:off x="2683262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Г</a:t>
            </a:r>
          </a:p>
        </p:txBody>
      </p:sp>
      <p:sp>
        <p:nvSpPr>
          <p:cNvPr id="127" name="Прямоугольник 126"/>
          <p:cNvSpPr/>
          <p:nvPr/>
        </p:nvSpPr>
        <p:spPr>
          <a:xfrm>
            <a:off x="3254766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Д</a:t>
            </a:r>
          </a:p>
        </p:txBody>
      </p:sp>
      <p:sp>
        <p:nvSpPr>
          <p:cNvPr id="129" name="Прямоугольник 128"/>
          <p:cNvSpPr/>
          <p:nvPr/>
        </p:nvSpPr>
        <p:spPr>
          <a:xfrm>
            <a:off x="4397774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Ё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4969278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Ж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6112286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И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6683790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Й</a:t>
            </a:r>
          </a:p>
        </p:txBody>
      </p:sp>
      <p:sp>
        <p:nvSpPr>
          <p:cNvPr id="149" name="Прямоугольник 148"/>
          <p:cNvSpPr/>
          <p:nvPr/>
        </p:nvSpPr>
        <p:spPr>
          <a:xfrm>
            <a:off x="1540254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Л</a:t>
            </a:r>
          </a:p>
        </p:txBody>
      </p:sp>
      <p:sp>
        <p:nvSpPr>
          <p:cNvPr id="150" name="Прямоугольник 149"/>
          <p:cNvSpPr/>
          <p:nvPr/>
        </p:nvSpPr>
        <p:spPr>
          <a:xfrm>
            <a:off x="2111758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51" name="Прямоугольник 150"/>
          <p:cNvSpPr/>
          <p:nvPr/>
        </p:nvSpPr>
        <p:spPr>
          <a:xfrm>
            <a:off x="382627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П</a:t>
            </a:r>
          </a:p>
        </p:txBody>
      </p:sp>
      <p:sp>
        <p:nvSpPr>
          <p:cNvPr id="152" name="Прямоугольник 151"/>
          <p:cNvSpPr/>
          <p:nvPr/>
        </p:nvSpPr>
        <p:spPr>
          <a:xfrm>
            <a:off x="4969278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6112286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У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668379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Ф</a:t>
            </a:r>
          </a:p>
        </p:txBody>
      </p:sp>
      <p:sp>
        <p:nvSpPr>
          <p:cNvPr id="156" name="Прямоугольник 155"/>
          <p:cNvSpPr/>
          <p:nvPr/>
        </p:nvSpPr>
        <p:spPr>
          <a:xfrm>
            <a:off x="96875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Х</a:t>
            </a:r>
          </a:p>
        </p:txBody>
      </p:sp>
      <p:sp>
        <p:nvSpPr>
          <p:cNvPr id="157" name="Прямоугольник 156"/>
          <p:cNvSpPr/>
          <p:nvPr/>
        </p:nvSpPr>
        <p:spPr>
          <a:xfrm>
            <a:off x="1540254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Ц</a:t>
            </a:r>
          </a:p>
        </p:txBody>
      </p:sp>
      <p:sp>
        <p:nvSpPr>
          <p:cNvPr id="158" name="Прямоугольник 157"/>
          <p:cNvSpPr/>
          <p:nvPr/>
        </p:nvSpPr>
        <p:spPr>
          <a:xfrm>
            <a:off x="2111758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Ч</a:t>
            </a:r>
          </a:p>
        </p:txBody>
      </p:sp>
      <p:sp>
        <p:nvSpPr>
          <p:cNvPr id="159" name="Прямоугольник 158"/>
          <p:cNvSpPr/>
          <p:nvPr/>
        </p:nvSpPr>
        <p:spPr>
          <a:xfrm>
            <a:off x="2683262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Ш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3254766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Щ</a:t>
            </a:r>
          </a:p>
        </p:txBody>
      </p:sp>
      <p:sp>
        <p:nvSpPr>
          <p:cNvPr id="161" name="Прямоугольник 160"/>
          <p:cNvSpPr/>
          <p:nvPr/>
        </p:nvSpPr>
        <p:spPr>
          <a:xfrm>
            <a:off x="382627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Ъ</a:t>
            </a:r>
          </a:p>
        </p:txBody>
      </p:sp>
      <p:sp>
        <p:nvSpPr>
          <p:cNvPr id="164" name="Прямоугольник 163"/>
          <p:cNvSpPr/>
          <p:nvPr/>
        </p:nvSpPr>
        <p:spPr>
          <a:xfrm>
            <a:off x="4397774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Ы</a:t>
            </a:r>
          </a:p>
        </p:txBody>
      </p:sp>
      <p:sp>
        <p:nvSpPr>
          <p:cNvPr id="166" name="Прямоугольник 165"/>
          <p:cNvSpPr/>
          <p:nvPr/>
        </p:nvSpPr>
        <p:spPr>
          <a:xfrm>
            <a:off x="6112286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Ю</a:t>
            </a:r>
          </a:p>
        </p:txBody>
      </p:sp>
      <p:sp>
        <p:nvSpPr>
          <p:cNvPr id="167" name="Прямоугольник 166"/>
          <p:cNvSpPr/>
          <p:nvPr/>
        </p:nvSpPr>
        <p:spPr>
          <a:xfrm>
            <a:off x="5540782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Э</a:t>
            </a:r>
          </a:p>
        </p:txBody>
      </p:sp>
      <p:sp>
        <p:nvSpPr>
          <p:cNvPr id="135" name="Скругленная прямоугольная выноска 134"/>
          <p:cNvSpPr/>
          <p:nvPr/>
        </p:nvSpPr>
        <p:spPr>
          <a:xfrm>
            <a:off x="3491880" y="1844824"/>
            <a:ext cx="3888432" cy="1440160"/>
          </a:xfrm>
          <a:prstGeom prst="wedgeRoundRectCallout">
            <a:avLst>
              <a:gd name="adj1" fmla="val -50301"/>
              <a:gd name="adj2" fmla="val -2109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Город в России, распол</a:t>
            </a:r>
            <a:r>
              <a:rPr lang="ru-RU" sz="28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женный  </a:t>
            </a:r>
          </a:p>
          <a:p>
            <a:r>
              <a:rPr lang="ru-RU" sz="28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на берегу реки Дон</a:t>
            </a:r>
            <a:endParaRPr lang="ru-RU" sz="28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8379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Я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96875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К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2683262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Н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2051720" y="4581128"/>
            <a:ext cx="4291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В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3851920" y="458112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Е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5580112" y="458112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З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6228184" y="3429000"/>
            <a:ext cx="35719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О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6948264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В</a:t>
            </a:r>
          </a:p>
        </p:txBody>
      </p:sp>
      <p:pic>
        <p:nvPicPr>
          <p:cNvPr id="8194" name="Picture 2" descr="http://www.ticketmonster.ru/photo/rostov-na-donu-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2204864"/>
            <a:ext cx="2952328" cy="1970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0" name="Прямоугольник 99"/>
          <p:cNvSpPr/>
          <p:nvPr/>
        </p:nvSpPr>
        <p:spPr>
          <a:xfrm>
            <a:off x="971600" y="458112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5004048" y="587727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Ь</a:t>
            </a:r>
          </a:p>
        </p:txBody>
      </p:sp>
      <p:sp>
        <p:nvSpPr>
          <p:cNvPr id="114" name="Прямоугольник 113"/>
          <p:cNvSpPr/>
          <p:nvPr/>
        </p:nvSpPr>
        <p:spPr>
          <a:xfrm>
            <a:off x="467544" y="476672"/>
            <a:ext cx="1368152" cy="72008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Угадай </a:t>
            </a:r>
          </a:p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слово</a:t>
            </a:r>
            <a:endParaRPr lang="ru-RU" sz="1600" b="1" dirty="0">
              <a:ln w="1905"/>
              <a:solidFill>
                <a:srgbClr val="99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113" name="Group 14"/>
          <p:cNvGrpSpPr>
            <a:grpSpLocks/>
          </p:cNvGrpSpPr>
          <p:nvPr/>
        </p:nvGrpSpPr>
        <p:grpSpPr bwMode="auto">
          <a:xfrm>
            <a:off x="2771800" y="404664"/>
            <a:ext cx="5581128" cy="1296144"/>
            <a:chOff x="1344" y="1680"/>
            <a:chExt cx="2928" cy="448"/>
          </a:xfrm>
        </p:grpSpPr>
        <p:sp>
          <p:nvSpPr>
            <p:cNvPr id="115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8000">
                <a:latin typeface="Arial Black" pitchFamily="34" charset="0"/>
              </a:endParaRPr>
            </a:p>
          </p:txBody>
        </p:sp>
        <p:sp>
          <p:nvSpPr>
            <p:cNvPr id="118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Узнай слова по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 их лексическому значению</a:t>
              </a:r>
            </a:p>
          </p:txBody>
        </p:sp>
      </p:grpSp>
      <p:grpSp>
        <p:nvGrpSpPr>
          <p:cNvPr id="122" name="Group 14"/>
          <p:cNvGrpSpPr>
            <a:grpSpLocks/>
          </p:cNvGrpSpPr>
          <p:nvPr/>
        </p:nvGrpSpPr>
        <p:grpSpPr bwMode="auto">
          <a:xfrm>
            <a:off x="2771800" y="404664"/>
            <a:ext cx="5616624" cy="1296144"/>
            <a:chOff x="1344" y="1680"/>
            <a:chExt cx="2928" cy="231"/>
          </a:xfrm>
        </p:grpSpPr>
        <p:sp>
          <p:nvSpPr>
            <p:cNvPr id="123" name="Freeform 15"/>
            <p:cNvSpPr>
              <a:spLocks/>
            </p:cNvSpPr>
            <p:nvPr/>
          </p:nvSpPr>
          <p:spPr bwMode="gray">
            <a:xfrm>
              <a:off x="1439" y="1839"/>
              <a:ext cx="2736" cy="72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5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202"/>
            </a:xfrm>
            <a:prstGeom prst="rect">
              <a:avLst/>
            </a:prstGeom>
            <a:solidFill>
              <a:srgbClr val="BD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«</a:t>
              </a:r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Набери» слово.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Если выбранной буквы нет в слове,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кнопка  окрасится.</a:t>
              </a:r>
            </a:p>
          </p:txBody>
        </p:sp>
      </p:grpSp>
      <p:sp>
        <p:nvSpPr>
          <p:cNvPr id="128" name="Прямоугольник 127"/>
          <p:cNvSpPr/>
          <p:nvPr/>
        </p:nvSpPr>
        <p:spPr>
          <a:xfrm>
            <a:off x="2699792" y="332656"/>
            <a:ext cx="5616624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1" name="Группа 130"/>
          <p:cNvGrpSpPr/>
          <p:nvPr/>
        </p:nvGrpSpPr>
        <p:grpSpPr>
          <a:xfrm>
            <a:off x="7840663" y="1700808"/>
            <a:ext cx="1303337" cy="3785091"/>
            <a:chOff x="7524328" y="1484784"/>
            <a:chExt cx="1303337" cy="3785091"/>
          </a:xfrm>
        </p:grpSpPr>
        <p:grpSp>
          <p:nvGrpSpPr>
            <p:cNvPr id="134" name="Группа 171"/>
            <p:cNvGrpSpPr/>
            <p:nvPr/>
          </p:nvGrpSpPr>
          <p:grpSpPr>
            <a:xfrm>
              <a:off x="7596336" y="4437112"/>
              <a:ext cx="863352" cy="832763"/>
              <a:chOff x="7654448" y="4653136"/>
              <a:chExt cx="1165280" cy="976779"/>
            </a:xfrm>
          </p:grpSpPr>
          <p:pic>
            <p:nvPicPr>
              <p:cNvPr id="148" name="Picture 2" descr="C:\Documents and Settings\Администратор.MICROSOF-B96C92\Рабочий стол\Чел 1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654448" y="4653136"/>
                <a:ext cx="1165280" cy="976779"/>
              </a:xfrm>
              <a:prstGeom prst="rect">
                <a:avLst/>
              </a:prstGeom>
              <a:noFill/>
            </p:spPr>
          </p:pic>
          <p:sp>
            <p:nvSpPr>
              <p:cNvPr id="153" name="Управляющая кнопка: далее 152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244408" y="5157192"/>
                <a:ext cx="416889" cy="33329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6" name="Группа 170"/>
            <p:cNvGrpSpPr/>
            <p:nvPr/>
          </p:nvGrpSpPr>
          <p:grpSpPr>
            <a:xfrm>
              <a:off x="7884368" y="3717032"/>
              <a:ext cx="943297" cy="812676"/>
              <a:chOff x="7877175" y="3717032"/>
              <a:chExt cx="1266825" cy="1028700"/>
            </a:xfrm>
          </p:grpSpPr>
          <p:pic>
            <p:nvPicPr>
              <p:cNvPr id="146" name="Picture 3" descr="C:\Documents and Settings\Администратор.MICROSOF-B96C92\Рабочий стол\Чел2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7877175" y="3717032"/>
                <a:ext cx="1266825" cy="1028700"/>
              </a:xfrm>
              <a:prstGeom prst="rect">
                <a:avLst/>
              </a:prstGeom>
              <a:noFill/>
            </p:spPr>
          </p:pic>
          <p:sp>
            <p:nvSpPr>
              <p:cNvPr id="147" name="Управляющая кнопка: назад 14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8060090" y="4211798"/>
                <a:ext cx="430171" cy="35546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7" name="Группа 162"/>
            <p:cNvGrpSpPr/>
            <p:nvPr/>
          </p:nvGrpSpPr>
          <p:grpSpPr>
            <a:xfrm>
              <a:off x="7884368" y="1484784"/>
              <a:ext cx="936104" cy="864096"/>
              <a:chOff x="7924800" y="1839055"/>
              <a:chExt cx="967680" cy="808920"/>
            </a:xfrm>
          </p:grpSpPr>
          <p:pic>
            <p:nvPicPr>
              <p:cNvPr id="144" name="Picture 5" descr="C:\Documents and Settings\Администратор.MICROSOF-B96C92\Рабочий стол\чел4.jp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7924800" y="1839055"/>
                <a:ext cx="967680" cy="808920"/>
              </a:xfrm>
              <a:prstGeom prst="rect">
                <a:avLst/>
              </a:prstGeom>
              <a:noFill/>
            </p:spPr>
          </p:pic>
          <p:sp>
            <p:nvSpPr>
              <p:cNvPr id="145" name="Управляющая кнопка: домой 144">
                <a:hlinkClick r:id="rId7" action="ppaction://hlinksldjump" highlightClick="1"/>
              </p:cNvPr>
              <p:cNvSpPr/>
              <p:nvPr/>
            </p:nvSpPr>
            <p:spPr>
              <a:xfrm>
                <a:off x="8028384" y="2204864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8" name="Группа 167"/>
            <p:cNvGrpSpPr/>
            <p:nvPr/>
          </p:nvGrpSpPr>
          <p:grpSpPr>
            <a:xfrm>
              <a:off x="7740353" y="2348881"/>
              <a:ext cx="751468" cy="792088"/>
              <a:chOff x="7740353" y="2348881"/>
              <a:chExt cx="751468" cy="792088"/>
            </a:xfrm>
          </p:grpSpPr>
          <p:pic>
            <p:nvPicPr>
              <p:cNvPr id="142" name="Picture 4" descr="C:\Documents and Settings\Администратор.MICROSOF-B96C92\Рабочий стол\чел3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740353" y="2348881"/>
                <a:ext cx="751468" cy="792088"/>
              </a:xfrm>
              <a:prstGeom prst="rect">
                <a:avLst/>
              </a:prstGeom>
              <a:noFill/>
            </p:spPr>
          </p:pic>
          <p:sp>
            <p:nvSpPr>
              <p:cNvPr id="143" name="Управляющая кнопка: сведения 4">
                <a:hlinkClick r:id="rId9" action="ppaction://hlinksldjump" highlightClick="1"/>
              </p:cNvPr>
              <p:cNvSpPr/>
              <p:nvPr/>
            </p:nvSpPr>
            <p:spPr>
              <a:xfrm>
                <a:off x="7956376" y="2780928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9" name="Группа 169"/>
            <p:cNvGrpSpPr/>
            <p:nvPr/>
          </p:nvGrpSpPr>
          <p:grpSpPr>
            <a:xfrm>
              <a:off x="7524328" y="3212976"/>
              <a:ext cx="848666" cy="720080"/>
              <a:chOff x="7524328" y="3212976"/>
              <a:chExt cx="848666" cy="720080"/>
            </a:xfrm>
          </p:grpSpPr>
          <p:pic>
            <p:nvPicPr>
              <p:cNvPr id="140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7524328" y="3212976"/>
                <a:ext cx="848666" cy="720080"/>
              </a:xfrm>
              <a:prstGeom prst="rect">
                <a:avLst/>
              </a:prstGeom>
              <a:noFill/>
            </p:spPr>
          </p:pic>
          <p:sp>
            <p:nvSpPr>
              <p:cNvPr id="141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7956376" y="3284984"/>
                <a:ext cx="392727" cy="36004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97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97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7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9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9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0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2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3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3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3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4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1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5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7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7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7B"/>
                                      </p:to>
                                    </p:animClr>
                                    <p:animClr clrSpc="rgb" dir="cw">
                                      <p:cBhvr>
                                        <p:cTn id="18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7B"/>
                                      </p:to>
                                    </p:animClr>
                                    <p:set>
                                      <p:cBhvr>
                                        <p:cTn id="18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9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9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0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0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04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5" fill="hold">
                      <p:stCondLst>
                        <p:cond delay="0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3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4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4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5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2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</p:childTnLst>
        </p:cTn>
      </p:par>
    </p:tnLst>
    <p:bldLst>
      <p:bldP spid="37" grpId="0" animBg="1"/>
      <p:bldP spid="39" grpId="0" animBg="1"/>
      <p:bldP spid="41" grpId="0" animBg="1"/>
      <p:bldP spid="45" grpId="0" animBg="1"/>
      <p:bldP spid="46" grpId="0" animBg="1"/>
      <p:bldP spid="47" grpId="0" animBg="1"/>
      <p:bldP spid="49" grpId="0" animBg="1"/>
      <p:bldP spid="50" grpId="0" animBg="1"/>
      <p:bldP spid="51" grpId="0" animBg="1"/>
      <p:bldP spid="36" grpId="0" animBg="1"/>
      <p:bldP spid="52" grpId="0" animBg="1"/>
      <p:bldP spid="54" grpId="0" animBg="1"/>
      <p:bldP spid="55" grpId="0" animBg="1"/>
      <p:bldP spid="56" grpId="0" animBg="1"/>
      <p:bldP spid="68" grpId="0" animBg="1"/>
      <p:bldP spid="69" grpId="0" animBg="1"/>
      <p:bldP spid="71" grpId="0" animBg="1"/>
      <p:bldP spid="72" grpId="0" animBg="1"/>
      <p:bldP spid="74" grpId="0" animBg="1"/>
      <p:bldP spid="77" grpId="0" animBg="1"/>
      <p:bldP spid="78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93" grpId="0" animBg="1"/>
      <p:bldP spid="9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824420" y="335243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67618" y="335243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110816" y="335243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754015" y="335243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397213" y="335243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040411" y="335243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99592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Р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195736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Arial Black" pitchFamily="34" charset="0"/>
                <a:cs typeface="Arial" pitchFamily="34" charset="0"/>
              </a:rPr>
              <a:t>C</a:t>
            </a:r>
            <a:endParaRPr lang="ru-RU" sz="4000" b="1" dirty="0" smtClean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843808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Т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11560" y="4293096"/>
            <a:ext cx="6715172" cy="2214578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45" name="Прямоугольник 44"/>
          <p:cNvSpPr/>
          <p:nvPr/>
        </p:nvSpPr>
        <p:spPr>
          <a:xfrm>
            <a:off x="89731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46881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89784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04032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61182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18332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75483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547664" y="3429000"/>
            <a:ext cx="35719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О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32633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46934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04084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61235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9731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468816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89784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04032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61182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18332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О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75483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4326336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Р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46934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Т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604084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61235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89731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146881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489784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204032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261182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318332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375483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432633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546934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604084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661235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1540254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Б</a:t>
            </a:r>
          </a:p>
        </p:txBody>
      </p:sp>
      <p:sp>
        <p:nvSpPr>
          <p:cNvPr id="126" name="Прямоугольник 125"/>
          <p:cNvSpPr/>
          <p:nvPr/>
        </p:nvSpPr>
        <p:spPr>
          <a:xfrm>
            <a:off x="2683262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Г</a:t>
            </a:r>
          </a:p>
        </p:txBody>
      </p:sp>
      <p:sp>
        <p:nvSpPr>
          <p:cNvPr id="127" name="Прямоугольник 126"/>
          <p:cNvSpPr/>
          <p:nvPr/>
        </p:nvSpPr>
        <p:spPr>
          <a:xfrm>
            <a:off x="3254766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Д</a:t>
            </a:r>
          </a:p>
        </p:txBody>
      </p:sp>
      <p:sp>
        <p:nvSpPr>
          <p:cNvPr id="129" name="Прямоугольник 128"/>
          <p:cNvSpPr/>
          <p:nvPr/>
        </p:nvSpPr>
        <p:spPr>
          <a:xfrm>
            <a:off x="4397774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Ё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4969278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Ж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6112286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И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6683790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Й</a:t>
            </a:r>
          </a:p>
        </p:txBody>
      </p:sp>
      <p:sp>
        <p:nvSpPr>
          <p:cNvPr id="149" name="Прямоугольник 148"/>
          <p:cNvSpPr/>
          <p:nvPr/>
        </p:nvSpPr>
        <p:spPr>
          <a:xfrm>
            <a:off x="1540254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Л</a:t>
            </a:r>
          </a:p>
        </p:txBody>
      </p:sp>
      <p:sp>
        <p:nvSpPr>
          <p:cNvPr id="150" name="Прямоугольник 149"/>
          <p:cNvSpPr/>
          <p:nvPr/>
        </p:nvSpPr>
        <p:spPr>
          <a:xfrm>
            <a:off x="2111758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51" name="Прямоугольник 150"/>
          <p:cNvSpPr/>
          <p:nvPr/>
        </p:nvSpPr>
        <p:spPr>
          <a:xfrm>
            <a:off x="382627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П</a:t>
            </a:r>
          </a:p>
        </p:txBody>
      </p:sp>
      <p:sp>
        <p:nvSpPr>
          <p:cNvPr id="152" name="Прямоугольник 151"/>
          <p:cNvSpPr/>
          <p:nvPr/>
        </p:nvSpPr>
        <p:spPr>
          <a:xfrm>
            <a:off x="4969278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6112286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У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668379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Ф</a:t>
            </a:r>
          </a:p>
        </p:txBody>
      </p:sp>
      <p:sp>
        <p:nvSpPr>
          <p:cNvPr id="156" name="Прямоугольник 155"/>
          <p:cNvSpPr/>
          <p:nvPr/>
        </p:nvSpPr>
        <p:spPr>
          <a:xfrm>
            <a:off x="96875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Х</a:t>
            </a:r>
          </a:p>
        </p:txBody>
      </p:sp>
      <p:sp>
        <p:nvSpPr>
          <p:cNvPr id="157" name="Прямоугольник 156"/>
          <p:cNvSpPr/>
          <p:nvPr/>
        </p:nvSpPr>
        <p:spPr>
          <a:xfrm>
            <a:off x="1540254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Ц</a:t>
            </a:r>
          </a:p>
        </p:txBody>
      </p:sp>
      <p:sp>
        <p:nvSpPr>
          <p:cNvPr id="158" name="Прямоугольник 157"/>
          <p:cNvSpPr/>
          <p:nvPr/>
        </p:nvSpPr>
        <p:spPr>
          <a:xfrm>
            <a:off x="2111758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Ч</a:t>
            </a:r>
          </a:p>
        </p:txBody>
      </p:sp>
      <p:sp>
        <p:nvSpPr>
          <p:cNvPr id="159" name="Прямоугольник 158"/>
          <p:cNvSpPr/>
          <p:nvPr/>
        </p:nvSpPr>
        <p:spPr>
          <a:xfrm>
            <a:off x="2683262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Ш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3254766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Щ</a:t>
            </a:r>
          </a:p>
        </p:txBody>
      </p:sp>
      <p:sp>
        <p:nvSpPr>
          <p:cNvPr id="161" name="Прямоугольник 160"/>
          <p:cNvSpPr/>
          <p:nvPr/>
        </p:nvSpPr>
        <p:spPr>
          <a:xfrm>
            <a:off x="382627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Ъ</a:t>
            </a:r>
          </a:p>
        </p:txBody>
      </p:sp>
      <p:sp>
        <p:nvSpPr>
          <p:cNvPr id="164" name="Прямоугольник 163"/>
          <p:cNvSpPr/>
          <p:nvPr/>
        </p:nvSpPr>
        <p:spPr>
          <a:xfrm>
            <a:off x="4397774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Ы</a:t>
            </a:r>
          </a:p>
        </p:txBody>
      </p:sp>
      <p:sp>
        <p:nvSpPr>
          <p:cNvPr id="166" name="Прямоугольник 165"/>
          <p:cNvSpPr/>
          <p:nvPr/>
        </p:nvSpPr>
        <p:spPr>
          <a:xfrm>
            <a:off x="6112286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Ю</a:t>
            </a:r>
          </a:p>
        </p:txBody>
      </p:sp>
      <p:sp>
        <p:nvSpPr>
          <p:cNvPr id="167" name="Прямоугольник 166"/>
          <p:cNvSpPr/>
          <p:nvPr/>
        </p:nvSpPr>
        <p:spPr>
          <a:xfrm>
            <a:off x="5540782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Э</a:t>
            </a:r>
          </a:p>
        </p:txBody>
      </p:sp>
      <p:sp>
        <p:nvSpPr>
          <p:cNvPr id="135" name="Скругленная прямоугольная выноска 134"/>
          <p:cNvSpPr/>
          <p:nvPr/>
        </p:nvSpPr>
        <p:spPr>
          <a:xfrm>
            <a:off x="251520" y="2204864"/>
            <a:ext cx="7344816" cy="1080120"/>
          </a:xfrm>
          <a:prstGeom prst="wedgeRoundRectCallout">
            <a:avLst>
              <a:gd name="adj1" fmla="val -50301"/>
              <a:gd name="adj2" fmla="val -2109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30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Человек, который дает деньги в рост, в долг под большие проценты</a:t>
            </a:r>
            <a:endParaRPr lang="ru-RU" sz="30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8379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Я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96875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К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2683262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Н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2051720" y="4581128"/>
            <a:ext cx="4291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В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3851920" y="458112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Е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5580112" y="458112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З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3491880" y="3429000"/>
            <a:ext cx="35719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О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4139952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В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4644008" y="3356992"/>
            <a:ext cx="720080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/>
          <p:cNvSpPr/>
          <p:nvPr/>
        </p:nvSpPr>
        <p:spPr>
          <a:xfrm>
            <a:off x="5364088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5940152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Прямоугольник 112"/>
          <p:cNvSpPr/>
          <p:nvPr/>
        </p:nvSpPr>
        <p:spPr>
          <a:xfrm>
            <a:off x="4788024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Щ</a:t>
            </a:r>
          </a:p>
        </p:txBody>
      </p:sp>
      <p:sp>
        <p:nvSpPr>
          <p:cNvPr id="114" name="Прямоугольник 113"/>
          <p:cNvSpPr/>
          <p:nvPr/>
        </p:nvSpPr>
        <p:spPr>
          <a:xfrm>
            <a:off x="5436096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И</a:t>
            </a:r>
          </a:p>
        </p:txBody>
      </p:sp>
      <p:sp>
        <p:nvSpPr>
          <p:cNvPr id="115" name="Прямоугольник 114"/>
          <p:cNvSpPr/>
          <p:nvPr/>
        </p:nvSpPr>
        <p:spPr>
          <a:xfrm>
            <a:off x="6084168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К</a:t>
            </a:r>
          </a:p>
        </p:txBody>
      </p:sp>
      <p:sp>
        <p:nvSpPr>
          <p:cNvPr id="117" name="Прямоугольник 116"/>
          <p:cNvSpPr/>
          <p:nvPr/>
        </p:nvSpPr>
        <p:spPr>
          <a:xfrm>
            <a:off x="971600" y="458112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18" name="Прямоугольник 117"/>
          <p:cNvSpPr/>
          <p:nvPr/>
        </p:nvSpPr>
        <p:spPr>
          <a:xfrm>
            <a:off x="5004048" y="587727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Ь</a:t>
            </a:r>
          </a:p>
        </p:txBody>
      </p:sp>
      <p:sp>
        <p:nvSpPr>
          <p:cNvPr id="120" name="Прямоугольник 119"/>
          <p:cNvSpPr/>
          <p:nvPr/>
        </p:nvSpPr>
        <p:spPr>
          <a:xfrm>
            <a:off x="467544" y="476672"/>
            <a:ext cx="1368152" cy="72008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Угадай </a:t>
            </a:r>
          </a:p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слово</a:t>
            </a:r>
            <a:endParaRPr lang="ru-RU" sz="1600" b="1" dirty="0">
              <a:ln w="1905"/>
              <a:solidFill>
                <a:srgbClr val="99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116" name="Group 14"/>
          <p:cNvGrpSpPr>
            <a:grpSpLocks/>
          </p:cNvGrpSpPr>
          <p:nvPr/>
        </p:nvGrpSpPr>
        <p:grpSpPr bwMode="auto">
          <a:xfrm>
            <a:off x="2771800" y="404664"/>
            <a:ext cx="5581128" cy="1296144"/>
            <a:chOff x="1344" y="1680"/>
            <a:chExt cx="2928" cy="448"/>
          </a:xfrm>
        </p:grpSpPr>
        <p:sp>
          <p:nvSpPr>
            <p:cNvPr id="119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8000">
                <a:latin typeface="Arial Black" pitchFamily="34" charset="0"/>
              </a:endParaRPr>
            </a:p>
          </p:txBody>
        </p:sp>
        <p:sp>
          <p:nvSpPr>
            <p:cNvPr id="121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Узнай слова по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 их лексическому значению</a:t>
              </a:r>
            </a:p>
          </p:txBody>
        </p:sp>
      </p:grpSp>
      <p:grpSp>
        <p:nvGrpSpPr>
          <p:cNvPr id="125" name="Group 14"/>
          <p:cNvGrpSpPr>
            <a:grpSpLocks/>
          </p:cNvGrpSpPr>
          <p:nvPr/>
        </p:nvGrpSpPr>
        <p:grpSpPr bwMode="auto">
          <a:xfrm>
            <a:off x="2771800" y="404664"/>
            <a:ext cx="5616624" cy="1296144"/>
            <a:chOff x="1344" y="1680"/>
            <a:chExt cx="2928" cy="231"/>
          </a:xfrm>
        </p:grpSpPr>
        <p:sp>
          <p:nvSpPr>
            <p:cNvPr id="136" name="Freeform 15"/>
            <p:cNvSpPr>
              <a:spLocks/>
            </p:cNvSpPr>
            <p:nvPr/>
          </p:nvSpPr>
          <p:spPr bwMode="gray">
            <a:xfrm>
              <a:off x="1439" y="1839"/>
              <a:ext cx="2736" cy="72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7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202"/>
            </a:xfrm>
            <a:prstGeom prst="rect">
              <a:avLst/>
            </a:prstGeom>
            <a:solidFill>
              <a:srgbClr val="BD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«</a:t>
              </a:r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Набери» слово.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Если выбранной буквы нет в слове,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кнопка  окрасится.</a:t>
              </a:r>
            </a:p>
          </p:txBody>
        </p:sp>
      </p:grpSp>
      <p:sp>
        <p:nvSpPr>
          <p:cNvPr id="138" name="Прямоугольник 137"/>
          <p:cNvSpPr/>
          <p:nvPr/>
        </p:nvSpPr>
        <p:spPr>
          <a:xfrm>
            <a:off x="2843808" y="332656"/>
            <a:ext cx="5616624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9" name="Группа 138"/>
          <p:cNvGrpSpPr/>
          <p:nvPr/>
        </p:nvGrpSpPr>
        <p:grpSpPr>
          <a:xfrm>
            <a:off x="7840663" y="1700808"/>
            <a:ext cx="1303337" cy="3785091"/>
            <a:chOff x="7524328" y="1484784"/>
            <a:chExt cx="1303337" cy="3785091"/>
          </a:xfrm>
        </p:grpSpPr>
        <p:grpSp>
          <p:nvGrpSpPr>
            <p:cNvPr id="140" name="Группа 171"/>
            <p:cNvGrpSpPr/>
            <p:nvPr/>
          </p:nvGrpSpPr>
          <p:grpSpPr>
            <a:xfrm>
              <a:off x="7596336" y="4437112"/>
              <a:ext cx="863352" cy="832763"/>
              <a:chOff x="7654448" y="4653136"/>
              <a:chExt cx="1165280" cy="976779"/>
            </a:xfrm>
          </p:grpSpPr>
          <p:pic>
            <p:nvPicPr>
              <p:cNvPr id="168" name="Picture 2" descr="C:\Documents and Settings\Администратор.MICROSOF-B96C92\Рабочий стол\Чел 1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654448" y="4653136"/>
                <a:ext cx="1165280" cy="976779"/>
              </a:xfrm>
              <a:prstGeom prst="rect">
                <a:avLst/>
              </a:prstGeom>
              <a:noFill/>
            </p:spPr>
          </p:pic>
          <p:sp>
            <p:nvSpPr>
              <p:cNvPr id="169" name="Управляющая кнопка: далее 16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244408" y="5157192"/>
                <a:ext cx="416889" cy="33329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1" name="Группа 170"/>
            <p:cNvGrpSpPr/>
            <p:nvPr/>
          </p:nvGrpSpPr>
          <p:grpSpPr>
            <a:xfrm>
              <a:off x="7884368" y="3717032"/>
              <a:ext cx="943297" cy="812676"/>
              <a:chOff x="7877175" y="3717032"/>
              <a:chExt cx="1266825" cy="1028700"/>
            </a:xfrm>
          </p:grpSpPr>
          <p:pic>
            <p:nvPicPr>
              <p:cNvPr id="163" name="Picture 3" descr="C:\Documents and Settings\Администратор.MICROSOF-B96C92\Рабочий стол\Чел2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877175" y="3717032"/>
                <a:ext cx="1266825" cy="1028700"/>
              </a:xfrm>
              <a:prstGeom prst="rect">
                <a:avLst/>
              </a:prstGeom>
              <a:noFill/>
            </p:spPr>
          </p:pic>
          <p:sp>
            <p:nvSpPr>
              <p:cNvPr id="165" name="Управляющая кнопка: назад 164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8060090" y="4211798"/>
                <a:ext cx="430171" cy="35546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2" name="Группа 162"/>
            <p:cNvGrpSpPr/>
            <p:nvPr/>
          </p:nvGrpSpPr>
          <p:grpSpPr>
            <a:xfrm>
              <a:off x="7884368" y="1484784"/>
              <a:ext cx="936104" cy="864096"/>
              <a:chOff x="7924800" y="1839055"/>
              <a:chExt cx="967680" cy="808920"/>
            </a:xfrm>
          </p:grpSpPr>
          <p:pic>
            <p:nvPicPr>
              <p:cNvPr id="153" name="Picture 5" descr="C:\Documents and Settings\Администратор.MICROSOF-B96C92\Рабочий стол\чел4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7924800" y="1839055"/>
                <a:ext cx="967680" cy="808920"/>
              </a:xfrm>
              <a:prstGeom prst="rect">
                <a:avLst/>
              </a:prstGeom>
              <a:noFill/>
            </p:spPr>
          </p:pic>
          <p:sp>
            <p:nvSpPr>
              <p:cNvPr id="162" name="Управляющая кнопка: домой 161">
                <a:hlinkClick r:id="rId6" action="ppaction://hlinksldjump" highlightClick="1"/>
              </p:cNvPr>
              <p:cNvSpPr/>
              <p:nvPr/>
            </p:nvSpPr>
            <p:spPr>
              <a:xfrm>
                <a:off x="8028384" y="2204864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3" name="Группа 167"/>
            <p:cNvGrpSpPr/>
            <p:nvPr/>
          </p:nvGrpSpPr>
          <p:grpSpPr>
            <a:xfrm>
              <a:off x="7740353" y="2348881"/>
              <a:ext cx="751468" cy="792088"/>
              <a:chOff x="7740353" y="2348881"/>
              <a:chExt cx="751468" cy="792088"/>
            </a:xfrm>
          </p:grpSpPr>
          <p:pic>
            <p:nvPicPr>
              <p:cNvPr id="147" name="Picture 4" descr="C:\Documents and Settings\Администратор.MICROSOF-B96C92\Рабочий стол\чел3.jp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7740353" y="2348881"/>
                <a:ext cx="751468" cy="792088"/>
              </a:xfrm>
              <a:prstGeom prst="rect">
                <a:avLst/>
              </a:prstGeom>
              <a:noFill/>
            </p:spPr>
          </p:pic>
          <p:sp>
            <p:nvSpPr>
              <p:cNvPr id="148" name="Управляющая кнопка: сведения 4">
                <a:hlinkClick r:id="rId8" action="ppaction://hlinksldjump" highlightClick="1"/>
              </p:cNvPr>
              <p:cNvSpPr/>
              <p:nvPr/>
            </p:nvSpPr>
            <p:spPr>
              <a:xfrm>
                <a:off x="7956376" y="2780928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4" name="Группа 169"/>
            <p:cNvGrpSpPr/>
            <p:nvPr/>
          </p:nvGrpSpPr>
          <p:grpSpPr>
            <a:xfrm>
              <a:off x="7524328" y="3212976"/>
              <a:ext cx="848666" cy="720080"/>
              <a:chOff x="7524328" y="3212976"/>
              <a:chExt cx="848666" cy="720080"/>
            </a:xfrm>
          </p:grpSpPr>
          <p:pic>
            <p:nvPicPr>
              <p:cNvPr id="145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7524328" y="3212976"/>
                <a:ext cx="848666" cy="720080"/>
              </a:xfrm>
              <a:prstGeom prst="rect">
                <a:avLst/>
              </a:prstGeom>
              <a:noFill/>
            </p:spPr>
          </p:pic>
          <p:sp>
            <p:nvSpPr>
              <p:cNvPr id="146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7956376" y="3284984"/>
                <a:ext cx="392727" cy="36004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pic>
        <p:nvPicPr>
          <p:cNvPr id="122" name="Picture 36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1785926"/>
            <a:ext cx="1065240" cy="1081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97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97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8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9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0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2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2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3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4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5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6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6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6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7B"/>
                                      </p:to>
                                    </p:animClr>
                                    <p:animClr clrSpc="rgb" dir="cw">
                                      <p:cBhvr>
                                        <p:cTn id="18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7B"/>
                                      </p:to>
                                    </p:animClr>
                                    <p:set>
                                      <p:cBhvr>
                                        <p:cTn id="18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8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9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9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28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9" fill="hold">
                      <p:stCondLst>
                        <p:cond delay="0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4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6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6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</p:childTnLst>
        </p:cTn>
      </p:par>
    </p:tnLst>
    <p:bldLst>
      <p:bldP spid="37" grpId="0" animBg="1"/>
      <p:bldP spid="39" grpId="0" animBg="1"/>
      <p:bldP spid="41" grpId="0" animBg="1"/>
      <p:bldP spid="45" grpId="0" animBg="1"/>
      <p:bldP spid="46" grpId="0" animBg="1"/>
      <p:bldP spid="47" grpId="0" animBg="1"/>
      <p:bldP spid="49" grpId="0" animBg="1"/>
      <p:bldP spid="50" grpId="0" animBg="1"/>
      <p:bldP spid="51" grpId="0" animBg="1"/>
      <p:bldP spid="36" grpId="0" animBg="1"/>
      <p:bldP spid="52" grpId="0" animBg="1"/>
      <p:bldP spid="54" grpId="0" animBg="1"/>
      <p:bldP spid="56" grpId="0" animBg="1"/>
      <p:bldP spid="69" grpId="0" animBg="1"/>
      <p:bldP spid="71" grpId="0" animBg="1"/>
      <p:bldP spid="72" grpId="0" animBg="1"/>
      <p:bldP spid="74" grpId="0" animBg="1"/>
      <p:bldP spid="77" grpId="0" animBg="1"/>
      <p:bldP spid="78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93" grpId="0" animBg="1"/>
      <p:bldP spid="94" grpId="0" animBg="1"/>
      <p:bldP spid="113" grpId="0" animBg="1"/>
      <p:bldP spid="114" grpId="0" animBg="1"/>
      <p:bldP spid="11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Прямоугольник 118"/>
          <p:cNvSpPr/>
          <p:nvPr/>
        </p:nvSpPr>
        <p:spPr>
          <a:xfrm>
            <a:off x="5004048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18" name="Прямоугольник 117"/>
          <p:cNvSpPr/>
          <p:nvPr/>
        </p:nvSpPr>
        <p:spPr>
          <a:xfrm>
            <a:off x="4355976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13" name="Прямоугольник 112"/>
          <p:cNvSpPr/>
          <p:nvPr/>
        </p:nvSpPr>
        <p:spPr>
          <a:xfrm>
            <a:off x="4499992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15" name="Прямоугольник 114"/>
          <p:cNvSpPr/>
          <p:nvPr/>
        </p:nvSpPr>
        <p:spPr>
          <a:xfrm>
            <a:off x="5148064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Н</a:t>
            </a:r>
          </a:p>
        </p:txBody>
      </p:sp>
      <p:sp>
        <p:nvSpPr>
          <p:cNvPr id="120" name="Прямоугольник 119"/>
          <p:cNvSpPr/>
          <p:nvPr/>
        </p:nvSpPr>
        <p:spPr>
          <a:xfrm>
            <a:off x="5652120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21" name="Прямоугольник 120"/>
          <p:cNvSpPr/>
          <p:nvPr/>
        </p:nvSpPr>
        <p:spPr>
          <a:xfrm>
            <a:off x="6300192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5" name="Прямоугольник 14"/>
          <p:cNvSpPr/>
          <p:nvPr/>
        </p:nvSpPr>
        <p:spPr>
          <a:xfrm>
            <a:off x="1187624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6" name="Прямоугольник 15"/>
          <p:cNvSpPr/>
          <p:nvPr/>
        </p:nvSpPr>
        <p:spPr>
          <a:xfrm>
            <a:off x="1830822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рямоугольник 17"/>
          <p:cNvSpPr/>
          <p:nvPr/>
        </p:nvSpPr>
        <p:spPr>
          <a:xfrm>
            <a:off x="2474020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рямоугольник 18"/>
          <p:cNvSpPr/>
          <p:nvPr/>
        </p:nvSpPr>
        <p:spPr>
          <a:xfrm>
            <a:off x="3117219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0" name="Прямоугольник 19"/>
          <p:cNvSpPr/>
          <p:nvPr/>
        </p:nvSpPr>
        <p:spPr>
          <a:xfrm>
            <a:off x="3760417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1" name="Прямоугольник 40"/>
          <p:cNvSpPr/>
          <p:nvPr/>
        </p:nvSpPr>
        <p:spPr>
          <a:xfrm>
            <a:off x="1262796" y="343356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С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11560" y="4293096"/>
            <a:ext cx="6715172" cy="2214578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45" name="Прямоугольник 44"/>
          <p:cNvSpPr/>
          <p:nvPr/>
        </p:nvSpPr>
        <p:spPr>
          <a:xfrm>
            <a:off x="89731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46881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89784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04032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61182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18332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75483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32633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46934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04084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61235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9731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468816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89784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04032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61182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18332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О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75483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4326336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46934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Т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604084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61235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89731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146881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489784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204032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261182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318332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375483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432633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546934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604084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661235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1540254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Б</a:t>
            </a:r>
          </a:p>
        </p:txBody>
      </p:sp>
      <p:sp>
        <p:nvSpPr>
          <p:cNvPr id="126" name="Прямоугольник 125"/>
          <p:cNvSpPr/>
          <p:nvPr/>
        </p:nvSpPr>
        <p:spPr>
          <a:xfrm>
            <a:off x="2683262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Г</a:t>
            </a:r>
          </a:p>
        </p:txBody>
      </p:sp>
      <p:sp>
        <p:nvSpPr>
          <p:cNvPr id="127" name="Прямоугольник 126"/>
          <p:cNvSpPr/>
          <p:nvPr/>
        </p:nvSpPr>
        <p:spPr>
          <a:xfrm>
            <a:off x="3254766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Д</a:t>
            </a:r>
          </a:p>
        </p:txBody>
      </p:sp>
      <p:sp>
        <p:nvSpPr>
          <p:cNvPr id="129" name="Прямоугольник 128"/>
          <p:cNvSpPr/>
          <p:nvPr/>
        </p:nvSpPr>
        <p:spPr>
          <a:xfrm>
            <a:off x="4397774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Ё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4969278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Ж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6112286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И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6683790" y="457884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Й</a:t>
            </a:r>
          </a:p>
        </p:txBody>
      </p:sp>
      <p:sp>
        <p:nvSpPr>
          <p:cNvPr id="149" name="Прямоугольник 148"/>
          <p:cNvSpPr/>
          <p:nvPr/>
        </p:nvSpPr>
        <p:spPr>
          <a:xfrm>
            <a:off x="1540254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Л</a:t>
            </a:r>
          </a:p>
        </p:txBody>
      </p:sp>
      <p:sp>
        <p:nvSpPr>
          <p:cNvPr id="150" name="Прямоугольник 149"/>
          <p:cNvSpPr/>
          <p:nvPr/>
        </p:nvSpPr>
        <p:spPr>
          <a:xfrm>
            <a:off x="2111758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51" name="Прямоугольник 150"/>
          <p:cNvSpPr/>
          <p:nvPr/>
        </p:nvSpPr>
        <p:spPr>
          <a:xfrm>
            <a:off x="382627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П</a:t>
            </a:r>
          </a:p>
        </p:txBody>
      </p:sp>
      <p:sp>
        <p:nvSpPr>
          <p:cNvPr id="152" name="Прямоугольник 151"/>
          <p:cNvSpPr/>
          <p:nvPr/>
        </p:nvSpPr>
        <p:spPr>
          <a:xfrm>
            <a:off x="4969278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6112286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У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668379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Ф</a:t>
            </a:r>
          </a:p>
        </p:txBody>
      </p:sp>
      <p:sp>
        <p:nvSpPr>
          <p:cNvPr id="156" name="Прямоугольник 155"/>
          <p:cNvSpPr/>
          <p:nvPr/>
        </p:nvSpPr>
        <p:spPr>
          <a:xfrm>
            <a:off x="96875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Х</a:t>
            </a:r>
          </a:p>
        </p:txBody>
      </p:sp>
      <p:sp>
        <p:nvSpPr>
          <p:cNvPr id="157" name="Прямоугольник 156"/>
          <p:cNvSpPr/>
          <p:nvPr/>
        </p:nvSpPr>
        <p:spPr>
          <a:xfrm>
            <a:off x="1540254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Ц</a:t>
            </a:r>
          </a:p>
        </p:txBody>
      </p:sp>
      <p:sp>
        <p:nvSpPr>
          <p:cNvPr id="158" name="Прямоугольник 157"/>
          <p:cNvSpPr/>
          <p:nvPr/>
        </p:nvSpPr>
        <p:spPr>
          <a:xfrm>
            <a:off x="2111758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Ч</a:t>
            </a:r>
          </a:p>
        </p:txBody>
      </p:sp>
      <p:sp>
        <p:nvSpPr>
          <p:cNvPr id="159" name="Прямоугольник 158"/>
          <p:cNvSpPr/>
          <p:nvPr/>
        </p:nvSpPr>
        <p:spPr>
          <a:xfrm>
            <a:off x="2683262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Ш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3254766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Щ</a:t>
            </a:r>
          </a:p>
        </p:txBody>
      </p:sp>
      <p:sp>
        <p:nvSpPr>
          <p:cNvPr id="161" name="Прямоугольник 160"/>
          <p:cNvSpPr/>
          <p:nvPr/>
        </p:nvSpPr>
        <p:spPr>
          <a:xfrm>
            <a:off x="382627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Ъ</a:t>
            </a:r>
          </a:p>
        </p:txBody>
      </p:sp>
      <p:sp>
        <p:nvSpPr>
          <p:cNvPr id="164" name="Прямоугольник 163"/>
          <p:cNvSpPr/>
          <p:nvPr/>
        </p:nvSpPr>
        <p:spPr>
          <a:xfrm>
            <a:off x="4397774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Ы</a:t>
            </a:r>
          </a:p>
        </p:txBody>
      </p:sp>
      <p:sp>
        <p:nvSpPr>
          <p:cNvPr id="166" name="Прямоугольник 165"/>
          <p:cNvSpPr/>
          <p:nvPr/>
        </p:nvSpPr>
        <p:spPr>
          <a:xfrm>
            <a:off x="6112286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Ю</a:t>
            </a:r>
          </a:p>
        </p:txBody>
      </p:sp>
      <p:sp>
        <p:nvSpPr>
          <p:cNvPr id="167" name="Прямоугольник 166"/>
          <p:cNvSpPr/>
          <p:nvPr/>
        </p:nvSpPr>
        <p:spPr>
          <a:xfrm>
            <a:off x="5540782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Э</a:t>
            </a:r>
          </a:p>
        </p:txBody>
      </p:sp>
      <p:sp>
        <p:nvSpPr>
          <p:cNvPr id="135" name="Скругленная прямоугольная выноска 134"/>
          <p:cNvSpPr/>
          <p:nvPr/>
        </p:nvSpPr>
        <p:spPr>
          <a:xfrm>
            <a:off x="857224" y="2143116"/>
            <a:ext cx="6749372" cy="1069860"/>
          </a:xfrm>
          <a:prstGeom prst="wedgeRoundRectCallout">
            <a:avLst>
              <a:gd name="adj1" fmla="val -50301"/>
              <a:gd name="adj2" fmla="val -2109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Соединение, расположение</a:t>
            </a:r>
          </a:p>
          <a:p>
            <a:r>
              <a:rPr lang="ru-RU" sz="24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 чего-нибудь, образующее единство,</a:t>
            </a:r>
          </a:p>
          <a:p>
            <a:r>
              <a:rPr lang="ru-RU" sz="24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 целое. </a:t>
            </a:r>
            <a:endParaRPr lang="ru-RU" sz="24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83790" y="586473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Я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968750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К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2683262" y="522179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Н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2051720" y="4581128"/>
            <a:ext cx="4291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В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3851920" y="458112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Е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5580112" y="458112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З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2555776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Ч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1907704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О</a:t>
            </a:r>
          </a:p>
        </p:txBody>
      </p:sp>
      <p:sp>
        <p:nvSpPr>
          <p:cNvPr id="96" name="Прямоугольник 95"/>
          <p:cNvSpPr/>
          <p:nvPr/>
        </p:nvSpPr>
        <p:spPr>
          <a:xfrm>
            <a:off x="3203848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00" name="Прямоугольник 99"/>
          <p:cNvSpPr/>
          <p:nvPr/>
        </p:nvSpPr>
        <p:spPr>
          <a:xfrm>
            <a:off x="3851920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Т</a:t>
            </a:r>
          </a:p>
        </p:txBody>
      </p:sp>
      <p:sp>
        <p:nvSpPr>
          <p:cNvPr id="114" name="Прямоугольник 113"/>
          <p:cNvSpPr/>
          <p:nvPr/>
        </p:nvSpPr>
        <p:spPr>
          <a:xfrm>
            <a:off x="5796136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И</a:t>
            </a:r>
          </a:p>
        </p:txBody>
      </p:sp>
      <p:sp>
        <p:nvSpPr>
          <p:cNvPr id="122" name="Прямоугольник 121"/>
          <p:cNvSpPr/>
          <p:nvPr/>
        </p:nvSpPr>
        <p:spPr>
          <a:xfrm>
            <a:off x="6372200" y="342900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17" name="Прямоугольник 116"/>
          <p:cNvSpPr/>
          <p:nvPr/>
        </p:nvSpPr>
        <p:spPr>
          <a:xfrm>
            <a:off x="467544" y="476672"/>
            <a:ext cx="1368152" cy="72008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Угадай </a:t>
            </a:r>
          </a:p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слово</a:t>
            </a:r>
            <a:endParaRPr lang="ru-RU" sz="1600" b="1" dirty="0">
              <a:ln w="1905"/>
              <a:solidFill>
                <a:srgbClr val="99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971600" y="4581128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28" name="Прямоугольник 127"/>
          <p:cNvSpPr/>
          <p:nvPr/>
        </p:nvSpPr>
        <p:spPr>
          <a:xfrm>
            <a:off x="4427984" y="5229200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Р</a:t>
            </a:r>
          </a:p>
        </p:txBody>
      </p:sp>
      <p:sp>
        <p:nvSpPr>
          <p:cNvPr id="131" name="Прямоугольник 130"/>
          <p:cNvSpPr/>
          <p:nvPr/>
        </p:nvSpPr>
        <p:spPr>
          <a:xfrm>
            <a:off x="5004048" y="5877272"/>
            <a:ext cx="357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  <a:cs typeface="Arial" pitchFamily="34" charset="0"/>
              </a:rPr>
              <a:t>Ь</a:t>
            </a:r>
          </a:p>
        </p:txBody>
      </p:sp>
      <p:grpSp>
        <p:nvGrpSpPr>
          <p:cNvPr id="116" name="Group 14"/>
          <p:cNvGrpSpPr>
            <a:grpSpLocks/>
          </p:cNvGrpSpPr>
          <p:nvPr/>
        </p:nvGrpSpPr>
        <p:grpSpPr bwMode="auto">
          <a:xfrm>
            <a:off x="2771800" y="404664"/>
            <a:ext cx="5581128" cy="1296144"/>
            <a:chOff x="1344" y="1680"/>
            <a:chExt cx="2928" cy="448"/>
          </a:xfrm>
        </p:grpSpPr>
        <p:sp>
          <p:nvSpPr>
            <p:cNvPr id="123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8000">
                <a:latin typeface="Arial Black" pitchFamily="34" charset="0"/>
              </a:endParaRPr>
            </a:p>
          </p:txBody>
        </p:sp>
        <p:sp>
          <p:nvSpPr>
            <p:cNvPr id="134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Узнай слова по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 их лексическому значению</a:t>
              </a:r>
            </a:p>
          </p:txBody>
        </p:sp>
      </p:grpSp>
      <p:grpSp>
        <p:nvGrpSpPr>
          <p:cNvPr id="138" name="Group 14"/>
          <p:cNvGrpSpPr>
            <a:grpSpLocks/>
          </p:cNvGrpSpPr>
          <p:nvPr/>
        </p:nvGrpSpPr>
        <p:grpSpPr bwMode="auto">
          <a:xfrm>
            <a:off x="2771800" y="404664"/>
            <a:ext cx="5616624" cy="1296144"/>
            <a:chOff x="1344" y="1680"/>
            <a:chExt cx="2928" cy="231"/>
          </a:xfrm>
        </p:grpSpPr>
        <p:sp>
          <p:nvSpPr>
            <p:cNvPr id="142" name="Freeform 15"/>
            <p:cNvSpPr>
              <a:spLocks/>
            </p:cNvSpPr>
            <p:nvPr/>
          </p:nvSpPr>
          <p:spPr bwMode="gray">
            <a:xfrm>
              <a:off x="1439" y="1839"/>
              <a:ext cx="2736" cy="72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202"/>
            </a:xfrm>
            <a:prstGeom prst="rect">
              <a:avLst/>
            </a:prstGeom>
            <a:solidFill>
              <a:srgbClr val="BD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«</a:t>
              </a:r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Набери» слово.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Если выбранной буквы нет в слове,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кнопка  окрасится.</a:t>
              </a:r>
            </a:p>
          </p:txBody>
        </p:sp>
      </p:grpSp>
      <p:sp>
        <p:nvSpPr>
          <p:cNvPr id="144" name="Прямоугольник 143"/>
          <p:cNvSpPr/>
          <p:nvPr/>
        </p:nvSpPr>
        <p:spPr>
          <a:xfrm>
            <a:off x="2771800" y="332656"/>
            <a:ext cx="5616624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5" name="Группа 144"/>
          <p:cNvGrpSpPr/>
          <p:nvPr/>
        </p:nvGrpSpPr>
        <p:grpSpPr>
          <a:xfrm>
            <a:off x="7840663" y="1700808"/>
            <a:ext cx="1303337" cy="3785091"/>
            <a:chOff x="7524328" y="1484784"/>
            <a:chExt cx="1303337" cy="3785091"/>
          </a:xfrm>
        </p:grpSpPr>
        <p:grpSp>
          <p:nvGrpSpPr>
            <p:cNvPr id="146" name="Группа 171"/>
            <p:cNvGrpSpPr/>
            <p:nvPr/>
          </p:nvGrpSpPr>
          <p:grpSpPr>
            <a:xfrm>
              <a:off x="7596336" y="4437112"/>
              <a:ext cx="863352" cy="832763"/>
              <a:chOff x="7654448" y="4653136"/>
              <a:chExt cx="1165280" cy="976779"/>
            </a:xfrm>
          </p:grpSpPr>
          <p:pic>
            <p:nvPicPr>
              <p:cNvPr id="174" name="Picture 2" descr="C:\Documents and Settings\Администратор.MICROSOF-B96C92\Рабочий стол\Чел 1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654448" y="4653136"/>
                <a:ext cx="1165280" cy="976779"/>
              </a:xfrm>
              <a:prstGeom prst="rect">
                <a:avLst/>
              </a:prstGeom>
              <a:noFill/>
            </p:spPr>
          </p:pic>
          <p:sp>
            <p:nvSpPr>
              <p:cNvPr id="175" name="Управляющая кнопка: далее 174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244408" y="5157192"/>
                <a:ext cx="416889" cy="33329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7" name="Группа 170"/>
            <p:cNvGrpSpPr/>
            <p:nvPr/>
          </p:nvGrpSpPr>
          <p:grpSpPr>
            <a:xfrm>
              <a:off x="7884368" y="3717032"/>
              <a:ext cx="943297" cy="812676"/>
              <a:chOff x="7877175" y="3717032"/>
              <a:chExt cx="1266825" cy="1028700"/>
            </a:xfrm>
          </p:grpSpPr>
          <p:pic>
            <p:nvPicPr>
              <p:cNvPr id="172" name="Picture 3" descr="C:\Documents and Settings\Администратор.MICROSOF-B96C92\Рабочий стол\Чел2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877175" y="3717032"/>
                <a:ext cx="1266825" cy="1028700"/>
              </a:xfrm>
              <a:prstGeom prst="rect">
                <a:avLst/>
              </a:prstGeom>
              <a:noFill/>
            </p:spPr>
          </p:pic>
          <p:sp>
            <p:nvSpPr>
              <p:cNvPr id="173" name="Управляющая кнопка: назад 172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8060090" y="4211798"/>
                <a:ext cx="430171" cy="35546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8" name="Группа 162"/>
            <p:cNvGrpSpPr/>
            <p:nvPr/>
          </p:nvGrpSpPr>
          <p:grpSpPr>
            <a:xfrm>
              <a:off x="7884368" y="1484784"/>
              <a:ext cx="936104" cy="864096"/>
              <a:chOff x="7924800" y="1839055"/>
              <a:chExt cx="967680" cy="808920"/>
            </a:xfrm>
          </p:grpSpPr>
          <p:pic>
            <p:nvPicPr>
              <p:cNvPr id="170" name="Picture 5" descr="C:\Documents and Settings\Администратор.MICROSOF-B96C92\Рабочий стол\чел4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7924800" y="1839055"/>
                <a:ext cx="967680" cy="808920"/>
              </a:xfrm>
              <a:prstGeom prst="rect">
                <a:avLst/>
              </a:prstGeom>
              <a:noFill/>
            </p:spPr>
          </p:pic>
          <p:sp>
            <p:nvSpPr>
              <p:cNvPr id="171" name="Управляющая кнопка: домой 170">
                <a:hlinkClick r:id="rId6" action="ppaction://hlinksldjump" highlightClick="1"/>
              </p:cNvPr>
              <p:cNvSpPr/>
              <p:nvPr/>
            </p:nvSpPr>
            <p:spPr>
              <a:xfrm>
                <a:off x="8028384" y="2204864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3" name="Группа 167"/>
            <p:cNvGrpSpPr/>
            <p:nvPr/>
          </p:nvGrpSpPr>
          <p:grpSpPr>
            <a:xfrm>
              <a:off x="7740353" y="2348881"/>
              <a:ext cx="751468" cy="792088"/>
              <a:chOff x="7740353" y="2348881"/>
              <a:chExt cx="751468" cy="792088"/>
            </a:xfrm>
          </p:grpSpPr>
          <p:pic>
            <p:nvPicPr>
              <p:cNvPr id="168" name="Picture 4" descr="C:\Documents and Settings\Администратор.MICROSOF-B96C92\Рабочий стол\чел3.jp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7740353" y="2348881"/>
                <a:ext cx="751468" cy="792088"/>
              </a:xfrm>
              <a:prstGeom prst="rect">
                <a:avLst/>
              </a:prstGeom>
              <a:noFill/>
            </p:spPr>
          </p:pic>
          <p:sp>
            <p:nvSpPr>
              <p:cNvPr id="169" name="Управляющая кнопка: сведения 4">
                <a:hlinkClick r:id="rId8" action="ppaction://hlinksldjump" highlightClick="1"/>
              </p:cNvPr>
              <p:cNvSpPr/>
              <p:nvPr/>
            </p:nvSpPr>
            <p:spPr>
              <a:xfrm>
                <a:off x="7956376" y="2780928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62" name="Группа 169"/>
            <p:cNvGrpSpPr/>
            <p:nvPr/>
          </p:nvGrpSpPr>
          <p:grpSpPr>
            <a:xfrm>
              <a:off x="7524328" y="3212976"/>
              <a:ext cx="848666" cy="720080"/>
              <a:chOff x="7524328" y="3212976"/>
              <a:chExt cx="848666" cy="720080"/>
            </a:xfrm>
          </p:grpSpPr>
          <p:pic>
            <p:nvPicPr>
              <p:cNvPr id="163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7524328" y="3212976"/>
                <a:ext cx="848666" cy="720080"/>
              </a:xfrm>
              <a:prstGeom prst="rect">
                <a:avLst/>
              </a:prstGeom>
              <a:noFill/>
            </p:spPr>
          </p:pic>
          <p:sp>
            <p:nvSpPr>
              <p:cNvPr id="165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7956376" y="3284984"/>
                <a:ext cx="392727" cy="36004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2214554"/>
            <a:ext cx="101600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97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97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0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0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1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1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3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7B"/>
                                      </p:to>
                                    </p:animClr>
                                    <p:animClr clrSpc="rgb" dir="cw">
                                      <p:cBhvr>
                                        <p:cTn id="1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7B"/>
                                      </p:to>
                                    </p:animClr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4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7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7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8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8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228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9" fill="hold">
                      <p:stCondLst>
                        <p:cond delay="0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3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3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4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4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4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6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6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</p:childTnLst>
        </p:cTn>
      </p:par>
    </p:tnLst>
    <p:bldLst>
      <p:bldP spid="113" grpId="0" animBg="1"/>
      <p:bldP spid="115" grpId="0" animBg="1"/>
      <p:bldP spid="41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54" grpId="0" animBg="1"/>
      <p:bldP spid="56" grpId="0" animBg="1"/>
      <p:bldP spid="68" grpId="0" animBg="1"/>
      <p:bldP spid="69" grpId="0" animBg="1"/>
      <p:bldP spid="71" grpId="0" animBg="1"/>
      <p:bldP spid="74" grpId="0" animBg="1"/>
      <p:bldP spid="75" grpId="0" animBg="1"/>
      <p:bldP spid="77" grpId="0" animBg="1"/>
      <p:bldP spid="78" grpId="0" animBg="1"/>
      <p:bldP spid="102" grpId="0" animBg="1"/>
      <p:bldP spid="103" grpId="0" animBg="1"/>
      <p:bldP spid="104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94" grpId="0" animBg="1"/>
      <p:bldP spid="95" grpId="0" animBg="1"/>
      <p:bldP spid="96" grpId="0" animBg="1"/>
      <p:bldP spid="100" grpId="0" animBg="1"/>
      <p:bldP spid="114" grpId="0" animBg="1"/>
      <p:bldP spid="12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Группа 172"/>
          <p:cNvGrpSpPr/>
          <p:nvPr/>
        </p:nvGrpSpPr>
        <p:grpSpPr>
          <a:xfrm>
            <a:off x="7840663" y="1700808"/>
            <a:ext cx="1303337" cy="3785091"/>
            <a:chOff x="7524328" y="1484784"/>
            <a:chExt cx="1303337" cy="3785091"/>
          </a:xfrm>
        </p:grpSpPr>
        <p:pic>
          <p:nvPicPr>
            <p:cNvPr id="3074" name="Picture 2" descr="C:\Documents and Settings\Администратор.MICROSOF-B96C92\Рабочий стол\Чел 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96336" y="4437112"/>
              <a:ext cx="863352" cy="832763"/>
            </a:xfrm>
            <a:prstGeom prst="rect">
              <a:avLst/>
            </a:prstGeom>
            <a:noFill/>
          </p:spPr>
        </p:pic>
        <p:grpSp>
          <p:nvGrpSpPr>
            <p:cNvPr id="171" name="Группа 170"/>
            <p:cNvGrpSpPr/>
            <p:nvPr/>
          </p:nvGrpSpPr>
          <p:grpSpPr>
            <a:xfrm>
              <a:off x="7884368" y="3717032"/>
              <a:ext cx="943297" cy="812676"/>
              <a:chOff x="7877175" y="3717032"/>
              <a:chExt cx="1266825" cy="1028700"/>
            </a:xfrm>
          </p:grpSpPr>
          <p:pic>
            <p:nvPicPr>
              <p:cNvPr id="3075" name="Picture 3" descr="C:\Documents and Settings\Администратор.MICROSOF-B96C92\Рабочий стол\Чел2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877175" y="3717032"/>
                <a:ext cx="1266825" cy="1028700"/>
              </a:xfrm>
              <a:prstGeom prst="rect">
                <a:avLst/>
              </a:prstGeom>
              <a:noFill/>
            </p:spPr>
          </p:pic>
          <p:sp>
            <p:nvSpPr>
              <p:cNvPr id="87" name="Управляющая кнопка: назад 8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8060090" y="4211798"/>
                <a:ext cx="430171" cy="35546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63" name="Группа 162"/>
            <p:cNvGrpSpPr/>
            <p:nvPr/>
          </p:nvGrpSpPr>
          <p:grpSpPr>
            <a:xfrm>
              <a:off x="7884368" y="1484784"/>
              <a:ext cx="936104" cy="864096"/>
              <a:chOff x="7924800" y="1839055"/>
              <a:chExt cx="967680" cy="808920"/>
            </a:xfrm>
          </p:grpSpPr>
          <p:pic>
            <p:nvPicPr>
              <p:cNvPr id="3077" name="Picture 5" descr="C:\Documents and Settings\Администратор.MICROSOF-B96C92\Рабочий стол\чел4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7924800" y="1839055"/>
                <a:ext cx="967680" cy="808920"/>
              </a:xfrm>
              <a:prstGeom prst="rect">
                <a:avLst/>
              </a:prstGeom>
              <a:noFill/>
            </p:spPr>
          </p:pic>
          <p:sp>
            <p:nvSpPr>
              <p:cNvPr id="162" name="Управляющая кнопка: домой 161">
                <a:hlinkClick r:id="rId6" action="ppaction://hlinksldjump" highlightClick="1"/>
              </p:cNvPr>
              <p:cNvSpPr/>
              <p:nvPr/>
            </p:nvSpPr>
            <p:spPr>
              <a:xfrm>
                <a:off x="8028384" y="2204864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68" name="Группа 167"/>
            <p:cNvGrpSpPr/>
            <p:nvPr/>
          </p:nvGrpSpPr>
          <p:grpSpPr>
            <a:xfrm>
              <a:off x="7740353" y="2348881"/>
              <a:ext cx="751468" cy="792088"/>
              <a:chOff x="7740353" y="2348881"/>
              <a:chExt cx="751468" cy="792088"/>
            </a:xfrm>
          </p:grpSpPr>
          <p:pic>
            <p:nvPicPr>
              <p:cNvPr id="3076" name="Picture 4" descr="C:\Documents and Settings\Администратор.MICROSOF-B96C92\Рабочий стол\чел3.jp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7740353" y="2348881"/>
                <a:ext cx="751468" cy="792088"/>
              </a:xfrm>
              <a:prstGeom prst="rect">
                <a:avLst/>
              </a:prstGeom>
              <a:noFill/>
            </p:spPr>
          </p:pic>
          <p:sp>
            <p:nvSpPr>
              <p:cNvPr id="165" name="Управляющая кнопка: сведения 4">
                <a:hlinkClick r:id="rId8" action="ppaction://hlinksldjump" highlightClick="1"/>
              </p:cNvPr>
              <p:cNvSpPr/>
              <p:nvPr/>
            </p:nvSpPr>
            <p:spPr>
              <a:xfrm>
                <a:off x="7956376" y="2780928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70" name="Группа 169"/>
            <p:cNvGrpSpPr/>
            <p:nvPr/>
          </p:nvGrpSpPr>
          <p:grpSpPr>
            <a:xfrm>
              <a:off x="7524328" y="3212976"/>
              <a:ext cx="848666" cy="720080"/>
              <a:chOff x="7524328" y="3212976"/>
              <a:chExt cx="848666" cy="720080"/>
            </a:xfrm>
          </p:grpSpPr>
          <p:pic>
            <p:nvPicPr>
              <p:cNvPr id="1026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7524328" y="3212976"/>
                <a:ext cx="848666" cy="720080"/>
              </a:xfrm>
              <a:prstGeom prst="rect">
                <a:avLst/>
              </a:prstGeom>
              <a:noFill/>
            </p:spPr>
          </p:pic>
          <p:sp>
            <p:nvSpPr>
              <p:cNvPr id="169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7956376" y="3284984"/>
                <a:ext cx="392727" cy="36004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5" name="Прямоугольник 14"/>
          <p:cNvSpPr/>
          <p:nvPr/>
        </p:nvSpPr>
        <p:spPr>
          <a:xfrm>
            <a:off x="635929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6" name="Прямоугольник 15"/>
          <p:cNvSpPr/>
          <p:nvPr/>
        </p:nvSpPr>
        <p:spPr>
          <a:xfrm>
            <a:off x="1279127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рямоугольник 17"/>
          <p:cNvSpPr/>
          <p:nvPr/>
        </p:nvSpPr>
        <p:spPr>
          <a:xfrm>
            <a:off x="1922325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0" name="Прямоугольник 19"/>
          <p:cNvSpPr/>
          <p:nvPr/>
        </p:nvSpPr>
        <p:spPr>
          <a:xfrm>
            <a:off x="2560650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3203848" y="3356992"/>
            <a:ext cx="627111" cy="842962"/>
          </a:xfrm>
          <a:prstGeom prst="rect">
            <a:avLst/>
          </a:prstGeom>
          <a:solidFill>
            <a:schemeClr val="bg1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7" name="Прямоугольник 36"/>
          <p:cNvSpPr/>
          <p:nvPr/>
        </p:nvSpPr>
        <p:spPr>
          <a:xfrm>
            <a:off x="711101" y="343356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П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007245" y="343356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Л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11560" y="4293096"/>
            <a:ext cx="6715172" cy="2214578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89731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46881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89784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040320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61182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18332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75483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359173" y="3433560"/>
            <a:ext cx="35719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О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326336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469344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040848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612352" y="4507410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9731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468816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89784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040320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61182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18332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О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75483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4326336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469344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6040848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612352" y="5150352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89731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146881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489784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2040320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261182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318332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375483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4326336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5469344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6040848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6612352" y="5793294"/>
            <a:ext cx="485772" cy="485772"/>
          </a:xfrm>
          <a:prstGeom prst="rect">
            <a:avLst/>
          </a:prstGeom>
          <a:solidFill>
            <a:srgbClr val="D1D1FF"/>
          </a:solidFill>
          <a:ln>
            <a:solidFill>
              <a:srgbClr val="D1D1FF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1540254" y="4578848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Б</a:t>
            </a:r>
          </a:p>
        </p:txBody>
      </p:sp>
      <p:sp>
        <p:nvSpPr>
          <p:cNvPr id="126" name="Прямоугольник 125"/>
          <p:cNvSpPr/>
          <p:nvPr/>
        </p:nvSpPr>
        <p:spPr>
          <a:xfrm>
            <a:off x="2683262" y="4578848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Г</a:t>
            </a:r>
          </a:p>
        </p:txBody>
      </p:sp>
      <p:sp>
        <p:nvSpPr>
          <p:cNvPr id="127" name="Прямоугольник 126"/>
          <p:cNvSpPr/>
          <p:nvPr/>
        </p:nvSpPr>
        <p:spPr>
          <a:xfrm>
            <a:off x="3254766" y="4578848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Д</a:t>
            </a:r>
          </a:p>
        </p:txBody>
      </p:sp>
      <p:sp>
        <p:nvSpPr>
          <p:cNvPr id="129" name="Прямоугольник 128"/>
          <p:cNvSpPr/>
          <p:nvPr/>
        </p:nvSpPr>
        <p:spPr>
          <a:xfrm>
            <a:off x="4397774" y="4578848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Ё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4969278" y="4578848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Ж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6112286" y="4578848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И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6683790" y="4578848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Й</a:t>
            </a:r>
          </a:p>
        </p:txBody>
      </p:sp>
      <p:sp>
        <p:nvSpPr>
          <p:cNvPr id="149" name="Прямоугольник 148"/>
          <p:cNvSpPr/>
          <p:nvPr/>
        </p:nvSpPr>
        <p:spPr>
          <a:xfrm>
            <a:off x="1540254" y="5221790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Л</a:t>
            </a:r>
          </a:p>
        </p:txBody>
      </p:sp>
      <p:sp>
        <p:nvSpPr>
          <p:cNvPr id="150" name="Прямоугольник 149"/>
          <p:cNvSpPr/>
          <p:nvPr/>
        </p:nvSpPr>
        <p:spPr>
          <a:xfrm>
            <a:off x="2111758" y="5221790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51" name="Прямоугольник 150"/>
          <p:cNvSpPr/>
          <p:nvPr/>
        </p:nvSpPr>
        <p:spPr>
          <a:xfrm>
            <a:off x="3826270" y="5221790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П</a:t>
            </a:r>
          </a:p>
        </p:txBody>
      </p:sp>
      <p:sp>
        <p:nvSpPr>
          <p:cNvPr id="152" name="Прямоугольник 151"/>
          <p:cNvSpPr/>
          <p:nvPr/>
        </p:nvSpPr>
        <p:spPr>
          <a:xfrm>
            <a:off x="4969278" y="5221790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6112286" y="5221790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У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6683790" y="5221790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Ф</a:t>
            </a:r>
          </a:p>
        </p:txBody>
      </p:sp>
      <p:sp>
        <p:nvSpPr>
          <p:cNvPr id="156" name="Прямоугольник 155"/>
          <p:cNvSpPr/>
          <p:nvPr/>
        </p:nvSpPr>
        <p:spPr>
          <a:xfrm>
            <a:off x="968750" y="5864732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Х</a:t>
            </a:r>
          </a:p>
        </p:txBody>
      </p:sp>
      <p:sp>
        <p:nvSpPr>
          <p:cNvPr id="157" name="Прямоугольник 156"/>
          <p:cNvSpPr/>
          <p:nvPr/>
        </p:nvSpPr>
        <p:spPr>
          <a:xfrm>
            <a:off x="1540254" y="5864732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Ц</a:t>
            </a:r>
          </a:p>
        </p:txBody>
      </p:sp>
      <p:sp>
        <p:nvSpPr>
          <p:cNvPr id="158" name="Прямоугольник 157"/>
          <p:cNvSpPr/>
          <p:nvPr/>
        </p:nvSpPr>
        <p:spPr>
          <a:xfrm>
            <a:off x="2111758" y="5864732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Ч</a:t>
            </a:r>
          </a:p>
        </p:txBody>
      </p:sp>
      <p:sp>
        <p:nvSpPr>
          <p:cNvPr id="159" name="Прямоугольник 158"/>
          <p:cNvSpPr/>
          <p:nvPr/>
        </p:nvSpPr>
        <p:spPr>
          <a:xfrm>
            <a:off x="2683262" y="5864732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Ш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3254766" y="5864732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Щ</a:t>
            </a:r>
          </a:p>
        </p:txBody>
      </p:sp>
      <p:sp>
        <p:nvSpPr>
          <p:cNvPr id="161" name="Прямоугольник 160"/>
          <p:cNvSpPr/>
          <p:nvPr/>
        </p:nvSpPr>
        <p:spPr>
          <a:xfrm>
            <a:off x="3826270" y="5864732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Ъ</a:t>
            </a:r>
          </a:p>
        </p:txBody>
      </p:sp>
      <p:sp>
        <p:nvSpPr>
          <p:cNvPr id="164" name="Прямоугольник 163"/>
          <p:cNvSpPr/>
          <p:nvPr/>
        </p:nvSpPr>
        <p:spPr>
          <a:xfrm>
            <a:off x="4397774" y="5864732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Ы</a:t>
            </a:r>
          </a:p>
        </p:txBody>
      </p:sp>
      <p:sp>
        <p:nvSpPr>
          <p:cNvPr id="166" name="Прямоугольник 165"/>
          <p:cNvSpPr/>
          <p:nvPr/>
        </p:nvSpPr>
        <p:spPr>
          <a:xfrm>
            <a:off x="6112286" y="5864732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Ю</a:t>
            </a:r>
          </a:p>
        </p:txBody>
      </p:sp>
      <p:sp>
        <p:nvSpPr>
          <p:cNvPr id="167" name="Прямоугольник 166"/>
          <p:cNvSpPr/>
          <p:nvPr/>
        </p:nvSpPr>
        <p:spPr>
          <a:xfrm>
            <a:off x="5540782" y="5864732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Э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6683790" y="5864732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Я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968750" y="5221790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К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2683262" y="5221790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Н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2051720" y="4581128"/>
            <a:ext cx="4291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В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3851920" y="4581128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Е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5580112" y="4581128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З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2655317" y="3433560"/>
            <a:ext cx="35719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О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3375397" y="3433560"/>
            <a:ext cx="40199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Г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971600" y="4581128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4932040" y="5877272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Ь</a:t>
            </a:r>
          </a:p>
        </p:txBody>
      </p:sp>
      <p:sp>
        <p:nvSpPr>
          <p:cNvPr id="114" name="Прямоугольник 113"/>
          <p:cNvSpPr/>
          <p:nvPr/>
        </p:nvSpPr>
        <p:spPr>
          <a:xfrm>
            <a:off x="467544" y="476672"/>
            <a:ext cx="1368152" cy="72008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Угадай </a:t>
            </a:r>
          </a:p>
          <a:p>
            <a:pPr algn="ctr"/>
            <a:r>
              <a:rPr lang="ru-RU" sz="1600" b="1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слово</a:t>
            </a:r>
            <a:endParaRPr lang="ru-RU" sz="1600" b="1" dirty="0">
              <a:ln w="1905"/>
              <a:solidFill>
                <a:srgbClr val="99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96" name="Скругленная прямоугольная выноска 95"/>
          <p:cNvSpPr/>
          <p:nvPr/>
        </p:nvSpPr>
        <p:spPr>
          <a:xfrm>
            <a:off x="323528" y="1857364"/>
            <a:ext cx="4962852" cy="1355612"/>
          </a:xfrm>
          <a:prstGeom prst="wedgeRoundRectCallout">
            <a:avLst>
              <a:gd name="adj1" fmla="val -50301"/>
              <a:gd name="adj2" fmla="val -21099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Занавеска, закрывающая </a:t>
            </a:r>
          </a:p>
          <a:p>
            <a:r>
              <a:rPr lang="ru-RU" sz="32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кровать, колыбель</a:t>
            </a:r>
            <a:endParaRPr lang="ru-RU" sz="32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4427984" y="5229200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Р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5580112" y="5229200"/>
            <a:ext cx="35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  <a:cs typeface="Arial" pitchFamily="34" charset="0"/>
              </a:rPr>
              <a:t>Т</a:t>
            </a:r>
          </a:p>
        </p:txBody>
      </p:sp>
      <p:grpSp>
        <p:nvGrpSpPr>
          <p:cNvPr id="115" name="Group 14"/>
          <p:cNvGrpSpPr>
            <a:grpSpLocks/>
          </p:cNvGrpSpPr>
          <p:nvPr/>
        </p:nvGrpSpPr>
        <p:grpSpPr bwMode="auto">
          <a:xfrm>
            <a:off x="2771800" y="404664"/>
            <a:ext cx="5581128" cy="1296144"/>
            <a:chOff x="1344" y="1680"/>
            <a:chExt cx="2928" cy="448"/>
          </a:xfrm>
        </p:grpSpPr>
        <p:sp>
          <p:nvSpPr>
            <p:cNvPr id="118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8000">
                <a:latin typeface="Arial Black" pitchFamily="34" charset="0"/>
              </a:endParaRPr>
            </a:p>
          </p:txBody>
        </p:sp>
        <p:sp>
          <p:nvSpPr>
            <p:cNvPr id="122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Узнай слова по</a:t>
              </a:r>
            </a:p>
            <a:p>
              <a:pPr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 их лексическому значению</a:t>
              </a:r>
            </a:p>
          </p:txBody>
        </p:sp>
      </p:grpSp>
      <p:grpSp>
        <p:nvGrpSpPr>
          <p:cNvPr id="123" name="Group 14"/>
          <p:cNvGrpSpPr>
            <a:grpSpLocks/>
          </p:cNvGrpSpPr>
          <p:nvPr/>
        </p:nvGrpSpPr>
        <p:grpSpPr bwMode="auto">
          <a:xfrm>
            <a:off x="2771800" y="404664"/>
            <a:ext cx="5616624" cy="1296144"/>
            <a:chOff x="1344" y="1680"/>
            <a:chExt cx="2928" cy="231"/>
          </a:xfrm>
        </p:grpSpPr>
        <p:sp>
          <p:nvSpPr>
            <p:cNvPr id="125" name="Freeform 15"/>
            <p:cNvSpPr>
              <a:spLocks/>
            </p:cNvSpPr>
            <p:nvPr/>
          </p:nvSpPr>
          <p:spPr bwMode="gray">
            <a:xfrm>
              <a:off x="1439" y="1839"/>
              <a:ext cx="2736" cy="72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8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202"/>
            </a:xfrm>
            <a:prstGeom prst="rect">
              <a:avLst/>
            </a:prstGeom>
            <a:solidFill>
              <a:srgbClr val="BD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«</a:t>
              </a:r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Набери» слово. 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Если выбранной буквы нет в слове,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кнопка  окрасится.</a:t>
              </a:r>
            </a:p>
          </p:txBody>
        </p:sp>
      </p:grpSp>
      <p:sp>
        <p:nvSpPr>
          <p:cNvPr id="131" name="Прямоугольник 130"/>
          <p:cNvSpPr/>
          <p:nvPr/>
        </p:nvSpPr>
        <p:spPr>
          <a:xfrm>
            <a:off x="2771800" y="404664"/>
            <a:ext cx="5616624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2071678"/>
            <a:ext cx="221191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97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97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9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9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0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2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1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3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3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1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3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4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5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7B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7B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7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7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7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8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8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19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19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0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0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2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2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2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9" fill="hold">
                      <p:stCondLst>
                        <p:cond delay="0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3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3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4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4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4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animClr clrSpc="rgb" dir="cw">
                                      <p:cBhvr>
                                        <p:cTn id="25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97B"/>
                                      </p:to>
                                    </p:animClr>
                                    <p:set>
                                      <p:cBhvr>
                                        <p:cTn id="25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260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1" fill="hold">
                      <p:stCondLst>
                        <p:cond delay="0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4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</p:childTnLst>
        </p:cTn>
      </p:par>
    </p:tnLst>
    <p:bldLst>
      <p:bldP spid="37" grpId="0" animBg="1"/>
      <p:bldP spid="39" grpId="0" animBg="1"/>
      <p:bldP spid="45" grpId="0" animBg="1"/>
      <p:bldP spid="46" grpId="0" animBg="1"/>
      <p:bldP spid="47" grpId="0" animBg="1"/>
      <p:bldP spid="48" grpId="0" animBg="1"/>
      <p:bldP spid="50" grpId="0" animBg="1"/>
      <p:bldP spid="51" grpId="0" animBg="1"/>
      <p:bldP spid="36" grpId="0" animBg="1"/>
      <p:bldP spid="52" grpId="0" animBg="1"/>
      <p:bldP spid="54" grpId="0" animBg="1"/>
      <p:bldP spid="55" grpId="0" animBg="1"/>
      <p:bldP spid="56" grpId="0" animBg="1"/>
      <p:bldP spid="68" grpId="0" animBg="1"/>
      <p:bldP spid="70" grpId="0" animBg="1"/>
      <p:bldP spid="71" grpId="0" animBg="1"/>
      <p:bldP spid="72" grpId="0" animBg="1"/>
      <p:bldP spid="75" grpId="0" animBg="1"/>
      <p:bldP spid="76" grpId="0" animBg="1"/>
      <p:bldP spid="77" grpId="0" animBg="1"/>
      <p:bldP spid="78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93" grpId="0" animBg="1"/>
      <p:bldP spid="9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650821"/>
              </p:ext>
            </p:extLst>
          </p:nvPr>
        </p:nvGraphicFramePr>
        <p:xfrm>
          <a:off x="179512" y="2974490"/>
          <a:ext cx="5616624" cy="3622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74795"/>
                <a:gridCol w="1974795"/>
                <a:gridCol w="1667034"/>
              </a:tblGrid>
              <a:tr h="692483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US" sz="1600" b="1" cap="all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600" b="1" cap="all" dirty="0" smtClean="0">
                        <a:solidFill>
                          <a:srgbClr val="7030A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600" b="1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600" b="1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заг</a:t>
                      </a:r>
                      <a:r>
                        <a:rPr lang="ru-RU" sz="1600" b="1" cap="all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…</a:t>
                      </a:r>
                      <a:r>
                        <a:rPr lang="ru-RU" sz="1600" b="1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релый</a:t>
                      </a:r>
                      <a:endParaRPr lang="ru-RU" sz="1600" b="1" cap="all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600" b="1" cap="all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прил…жить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600" b="1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попл</a:t>
                      </a:r>
                      <a:r>
                        <a:rPr lang="ru-RU" sz="1600" b="1" cap="all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…</a:t>
                      </a:r>
                      <a:r>
                        <a:rPr lang="ru-RU" sz="1600" b="1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вок</a:t>
                      </a:r>
                      <a:endParaRPr lang="ru-RU" sz="1600" b="1" cap="all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924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прик</a:t>
                      </a:r>
                      <a:r>
                        <a:rPr lang="ru-RU" sz="1600" b="1" kern="1200" cap="all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саться</a:t>
                      </a:r>
                      <a:endParaRPr lang="ru-RU" sz="1600" b="1" kern="1200" cap="all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600" b="1" cap="all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600" b="1" cap="all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зар</a:t>
                      </a:r>
                      <a:r>
                        <a:rPr lang="ru-RU" sz="1600" b="1" cap="all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…стать</a:t>
                      </a:r>
                      <a:endParaRPr lang="ru-RU" sz="1600" b="1" cap="all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600" b="1" cap="all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600" b="1" cap="all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подск</a:t>
                      </a:r>
                      <a:r>
                        <a:rPr lang="ru-RU" sz="1600" b="1" cap="all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…</a:t>
                      </a:r>
                      <a:r>
                        <a:rPr lang="ru-RU" sz="1600" b="1" cap="all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чить</a:t>
                      </a:r>
                      <a:endParaRPr lang="ru-RU" sz="1600" b="1" cap="all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924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обм</a:t>
                      </a:r>
                      <a:r>
                        <a:rPr lang="ru-RU" sz="1600" b="1" kern="1200" cap="all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кнуть</a:t>
                      </a:r>
                      <a:endParaRPr lang="ru-RU" sz="1600" b="1" kern="1200" cap="all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предпол</a:t>
                      </a:r>
                      <a:r>
                        <a:rPr lang="ru-RU" sz="1600" b="1" kern="1200" cap="all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…гать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утв…</a:t>
                      </a:r>
                      <a:r>
                        <a:rPr lang="ru-RU" sz="1600" b="1" kern="1200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рь</a:t>
                      </a:r>
                      <a:endParaRPr lang="ru-RU" sz="1600" b="1" kern="1200" cap="all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7224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пор…</a:t>
                      </a:r>
                      <a:r>
                        <a:rPr lang="ru-RU" sz="1600" b="1" kern="1200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вняться</a:t>
                      </a:r>
                      <a:endParaRPr lang="ru-RU" sz="1600" b="1" kern="1200" cap="all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 cap="all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</a:t>
                      </a:r>
                    </a:p>
                    <a:p>
                      <a:pPr lvl="0" algn="ctr"/>
                      <a:r>
                        <a:rPr lang="ru-RU" sz="1600" b="1" kern="1200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ск</a:t>
                      </a:r>
                      <a:r>
                        <a:rPr lang="ru-RU" sz="1600" b="1" kern="1200" cap="all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кать</a:t>
                      </a:r>
                      <a:endParaRPr lang="ru-RU" sz="1600" b="1" kern="1200" cap="all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 cap="all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</a:t>
                      </a:r>
                    </a:p>
                    <a:p>
                      <a:pPr lvl="0" algn="ctr"/>
                      <a:r>
                        <a:rPr lang="ru-RU" sz="1600" b="1" kern="1200" cap="all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р…сток</a:t>
                      </a:r>
                      <a:endParaRPr lang="ru-RU" sz="1600" b="1" kern="1200" cap="all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8004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р…</a:t>
                      </a:r>
                      <a:r>
                        <a:rPr lang="ru-RU" sz="1600" b="1" kern="1200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стовщик</a:t>
                      </a:r>
                      <a:endParaRPr lang="ru-RU" sz="1600" b="1" kern="1200" cap="all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пл…</a:t>
                      </a:r>
                      <a:r>
                        <a:rPr lang="ru-RU" sz="1600" b="1" kern="1200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вчиха</a:t>
                      </a:r>
                      <a:endParaRPr lang="ru-RU" sz="1600" b="1" kern="1200" cap="all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покл</a:t>
                      </a:r>
                      <a:r>
                        <a:rPr lang="ru-RU" sz="1600" b="1" kern="1200" cap="all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нить-ся</a:t>
                      </a:r>
                      <a:endParaRPr lang="ru-RU" sz="1600" b="1" kern="1200" cap="all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49" name="Группа 148"/>
          <p:cNvGrpSpPr/>
          <p:nvPr/>
        </p:nvGrpSpPr>
        <p:grpSpPr>
          <a:xfrm>
            <a:off x="5868144" y="3501008"/>
            <a:ext cx="1731811" cy="2870828"/>
            <a:chOff x="6732240" y="1412776"/>
            <a:chExt cx="1731811" cy="2870828"/>
          </a:xfrm>
          <a:solidFill>
            <a:srgbClr val="FF6600"/>
          </a:solidFill>
        </p:grpSpPr>
        <p:grpSp>
          <p:nvGrpSpPr>
            <p:cNvPr id="80" name="Группа 79"/>
            <p:cNvGrpSpPr/>
            <p:nvPr/>
          </p:nvGrpSpPr>
          <p:grpSpPr>
            <a:xfrm>
              <a:off x="6732240" y="3140968"/>
              <a:ext cx="1147767" cy="576262"/>
              <a:chOff x="5000628" y="3357562"/>
              <a:chExt cx="1147767" cy="576262"/>
            </a:xfrm>
            <a:grpFill/>
          </p:grpSpPr>
          <p:sp>
            <p:nvSpPr>
              <p:cNvPr id="81" name="Прямоугольник 80"/>
              <p:cNvSpPr/>
              <p:nvPr/>
            </p:nvSpPr>
            <p:spPr>
              <a:xfrm>
                <a:off x="5000628" y="3357562"/>
                <a:ext cx="576263" cy="5762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82" name="Прямоугольник 81"/>
              <p:cNvSpPr/>
              <p:nvPr/>
            </p:nvSpPr>
            <p:spPr>
              <a:xfrm>
                <a:off x="5572132" y="3357562"/>
                <a:ext cx="576263" cy="5762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89" name="Группа 88"/>
            <p:cNvGrpSpPr/>
            <p:nvPr/>
          </p:nvGrpSpPr>
          <p:grpSpPr>
            <a:xfrm>
              <a:off x="6732240" y="1412776"/>
              <a:ext cx="1731811" cy="2870828"/>
              <a:chOff x="5000628" y="2214554"/>
              <a:chExt cx="1731811" cy="2870828"/>
            </a:xfrm>
            <a:grpFill/>
          </p:grpSpPr>
          <p:grpSp>
            <p:nvGrpSpPr>
              <p:cNvPr id="121" name="Группа 120"/>
              <p:cNvGrpSpPr/>
              <p:nvPr/>
            </p:nvGrpSpPr>
            <p:grpSpPr>
              <a:xfrm>
                <a:off x="5000628" y="2214554"/>
                <a:ext cx="1147767" cy="576262"/>
                <a:chOff x="7072330" y="4714884"/>
                <a:chExt cx="1147767" cy="576262"/>
              </a:xfrm>
              <a:grpFill/>
            </p:grpSpPr>
            <p:sp>
              <p:nvSpPr>
                <p:cNvPr id="118" name="Прямоугольник 117"/>
                <p:cNvSpPr/>
                <p:nvPr/>
              </p:nvSpPr>
              <p:spPr>
                <a:xfrm>
                  <a:off x="7072330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0" name="Прямоугольник 119"/>
                <p:cNvSpPr/>
                <p:nvPr/>
              </p:nvSpPr>
              <p:spPr>
                <a:xfrm>
                  <a:off x="7643834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123" name="Группа 122"/>
              <p:cNvGrpSpPr/>
              <p:nvPr/>
            </p:nvGrpSpPr>
            <p:grpSpPr>
              <a:xfrm>
                <a:off x="5000628" y="2786058"/>
                <a:ext cx="1147767" cy="576262"/>
                <a:chOff x="7072330" y="4714884"/>
                <a:chExt cx="1147767" cy="576262"/>
              </a:xfrm>
              <a:grpFill/>
            </p:grpSpPr>
            <p:sp>
              <p:nvSpPr>
                <p:cNvPr id="124" name="Прямоугольник 123"/>
                <p:cNvSpPr/>
                <p:nvPr/>
              </p:nvSpPr>
              <p:spPr>
                <a:xfrm>
                  <a:off x="7072330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5" name="Прямоугольник 124"/>
                <p:cNvSpPr/>
                <p:nvPr/>
              </p:nvSpPr>
              <p:spPr>
                <a:xfrm>
                  <a:off x="7643834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79" name="Группа 78"/>
              <p:cNvGrpSpPr/>
              <p:nvPr/>
            </p:nvGrpSpPr>
            <p:grpSpPr>
              <a:xfrm>
                <a:off x="6143636" y="2786058"/>
                <a:ext cx="588604" cy="1147766"/>
                <a:chOff x="6143636" y="2786058"/>
                <a:chExt cx="576263" cy="1147766"/>
              </a:xfrm>
              <a:grpFill/>
            </p:grpSpPr>
            <p:sp>
              <p:nvSpPr>
                <p:cNvPr id="127" name="Прямоугольник 126"/>
                <p:cNvSpPr/>
                <p:nvPr/>
              </p:nvSpPr>
              <p:spPr>
                <a:xfrm>
                  <a:off x="6143636" y="2786058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8" name="Прямоугольник 127"/>
                <p:cNvSpPr/>
                <p:nvPr/>
              </p:nvSpPr>
              <p:spPr>
                <a:xfrm>
                  <a:off x="6143636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78" name="Группа 77"/>
              <p:cNvGrpSpPr/>
              <p:nvPr/>
            </p:nvGrpSpPr>
            <p:grpSpPr>
              <a:xfrm>
                <a:off x="5000628" y="3357562"/>
                <a:ext cx="1147767" cy="576262"/>
                <a:chOff x="5000628" y="3357562"/>
                <a:chExt cx="1147767" cy="576262"/>
              </a:xfrm>
              <a:grpFill/>
            </p:grpSpPr>
            <p:sp>
              <p:nvSpPr>
                <p:cNvPr id="130" name="Прямоугольник 129"/>
                <p:cNvSpPr/>
                <p:nvPr/>
              </p:nvSpPr>
              <p:spPr>
                <a:xfrm>
                  <a:off x="5000628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31" name="Прямоугольник 130"/>
                <p:cNvSpPr/>
                <p:nvPr/>
              </p:nvSpPr>
              <p:spPr>
                <a:xfrm>
                  <a:off x="5572132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sp>
            <p:nvSpPr>
              <p:cNvPr id="134" name="Прямоугольник 133"/>
              <p:cNvSpPr/>
              <p:nvPr/>
            </p:nvSpPr>
            <p:spPr>
              <a:xfrm>
                <a:off x="6143636" y="2214554"/>
                <a:ext cx="576263" cy="5762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83" name="Группа 82"/>
              <p:cNvGrpSpPr/>
              <p:nvPr/>
            </p:nvGrpSpPr>
            <p:grpSpPr>
              <a:xfrm>
                <a:off x="5004048" y="4509120"/>
                <a:ext cx="1147767" cy="576262"/>
                <a:chOff x="5000628" y="3357562"/>
                <a:chExt cx="1147767" cy="576262"/>
              </a:xfrm>
              <a:grpFill/>
            </p:grpSpPr>
            <p:sp>
              <p:nvSpPr>
                <p:cNvPr id="84" name="Прямоугольник 83"/>
                <p:cNvSpPr/>
                <p:nvPr/>
              </p:nvSpPr>
              <p:spPr>
                <a:xfrm>
                  <a:off x="5000628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85" name="Прямоугольник 84"/>
                <p:cNvSpPr/>
                <p:nvPr/>
              </p:nvSpPr>
              <p:spPr>
                <a:xfrm>
                  <a:off x="5572132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86" name="Группа 85"/>
              <p:cNvGrpSpPr/>
              <p:nvPr/>
            </p:nvGrpSpPr>
            <p:grpSpPr>
              <a:xfrm>
                <a:off x="6156176" y="3933056"/>
                <a:ext cx="576263" cy="1147766"/>
                <a:chOff x="6143636" y="2786058"/>
                <a:chExt cx="576263" cy="1147766"/>
              </a:xfrm>
              <a:grpFill/>
            </p:grpSpPr>
            <p:sp>
              <p:nvSpPr>
                <p:cNvPr id="87" name="Прямоугольник 86"/>
                <p:cNvSpPr/>
                <p:nvPr/>
              </p:nvSpPr>
              <p:spPr>
                <a:xfrm>
                  <a:off x="6143636" y="2786058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88" name="Прямоугольник 87"/>
                <p:cNvSpPr/>
                <p:nvPr/>
              </p:nvSpPr>
              <p:spPr>
                <a:xfrm>
                  <a:off x="6143636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</p:grpSp>
      </p:grpSp>
      <p:sp>
        <p:nvSpPr>
          <p:cNvPr id="97" name="Прямоугольник 96"/>
          <p:cNvSpPr/>
          <p:nvPr/>
        </p:nvSpPr>
        <p:spPr>
          <a:xfrm>
            <a:off x="5868144" y="3501008"/>
            <a:ext cx="576263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6444208" y="3501008"/>
            <a:ext cx="576262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7020272" y="3501008"/>
            <a:ext cx="576262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868144" y="4077072"/>
            <a:ext cx="576263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6444208" y="4077072"/>
            <a:ext cx="576263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7020272" y="4077072"/>
            <a:ext cx="576262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868144" y="4653136"/>
            <a:ext cx="576262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6444208" y="4653136"/>
            <a:ext cx="576064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7020272" y="4653136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5868144" y="5229200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6444208" y="5229200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7020272" y="5229200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5868144" y="5805264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6444208" y="5805264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7020272" y="5805264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" name="Овал 132"/>
          <p:cNvSpPr/>
          <p:nvPr/>
        </p:nvSpPr>
        <p:spPr>
          <a:xfrm>
            <a:off x="5868144" y="2924944"/>
            <a:ext cx="1728192" cy="432048"/>
          </a:xfrm>
          <a:prstGeom prst="ellipse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Проверить</a:t>
            </a:r>
            <a:endParaRPr lang="ru-RU" sz="1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7" name="Group 14"/>
          <p:cNvGrpSpPr>
            <a:grpSpLocks/>
          </p:cNvGrpSpPr>
          <p:nvPr/>
        </p:nvGrpSpPr>
        <p:grpSpPr bwMode="auto">
          <a:xfrm>
            <a:off x="2699792" y="188640"/>
            <a:ext cx="6048672" cy="1800200"/>
            <a:chOff x="1344" y="1680"/>
            <a:chExt cx="2928" cy="448"/>
          </a:xfrm>
        </p:grpSpPr>
        <p:sp>
          <p:nvSpPr>
            <p:cNvPr id="178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7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9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Вам предложено 15 слов с пропущенными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буквами.  Выберите слова, где пропущена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буква </a:t>
              </a:r>
              <a:r>
                <a:rPr lang="ru-RU" sz="2000" b="1" dirty="0" smtClean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. Щелкните на квадратиках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с теми номерами, которые выбрали.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Завершив задание,  проверьте себя.</a:t>
              </a:r>
            </a:p>
          </p:txBody>
        </p:sp>
      </p:grpSp>
      <p:grpSp>
        <p:nvGrpSpPr>
          <p:cNvPr id="180" name="Group 14"/>
          <p:cNvGrpSpPr>
            <a:grpSpLocks/>
          </p:cNvGrpSpPr>
          <p:nvPr/>
        </p:nvGrpSpPr>
        <p:grpSpPr bwMode="auto">
          <a:xfrm>
            <a:off x="2699792" y="188640"/>
            <a:ext cx="6048672" cy="1728192"/>
            <a:chOff x="1344" y="1680"/>
            <a:chExt cx="2928" cy="448"/>
          </a:xfrm>
        </p:grpSpPr>
        <p:sp>
          <p:nvSpPr>
            <p:cNvPr id="181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000">
                <a:latin typeface="Arial Black" pitchFamily="34" charset="0"/>
              </a:endParaRPr>
            </a:p>
          </p:txBody>
        </p:sp>
        <p:sp>
          <p:nvSpPr>
            <p:cNvPr id="182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41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Посчитайте,  количество верных ответов.</a:t>
              </a:r>
            </a:p>
            <a:p>
              <a:pPr lvl="0"/>
              <a:r>
                <a:rPr lang="ru-RU" sz="1600" b="1" i="1" dirty="0" smtClean="0">
                  <a:latin typeface="Arial" pitchFamily="34" charset="0"/>
                  <a:cs typeface="Arial" pitchFamily="34" charset="0"/>
                </a:rPr>
                <a:t>КРИТЕРИИ ОЦЕНКИ: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14 - 15 верных ответов – «5»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12 - 13 верных ответов – «4»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8 – 11 верных ответов – «3»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менее 8 верных ответов – «2»</a:t>
              </a:r>
              <a:endParaRPr lang="ru-RU" sz="1600" b="1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3" name="Прямоугольник 182"/>
          <p:cNvSpPr/>
          <p:nvPr/>
        </p:nvSpPr>
        <p:spPr>
          <a:xfrm>
            <a:off x="2699792" y="188640"/>
            <a:ext cx="6048672" cy="165618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Прямоугольник 150"/>
          <p:cNvSpPr/>
          <p:nvPr/>
        </p:nvSpPr>
        <p:spPr>
          <a:xfrm>
            <a:off x="179512" y="476672"/>
            <a:ext cx="1728192" cy="64807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Тренажер</a:t>
            </a:r>
          </a:p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«Пятнашки»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208" name="Группа 207"/>
          <p:cNvGrpSpPr/>
          <p:nvPr/>
        </p:nvGrpSpPr>
        <p:grpSpPr>
          <a:xfrm>
            <a:off x="5868144" y="3501008"/>
            <a:ext cx="1719270" cy="2875959"/>
            <a:chOff x="-1719270" y="1772816"/>
            <a:chExt cx="1719270" cy="2875959"/>
          </a:xfrm>
        </p:grpSpPr>
        <p:grpSp>
          <p:nvGrpSpPr>
            <p:cNvPr id="167" name="Группа 166"/>
            <p:cNvGrpSpPr/>
            <p:nvPr/>
          </p:nvGrpSpPr>
          <p:grpSpPr>
            <a:xfrm>
              <a:off x="-1719270" y="1772816"/>
              <a:ext cx="1719270" cy="2875959"/>
              <a:chOff x="2267744" y="1700808"/>
              <a:chExt cx="1719270" cy="2875959"/>
            </a:xfrm>
          </p:grpSpPr>
          <p:sp>
            <p:nvSpPr>
              <p:cNvPr id="137" name="Прямоугольник 136"/>
              <p:cNvSpPr/>
              <p:nvPr/>
            </p:nvSpPr>
            <p:spPr>
              <a:xfrm>
                <a:off x="2839248" y="1700808"/>
                <a:ext cx="576263" cy="576262"/>
              </a:xfrm>
              <a:prstGeom prst="rect">
                <a:avLst/>
              </a:prstGeom>
              <a:noFill/>
              <a:ln>
                <a:solidFill>
                  <a:srgbClr val="00C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" name="Прямоугольник 139"/>
              <p:cNvSpPr/>
              <p:nvPr/>
            </p:nvSpPr>
            <p:spPr>
              <a:xfrm>
                <a:off x="3410752" y="1700808"/>
                <a:ext cx="576262" cy="576262"/>
              </a:xfrm>
              <a:prstGeom prst="rect">
                <a:avLst/>
              </a:prstGeom>
              <a:noFill/>
              <a:ln>
                <a:solidFill>
                  <a:srgbClr val="00C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" name="Прямоугольник 142"/>
              <p:cNvSpPr/>
              <p:nvPr/>
            </p:nvSpPr>
            <p:spPr>
              <a:xfrm>
                <a:off x="2267744" y="1700808"/>
                <a:ext cx="576263" cy="576263"/>
              </a:xfrm>
              <a:prstGeom prst="rect">
                <a:avLst/>
              </a:prstGeom>
              <a:noFill/>
              <a:ln>
                <a:solidFill>
                  <a:srgbClr val="00C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59" name="Группа 158"/>
              <p:cNvGrpSpPr/>
              <p:nvPr/>
            </p:nvGrpSpPr>
            <p:grpSpPr>
              <a:xfrm>
                <a:off x="2267744" y="2272312"/>
                <a:ext cx="1719270" cy="1147767"/>
                <a:chOff x="2267744" y="2272312"/>
                <a:chExt cx="1719270" cy="1147767"/>
              </a:xfrm>
            </p:grpSpPr>
            <p:sp>
              <p:nvSpPr>
                <p:cNvPr id="138" name="Прямоугольник 137"/>
                <p:cNvSpPr/>
                <p:nvPr/>
              </p:nvSpPr>
              <p:spPr>
                <a:xfrm>
                  <a:off x="2839248" y="2272312"/>
                  <a:ext cx="576262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9" name="Прямоугольник 138"/>
                <p:cNvSpPr/>
                <p:nvPr/>
              </p:nvSpPr>
              <p:spPr>
                <a:xfrm>
                  <a:off x="2267744" y="2843816"/>
                  <a:ext cx="576263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1" name="Прямоугольник 140"/>
                <p:cNvSpPr/>
                <p:nvPr/>
              </p:nvSpPr>
              <p:spPr>
                <a:xfrm>
                  <a:off x="3410752" y="2843816"/>
                  <a:ext cx="571504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2" name="Прямоугольник 141"/>
                <p:cNvSpPr/>
                <p:nvPr/>
              </p:nvSpPr>
              <p:spPr>
                <a:xfrm>
                  <a:off x="2839248" y="2843816"/>
                  <a:ext cx="576262" cy="576263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4" name="Прямоугольник 143"/>
                <p:cNvSpPr/>
                <p:nvPr/>
              </p:nvSpPr>
              <p:spPr>
                <a:xfrm>
                  <a:off x="3410752" y="2272312"/>
                  <a:ext cx="576262" cy="576263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6" name="Прямоугольник 145"/>
                <p:cNvSpPr/>
                <p:nvPr/>
              </p:nvSpPr>
              <p:spPr>
                <a:xfrm>
                  <a:off x="2267744" y="2272312"/>
                  <a:ext cx="574675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60" name="Группа 159"/>
              <p:cNvGrpSpPr/>
              <p:nvPr/>
            </p:nvGrpSpPr>
            <p:grpSpPr>
              <a:xfrm>
                <a:off x="2267744" y="3429000"/>
                <a:ext cx="1719270" cy="1147767"/>
                <a:chOff x="2267744" y="2272312"/>
                <a:chExt cx="1719270" cy="1147767"/>
              </a:xfrm>
            </p:grpSpPr>
            <p:sp>
              <p:nvSpPr>
                <p:cNvPr id="161" name="Прямоугольник 160"/>
                <p:cNvSpPr/>
                <p:nvPr/>
              </p:nvSpPr>
              <p:spPr>
                <a:xfrm>
                  <a:off x="2839248" y="2272312"/>
                  <a:ext cx="576262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2" name="Прямоугольник 161"/>
                <p:cNvSpPr/>
                <p:nvPr/>
              </p:nvSpPr>
              <p:spPr>
                <a:xfrm>
                  <a:off x="2267744" y="2843816"/>
                  <a:ext cx="576263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3" name="Прямоугольник 162"/>
                <p:cNvSpPr/>
                <p:nvPr/>
              </p:nvSpPr>
              <p:spPr>
                <a:xfrm>
                  <a:off x="3410752" y="2843816"/>
                  <a:ext cx="571504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4" name="Прямоугольник 163"/>
                <p:cNvSpPr/>
                <p:nvPr/>
              </p:nvSpPr>
              <p:spPr>
                <a:xfrm>
                  <a:off x="2839248" y="2843816"/>
                  <a:ext cx="576262" cy="576263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5" name="Прямоугольник 164"/>
                <p:cNvSpPr/>
                <p:nvPr/>
              </p:nvSpPr>
              <p:spPr>
                <a:xfrm>
                  <a:off x="3410752" y="2272312"/>
                  <a:ext cx="576262" cy="576263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6" name="Прямоугольник 165"/>
                <p:cNvSpPr/>
                <p:nvPr/>
              </p:nvSpPr>
              <p:spPr>
                <a:xfrm>
                  <a:off x="2267744" y="2272312"/>
                  <a:ext cx="574675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105" name="Солнце 104"/>
            <p:cNvSpPr/>
            <p:nvPr/>
          </p:nvSpPr>
          <p:spPr>
            <a:xfrm>
              <a:off x="-1620688" y="1916832"/>
              <a:ext cx="386614" cy="41034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09" name="Солнце 108"/>
            <p:cNvSpPr/>
            <p:nvPr/>
          </p:nvSpPr>
          <p:spPr>
            <a:xfrm>
              <a:off x="-468560" y="3573016"/>
              <a:ext cx="405474" cy="41034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Солнце 151"/>
            <p:cNvSpPr/>
            <p:nvPr/>
          </p:nvSpPr>
          <p:spPr>
            <a:xfrm>
              <a:off x="-1044624" y="1916832"/>
              <a:ext cx="386614" cy="41034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04" name="Солнце 203"/>
            <p:cNvSpPr/>
            <p:nvPr/>
          </p:nvSpPr>
          <p:spPr>
            <a:xfrm>
              <a:off x="-540568" y="2420888"/>
              <a:ext cx="386614" cy="41034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05" name="Солнце 204"/>
            <p:cNvSpPr/>
            <p:nvPr/>
          </p:nvSpPr>
          <p:spPr>
            <a:xfrm>
              <a:off x="-1044624" y="4149080"/>
              <a:ext cx="386614" cy="41034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06" name="Солнце 205"/>
            <p:cNvSpPr/>
            <p:nvPr/>
          </p:nvSpPr>
          <p:spPr>
            <a:xfrm>
              <a:off x="-1620688" y="4149080"/>
              <a:ext cx="386614" cy="41034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07" name="Солнце 206"/>
            <p:cNvSpPr/>
            <p:nvPr/>
          </p:nvSpPr>
          <p:spPr>
            <a:xfrm>
              <a:off x="-468560" y="4149080"/>
              <a:ext cx="405474" cy="41034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grpSp>
        <p:nvGrpSpPr>
          <p:cNvPr id="211" name="Группа 210"/>
          <p:cNvGrpSpPr/>
          <p:nvPr/>
        </p:nvGrpSpPr>
        <p:grpSpPr>
          <a:xfrm>
            <a:off x="3851920" y="2060848"/>
            <a:ext cx="1929594" cy="788214"/>
            <a:chOff x="1187624" y="2060848"/>
            <a:chExt cx="1929594" cy="788214"/>
          </a:xfrm>
        </p:grpSpPr>
        <p:grpSp>
          <p:nvGrpSpPr>
            <p:cNvPr id="185" name="Группа 184"/>
            <p:cNvGrpSpPr/>
            <p:nvPr/>
          </p:nvGrpSpPr>
          <p:grpSpPr>
            <a:xfrm>
              <a:off x="1547664" y="2420888"/>
              <a:ext cx="465402" cy="428174"/>
              <a:chOff x="2699792" y="3501008"/>
              <a:chExt cx="576263" cy="576262"/>
            </a:xfrm>
          </p:grpSpPr>
          <p:sp>
            <p:nvSpPr>
              <p:cNvPr id="153" name="Прямоугольник 152"/>
              <p:cNvSpPr/>
              <p:nvPr/>
            </p:nvSpPr>
            <p:spPr>
              <a:xfrm>
                <a:off x="2699792" y="3501008"/>
                <a:ext cx="576263" cy="576262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54" name="Солнце 153"/>
              <p:cNvSpPr/>
              <p:nvPr/>
            </p:nvSpPr>
            <p:spPr>
              <a:xfrm>
                <a:off x="2771800" y="3573016"/>
                <a:ext cx="432048" cy="432048"/>
              </a:xfrm>
              <a:prstGeom prst="sun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6" name="Прямоугольник 185"/>
            <p:cNvSpPr/>
            <p:nvPr/>
          </p:nvSpPr>
          <p:spPr>
            <a:xfrm>
              <a:off x="1187624" y="2060848"/>
              <a:ext cx="19295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600" b="1" dirty="0" smtClean="0">
                  <a:latin typeface="Arial Black" pitchFamily="34" charset="0"/>
                  <a:cs typeface="Arial" pitchFamily="34" charset="0"/>
                </a:rPr>
                <a:t>Верные ответы</a:t>
              </a:r>
              <a:endParaRPr lang="ru-RU" sz="1600" b="1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210" name="Прямоугольник 209"/>
            <p:cNvSpPr/>
            <p:nvPr/>
          </p:nvSpPr>
          <p:spPr>
            <a:xfrm>
              <a:off x="2267744" y="2420888"/>
              <a:ext cx="465402" cy="428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 smtClean="0">
                  <a:solidFill>
                    <a:srgbClr val="002060"/>
                  </a:solidFill>
                </a:rPr>
                <a:t>N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06" name="Группа 105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107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156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157" name="Управляющая кнопка: сведения 4">
                <a:hlinkClick r:id="rId3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8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148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155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0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126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147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1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119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122" name="Управляющая кнопка: домой 121">
                <a:hlinkClick r:id="rId7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2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113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115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8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4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0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6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2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8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4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6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82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88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94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0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06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3"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3" grpId="0" animBg="1"/>
      <p:bldP spid="99" grpId="0" animBg="1"/>
      <p:bldP spid="94" grpId="0" animBg="1"/>
      <p:bldP spid="100" grpId="0" animBg="1"/>
      <p:bldP spid="95" grpId="0" animBg="1"/>
      <p:bldP spid="101" grpId="0" animBg="1"/>
      <p:bldP spid="96" grpId="0" animBg="1"/>
      <p:bldP spid="90" grpId="0" animBg="1"/>
      <p:bldP spid="91" grpId="0" animBg="1"/>
      <p:bldP spid="92" grpId="0" animBg="1"/>
      <p:bldP spid="102" grpId="0" animBg="1"/>
      <p:bldP spid="103" grpId="0" animBg="1"/>
      <p:bldP spid="104" grpId="0" animBg="1"/>
      <p:bldP spid="13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148"/>
          <p:cNvGrpSpPr/>
          <p:nvPr/>
        </p:nvGrpSpPr>
        <p:grpSpPr>
          <a:xfrm>
            <a:off x="5868144" y="3573016"/>
            <a:ext cx="1731811" cy="2870828"/>
            <a:chOff x="6732240" y="1412776"/>
            <a:chExt cx="1731811" cy="2870828"/>
          </a:xfrm>
          <a:solidFill>
            <a:srgbClr val="FF6600"/>
          </a:solidFill>
        </p:grpSpPr>
        <p:grpSp>
          <p:nvGrpSpPr>
            <p:cNvPr id="10" name="Группа 79"/>
            <p:cNvGrpSpPr/>
            <p:nvPr/>
          </p:nvGrpSpPr>
          <p:grpSpPr>
            <a:xfrm>
              <a:off x="6732240" y="3140968"/>
              <a:ext cx="1147767" cy="576262"/>
              <a:chOff x="5000628" y="3357562"/>
              <a:chExt cx="1147767" cy="576262"/>
            </a:xfrm>
            <a:grpFill/>
          </p:grpSpPr>
          <p:sp>
            <p:nvSpPr>
              <p:cNvPr id="81" name="Прямоугольник 80"/>
              <p:cNvSpPr/>
              <p:nvPr/>
            </p:nvSpPr>
            <p:spPr>
              <a:xfrm>
                <a:off x="5000628" y="3357562"/>
                <a:ext cx="576263" cy="5762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82" name="Прямоугольник 81"/>
              <p:cNvSpPr/>
              <p:nvPr/>
            </p:nvSpPr>
            <p:spPr>
              <a:xfrm>
                <a:off x="5572132" y="3357562"/>
                <a:ext cx="576263" cy="5762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11" name="Группа 88"/>
            <p:cNvGrpSpPr/>
            <p:nvPr/>
          </p:nvGrpSpPr>
          <p:grpSpPr>
            <a:xfrm>
              <a:off x="6732240" y="1412776"/>
              <a:ext cx="1731811" cy="2870828"/>
              <a:chOff x="5000628" y="2214554"/>
              <a:chExt cx="1731811" cy="2870828"/>
            </a:xfrm>
            <a:grpFill/>
          </p:grpSpPr>
          <p:grpSp>
            <p:nvGrpSpPr>
              <p:cNvPr id="12" name="Группа 120"/>
              <p:cNvGrpSpPr/>
              <p:nvPr/>
            </p:nvGrpSpPr>
            <p:grpSpPr>
              <a:xfrm>
                <a:off x="5000628" y="2214554"/>
                <a:ext cx="1147767" cy="576262"/>
                <a:chOff x="7072330" y="4714884"/>
                <a:chExt cx="1147767" cy="576262"/>
              </a:xfrm>
              <a:grpFill/>
            </p:grpSpPr>
            <p:sp>
              <p:nvSpPr>
                <p:cNvPr id="118" name="Прямоугольник 117"/>
                <p:cNvSpPr/>
                <p:nvPr/>
              </p:nvSpPr>
              <p:spPr>
                <a:xfrm>
                  <a:off x="7072330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0" name="Прямоугольник 119"/>
                <p:cNvSpPr/>
                <p:nvPr/>
              </p:nvSpPr>
              <p:spPr>
                <a:xfrm>
                  <a:off x="7643834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13" name="Группа 122"/>
              <p:cNvGrpSpPr/>
              <p:nvPr/>
            </p:nvGrpSpPr>
            <p:grpSpPr>
              <a:xfrm>
                <a:off x="5000628" y="2786058"/>
                <a:ext cx="1147767" cy="576262"/>
                <a:chOff x="7072330" y="4714884"/>
                <a:chExt cx="1147767" cy="576262"/>
              </a:xfrm>
              <a:grpFill/>
            </p:grpSpPr>
            <p:sp>
              <p:nvSpPr>
                <p:cNvPr id="124" name="Прямоугольник 123"/>
                <p:cNvSpPr/>
                <p:nvPr/>
              </p:nvSpPr>
              <p:spPr>
                <a:xfrm>
                  <a:off x="7072330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5" name="Прямоугольник 124"/>
                <p:cNvSpPr/>
                <p:nvPr/>
              </p:nvSpPr>
              <p:spPr>
                <a:xfrm>
                  <a:off x="7643834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14" name="Группа 78"/>
              <p:cNvGrpSpPr/>
              <p:nvPr/>
            </p:nvGrpSpPr>
            <p:grpSpPr>
              <a:xfrm>
                <a:off x="6143636" y="2786058"/>
                <a:ext cx="588604" cy="1147766"/>
                <a:chOff x="6143636" y="2786058"/>
                <a:chExt cx="576263" cy="1147766"/>
              </a:xfrm>
              <a:grpFill/>
            </p:grpSpPr>
            <p:sp>
              <p:nvSpPr>
                <p:cNvPr id="127" name="Прямоугольник 126"/>
                <p:cNvSpPr/>
                <p:nvPr/>
              </p:nvSpPr>
              <p:spPr>
                <a:xfrm>
                  <a:off x="6143636" y="2786058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8" name="Прямоугольник 127"/>
                <p:cNvSpPr/>
                <p:nvPr/>
              </p:nvSpPr>
              <p:spPr>
                <a:xfrm>
                  <a:off x="6143636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15" name="Группа 77"/>
              <p:cNvGrpSpPr/>
              <p:nvPr/>
            </p:nvGrpSpPr>
            <p:grpSpPr>
              <a:xfrm>
                <a:off x="5000628" y="3357562"/>
                <a:ext cx="1147767" cy="576262"/>
                <a:chOff x="5000628" y="3357562"/>
                <a:chExt cx="1147767" cy="576262"/>
              </a:xfrm>
              <a:grpFill/>
            </p:grpSpPr>
            <p:sp>
              <p:nvSpPr>
                <p:cNvPr id="130" name="Прямоугольник 129"/>
                <p:cNvSpPr/>
                <p:nvPr/>
              </p:nvSpPr>
              <p:spPr>
                <a:xfrm>
                  <a:off x="5000628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31" name="Прямоугольник 130"/>
                <p:cNvSpPr/>
                <p:nvPr/>
              </p:nvSpPr>
              <p:spPr>
                <a:xfrm>
                  <a:off x="5572132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sp>
            <p:nvSpPr>
              <p:cNvPr id="134" name="Прямоугольник 133"/>
              <p:cNvSpPr/>
              <p:nvPr/>
            </p:nvSpPr>
            <p:spPr>
              <a:xfrm>
                <a:off x="6143636" y="2214554"/>
                <a:ext cx="576263" cy="5762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16" name="Группа 82"/>
              <p:cNvGrpSpPr/>
              <p:nvPr/>
            </p:nvGrpSpPr>
            <p:grpSpPr>
              <a:xfrm>
                <a:off x="5004048" y="4509120"/>
                <a:ext cx="1147767" cy="576262"/>
                <a:chOff x="5000628" y="3357562"/>
                <a:chExt cx="1147767" cy="576262"/>
              </a:xfrm>
              <a:grpFill/>
            </p:grpSpPr>
            <p:sp>
              <p:nvSpPr>
                <p:cNvPr id="84" name="Прямоугольник 83"/>
                <p:cNvSpPr/>
                <p:nvPr/>
              </p:nvSpPr>
              <p:spPr>
                <a:xfrm>
                  <a:off x="5000628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85" name="Прямоугольник 84"/>
                <p:cNvSpPr/>
                <p:nvPr/>
              </p:nvSpPr>
              <p:spPr>
                <a:xfrm>
                  <a:off x="5572132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17" name="Группа 85"/>
              <p:cNvGrpSpPr/>
              <p:nvPr/>
            </p:nvGrpSpPr>
            <p:grpSpPr>
              <a:xfrm>
                <a:off x="6156176" y="3933056"/>
                <a:ext cx="576263" cy="1147766"/>
                <a:chOff x="6143636" y="2786058"/>
                <a:chExt cx="576263" cy="1147766"/>
              </a:xfrm>
              <a:grpFill/>
            </p:grpSpPr>
            <p:sp>
              <p:nvSpPr>
                <p:cNvPr id="87" name="Прямоугольник 86"/>
                <p:cNvSpPr/>
                <p:nvPr/>
              </p:nvSpPr>
              <p:spPr>
                <a:xfrm>
                  <a:off x="6143636" y="2786058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88" name="Прямоугольник 87"/>
                <p:cNvSpPr/>
                <p:nvPr/>
              </p:nvSpPr>
              <p:spPr>
                <a:xfrm>
                  <a:off x="6143636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</p:grpSp>
      </p:grpSp>
      <p:sp>
        <p:nvSpPr>
          <p:cNvPr id="97" name="Прямоугольник 96"/>
          <p:cNvSpPr/>
          <p:nvPr/>
        </p:nvSpPr>
        <p:spPr>
          <a:xfrm>
            <a:off x="5868144" y="3573016"/>
            <a:ext cx="576263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6444208" y="3573016"/>
            <a:ext cx="576262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7020272" y="3573016"/>
            <a:ext cx="576262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868144" y="4149080"/>
            <a:ext cx="576263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6444208" y="4149080"/>
            <a:ext cx="576263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7020272" y="4149080"/>
            <a:ext cx="576262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868144" y="4725144"/>
            <a:ext cx="576262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6444208" y="4725144"/>
            <a:ext cx="571504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7020272" y="4725144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5868144" y="5301208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6444208" y="5301208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7020272" y="5301208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5868144" y="5877272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6444208" y="5877272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7020272" y="5877272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" name="Овал 132"/>
          <p:cNvSpPr/>
          <p:nvPr/>
        </p:nvSpPr>
        <p:spPr>
          <a:xfrm>
            <a:off x="5868144" y="2924944"/>
            <a:ext cx="1728192" cy="360040"/>
          </a:xfrm>
          <a:prstGeom prst="ellipse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Проверить</a:t>
            </a:r>
            <a:endParaRPr lang="ru-RU" sz="1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1" name="Таблица 1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650821"/>
              </p:ext>
            </p:extLst>
          </p:nvPr>
        </p:nvGraphicFramePr>
        <p:xfrm>
          <a:off x="179512" y="2924944"/>
          <a:ext cx="5616624" cy="35429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5288"/>
                <a:gridCol w="2301894"/>
                <a:gridCol w="1749442"/>
              </a:tblGrid>
              <a:tr h="841379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US" sz="1600" b="1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</a:t>
                      </a: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…</a:t>
                      </a: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вняй</a:t>
                      </a: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землю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одухотв</a:t>
                      </a: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…</a:t>
                      </a: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рённый</a:t>
                      </a:r>
                      <a:endParaRPr lang="ru-RU" sz="1600" b="1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заск</a:t>
                      </a: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…</a:t>
                      </a: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чить</a:t>
                      </a:r>
                      <a:endParaRPr lang="ru-RU" sz="1600" b="1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809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вск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чить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ru-RU" sz="1600" b="1" cap="all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возг</a:t>
                      </a: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…</a:t>
                      </a: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раемость</a:t>
                      </a:r>
                      <a:endParaRPr lang="ru-RU" sz="1600" b="1" cap="all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600" b="1" cap="all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откл</a:t>
                      </a: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…</a:t>
                      </a: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нение</a:t>
                      </a:r>
                      <a:endParaRPr lang="ru-RU" sz="1600" b="1" cap="all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735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ск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чок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взр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стить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оз…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рение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735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ря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взр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слеть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подм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чить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735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baseline="0" dirty="0" err="1" smtClean="0"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кл</a:t>
                      </a:r>
                      <a:r>
                        <a:rPr lang="ru-RU" sz="1600" b="1" cap="all" baseline="0" dirty="0" smtClean="0"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…нить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спл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вной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недор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сль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73" name="Группа 172"/>
          <p:cNvGrpSpPr/>
          <p:nvPr/>
        </p:nvGrpSpPr>
        <p:grpSpPr>
          <a:xfrm>
            <a:off x="5868144" y="3573016"/>
            <a:ext cx="1719270" cy="2875959"/>
            <a:chOff x="-1719270" y="1772816"/>
            <a:chExt cx="1719270" cy="2875959"/>
          </a:xfrm>
        </p:grpSpPr>
        <p:grpSp>
          <p:nvGrpSpPr>
            <p:cNvPr id="174" name="Группа 166"/>
            <p:cNvGrpSpPr/>
            <p:nvPr/>
          </p:nvGrpSpPr>
          <p:grpSpPr>
            <a:xfrm>
              <a:off x="-1719270" y="1772816"/>
              <a:ext cx="1719270" cy="2875959"/>
              <a:chOff x="2267744" y="1700808"/>
              <a:chExt cx="1719270" cy="2875959"/>
            </a:xfrm>
          </p:grpSpPr>
          <p:sp>
            <p:nvSpPr>
              <p:cNvPr id="182" name="Прямоугольник 181"/>
              <p:cNvSpPr/>
              <p:nvPr/>
            </p:nvSpPr>
            <p:spPr>
              <a:xfrm>
                <a:off x="2839248" y="1700808"/>
                <a:ext cx="576263" cy="576262"/>
              </a:xfrm>
              <a:prstGeom prst="rect">
                <a:avLst/>
              </a:prstGeom>
              <a:noFill/>
              <a:ln>
                <a:solidFill>
                  <a:srgbClr val="00C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" name="Прямоугольник 182"/>
              <p:cNvSpPr/>
              <p:nvPr/>
            </p:nvSpPr>
            <p:spPr>
              <a:xfrm>
                <a:off x="3410752" y="1700808"/>
                <a:ext cx="576262" cy="576262"/>
              </a:xfrm>
              <a:prstGeom prst="rect">
                <a:avLst/>
              </a:prstGeom>
              <a:noFill/>
              <a:ln>
                <a:solidFill>
                  <a:srgbClr val="00C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4" name="Прямоугольник 183"/>
              <p:cNvSpPr/>
              <p:nvPr/>
            </p:nvSpPr>
            <p:spPr>
              <a:xfrm>
                <a:off x="2267744" y="1700808"/>
                <a:ext cx="576263" cy="576263"/>
              </a:xfrm>
              <a:prstGeom prst="rect">
                <a:avLst/>
              </a:prstGeom>
              <a:noFill/>
              <a:ln>
                <a:solidFill>
                  <a:srgbClr val="00C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85" name="Группа 158"/>
              <p:cNvGrpSpPr/>
              <p:nvPr/>
            </p:nvGrpSpPr>
            <p:grpSpPr>
              <a:xfrm>
                <a:off x="2267744" y="2272312"/>
                <a:ext cx="1719270" cy="1147767"/>
                <a:chOff x="2267744" y="2272312"/>
                <a:chExt cx="1719270" cy="1147767"/>
              </a:xfrm>
            </p:grpSpPr>
            <p:sp>
              <p:nvSpPr>
                <p:cNvPr id="193" name="Прямоугольник 192"/>
                <p:cNvSpPr/>
                <p:nvPr/>
              </p:nvSpPr>
              <p:spPr>
                <a:xfrm>
                  <a:off x="2839248" y="2272312"/>
                  <a:ext cx="576262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4" name="Прямоугольник 193"/>
                <p:cNvSpPr/>
                <p:nvPr/>
              </p:nvSpPr>
              <p:spPr>
                <a:xfrm>
                  <a:off x="2267744" y="2843816"/>
                  <a:ext cx="576263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5" name="Прямоугольник 194"/>
                <p:cNvSpPr/>
                <p:nvPr/>
              </p:nvSpPr>
              <p:spPr>
                <a:xfrm>
                  <a:off x="3410752" y="2843816"/>
                  <a:ext cx="571504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6" name="Прямоугольник 195"/>
                <p:cNvSpPr/>
                <p:nvPr/>
              </p:nvSpPr>
              <p:spPr>
                <a:xfrm>
                  <a:off x="2839248" y="2843816"/>
                  <a:ext cx="576262" cy="576263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7" name="Прямоугольник 196"/>
                <p:cNvSpPr/>
                <p:nvPr/>
              </p:nvSpPr>
              <p:spPr>
                <a:xfrm>
                  <a:off x="3410752" y="2272312"/>
                  <a:ext cx="576262" cy="576263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8" name="Прямоугольник 197"/>
                <p:cNvSpPr/>
                <p:nvPr/>
              </p:nvSpPr>
              <p:spPr>
                <a:xfrm>
                  <a:off x="2267744" y="2272312"/>
                  <a:ext cx="574675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86" name="Группа 159"/>
              <p:cNvGrpSpPr/>
              <p:nvPr/>
            </p:nvGrpSpPr>
            <p:grpSpPr>
              <a:xfrm>
                <a:off x="2267744" y="3429000"/>
                <a:ext cx="1719270" cy="1147767"/>
                <a:chOff x="2267744" y="2272312"/>
                <a:chExt cx="1719270" cy="1147767"/>
              </a:xfrm>
            </p:grpSpPr>
            <p:sp>
              <p:nvSpPr>
                <p:cNvPr id="187" name="Прямоугольник 186"/>
                <p:cNvSpPr/>
                <p:nvPr/>
              </p:nvSpPr>
              <p:spPr>
                <a:xfrm>
                  <a:off x="2839248" y="2272312"/>
                  <a:ext cx="576262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88" name="Прямоугольник 187"/>
                <p:cNvSpPr/>
                <p:nvPr/>
              </p:nvSpPr>
              <p:spPr>
                <a:xfrm>
                  <a:off x="2267744" y="2843816"/>
                  <a:ext cx="576263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89" name="Прямоугольник 188"/>
                <p:cNvSpPr/>
                <p:nvPr/>
              </p:nvSpPr>
              <p:spPr>
                <a:xfrm>
                  <a:off x="3410752" y="2843816"/>
                  <a:ext cx="571504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0" name="Прямоугольник 189"/>
                <p:cNvSpPr/>
                <p:nvPr/>
              </p:nvSpPr>
              <p:spPr>
                <a:xfrm>
                  <a:off x="2839248" y="2843816"/>
                  <a:ext cx="576262" cy="576263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1" name="Прямоугольник 190"/>
                <p:cNvSpPr/>
                <p:nvPr/>
              </p:nvSpPr>
              <p:spPr>
                <a:xfrm>
                  <a:off x="3410752" y="2272312"/>
                  <a:ext cx="576262" cy="576263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2" name="Прямоугольник 191"/>
                <p:cNvSpPr/>
                <p:nvPr/>
              </p:nvSpPr>
              <p:spPr>
                <a:xfrm>
                  <a:off x="2267744" y="2272312"/>
                  <a:ext cx="574675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175" name="Солнце 174"/>
            <p:cNvSpPr/>
            <p:nvPr/>
          </p:nvSpPr>
          <p:spPr>
            <a:xfrm>
              <a:off x="-1647262" y="2996952"/>
              <a:ext cx="386614" cy="41034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77" name="Солнце 176"/>
            <p:cNvSpPr/>
            <p:nvPr/>
          </p:nvSpPr>
          <p:spPr>
            <a:xfrm>
              <a:off x="-1071198" y="2996952"/>
              <a:ext cx="386614" cy="41034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78" name="Солнце 177"/>
            <p:cNvSpPr/>
            <p:nvPr/>
          </p:nvSpPr>
          <p:spPr>
            <a:xfrm>
              <a:off x="-495134" y="2996952"/>
              <a:ext cx="386614" cy="41034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79" name="Солнце 178"/>
            <p:cNvSpPr/>
            <p:nvPr/>
          </p:nvSpPr>
          <p:spPr>
            <a:xfrm>
              <a:off x="-1044624" y="4149080"/>
              <a:ext cx="386614" cy="41034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0" name="Солнце 179"/>
            <p:cNvSpPr/>
            <p:nvPr/>
          </p:nvSpPr>
          <p:spPr>
            <a:xfrm>
              <a:off x="-1647262" y="3573016"/>
              <a:ext cx="386614" cy="41034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grpSp>
        <p:nvGrpSpPr>
          <p:cNvPr id="213" name="Group 14"/>
          <p:cNvGrpSpPr>
            <a:grpSpLocks/>
          </p:cNvGrpSpPr>
          <p:nvPr/>
        </p:nvGrpSpPr>
        <p:grpSpPr bwMode="auto">
          <a:xfrm>
            <a:off x="2699792" y="188640"/>
            <a:ext cx="6048672" cy="1800200"/>
            <a:chOff x="1344" y="1680"/>
            <a:chExt cx="2928" cy="448"/>
          </a:xfrm>
        </p:grpSpPr>
        <p:sp>
          <p:nvSpPr>
            <p:cNvPr id="214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7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Вам предложено 15 слов с пропущенными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буквами.  Выберите слова, где пропущена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буква </a:t>
              </a:r>
              <a:r>
                <a:rPr lang="ru-RU" sz="2000" b="1" dirty="0" smtClean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. Щелкните на квадратиках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с теми номерами, которые выбрали.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Завершив задание,  проверьте себя.</a:t>
              </a:r>
            </a:p>
          </p:txBody>
        </p:sp>
      </p:grpSp>
      <p:grpSp>
        <p:nvGrpSpPr>
          <p:cNvPr id="216" name="Group 14"/>
          <p:cNvGrpSpPr>
            <a:grpSpLocks/>
          </p:cNvGrpSpPr>
          <p:nvPr/>
        </p:nvGrpSpPr>
        <p:grpSpPr bwMode="auto">
          <a:xfrm>
            <a:off x="2699792" y="188640"/>
            <a:ext cx="6048672" cy="1728192"/>
            <a:chOff x="1344" y="1680"/>
            <a:chExt cx="2928" cy="448"/>
          </a:xfrm>
        </p:grpSpPr>
        <p:sp>
          <p:nvSpPr>
            <p:cNvPr id="217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000">
                <a:latin typeface="Arial Black" pitchFamily="34" charset="0"/>
              </a:endParaRPr>
            </a:p>
          </p:txBody>
        </p:sp>
        <p:sp>
          <p:nvSpPr>
            <p:cNvPr id="218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41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Посчитайте,  количество верных ответов.</a:t>
              </a:r>
            </a:p>
            <a:p>
              <a:pPr lvl="0"/>
              <a:r>
                <a:rPr lang="ru-RU" sz="1600" b="1" i="1" dirty="0" smtClean="0">
                  <a:latin typeface="Arial" pitchFamily="34" charset="0"/>
                  <a:cs typeface="Arial" pitchFamily="34" charset="0"/>
                </a:rPr>
                <a:t>КРИТЕРИИ ОЦЕНКИ: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14 - 15 верных ответов – «5»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12 - 13 верных ответов – «4»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8 – 11 верных ответов – «3»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менее 8 верных ответов – «2»</a:t>
              </a:r>
              <a:endParaRPr lang="ru-RU" sz="1600" b="1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9" name="Прямоугольник 218"/>
          <p:cNvSpPr/>
          <p:nvPr/>
        </p:nvSpPr>
        <p:spPr>
          <a:xfrm>
            <a:off x="2699792" y="188640"/>
            <a:ext cx="6048672" cy="158417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0" name="Группа 219"/>
          <p:cNvGrpSpPr/>
          <p:nvPr/>
        </p:nvGrpSpPr>
        <p:grpSpPr>
          <a:xfrm>
            <a:off x="3995936" y="2060848"/>
            <a:ext cx="1929594" cy="788214"/>
            <a:chOff x="1187624" y="2060848"/>
            <a:chExt cx="1929594" cy="788214"/>
          </a:xfrm>
        </p:grpSpPr>
        <p:grpSp>
          <p:nvGrpSpPr>
            <p:cNvPr id="221" name="Группа 184"/>
            <p:cNvGrpSpPr/>
            <p:nvPr/>
          </p:nvGrpSpPr>
          <p:grpSpPr>
            <a:xfrm>
              <a:off x="1547664" y="2420888"/>
              <a:ext cx="465402" cy="428174"/>
              <a:chOff x="2699792" y="3501008"/>
              <a:chExt cx="576263" cy="576262"/>
            </a:xfrm>
          </p:grpSpPr>
          <p:sp>
            <p:nvSpPr>
              <p:cNvPr id="224" name="Прямоугольник 223"/>
              <p:cNvSpPr/>
              <p:nvPr/>
            </p:nvSpPr>
            <p:spPr>
              <a:xfrm>
                <a:off x="2699792" y="3501008"/>
                <a:ext cx="576263" cy="576262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225" name="Солнце 224"/>
              <p:cNvSpPr/>
              <p:nvPr/>
            </p:nvSpPr>
            <p:spPr>
              <a:xfrm>
                <a:off x="2771800" y="3573016"/>
                <a:ext cx="432048" cy="432048"/>
              </a:xfrm>
              <a:prstGeom prst="sun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22" name="Прямоугольник 221"/>
            <p:cNvSpPr/>
            <p:nvPr/>
          </p:nvSpPr>
          <p:spPr>
            <a:xfrm>
              <a:off x="1187624" y="2060848"/>
              <a:ext cx="19295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600" b="1" dirty="0" smtClean="0">
                  <a:latin typeface="Arial Black" pitchFamily="34" charset="0"/>
                  <a:cs typeface="Arial" pitchFamily="34" charset="0"/>
                </a:rPr>
                <a:t>Верные ответы</a:t>
              </a:r>
              <a:endParaRPr lang="ru-RU" sz="1600" b="1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223" name="Прямоугольник 222"/>
            <p:cNvSpPr/>
            <p:nvPr/>
          </p:nvSpPr>
          <p:spPr>
            <a:xfrm>
              <a:off x="2267744" y="2420888"/>
              <a:ext cx="465402" cy="428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 smtClean="0">
                  <a:solidFill>
                    <a:srgbClr val="002060"/>
                  </a:solidFill>
                </a:rPr>
                <a:t>N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05" name="Прямоугольник 104"/>
          <p:cNvSpPr/>
          <p:nvPr/>
        </p:nvSpPr>
        <p:spPr>
          <a:xfrm>
            <a:off x="179512" y="476672"/>
            <a:ext cx="1728192" cy="64807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Тренажер</a:t>
            </a:r>
          </a:p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«Пятнашки»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106" name="Группа 105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107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126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129" name="Управляющая кнопка: сведения 4">
                <a:hlinkClick r:id="rId3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8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122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123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9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119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121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0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115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117" name="Управляющая кнопка: домой 116">
                <a:hlinkClick r:id="rId7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2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113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114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8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4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0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6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2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8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4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6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82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88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94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0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06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"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3" grpId="0" animBg="1"/>
      <p:bldP spid="99" grpId="0" animBg="1"/>
      <p:bldP spid="94" grpId="0" animBg="1"/>
      <p:bldP spid="100" grpId="0" animBg="1"/>
      <p:bldP spid="95" grpId="0" animBg="1"/>
      <p:bldP spid="101" grpId="0" animBg="1"/>
      <p:bldP spid="96" grpId="0" animBg="1"/>
      <p:bldP spid="90" grpId="0" animBg="1"/>
      <p:bldP spid="91" grpId="0" animBg="1"/>
      <p:bldP spid="92" grpId="0" animBg="1"/>
      <p:bldP spid="102" grpId="0" animBg="1"/>
      <p:bldP spid="103" grpId="0" animBg="1"/>
      <p:bldP spid="104" grpId="0" animBg="1"/>
      <p:bldP spid="133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148"/>
          <p:cNvGrpSpPr/>
          <p:nvPr/>
        </p:nvGrpSpPr>
        <p:grpSpPr>
          <a:xfrm>
            <a:off x="5940152" y="3645024"/>
            <a:ext cx="1731811" cy="2870828"/>
            <a:chOff x="6732240" y="1412776"/>
            <a:chExt cx="1731811" cy="2870828"/>
          </a:xfrm>
          <a:solidFill>
            <a:srgbClr val="FF6600"/>
          </a:solidFill>
        </p:grpSpPr>
        <p:grpSp>
          <p:nvGrpSpPr>
            <p:cNvPr id="8" name="Группа 79"/>
            <p:cNvGrpSpPr/>
            <p:nvPr/>
          </p:nvGrpSpPr>
          <p:grpSpPr>
            <a:xfrm>
              <a:off x="6732240" y="3140968"/>
              <a:ext cx="1147767" cy="576262"/>
              <a:chOff x="5000628" y="3357562"/>
              <a:chExt cx="1147767" cy="576262"/>
            </a:xfrm>
            <a:grpFill/>
          </p:grpSpPr>
          <p:sp>
            <p:nvSpPr>
              <p:cNvPr id="81" name="Прямоугольник 80"/>
              <p:cNvSpPr/>
              <p:nvPr/>
            </p:nvSpPr>
            <p:spPr>
              <a:xfrm>
                <a:off x="5000628" y="3357562"/>
                <a:ext cx="576263" cy="5762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82" name="Прямоугольник 81"/>
              <p:cNvSpPr/>
              <p:nvPr/>
            </p:nvSpPr>
            <p:spPr>
              <a:xfrm>
                <a:off x="5572132" y="3357562"/>
                <a:ext cx="576263" cy="5762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10" name="Группа 88"/>
            <p:cNvGrpSpPr/>
            <p:nvPr/>
          </p:nvGrpSpPr>
          <p:grpSpPr>
            <a:xfrm>
              <a:off x="6732240" y="1412776"/>
              <a:ext cx="1731811" cy="2870828"/>
              <a:chOff x="5000628" y="2214554"/>
              <a:chExt cx="1731811" cy="2870828"/>
            </a:xfrm>
            <a:grpFill/>
          </p:grpSpPr>
          <p:grpSp>
            <p:nvGrpSpPr>
              <p:cNvPr id="11" name="Группа 120"/>
              <p:cNvGrpSpPr/>
              <p:nvPr/>
            </p:nvGrpSpPr>
            <p:grpSpPr>
              <a:xfrm>
                <a:off x="5000628" y="2214554"/>
                <a:ext cx="1147767" cy="576262"/>
                <a:chOff x="7072330" y="4714884"/>
                <a:chExt cx="1147767" cy="576262"/>
              </a:xfrm>
              <a:grpFill/>
            </p:grpSpPr>
            <p:sp>
              <p:nvSpPr>
                <p:cNvPr id="118" name="Прямоугольник 117"/>
                <p:cNvSpPr/>
                <p:nvPr/>
              </p:nvSpPr>
              <p:spPr>
                <a:xfrm>
                  <a:off x="7072330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0" name="Прямоугольник 119"/>
                <p:cNvSpPr/>
                <p:nvPr/>
              </p:nvSpPr>
              <p:spPr>
                <a:xfrm>
                  <a:off x="7643834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12" name="Группа 122"/>
              <p:cNvGrpSpPr/>
              <p:nvPr/>
            </p:nvGrpSpPr>
            <p:grpSpPr>
              <a:xfrm>
                <a:off x="5000628" y="2786058"/>
                <a:ext cx="1147767" cy="576262"/>
                <a:chOff x="7072330" y="4714884"/>
                <a:chExt cx="1147767" cy="576262"/>
              </a:xfrm>
              <a:grpFill/>
            </p:grpSpPr>
            <p:sp>
              <p:nvSpPr>
                <p:cNvPr id="124" name="Прямоугольник 123"/>
                <p:cNvSpPr/>
                <p:nvPr/>
              </p:nvSpPr>
              <p:spPr>
                <a:xfrm>
                  <a:off x="7072330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5" name="Прямоугольник 124"/>
                <p:cNvSpPr/>
                <p:nvPr/>
              </p:nvSpPr>
              <p:spPr>
                <a:xfrm>
                  <a:off x="7643834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13" name="Группа 78"/>
              <p:cNvGrpSpPr/>
              <p:nvPr/>
            </p:nvGrpSpPr>
            <p:grpSpPr>
              <a:xfrm>
                <a:off x="6143636" y="2786058"/>
                <a:ext cx="588604" cy="1147766"/>
                <a:chOff x="6143636" y="2786058"/>
                <a:chExt cx="576263" cy="1147766"/>
              </a:xfrm>
              <a:grpFill/>
            </p:grpSpPr>
            <p:sp>
              <p:nvSpPr>
                <p:cNvPr id="127" name="Прямоугольник 126"/>
                <p:cNvSpPr/>
                <p:nvPr/>
              </p:nvSpPr>
              <p:spPr>
                <a:xfrm>
                  <a:off x="6143636" y="2786058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8" name="Прямоугольник 127"/>
                <p:cNvSpPr/>
                <p:nvPr/>
              </p:nvSpPr>
              <p:spPr>
                <a:xfrm>
                  <a:off x="6143636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14" name="Группа 77"/>
              <p:cNvGrpSpPr/>
              <p:nvPr/>
            </p:nvGrpSpPr>
            <p:grpSpPr>
              <a:xfrm>
                <a:off x="5000628" y="3357562"/>
                <a:ext cx="1147767" cy="576262"/>
                <a:chOff x="5000628" y="3357562"/>
                <a:chExt cx="1147767" cy="576262"/>
              </a:xfrm>
              <a:grpFill/>
            </p:grpSpPr>
            <p:sp>
              <p:nvSpPr>
                <p:cNvPr id="130" name="Прямоугольник 129"/>
                <p:cNvSpPr/>
                <p:nvPr/>
              </p:nvSpPr>
              <p:spPr>
                <a:xfrm>
                  <a:off x="5000628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31" name="Прямоугольник 130"/>
                <p:cNvSpPr/>
                <p:nvPr/>
              </p:nvSpPr>
              <p:spPr>
                <a:xfrm>
                  <a:off x="5572132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sp>
            <p:nvSpPr>
              <p:cNvPr id="134" name="Прямоугольник 133"/>
              <p:cNvSpPr/>
              <p:nvPr/>
            </p:nvSpPr>
            <p:spPr>
              <a:xfrm>
                <a:off x="6143636" y="2214554"/>
                <a:ext cx="576263" cy="5762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15" name="Группа 82"/>
              <p:cNvGrpSpPr/>
              <p:nvPr/>
            </p:nvGrpSpPr>
            <p:grpSpPr>
              <a:xfrm>
                <a:off x="5004048" y="4509120"/>
                <a:ext cx="1147767" cy="576262"/>
                <a:chOff x="5000628" y="3357562"/>
                <a:chExt cx="1147767" cy="576262"/>
              </a:xfrm>
              <a:grpFill/>
            </p:grpSpPr>
            <p:sp>
              <p:nvSpPr>
                <p:cNvPr id="84" name="Прямоугольник 83"/>
                <p:cNvSpPr/>
                <p:nvPr/>
              </p:nvSpPr>
              <p:spPr>
                <a:xfrm>
                  <a:off x="5000628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85" name="Прямоугольник 84"/>
                <p:cNvSpPr/>
                <p:nvPr/>
              </p:nvSpPr>
              <p:spPr>
                <a:xfrm>
                  <a:off x="5572132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16" name="Группа 85"/>
              <p:cNvGrpSpPr/>
              <p:nvPr/>
            </p:nvGrpSpPr>
            <p:grpSpPr>
              <a:xfrm>
                <a:off x="6156176" y="3933056"/>
                <a:ext cx="576263" cy="1147766"/>
                <a:chOff x="6143636" y="2786058"/>
                <a:chExt cx="576263" cy="1147766"/>
              </a:xfrm>
              <a:grpFill/>
            </p:grpSpPr>
            <p:sp>
              <p:nvSpPr>
                <p:cNvPr id="87" name="Прямоугольник 86"/>
                <p:cNvSpPr/>
                <p:nvPr/>
              </p:nvSpPr>
              <p:spPr>
                <a:xfrm>
                  <a:off x="6143636" y="2786058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88" name="Прямоугольник 87"/>
                <p:cNvSpPr/>
                <p:nvPr/>
              </p:nvSpPr>
              <p:spPr>
                <a:xfrm>
                  <a:off x="6143636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</p:grpSp>
      </p:grpSp>
      <p:sp>
        <p:nvSpPr>
          <p:cNvPr id="97" name="Прямоугольник 96"/>
          <p:cNvSpPr/>
          <p:nvPr/>
        </p:nvSpPr>
        <p:spPr>
          <a:xfrm>
            <a:off x="5940152" y="3645024"/>
            <a:ext cx="576263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6516216" y="3645024"/>
            <a:ext cx="576262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7092280" y="3645024"/>
            <a:ext cx="576262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940152" y="4221088"/>
            <a:ext cx="576263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6516216" y="4221088"/>
            <a:ext cx="576263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7092280" y="4221088"/>
            <a:ext cx="576262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940152" y="4797152"/>
            <a:ext cx="576262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6516216" y="4797152"/>
            <a:ext cx="571504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7092280" y="4797152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5940152" y="5373216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6516216" y="5373216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7092280" y="5373216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5940152" y="5949280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6516216" y="5949280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7092280" y="5949280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" name="Овал 132"/>
          <p:cNvSpPr/>
          <p:nvPr/>
        </p:nvSpPr>
        <p:spPr>
          <a:xfrm>
            <a:off x="5868144" y="3068960"/>
            <a:ext cx="1728192" cy="432048"/>
          </a:xfrm>
          <a:prstGeom prst="ellipse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Проверить</a:t>
            </a:r>
            <a:endParaRPr lang="ru-RU" sz="1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8" name="Таблица 1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650821"/>
              </p:ext>
            </p:extLst>
          </p:nvPr>
        </p:nvGraphicFramePr>
        <p:xfrm>
          <a:off x="179512" y="3068960"/>
          <a:ext cx="5616624" cy="34563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1814"/>
                <a:gridCol w="2082378"/>
                <a:gridCol w="1722432"/>
              </a:tblGrid>
              <a:tr h="81756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US" sz="1600" b="1" cap="all" baseline="0" dirty="0" smtClean="0">
                          <a:solidFill>
                            <a:srgbClr val="6600CC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600" b="1" cap="all" baseline="0" dirty="0" smtClean="0">
                        <a:solidFill>
                          <a:srgbClr val="6600CC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Пол…г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baseline="0" dirty="0" smtClean="0">
                          <a:solidFill>
                            <a:srgbClr val="6600CC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Неср</a:t>
                      </a: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…</a:t>
                      </a: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вненный</a:t>
                      </a:r>
                      <a:endParaRPr lang="ru-RU" sz="1600" b="1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baseline="0" dirty="0" smtClean="0">
                          <a:solidFill>
                            <a:srgbClr val="6600CC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пог...релец</a:t>
                      </a: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535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6600CC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Отм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кать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600" b="1" cap="all" baseline="0" dirty="0" smtClean="0">
                          <a:solidFill>
                            <a:srgbClr val="6600CC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Обр…стать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600" b="1" cap="all" baseline="0" dirty="0" smtClean="0">
                          <a:solidFill>
                            <a:srgbClr val="6600CC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Пл...вник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535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6600CC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внодушие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6600CC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Подр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стковый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6600CC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Переск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...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кать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782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6600CC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Раств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..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римый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 cap="all" baseline="0" dirty="0" smtClean="0">
                          <a:solidFill>
                            <a:srgbClr val="6600CC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Переск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...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чить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 cap="all" baseline="0" dirty="0" smtClean="0">
                          <a:solidFill>
                            <a:srgbClr val="6600CC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изл...гать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535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6600CC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Оз…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рять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6600CC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прекл...нение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6600CC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прил...жение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97" name="Группа 196"/>
          <p:cNvGrpSpPr/>
          <p:nvPr/>
        </p:nvGrpSpPr>
        <p:grpSpPr>
          <a:xfrm>
            <a:off x="5940152" y="3645024"/>
            <a:ext cx="1719270" cy="2875959"/>
            <a:chOff x="2843808" y="188640"/>
            <a:chExt cx="1719270" cy="2875959"/>
          </a:xfrm>
        </p:grpSpPr>
        <p:grpSp>
          <p:nvGrpSpPr>
            <p:cNvPr id="168" name="Группа 167"/>
            <p:cNvGrpSpPr/>
            <p:nvPr/>
          </p:nvGrpSpPr>
          <p:grpSpPr>
            <a:xfrm>
              <a:off x="2843808" y="188640"/>
              <a:ext cx="1719270" cy="2875959"/>
              <a:chOff x="-1719270" y="1772816"/>
              <a:chExt cx="1719270" cy="2875959"/>
            </a:xfrm>
          </p:grpSpPr>
          <p:grpSp>
            <p:nvGrpSpPr>
              <p:cNvPr id="169" name="Группа 166"/>
              <p:cNvGrpSpPr/>
              <p:nvPr/>
            </p:nvGrpSpPr>
            <p:grpSpPr>
              <a:xfrm>
                <a:off x="-1719270" y="1772816"/>
                <a:ext cx="1719270" cy="2875959"/>
                <a:chOff x="2267744" y="1700808"/>
                <a:chExt cx="1719270" cy="2875959"/>
              </a:xfrm>
            </p:grpSpPr>
            <p:sp>
              <p:nvSpPr>
                <p:cNvPr id="177" name="Прямоугольник 176"/>
                <p:cNvSpPr/>
                <p:nvPr/>
              </p:nvSpPr>
              <p:spPr>
                <a:xfrm>
                  <a:off x="2839248" y="1700808"/>
                  <a:ext cx="576263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8" name="Прямоугольник 177"/>
                <p:cNvSpPr/>
                <p:nvPr/>
              </p:nvSpPr>
              <p:spPr>
                <a:xfrm>
                  <a:off x="3410752" y="1700808"/>
                  <a:ext cx="576262" cy="576262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9" name="Прямоугольник 178"/>
                <p:cNvSpPr/>
                <p:nvPr/>
              </p:nvSpPr>
              <p:spPr>
                <a:xfrm>
                  <a:off x="2267744" y="1700808"/>
                  <a:ext cx="576263" cy="576263"/>
                </a:xfrm>
                <a:prstGeom prst="rect">
                  <a:avLst/>
                </a:prstGeom>
                <a:noFill/>
                <a:ln>
                  <a:solidFill>
                    <a:srgbClr val="00C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180" name="Группа 158"/>
                <p:cNvGrpSpPr/>
                <p:nvPr/>
              </p:nvGrpSpPr>
              <p:grpSpPr>
                <a:xfrm>
                  <a:off x="2267744" y="2272312"/>
                  <a:ext cx="1719270" cy="1147767"/>
                  <a:chOff x="2267744" y="2272312"/>
                  <a:chExt cx="1719270" cy="1147767"/>
                </a:xfrm>
              </p:grpSpPr>
              <p:sp>
                <p:nvSpPr>
                  <p:cNvPr id="188" name="Прямоугольник 187"/>
                  <p:cNvSpPr/>
                  <p:nvPr/>
                </p:nvSpPr>
                <p:spPr>
                  <a:xfrm>
                    <a:off x="2839248" y="2272312"/>
                    <a:ext cx="576262" cy="576262"/>
                  </a:xfrm>
                  <a:prstGeom prst="rect">
                    <a:avLst/>
                  </a:prstGeom>
                  <a:noFill/>
                  <a:ln>
                    <a:solidFill>
                      <a:srgbClr val="00C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20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89" name="Прямоугольник 188"/>
                  <p:cNvSpPr/>
                  <p:nvPr/>
                </p:nvSpPr>
                <p:spPr>
                  <a:xfrm>
                    <a:off x="2267744" y="2843816"/>
                    <a:ext cx="576263" cy="576262"/>
                  </a:xfrm>
                  <a:prstGeom prst="rect">
                    <a:avLst/>
                  </a:prstGeom>
                  <a:noFill/>
                  <a:ln>
                    <a:solidFill>
                      <a:srgbClr val="00C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20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0" name="Прямоугольник 189"/>
                  <p:cNvSpPr/>
                  <p:nvPr/>
                </p:nvSpPr>
                <p:spPr>
                  <a:xfrm>
                    <a:off x="3410752" y="2843816"/>
                    <a:ext cx="571504" cy="576262"/>
                  </a:xfrm>
                  <a:prstGeom prst="rect">
                    <a:avLst/>
                  </a:prstGeom>
                  <a:noFill/>
                  <a:ln>
                    <a:solidFill>
                      <a:srgbClr val="00C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20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1" name="Прямоугольник 190"/>
                  <p:cNvSpPr/>
                  <p:nvPr/>
                </p:nvSpPr>
                <p:spPr>
                  <a:xfrm>
                    <a:off x="2839248" y="2843816"/>
                    <a:ext cx="576262" cy="576263"/>
                  </a:xfrm>
                  <a:prstGeom prst="rect">
                    <a:avLst/>
                  </a:prstGeom>
                  <a:noFill/>
                  <a:ln>
                    <a:solidFill>
                      <a:srgbClr val="00C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20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2" name="Прямоугольник 191"/>
                  <p:cNvSpPr/>
                  <p:nvPr/>
                </p:nvSpPr>
                <p:spPr>
                  <a:xfrm>
                    <a:off x="3410752" y="2272312"/>
                    <a:ext cx="576262" cy="576263"/>
                  </a:xfrm>
                  <a:prstGeom prst="rect">
                    <a:avLst/>
                  </a:prstGeom>
                  <a:noFill/>
                  <a:ln>
                    <a:solidFill>
                      <a:srgbClr val="00C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20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3" name="Прямоугольник 192"/>
                  <p:cNvSpPr/>
                  <p:nvPr/>
                </p:nvSpPr>
                <p:spPr>
                  <a:xfrm>
                    <a:off x="2267744" y="2272312"/>
                    <a:ext cx="574675" cy="576262"/>
                  </a:xfrm>
                  <a:prstGeom prst="rect">
                    <a:avLst/>
                  </a:prstGeom>
                  <a:noFill/>
                  <a:ln>
                    <a:solidFill>
                      <a:srgbClr val="00C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20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181" name="Группа 159"/>
                <p:cNvGrpSpPr/>
                <p:nvPr/>
              </p:nvGrpSpPr>
              <p:grpSpPr>
                <a:xfrm>
                  <a:off x="2267744" y="3429000"/>
                  <a:ext cx="1719270" cy="1147767"/>
                  <a:chOff x="2267744" y="2272312"/>
                  <a:chExt cx="1719270" cy="1147767"/>
                </a:xfrm>
              </p:grpSpPr>
              <p:sp>
                <p:nvSpPr>
                  <p:cNvPr id="182" name="Прямоугольник 181"/>
                  <p:cNvSpPr/>
                  <p:nvPr/>
                </p:nvSpPr>
                <p:spPr>
                  <a:xfrm>
                    <a:off x="2839248" y="2272312"/>
                    <a:ext cx="576262" cy="576262"/>
                  </a:xfrm>
                  <a:prstGeom prst="rect">
                    <a:avLst/>
                  </a:prstGeom>
                  <a:noFill/>
                  <a:ln>
                    <a:solidFill>
                      <a:srgbClr val="00C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20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83" name="Прямоугольник 182"/>
                  <p:cNvSpPr/>
                  <p:nvPr/>
                </p:nvSpPr>
                <p:spPr>
                  <a:xfrm>
                    <a:off x="2267744" y="2843816"/>
                    <a:ext cx="576263" cy="576262"/>
                  </a:xfrm>
                  <a:prstGeom prst="rect">
                    <a:avLst/>
                  </a:prstGeom>
                  <a:noFill/>
                  <a:ln>
                    <a:solidFill>
                      <a:srgbClr val="00C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20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84" name="Прямоугольник 183"/>
                  <p:cNvSpPr/>
                  <p:nvPr/>
                </p:nvSpPr>
                <p:spPr>
                  <a:xfrm>
                    <a:off x="3410752" y="2843816"/>
                    <a:ext cx="571504" cy="576262"/>
                  </a:xfrm>
                  <a:prstGeom prst="rect">
                    <a:avLst/>
                  </a:prstGeom>
                  <a:noFill/>
                  <a:ln>
                    <a:solidFill>
                      <a:srgbClr val="00C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20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85" name="Прямоугольник 184"/>
                  <p:cNvSpPr/>
                  <p:nvPr/>
                </p:nvSpPr>
                <p:spPr>
                  <a:xfrm>
                    <a:off x="2839248" y="2843816"/>
                    <a:ext cx="576262" cy="576263"/>
                  </a:xfrm>
                  <a:prstGeom prst="rect">
                    <a:avLst/>
                  </a:prstGeom>
                  <a:noFill/>
                  <a:ln>
                    <a:solidFill>
                      <a:srgbClr val="00C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20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86" name="Прямоугольник 185"/>
                  <p:cNvSpPr/>
                  <p:nvPr/>
                </p:nvSpPr>
                <p:spPr>
                  <a:xfrm>
                    <a:off x="3410752" y="2272312"/>
                    <a:ext cx="576262" cy="576263"/>
                  </a:xfrm>
                  <a:prstGeom prst="rect">
                    <a:avLst/>
                  </a:prstGeom>
                  <a:noFill/>
                  <a:ln>
                    <a:solidFill>
                      <a:srgbClr val="00C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20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87" name="Прямоугольник 186"/>
                  <p:cNvSpPr/>
                  <p:nvPr/>
                </p:nvSpPr>
                <p:spPr>
                  <a:xfrm>
                    <a:off x="2267744" y="2272312"/>
                    <a:ext cx="574675" cy="576262"/>
                  </a:xfrm>
                  <a:prstGeom prst="rect">
                    <a:avLst/>
                  </a:prstGeom>
                  <a:noFill/>
                  <a:ln>
                    <a:solidFill>
                      <a:srgbClr val="00C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20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170" name="Солнце 169"/>
              <p:cNvSpPr/>
              <p:nvPr/>
            </p:nvSpPr>
            <p:spPr>
              <a:xfrm>
                <a:off x="-1647262" y="2420888"/>
                <a:ext cx="386614" cy="410344"/>
              </a:xfrm>
              <a:prstGeom prst="sun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/>
              </a:p>
            </p:txBody>
          </p:sp>
          <p:sp>
            <p:nvSpPr>
              <p:cNvPr id="171" name="Солнце 170"/>
              <p:cNvSpPr/>
              <p:nvPr/>
            </p:nvSpPr>
            <p:spPr>
              <a:xfrm>
                <a:off x="-468560" y="3573016"/>
                <a:ext cx="405474" cy="410344"/>
              </a:xfrm>
              <a:prstGeom prst="sun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Солнце 171"/>
              <p:cNvSpPr/>
              <p:nvPr/>
            </p:nvSpPr>
            <p:spPr>
              <a:xfrm>
                <a:off x="-1044624" y="1916832"/>
                <a:ext cx="386614" cy="410344"/>
              </a:xfrm>
              <a:prstGeom prst="sun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/>
              </a:p>
            </p:txBody>
          </p:sp>
          <p:sp>
            <p:nvSpPr>
              <p:cNvPr id="173" name="Солнце 172"/>
              <p:cNvSpPr/>
              <p:nvPr/>
            </p:nvSpPr>
            <p:spPr>
              <a:xfrm>
                <a:off x="-540568" y="2420888"/>
                <a:ext cx="386614" cy="410344"/>
              </a:xfrm>
              <a:prstGeom prst="sun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/>
              </a:p>
            </p:txBody>
          </p:sp>
          <p:sp>
            <p:nvSpPr>
              <p:cNvPr id="175" name="Солнце 174"/>
              <p:cNvSpPr/>
              <p:nvPr/>
            </p:nvSpPr>
            <p:spPr>
              <a:xfrm>
                <a:off x="-1620688" y="4149080"/>
                <a:ext cx="386614" cy="410344"/>
              </a:xfrm>
              <a:prstGeom prst="sun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/>
              </a:p>
            </p:txBody>
          </p:sp>
        </p:grpSp>
        <p:sp>
          <p:nvSpPr>
            <p:cNvPr id="194" name="Солнце 193"/>
            <p:cNvSpPr/>
            <p:nvPr/>
          </p:nvSpPr>
          <p:spPr>
            <a:xfrm>
              <a:off x="3563888" y="836712"/>
              <a:ext cx="386614" cy="41034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95" name="Солнце 194"/>
            <p:cNvSpPr/>
            <p:nvPr/>
          </p:nvSpPr>
          <p:spPr>
            <a:xfrm>
              <a:off x="2987824" y="1412776"/>
              <a:ext cx="386614" cy="41034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96" name="Солнце 195"/>
            <p:cNvSpPr/>
            <p:nvPr/>
          </p:nvSpPr>
          <p:spPr>
            <a:xfrm>
              <a:off x="4067944" y="1412776"/>
              <a:ext cx="386614" cy="41034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grpSp>
        <p:nvGrpSpPr>
          <p:cNvPr id="198" name="Group 14"/>
          <p:cNvGrpSpPr>
            <a:grpSpLocks/>
          </p:cNvGrpSpPr>
          <p:nvPr/>
        </p:nvGrpSpPr>
        <p:grpSpPr bwMode="auto">
          <a:xfrm>
            <a:off x="2699792" y="188640"/>
            <a:ext cx="6048672" cy="1800200"/>
            <a:chOff x="1344" y="1680"/>
            <a:chExt cx="2928" cy="448"/>
          </a:xfrm>
        </p:grpSpPr>
        <p:sp>
          <p:nvSpPr>
            <p:cNvPr id="199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7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0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Вам предложено 15 слов с пропущенными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буквами.  Выберите слова, где пропущена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буква </a:t>
              </a:r>
              <a:r>
                <a:rPr lang="ru-RU" sz="2000" b="1" dirty="0" smtClean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. Щелкните на квадратиках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с теми номерами, которые выбрали.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Завершив задание,  проверьте себя.</a:t>
              </a:r>
            </a:p>
          </p:txBody>
        </p:sp>
      </p:grpSp>
      <p:grpSp>
        <p:nvGrpSpPr>
          <p:cNvPr id="201" name="Group 14"/>
          <p:cNvGrpSpPr>
            <a:grpSpLocks/>
          </p:cNvGrpSpPr>
          <p:nvPr/>
        </p:nvGrpSpPr>
        <p:grpSpPr bwMode="auto">
          <a:xfrm>
            <a:off x="2699792" y="188640"/>
            <a:ext cx="6048672" cy="1728192"/>
            <a:chOff x="1344" y="1680"/>
            <a:chExt cx="2928" cy="448"/>
          </a:xfrm>
        </p:grpSpPr>
        <p:sp>
          <p:nvSpPr>
            <p:cNvPr id="202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000">
                <a:latin typeface="Arial Black" pitchFamily="34" charset="0"/>
              </a:endParaRPr>
            </a:p>
          </p:txBody>
        </p:sp>
        <p:sp>
          <p:nvSpPr>
            <p:cNvPr id="203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41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Посчитайте,  количество верных ответов.</a:t>
              </a:r>
            </a:p>
            <a:p>
              <a:pPr lvl="0"/>
              <a:r>
                <a:rPr lang="ru-RU" sz="1600" b="1" i="1" dirty="0" smtClean="0">
                  <a:latin typeface="Arial" pitchFamily="34" charset="0"/>
                  <a:cs typeface="Arial" pitchFamily="34" charset="0"/>
                </a:rPr>
                <a:t>КРИТЕРИИ ОЦЕНКИ: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14 - 15 верных ответов – «5»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12 - 13 верных ответов – «4»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8 – 11 верных ответов – «3»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менее 8 верных ответов – «2»</a:t>
              </a:r>
              <a:endParaRPr lang="ru-RU" sz="1600" b="1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4" name="Прямоугольник 203"/>
          <p:cNvSpPr/>
          <p:nvPr/>
        </p:nvSpPr>
        <p:spPr>
          <a:xfrm>
            <a:off x="2699792" y="188640"/>
            <a:ext cx="6048672" cy="158417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5" name="Группа 204"/>
          <p:cNvGrpSpPr/>
          <p:nvPr/>
        </p:nvGrpSpPr>
        <p:grpSpPr>
          <a:xfrm>
            <a:off x="3851920" y="2060848"/>
            <a:ext cx="1929594" cy="788214"/>
            <a:chOff x="1187624" y="2060848"/>
            <a:chExt cx="1929594" cy="788214"/>
          </a:xfrm>
        </p:grpSpPr>
        <p:grpSp>
          <p:nvGrpSpPr>
            <p:cNvPr id="206" name="Группа 184"/>
            <p:cNvGrpSpPr/>
            <p:nvPr/>
          </p:nvGrpSpPr>
          <p:grpSpPr>
            <a:xfrm>
              <a:off x="1547664" y="2420888"/>
              <a:ext cx="465402" cy="428174"/>
              <a:chOff x="2699792" y="3501008"/>
              <a:chExt cx="576263" cy="576262"/>
            </a:xfrm>
          </p:grpSpPr>
          <p:sp>
            <p:nvSpPr>
              <p:cNvPr id="209" name="Прямоугольник 208"/>
              <p:cNvSpPr/>
              <p:nvPr/>
            </p:nvSpPr>
            <p:spPr>
              <a:xfrm>
                <a:off x="2699792" y="3501008"/>
                <a:ext cx="576263" cy="576262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210" name="Солнце 209"/>
              <p:cNvSpPr/>
              <p:nvPr/>
            </p:nvSpPr>
            <p:spPr>
              <a:xfrm>
                <a:off x="2771800" y="3573016"/>
                <a:ext cx="432048" cy="432048"/>
              </a:xfrm>
              <a:prstGeom prst="sun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07" name="Прямоугольник 206"/>
            <p:cNvSpPr/>
            <p:nvPr/>
          </p:nvSpPr>
          <p:spPr>
            <a:xfrm>
              <a:off x="1187624" y="2060848"/>
              <a:ext cx="19295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600" b="1" dirty="0" smtClean="0">
                  <a:latin typeface="Arial Black" pitchFamily="34" charset="0"/>
                  <a:cs typeface="Arial" pitchFamily="34" charset="0"/>
                </a:rPr>
                <a:t>Верные ответы</a:t>
              </a:r>
              <a:endParaRPr lang="ru-RU" sz="1600" b="1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208" name="Прямоугольник 207"/>
            <p:cNvSpPr/>
            <p:nvPr/>
          </p:nvSpPr>
          <p:spPr>
            <a:xfrm>
              <a:off x="2267744" y="2420888"/>
              <a:ext cx="465402" cy="428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 smtClean="0">
                  <a:solidFill>
                    <a:srgbClr val="002060"/>
                  </a:solidFill>
                </a:rPr>
                <a:t>N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05" name="Прямоугольник 104"/>
          <p:cNvSpPr/>
          <p:nvPr/>
        </p:nvSpPr>
        <p:spPr>
          <a:xfrm>
            <a:off x="179512" y="476672"/>
            <a:ext cx="1728192" cy="64807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Тренажер</a:t>
            </a:r>
          </a:p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«Пятнашки»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106" name="Группа 105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107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126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129" name="Управляющая кнопка: сведения 4">
                <a:hlinkClick r:id="rId3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9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122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123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0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119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121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1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115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117" name="Управляющая кнопка: домой 116">
                <a:hlinkClick r:id="rId7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2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113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114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8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4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0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6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2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8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4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6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82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88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94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0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06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"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3" grpId="0" animBg="1"/>
      <p:bldP spid="99" grpId="0" animBg="1"/>
      <p:bldP spid="94" grpId="0" animBg="1"/>
      <p:bldP spid="100" grpId="0" animBg="1"/>
      <p:bldP spid="95" grpId="0" animBg="1"/>
      <p:bldP spid="101" grpId="0" animBg="1"/>
      <p:bldP spid="96" grpId="0" animBg="1"/>
      <p:bldP spid="90" grpId="0" animBg="1"/>
      <p:bldP spid="91" grpId="0" animBg="1"/>
      <p:bldP spid="92" grpId="0" animBg="1"/>
      <p:bldP spid="102" grpId="0" animBg="1"/>
      <p:bldP spid="103" grpId="0" animBg="1"/>
      <p:bldP spid="104" grpId="0" animBg="1"/>
      <p:bldP spid="13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148"/>
          <p:cNvGrpSpPr/>
          <p:nvPr/>
        </p:nvGrpSpPr>
        <p:grpSpPr>
          <a:xfrm>
            <a:off x="5940152" y="3645024"/>
            <a:ext cx="1731811" cy="2870828"/>
            <a:chOff x="6732240" y="1412776"/>
            <a:chExt cx="1731811" cy="2870828"/>
          </a:xfrm>
          <a:solidFill>
            <a:srgbClr val="FF6600"/>
          </a:solidFill>
        </p:grpSpPr>
        <p:grpSp>
          <p:nvGrpSpPr>
            <p:cNvPr id="8" name="Группа 79"/>
            <p:cNvGrpSpPr/>
            <p:nvPr/>
          </p:nvGrpSpPr>
          <p:grpSpPr>
            <a:xfrm>
              <a:off x="6732240" y="3140968"/>
              <a:ext cx="1147767" cy="576262"/>
              <a:chOff x="5000628" y="3357562"/>
              <a:chExt cx="1147767" cy="576262"/>
            </a:xfrm>
            <a:grpFill/>
          </p:grpSpPr>
          <p:sp>
            <p:nvSpPr>
              <p:cNvPr id="81" name="Прямоугольник 80"/>
              <p:cNvSpPr/>
              <p:nvPr/>
            </p:nvSpPr>
            <p:spPr>
              <a:xfrm>
                <a:off x="5000628" y="3357562"/>
                <a:ext cx="576263" cy="5762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82" name="Прямоугольник 81"/>
              <p:cNvSpPr/>
              <p:nvPr/>
            </p:nvSpPr>
            <p:spPr>
              <a:xfrm>
                <a:off x="5572132" y="3357562"/>
                <a:ext cx="576263" cy="5762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10" name="Группа 88"/>
            <p:cNvGrpSpPr/>
            <p:nvPr/>
          </p:nvGrpSpPr>
          <p:grpSpPr>
            <a:xfrm>
              <a:off x="6732240" y="1412776"/>
              <a:ext cx="1731811" cy="2870828"/>
              <a:chOff x="5000628" y="2214554"/>
              <a:chExt cx="1731811" cy="2870828"/>
            </a:xfrm>
            <a:grpFill/>
          </p:grpSpPr>
          <p:grpSp>
            <p:nvGrpSpPr>
              <p:cNvPr id="11" name="Группа 120"/>
              <p:cNvGrpSpPr/>
              <p:nvPr/>
            </p:nvGrpSpPr>
            <p:grpSpPr>
              <a:xfrm>
                <a:off x="5000628" y="2214554"/>
                <a:ext cx="1147767" cy="576262"/>
                <a:chOff x="7072330" y="4714884"/>
                <a:chExt cx="1147767" cy="576262"/>
              </a:xfrm>
              <a:grpFill/>
            </p:grpSpPr>
            <p:sp>
              <p:nvSpPr>
                <p:cNvPr id="118" name="Прямоугольник 117"/>
                <p:cNvSpPr/>
                <p:nvPr/>
              </p:nvSpPr>
              <p:spPr>
                <a:xfrm>
                  <a:off x="7072330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0" name="Прямоугольник 119"/>
                <p:cNvSpPr/>
                <p:nvPr/>
              </p:nvSpPr>
              <p:spPr>
                <a:xfrm>
                  <a:off x="7643834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12" name="Группа 122"/>
              <p:cNvGrpSpPr/>
              <p:nvPr/>
            </p:nvGrpSpPr>
            <p:grpSpPr>
              <a:xfrm>
                <a:off x="5000628" y="2786058"/>
                <a:ext cx="1147767" cy="576262"/>
                <a:chOff x="7072330" y="4714884"/>
                <a:chExt cx="1147767" cy="576262"/>
              </a:xfrm>
              <a:grpFill/>
            </p:grpSpPr>
            <p:sp>
              <p:nvSpPr>
                <p:cNvPr id="124" name="Прямоугольник 123"/>
                <p:cNvSpPr/>
                <p:nvPr/>
              </p:nvSpPr>
              <p:spPr>
                <a:xfrm>
                  <a:off x="7072330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5" name="Прямоугольник 124"/>
                <p:cNvSpPr/>
                <p:nvPr/>
              </p:nvSpPr>
              <p:spPr>
                <a:xfrm>
                  <a:off x="7643834" y="4714884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13" name="Группа 78"/>
              <p:cNvGrpSpPr/>
              <p:nvPr/>
            </p:nvGrpSpPr>
            <p:grpSpPr>
              <a:xfrm>
                <a:off x="6143636" y="2786058"/>
                <a:ext cx="588604" cy="1147766"/>
                <a:chOff x="6143636" y="2786058"/>
                <a:chExt cx="576263" cy="1147766"/>
              </a:xfrm>
              <a:grpFill/>
            </p:grpSpPr>
            <p:sp>
              <p:nvSpPr>
                <p:cNvPr id="127" name="Прямоугольник 126"/>
                <p:cNvSpPr/>
                <p:nvPr/>
              </p:nvSpPr>
              <p:spPr>
                <a:xfrm>
                  <a:off x="6143636" y="2786058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8" name="Прямоугольник 127"/>
                <p:cNvSpPr/>
                <p:nvPr/>
              </p:nvSpPr>
              <p:spPr>
                <a:xfrm>
                  <a:off x="6143636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14" name="Группа 77"/>
              <p:cNvGrpSpPr/>
              <p:nvPr/>
            </p:nvGrpSpPr>
            <p:grpSpPr>
              <a:xfrm>
                <a:off x="5000628" y="3357562"/>
                <a:ext cx="1147767" cy="576262"/>
                <a:chOff x="5000628" y="3357562"/>
                <a:chExt cx="1147767" cy="576262"/>
              </a:xfrm>
              <a:grpFill/>
            </p:grpSpPr>
            <p:sp>
              <p:nvSpPr>
                <p:cNvPr id="130" name="Прямоугольник 129"/>
                <p:cNvSpPr/>
                <p:nvPr/>
              </p:nvSpPr>
              <p:spPr>
                <a:xfrm>
                  <a:off x="5000628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31" name="Прямоугольник 130"/>
                <p:cNvSpPr/>
                <p:nvPr/>
              </p:nvSpPr>
              <p:spPr>
                <a:xfrm>
                  <a:off x="5572132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sp>
            <p:nvSpPr>
              <p:cNvPr id="134" name="Прямоугольник 133"/>
              <p:cNvSpPr/>
              <p:nvPr/>
            </p:nvSpPr>
            <p:spPr>
              <a:xfrm>
                <a:off x="6143636" y="2214554"/>
                <a:ext cx="576263" cy="5762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15" name="Группа 82"/>
              <p:cNvGrpSpPr/>
              <p:nvPr/>
            </p:nvGrpSpPr>
            <p:grpSpPr>
              <a:xfrm>
                <a:off x="5004048" y="4509120"/>
                <a:ext cx="1147767" cy="576262"/>
                <a:chOff x="5000628" y="3357562"/>
                <a:chExt cx="1147767" cy="576262"/>
              </a:xfrm>
              <a:grpFill/>
            </p:grpSpPr>
            <p:sp>
              <p:nvSpPr>
                <p:cNvPr id="84" name="Прямоугольник 83"/>
                <p:cNvSpPr/>
                <p:nvPr/>
              </p:nvSpPr>
              <p:spPr>
                <a:xfrm>
                  <a:off x="5000628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85" name="Прямоугольник 84"/>
                <p:cNvSpPr/>
                <p:nvPr/>
              </p:nvSpPr>
              <p:spPr>
                <a:xfrm>
                  <a:off x="5572132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  <p:grpSp>
            <p:nvGrpSpPr>
              <p:cNvPr id="16" name="Группа 85"/>
              <p:cNvGrpSpPr/>
              <p:nvPr/>
            </p:nvGrpSpPr>
            <p:grpSpPr>
              <a:xfrm>
                <a:off x="6156176" y="3933056"/>
                <a:ext cx="576263" cy="1147766"/>
                <a:chOff x="6143636" y="2786058"/>
                <a:chExt cx="576263" cy="1147766"/>
              </a:xfrm>
              <a:grpFill/>
            </p:grpSpPr>
            <p:sp>
              <p:nvSpPr>
                <p:cNvPr id="87" name="Прямоугольник 86"/>
                <p:cNvSpPr/>
                <p:nvPr/>
              </p:nvSpPr>
              <p:spPr>
                <a:xfrm>
                  <a:off x="6143636" y="2786058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88" name="Прямоугольник 87"/>
                <p:cNvSpPr/>
                <p:nvPr/>
              </p:nvSpPr>
              <p:spPr>
                <a:xfrm>
                  <a:off x="6143636" y="3357562"/>
                  <a:ext cx="576263" cy="5762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dirty="0">
                    <a:solidFill>
                      <a:srgbClr val="002060"/>
                    </a:solidFill>
                  </a:endParaRPr>
                </a:p>
              </p:txBody>
            </p:sp>
          </p:grpSp>
        </p:grpSp>
      </p:grpSp>
      <p:sp>
        <p:nvSpPr>
          <p:cNvPr id="97" name="Прямоугольник 96"/>
          <p:cNvSpPr/>
          <p:nvPr/>
        </p:nvSpPr>
        <p:spPr>
          <a:xfrm>
            <a:off x="5940152" y="3645024"/>
            <a:ext cx="576263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6516216" y="3645024"/>
            <a:ext cx="576262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7092280" y="3645024"/>
            <a:ext cx="576262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940152" y="4221088"/>
            <a:ext cx="576263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6516216" y="4221088"/>
            <a:ext cx="576263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7092280" y="4221088"/>
            <a:ext cx="576262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940152" y="4797152"/>
            <a:ext cx="576262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6516216" y="4797152"/>
            <a:ext cx="571504" cy="576262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7092280" y="4797152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5940152" y="5373216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6516216" y="5373216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7092280" y="5373216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5940152" y="5949280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6516216" y="5949280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7092280" y="5949280"/>
            <a:ext cx="574675" cy="576263"/>
          </a:xfrm>
          <a:prstGeom prst="rect">
            <a:avLst/>
          </a:prstGeom>
          <a:solidFill>
            <a:srgbClr val="FFFF00"/>
          </a:solidFill>
          <a:ln>
            <a:solidFill>
              <a:srgbClr val="00C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" name="Овал 132"/>
          <p:cNvSpPr/>
          <p:nvPr/>
        </p:nvSpPr>
        <p:spPr>
          <a:xfrm>
            <a:off x="5868144" y="3068960"/>
            <a:ext cx="1800200" cy="360040"/>
          </a:xfrm>
          <a:prstGeom prst="ellipse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Проверить</a:t>
            </a:r>
            <a:endParaRPr lang="ru-RU" sz="1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3" name="Таблица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650821"/>
              </p:ext>
            </p:extLst>
          </p:nvPr>
        </p:nvGraphicFramePr>
        <p:xfrm>
          <a:off x="251520" y="2924944"/>
          <a:ext cx="5616624" cy="35429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5288"/>
                <a:gridCol w="2301894"/>
                <a:gridCol w="1749442"/>
              </a:tblGrid>
              <a:tr h="841379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US" sz="1600" b="1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Отп</a:t>
                      </a: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…рать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Бл</a:t>
                      </a: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…</a:t>
                      </a: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стящий</a:t>
                      </a:r>
                      <a:endParaRPr lang="ru-RU" sz="1600" b="1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Выб</a:t>
                      </a: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…рать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809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Уд…рать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ru-RU" sz="1600" b="1" cap="all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Выж</a:t>
                      </a: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…гать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600" b="1" cap="all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ru-RU" sz="1600" b="1" cap="all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Уд…</a:t>
                      </a:r>
                      <a:r>
                        <a:rPr lang="ru-RU" sz="1600" b="1" cap="all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рет</a:t>
                      </a:r>
                      <a:endParaRPr lang="ru-RU" sz="1600" b="1" cap="all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735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Раст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реть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Расст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…лить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Ст…рать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735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Бл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…стать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Выч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тание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Зап…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реть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735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cap="all" baseline="0" dirty="0" err="1" smtClean="0"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Бл</a:t>
                      </a:r>
                      <a:r>
                        <a:rPr lang="ru-RU" sz="1600" b="1" cap="all" baseline="0" dirty="0" smtClean="0"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…</a:t>
                      </a:r>
                      <a:r>
                        <a:rPr lang="ru-RU" sz="1600" b="1" cap="all" baseline="0" dirty="0" err="1" smtClean="0"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стеть</a:t>
                      </a:r>
                      <a:endParaRPr lang="ru-RU" sz="1600" b="1" cap="all" baseline="0" dirty="0" smtClean="0"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Соч…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тание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smtClean="0"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Расст</a:t>
                      </a:r>
                      <a:r>
                        <a:rPr lang="ru-RU" sz="1600" b="1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</a:t>
                      </a:r>
                      <a:r>
                        <a:rPr lang="ru-RU" sz="1600" b="1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лать</a:t>
                      </a:r>
                      <a:endParaRPr lang="ru-RU" sz="1600" b="1" kern="1200" cap="all" baseline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54" name="Group 14"/>
          <p:cNvGrpSpPr>
            <a:grpSpLocks/>
          </p:cNvGrpSpPr>
          <p:nvPr/>
        </p:nvGrpSpPr>
        <p:grpSpPr bwMode="auto">
          <a:xfrm>
            <a:off x="2699792" y="188640"/>
            <a:ext cx="6048672" cy="1800200"/>
            <a:chOff x="1344" y="1680"/>
            <a:chExt cx="2928" cy="448"/>
          </a:xfrm>
        </p:grpSpPr>
        <p:sp>
          <p:nvSpPr>
            <p:cNvPr id="155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7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Вам предложено 15 слов с пропущенными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буквами.  Выберите слова, где пропущена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буква </a:t>
              </a:r>
              <a:r>
                <a:rPr lang="ru-RU" sz="2000" b="1" dirty="0" smtClean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Arial" pitchFamily="34" charset="0"/>
                  <a:cs typeface="Arial" pitchFamily="34" charset="0"/>
                </a:rPr>
                <a:t>И</a:t>
              </a:r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. Щелкните на квадратиках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с теми номерами, которые выбрали. </a:t>
              </a:r>
            </a:p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Завершив задание,  проверьте себя.</a:t>
              </a:r>
            </a:p>
          </p:txBody>
        </p:sp>
      </p:grpSp>
      <p:grpSp>
        <p:nvGrpSpPr>
          <p:cNvPr id="159" name="Group 14"/>
          <p:cNvGrpSpPr>
            <a:grpSpLocks/>
          </p:cNvGrpSpPr>
          <p:nvPr/>
        </p:nvGrpSpPr>
        <p:grpSpPr bwMode="auto">
          <a:xfrm>
            <a:off x="2699792" y="188640"/>
            <a:ext cx="6048672" cy="1728192"/>
            <a:chOff x="1344" y="1680"/>
            <a:chExt cx="2928" cy="448"/>
          </a:xfrm>
        </p:grpSpPr>
        <p:sp>
          <p:nvSpPr>
            <p:cNvPr id="160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4000">
                <a:latin typeface="Arial Black" pitchFamily="34" charset="0"/>
              </a:endParaRPr>
            </a:p>
          </p:txBody>
        </p:sp>
        <p:sp>
          <p:nvSpPr>
            <p:cNvPr id="167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412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Посчитайте,  количество верных ответов.</a:t>
              </a:r>
            </a:p>
            <a:p>
              <a:pPr lvl="0"/>
              <a:r>
                <a:rPr lang="ru-RU" sz="1600" b="1" i="1" dirty="0" smtClean="0">
                  <a:latin typeface="Arial" pitchFamily="34" charset="0"/>
                  <a:cs typeface="Arial" pitchFamily="34" charset="0"/>
                </a:rPr>
                <a:t>КРИТЕРИИ ОЦЕНКИ: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14 - 15 верных ответов – «5»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12 - 13 верных ответов – «4»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8 – 11 верных ответов – «3»</a:t>
              </a:r>
            </a:p>
            <a:p>
              <a:pPr lvl="0"/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менее 8 верных ответов – «2»</a:t>
              </a:r>
              <a:endParaRPr lang="ru-RU" sz="1600" b="1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8" name="Прямоугольник 167"/>
          <p:cNvSpPr/>
          <p:nvPr/>
        </p:nvSpPr>
        <p:spPr>
          <a:xfrm>
            <a:off x="2699792" y="188640"/>
            <a:ext cx="5976664" cy="158417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9" name="Группа 168"/>
          <p:cNvGrpSpPr/>
          <p:nvPr/>
        </p:nvGrpSpPr>
        <p:grpSpPr>
          <a:xfrm>
            <a:off x="3851920" y="2060848"/>
            <a:ext cx="1929594" cy="788214"/>
            <a:chOff x="1187624" y="2060848"/>
            <a:chExt cx="1929594" cy="788214"/>
          </a:xfrm>
        </p:grpSpPr>
        <p:grpSp>
          <p:nvGrpSpPr>
            <p:cNvPr id="170" name="Группа 184"/>
            <p:cNvGrpSpPr/>
            <p:nvPr/>
          </p:nvGrpSpPr>
          <p:grpSpPr>
            <a:xfrm>
              <a:off x="1547664" y="2420888"/>
              <a:ext cx="465402" cy="428174"/>
              <a:chOff x="2699792" y="3501008"/>
              <a:chExt cx="576263" cy="576262"/>
            </a:xfrm>
          </p:grpSpPr>
          <p:sp>
            <p:nvSpPr>
              <p:cNvPr id="173" name="Прямоугольник 172"/>
              <p:cNvSpPr/>
              <p:nvPr/>
            </p:nvSpPr>
            <p:spPr>
              <a:xfrm>
                <a:off x="2699792" y="3501008"/>
                <a:ext cx="576263" cy="576262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74" name="Солнце 173"/>
              <p:cNvSpPr/>
              <p:nvPr/>
            </p:nvSpPr>
            <p:spPr>
              <a:xfrm>
                <a:off x="2771800" y="3573016"/>
                <a:ext cx="432048" cy="432048"/>
              </a:xfrm>
              <a:prstGeom prst="sun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71" name="Прямоугольник 170"/>
            <p:cNvSpPr/>
            <p:nvPr/>
          </p:nvSpPr>
          <p:spPr>
            <a:xfrm>
              <a:off x="1187624" y="2060848"/>
              <a:ext cx="19295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600" b="1" dirty="0" smtClean="0">
                  <a:latin typeface="Arial Black" pitchFamily="34" charset="0"/>
                  <a:cs typeface="Arial" pitchFamily="34" charset="0"/>
                </a:rPr>
                <a:t>Верные ответы</a:t>
              </a:r>
              <a:endParaRPr lang="ru-RU" sz="1600" b="1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172" name="Прямоугольник 171"/>
            <p:cNvSpPr/>
            <p:nvPr/>
          </p:nvSpPr>
          <p:spPr>
            <a:xfrm>
              <a:off x="2267744" y="2420888"/>
              <a:ext cx="465402" cy="428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 smtClean="0">
                  <a:solidFill>
                    <a:srgbClr val="002060"/>
                  </a:solidFill>
                </a:rPr>
                <a:t>N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13" name="Группа 212"/>
          <p:cNvGrpSpPr/>
          <p:nvPr/>
        </p:nvGrpSpPr>
        <p:grpSpPr>
          <a:xfrm>
            <a:off x="5940152" y="3645024"/>
            <a:ext cx="1728192" cy="2880320"/>
            <a:chOff x="-859636" y="0"/>
            <a:chExt cx="3055371" cy="3933056"/>
          </a:xfrm>
        </p:grpSpPr>
        <p:grpSp>
          <p:nvGrpSpPr>
            <p:cNvPr id="175" name="Группа 174"/>
            <p:cNvGrpSpPr/>
            <p:nvPr/>
          </p:nvGrpSpPr>
          <p:grpSpPr>
            <a:xfrm>
              <a:off x="-859636" y="0"/>
              <a:ext cx="3055371" cy="3933056"/>
              <a:chOff x="2843808" y="188640"/>
              <a:chExt cx="1719270" cy="2875959"/>
            </a:xfrm>
          </p:grpSpPr>
          <p:grpSp>
            <p:nvGrpSpPr>
              <p:cNvPr id="176" name="Группа 167"/>
              <p:cNvGrpSpPr/>
              <p:nvPr/>
            </p:nvGrpSpPr>
            <p:grpSpPr>
              <a:xfrm>
                <a:off x="2843808" y="188640"/>
                <a:ext cx="1719270" cy="2875959"/>
                <a:chOff x="-1719270" y="1772816"/>
                <a:chExt cx="1719270" cy="2875959"/>
              </a:xfrm>
            </p:grpSpPr>
            <p:grpSp>
              <p:nvGrpSpPr>
                <p:cNvPr id="180" name="Группа 166"/>
                <p:cNvGrpSpPr/>
                <p:nvPr/>
              </p:nvGrpSpPr>
              <p:grpSpPr>
                <a:xfrm>
                  <a:off x="-1719270" y="1772816"/>
                  <a:ext cx="1719270" cy="2875959"/>
                  <a:chOff x="2267744" y="1700808"/>
                  <a:chExt cx="1719270" cy="2875959"/>
                </a:xfrm>
              </p:grpSpPr>
              <p:sp>
                <p:nvSpPr>
                  <p:cNvPr id="186" name="Прямоугольник 185"/>
                  <p:cNvSpPr/>
                  <p:nvPr/>
                </p:nvSpPr>
                <p:spPr>
                  <a:xfrm>
                    <a:off x="2839248" y="1700808"/>
                    <a:ext cx="576263" cy="576262"/>
                  </a:xfrm>
                  <a:prstGeom prst="rect">
                    <a:avLst/>
                  </a:prstGeom>
                  <a:noFill/>
                  <a:ln>
                    <a:solidFill>
                      <a:srgbClr val="00C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20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87" name="Прямоугольник 186"/>
                  <p:cNvSpPr/>
                  <p:nvPr/>
                </p:nvSpPr>
                <p:spPr>
                  <a:xfrm>
                    <a:off x="3410752" y="1700808"/>
                    <a:ext cx="576262" cy="576262"/>
                  </a:xfrm>
                  <a:prstGeom prst="rect">
                    <a:avLst/>
                  </a:prstGeom>
                  <a:noFill/>
                  <a:ln>
                    <a:solidFill>
                      <a:srgbClr val="00C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20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88" name="Прямоугольник 187"/>
                  <p:cNvSpPr/>
                  <p:nvPr/>
                </p:nvSpPr>
                <p:spPr>
                  <a:xfrm>
                    <a:off x="2267744" y="1700808"/>
                    <a:ext cx="576263" cy="576263"/>
                  </a:xfrm>
                  <a:prstGeom prst="rect">
                    <a:avLst/>
                  </a:prstGeom>
                  <a:noFill/>
                  <a:ln>
                    <a:solidFill>
                      <a:srgbClr val="00C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 sz="20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grpSp>
                <p:nvGrpSpPr>
                  <p:cNvPr id="189" name="Группа 158"/>
                  <p:cNvGrpSpPr/>
                  <p:nvPr/>
                </p:nvGrpSpPr>
                <p:grpSpPr>
                  <a:xfrm>
                    <a:off x="2267744" y="2272312"/>
                    <a:ext cx="1719270" cy="1147767"/>
                    <a:chOff x="2267744" y="2272312"/>
                    <a:chExt cx="1719270" cy="1147767"/>
                  </a:xfrm>
                </p:grpSpPr>
                <p:sp>
                  <p:nvSpPr>
                    <p:cNvPr id="197" name="Прямоугольник 196"/>
                    <p:cNvSpPr/>
                    <p:nvPr/>
                  </p:nvSpPr>
                  <p:spPr>
                    <a:xfrm>
                      <a:off x="2839248" y="2272312"/>
                      <a:ext cx="576262" cy="576262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00C8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8" name="Прямоугольник 197"/>
                    <p:cNvSpPr/>
                    <p:nvPr/>
                  </p:nvSpPr>
                  <p:spPr>
                    <a:xfrm>
                      <a:off x="2267744" y="2843816"/>
                      <a:ext cx="576263" cy="576262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00C8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9" name="Прямоугольник 198"/>
                    <p:cNvSpPr/>
                    <p:nvPr/>
                  </p:nvSpPr>
                  <p:spPr>
                    <a:xfrm>
                      <a:off x="3410752" y="2843816"/>
                      <a:ext cx="571504" cy="576262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00C8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0" name="Прямоугольник 199"/>
                    <p:cNvSpPr/>
                    <p:nvPr/>
                  </p:nvSpPr>
                  <p:spPr>
                    <a:xfrm>
                      <a:off x="2839248" y="2843816"/>
                      <a:ext cx="576262" cy="576263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00C8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1" name="Прямоугольник 200"/>
                    <p:cNvSpPr/>
                    <p:nvPr/>
                  </p:nvSpPr>
                  <p:spPr>
                    <a:xfrm>
                      <a:off x="3410752" y="2272312"/>
                      <a:ext cx="576262" cy="576263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00C8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2" name="Прямоугольник 201"/>
                    <p:cNvSpPr/>
                    <p:nvPr/>
                  </p:nvSpPr>
                  <p:spPr>
                    <a:xfrm>
                      <a:off x="2267744" y="2272312"/>
                      <a:ext cx="574675" cy="576262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00C8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grpSp>
                <p:nvGrpSpPr>
                  <p:cNvPr id="190" name="Группа 159"/>
                  <p:cNvGrpSpPr/>
                  <p:nvPr/>
                </p:nvGrpSpPr>
                <p:grpSpPr>
                  <a:xfrm>
                    <a:off x="2267744" y="3429000"/>
                    <a:ext cx="1719270" cy="1147767"/>
                    <a:chOff x="2267744" y="2272312"/>
                    <a:chExt cx="1719270" cy="1147767"/>
                  </a:xfrm>
                </p:grpSpPr>
                <p:sp>
                  <p:nvSpPr>
                    <p:cNvPr id="191" name="Прямоугольник 190"/>
                    <p:cNvSpPr/>
                    <p:nvPr/>
                  </p:nvSpPr>
                  <p:spPr>
                    <a:xfrm>
                      <a:off x="2839248" y="2272312"/>
                      <a:ext cx="576262" cy="576262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00C8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2" name="Прямоугольник 191"/>
                    <p:cNvSpPr/>
                    <p:nvPr/>
                  </p:nvSpPr>
                  <p:spPr>
                    <a:xfrm>
                      <a:off x="2267744" y="2843816"/>
                      <a:ext cx="576263" cy="576262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00C8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3" name="Прямоугольник 192"/>
                    <p:cNvSpPr/>
                    <p:nvPr/>
                  </p:nvSpPr>
                  <p:spPr>
                    <a:xfrm>
                      <a:off x="3410752" y="2843816"/>
                      <a:ext cx="571504" cy="576262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00C8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4" name="Прямоугольник 193"/>
                    <p:cNvSpPr/>
                    <p:nvPr/>
                  </p:nvSpPr>
                  <p:spPr>
                    <a:xfrm>
                      <a:off x="2839248" y="2843816"/>
                      <a:ext cx="576262" cy="576263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00C8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5" name="Прямоугольник 194"/>
                    <p:cNvSpPr/>
                    <p:nvPr/>
                  </p:nvSpPr>
                  <p:spPr>
                    <a:xfrm>
                      <a:off x="3410752" y="2272312"/>
                      <a:ext cx="576262" cy="576263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00C8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6" name="Прямоугольник 195"/>
                    <p:cNvSpPr/>
                    <p:nvPr/>
                  </p:nvSpPr>
                  <p:spPr>
                    <a:xfrm>
                      <a:off x="2267744" y="2272312"/>
                      <a:ext cx="574675" cy="576262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00C8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</p:grpSp>
            <p:sp>
              <p:nvSpPr>
                <p:cNvPr id="181" name="Солнце 180"/>
                <p:cNvSpPr/>
                <p:nvPr/>
              </p:nvSpPr>
              <p:spPr>
                <a:xfrm>
                  <a:off x="-1647262" y="2420888"/>
                  <a:ext cx="386614" cy="410344"/>
                </a:xfrm>
                <a:prstGeom prst="sun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/>
                </a:p>
              </p:txBody>
            </p:sp>
            <p:sp>
              <p:nvSpPr>
                <p:cNvPr id="182" name="Солнце 181"/>
                <p:cNvSpPr/>
                <p:nvPr/>
              </p:nvSpPr>
              <p:spPr>
                <a:xfrm>
                  <a:off x="-486230" y="4122233"/>
                  <a:ext cx="405474" cy="410344"/>
                </a:xfrm>
                <a:prstGeom prst="sun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4" name="Солнце 183"/>
                <p:cNvSpPr/>
                <p:nvPr/>
              </p:nvSpPr>
              <p:spPr>
                <a:xfrm>
                  <a:off x="-1053499" y="3595690"/>
                  <a:ext cx="386614" cy="410344"/>
                </a:xfrm>
                <a:prstGeom prst="sun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/>
                </a:p>
              </p:txBody>
            </p:sp>
            <p:sp>
              <p:nvSpPr>
                <p:cNvPr id="185" name="Солнце 184"/>
                <p:cNvSpPr/>
                <p:nvPr/>
              </p:nvSpPr>
              <p:spPr>
                <a:xfrm>
                  <a:off x="-486230" y="1910755"/>
                  <a:ext cx="386614" cy="410344"/>
                </a:xfrm>
                <a:prstGeom prst="sun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/>
                </a:p>
              </p:txBody>
            </p:sp>
          </p:grpSp>
          <p:sp>
            <p:nvSpPr>
              <p:cNvPr id="177" name="Солнце 176"/>
              <p:cNvSpPr/>
              <p:nvPr/>
            </p:nvSpPr>
            <p:spPr>
              <a:xfrm>
                <a:off x="3563888" y="836712"/>
                <a:ext cx="386614" cy="410344"/>
              </a:xfrm>
              <a:prstGeom prst="sun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/>
              </a:p>
            </p:txBody>
          </p:sp>
          <p:sp>
            <p:nvSpPr>
              <p:cNvPr id="178" name="Солнце 177"/>
              <p:cNvSpPr/>
              <p:nvPr/>
            </p:nvSpPr>
            <p:spPr>
              <a:xfrm>
                <a:off x="2940915" y="1958860"/>
                <a:ext cx="386614" cy="410344"/>
              </a:xfrm>
              <a:prstGeom prst="sun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/>
              </a:p>
            </p:txBody>
          </p:sp>
          <p:sp>
            <p:nvSpPr>
              <p:cNvPr id="179" name="Солнце 178"/>
              <p:cNvSpPr/>
              <p:nvPr/>
            </p:nvSpPr>
            <p:spPr>
              <a:xfrm>
                <a:off x="4067944" y="1412776"/>
                <a:ext cx="386614" cy="410344"/>
              </a:xfrm>
              <a:prstGeom prst="sun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/>
              </a:p>
            </p:txBody>
          </p:sp>
        </p:grpSp>
        <p:sp>
          <p:nvSpPr>
            <p:cNvPr id="212" name="Солнце 211"/>
            <p:cNvSpPr/>
            <p:nvPr/>
          </p:nvSpPr>
          <p:spPr>
            <a:xfrm>
              <a:off x="-684584" y="188640"/>
              <a:ext cx="684584" cy="561171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105" name="Прямоугольник 104"/>
          <p:cNvSpPr/>
          <p:nvPr/>
        </p:nvSpPr>
        <p:spPr>
          <a:xfrm>
            <a:off x="179512" y="476672"/>
            <a:ext cx="1728192" cy="64807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Тренажер</a:t>
            </a:r>
          </a:p>
          <a:p>
            <a:pPr algn="ctr"/>
            <a:r>
              <a:rPr lang="ru-RU" sz="16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«Пятнашки»</a:t>
            </a:r>
            <a:endParaRPr lang="ru-RU" sz="16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106" name="Группа 105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107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122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123" name="Управляющая кнопка: сведения 4">
                <a:hlinkClick r:id="rId3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8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119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121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9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116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117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0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114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115" name="Управляющая кнопка: домой 114">
                <a:hlinkClick r:id="rId7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1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112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113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8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4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0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6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2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8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4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6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82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88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94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0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06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8"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3" grpId="0" animBg="1"/>
      <p:bldP spid="99" grpId="0" animBg="1"/>
      <p:bldP spid="94" grpId="0" animBg="1"/>
      <p:bldP spid="100" grpId="0" animBg="1"/>
      <p:bldP spid="95" grpId="0" animBg="1"/>
      <p:bldP spid="101" grpId="0" animBg="1"/>
      <p:bldP spid="96" grpId="0" animBg="1"/>
      <p:bldP spid="90" grpId="0" animBg="1"/>
      <p:bldP spid="91" grpId="0" animBg="1"/>
      <p:bldP spid="92" grpId="0" animBg="1"/>
      <p:bldP spid="102" grpId="0" animBg="1"/>
      <p:bldP spid="103" grpId="0" animBg="1"/>
      <p:bldP spid="104" grpId="0" animBg="1"/>
      <p:bldP spid="13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AutoShape 26" descr="Смайлы Эмо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AutoShape 2" descr="Смайлы Эмо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42910" y="2143116"/>
            <a:ext cx="79867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>
                <a:solidFill>
                  <a:srgbClr val="0000CC"/>
                </a:solidFill>
              </a:rPr>
              <a:t>allforchildren.ru/</a:t>
            </a:r>
            <a:r>
              <a:rPr lang="ru-RU" sz="1400" b="1" u="sng" dirty="0" err="1">
                <a:solidFill>
                  <a:srgbClr val="0000CC"/>
                </a:solidFill>
              </a:rPr>
              <a:t>pictures</a:t>
            </a:r>
            <a:r>
              <a:rPr lang="ru-RU" sz="1400" b="1" u="sng" dirty="0">
                <a:solidFill>
                  <a:srgbClr val="0000CC"/>
                </a:solidFill>
              </a:rPr>
              <a:t>/school21.php?page=6 </a:t>
            </a:r>
            <a:r>
              <a:rPr lang="ru-RU" sz="1400" b="1" u="sng" dirty="0" smtClean="0">
                <a:solidFill>
                  <a:srgbClr val="0000CC"/>
                </a:solidFill>
              </a:rPr>
              <a:t>  - </a:t>
            </a:r>
            <a:r>
              <a:rPr lang="ru-RU" sz="1400" dirty="0" smtClean="0"/>
              <a:t>рисунки </a:t>
            </a:r>
            <a:r>
              <a:rPr lang="ru-RU" sz="1400" dirty="0"/>
              <a:t>для оформления титульного </a:t>
            </a:r>
            <a:r>
              <a:rPr lang="ru-RU" sz="1400" dirty="0" smtClean="0"/>
              <a:t>слайда</a:t>
            </a:r>
            <a:endParaRPr lang="ru-RU" sz="1400" b="1" u="sng" dirty="0">
              <a:solidFill>
                <a:srgbClr val="0000CC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66747" y="188640"/>
            <a:ext cx="4073552" cy="57606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7" name="Прямоугольник 6"/>
          <p:cNvSpPr/>
          <p:nvPr/>
        </p:nvSpPr>
        <p:spPr>
          <a:xfrm>
            <a:off x="2566747" y="188640"/>
            <a:ext cx="40735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6600"/>
                </a:solidFill>
                <a:latin typeface="Comic Sans MS" pitchFamily="66" charset="0"/>
              </a:rPr>
              <a:t>Использованные ресурсы</a:t>
            </a:r>
            <a:endParaRPr lang="ru-RU" sz="2400" b="1" dirty="0">
              <a:solidFill>
                <a:srgbClr val="FF6600"/>
              </a:solidFill>
              <a:latin typeface="Comic Sans MS" pitchFamily="66" charset="0"/>
            </a:endParaRPr>
          </a:p>
        </p:txBody>
      </p:sp>
      <p:sp>
        <p:nvSpPr>
          <p:cNvPr id="12" name="Прямоугольник 8"/>
          <p:cNvSpPr>
            <a:spLocks noChangeArrowheads="1"/>
          </p:cNvSpPr>
          <p:nvPr/>
        </p:nvSpPr>
        <p:spPr bwMode="auto">
          <a:xfrm>
            <a:off x="714348" y="2571744"/>
            <a:ext cx="256653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Calibri" pitchFamily="34" charset="0"/>
                <a:hlinkClick r:id="rId4"/>
              </a:rPr>
              <a:t>http</a:t>
            </a:r>
            <a:r>
              <a:rPr lang="en-US" sz="1400" b="1" dirty="0">
                <a:latin typeface="Calibri" pitchFamily="34" charset="0"/>
                <a:hlinkClick r:id="rId4"/>
              </a:rPr>
              <a:t>://smiles2k.net </a:t>
            </a:r>
            <a:r>
              <a:rPr lang="ru-RU" sz="1400" b="1" dirty="0" smtClean="0">
                <a:latin typeface="Calibri" pitchFamily="34" charset="0"/>
              </a:rPr>
              <a:t> - с</a:t>
            </a:r>
            <a:r>
              <a:rPr lang="ru-RU" sz="1400" dirty="0" smtClean="0"/>
              <a:t>майлики</a:t>
            </a:r>
            <a:endParaRPr lang="ru-RU" sz="1400" b="1" dirty="0">
              <a:latin typeface="Calibri" pitchFamily="34" charset="0"/>
            </a:endParaRPr>
          </a:p>
        </p:txBody>
      </p:sp>
      <p:sp>
        <p:nvSpPr>
          <p:cNvPr id="13" name="Прямоугольник 8"/>
          <p:cNvSpPr>
            <a:spLocks noChangeArrowheads="1"/>
          </p:cNvSpPr>
          <p:nvPr/>
        </p:nvSpPr>
        <p:spPr bwMode="auto">
          <a:xfrm>
            <a:off x="642910" y="3000372"/>
            <a:ext cx="6875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400" b="1" dirty="0" smtClean="0">
                <a:hlinkClick r:id="rId5"/>
              </a:rPr>
              <a:t>http://allday.ru/index.php?newsid=542466</a:t>
            </a:r>
            <a:r>
              <a:rPr lang="ru-RU" sz="1400" b="1" dirty="0" smtClean="0"/>
              <a:t> </a:t>
            </a:r>
            <a:r>
              <a:rPr lang="ru-RU" sz="1400" dirty="0" smtClean="0"/>
              <a:t>- рисунки </a:t>
            </a:r>
            <a:r>
              <a:rPr lang="ru-RU" sz="1400" dirty="0"/>
              <a:t>– основа для управляющих кнопок</a:t>
            </a:r>
            <a:endParaRPr lang="ru-RU" sz="1400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350043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 smtClean="0">
                <a:solidFill>
                  <a:srgbClr val="0000CC"/>
                </a:solidFill>
              </a:rPr>
              <a:t>www.pavlodar.ru </a:t>
            </a:r>
            <a:r>
              <a:rPr lang="ru-RU" sz="1400" b="1" dirty="0" smtClean="0">
                <a:solidFill>
                  <a:srgbClr val="0000CC"/>
                </a:solidFill>
              </a:rPr>
              <a:t> - </a:t>
            </a:r>
            <a:r>
              <a:rPr lang="ru-RU" sz="1400" dirty="0" smtClean="0"/>
              <a:t>фотографии </a:t>
            </a:r>
            <a:r>
              <a:rPr lang="ru-RU" sz="1400" dirty="0"/>
              <a:t>города </a:t>
            </a:r>
            <a:r>
              <a:rPr lang="ru-RU" sz="1400" dirty="0" smtClean="0"/>
              <a:t>Павлодара</a:t>
            </a:r>
            <a:endParaRPr lang="ru-RU" sz="1400" b="1" dirty="0">
              <a:solidFill>
                <a:srgbClr val="0000CC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714348" y="3929066"/>
            <a:ext cx="333533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8000"/>
                </a:solidFill>
                <a:hlinkClick r:id="rId6"/>
              </a:rPr>
              <a:t>http://</a:t>
            </a:r>
            <a:r>
              <a:rPr lang="en-US" sz="1400" b="1" dirty="0" smtClean="0">
                <a:solidFill>
                  <a:srgbClr val="008000"/>
                </a:solidFill>
                <a:hlinkClick r:id="rId6"/>
              </a:rPr>
              <a:t>lenagold.ru</a:t>
            </a:r>
            <a:r>
              <a:rPr lang="ru-RU" sz="1400" b="1" dirty="0" smtClean="0">
                <a:solidFill>
                  <a:srgbClr val="008000"/>
                </a:solidFill>
              </a:rPr>
              <a:t> </a:t>
            </a:r>
            <a:r>
              <a:rPr lang="ru-RU" sz="1400" dirty="0" smtClean="0"/>
              <a:t>– рисунки для слайдов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71472" y="928670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hlinkClick r:id="rId7"/>
              </a:rPr>
              <a:t>http://rus.1september.ru/article.php?ID=200203206</a:t>
            </a:r>
            <a:r>
              <a:rPr lang="ru-RU" sz="1400" dirty="0" smtClean="0"/>
              <a:t> - </a:t>
            </a:r>
            <a:r>
              <a:rPr lang="ru-RU" sz="1400" b="1" dirty="0" smtClean="0"/>
              <a:t>Н.М.РУХЛЕНКО. </a:t>
            </a:r>
            <a:r>
              <a:rPr lang="ru-RU" sz="1400" dirty="0" smtClean="0"/>
              <a:t>Чередование гласных в корнях слов (на примере малых фольклорных форм)</a:t>
            </a:r>
          </a:p>
        </p:txBody>
      </p:sp>
      <p:sp>
        <p:nvSpPr>
          <p:cNvPr id="18" name="Rectangle 38"/>
          <p:cNvSpPr>
            <a:spLocks noChangeArrowheads="1"/>
          </p:cNvSpPr>
          <p:nvPr/>
        </p:nvSpPr>
        <p:spPr bwMode="auto">
          <a:xfrm>
            <a:off x="642910" y="1571612"/>
            <a:ext cx="72152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1400" dirty="0">
                <a:hlinkClick r:id="rId8"/>
              </a:rPr>
              <a:t>http://didaktor.ru/priyomy-mediadidaktiki</a:t>
            </a:r>
            <a:r>
              <a:rPr lang="ru-RU" sz="1400" dirty="0" smtClean="0">
                <a:hlinkClick r:id="rId8"/>
              </a:rPr>
              <a:t>/</a:t>
            </a:r>
            <a:r>
              <a:rPr lang="ru-RU" sz="1400" dirty="0" smtClean="0"/>
              <a:t> - идея </a:t>
            </a:r>
            <a:r>
              <a:rPr lang="ru-RU" sz="1400" dirty="0"/>
              <a:t>приемов </a:t>
            </a:r>
            <a:r>
              <a:rPr lang="ru-RU" sz="1400" dirty="0" err="1"/>
              <a:t>медиатехники</a:t>
            </a:r>
            <a:r>
              <a:rPr lang="ru-RU" sz="1400" dirty="0"/>
              <a:t> (анимированная </a:t>
            </a:r>
            <a:r>
              <a:rPr lang="ru-RU" sz="1400" dirty="0" err="1"/>
              <a:t>сорбонка</a:t>
            </a:r>
            <a:r>
              <a:rPr lang="ru-RU" sz="1400" dirty="0"/>
              <a:t>: слайды 18-21, </a:t>
            </a:r>
            <a:r>
              <a:rPr lang="ru-RU" sz="1400" dirty="0" smtClean="0"/>
              <a:t>интерактивный диктант: </a:t>
            </a:r>
            <a:r>
              <a:rPr lang="ru-RU" sz="1400" dirty="0"/>
              <a:t>слайды 22 – 26)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Администратор.MICROSOF-B96C92\Мои документы\МОЯ\УЧЕБНИК\dfdfd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453336"/>
          </a:xfrm>
          <a:prstGeom prst="rect">
            <a:avLst/>
          </a:prstGeom>
          <a:noFill/>
        </p:spPr>
      </p:pic>
      <p:sp>
        <p:nvSpPr>
          <p:cNvPr id="1050" name="AutoShape 26" descr="Смайлы Эмо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AutoShape 2" descr="Смайлы Эмо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48"/>
          <p:cNvGrpSpPr/>
          <p:nvPr/>
        </p:nvGrpSpPr>
        <p:grpSpPr>
          <a:xfrm>
            <a:off x="3059832" y="764704"/>
            <a:ext cx="3024336" cy="576064"/>
            <a:chOff x="2987824" y="2708920"/>
            <a:chExt cx="2952328" cy="1022601"/>
          </a:xfrm>
        </p:grpSpPr>
        <p:pic>
          <p:nvPicPr>
            <p:cNvPr id="4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87824" y="2708920"/>
              <a:ext cx="2952328" cy="102260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48" name="Прямоугольник 47">
              <a:hlinkClick r:id="rId5" action="ppaction://hlinksldjump"/>
            </p:cNvPr>
            <p:cNvSpPr/>
            <p:nvPr/>
          </p:nvSpPr>
          <p:spPr>
            <a:xfrm>
              <a:off x="2987824" y="2836747"/>
              <a:ext cx="2952328" cy="81952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>
                  <a:latin typeface="Comic Sans MS" pitchFamily="66" charset="0"/>
                  <a:cs typeface="Arial" pitchFamily="34" charset="0"/>
                </a:rPr>
                <a:t>ТЕОРИЯ</a:t>
              </a:r>
              <a:endParaRPr lang="ru-RU" sz="2400" b="1" dirty="0">
                <a:latin typeface="Comic Sans MS" pitchFamily="66" charset="0"/>
                <a:cs typeface="Arial" pitchFamily="34" charset="0"/>
              </a:endParaRPr>
            </a:p>
          </p:txBody>
        </p:sp>
      </p:grpSp>
      <p:grpSp>
        <p:nvGrpSpPr>
          <p:cNvPr id="4" name="Группа 79"/>
          <p:cNvGrpSpPr/>
          <p:nvPr/>
        </p:nvGrpSpPr>
        <p:grpSpPr>
          <a:xfrm>
            <a:off x="755576" y="2492896"/>
            <a:ext cx="3528391" cy="864096"/>
            <a:chOff x="3512883" y="548680"/>
            <a:chExt cx="2499277" cy="2574286"/>
          </a:xfrm>
        </p:grpSpPr>
        <p:pic>
          <p:nvPicPr>
            <p:cNvPr id="79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63888" y="548680"/>
              <a:ext cx="2448272" cy="257428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56" name="Прямоугольник 55">
              <a:hlinkClick r:id="rId7" action="ppaction://hlinksldjump"/>
            </p:cNvPr>
            <p:cNvSpPr/>
            <p:nvPr/>
          </p:nvSpPr>
          <p:spPr>
            <a:xfrm>
              <a:off x="3512883" y="763204"/>
              <a:ext cx="2448272" cy="2200603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b="1" cap="all" dirty="0" smtClean="0">
                  <a:solidFill>
                    <a:schemeClr val="tx2"/>
                  </a:solidFill>
                  <a:latin typeface="Comic Sans MS" pitchFamily="66" charset="0"/>
                  <a:cs typeface="Arial" pitchFamily="34" charset="0"/>
                </a:rPr>
                <a:t>Тренажер</a:t>
              </a:r>
            </a:p>
            <a:p>
              <a:pPr algn="ctr"/>
              <a:r>
                <a:rPr lang="ru-RU" b="1" cap="all" dirty="0" smtClean="0">
                  <a:solidFill>
                    <a:schemeClr val="tx2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ru-RU" sz="2400" b="1" dirty="0" smtClean="0">
                  <a:latin typeface="Comic Sans MS" pitchFamily="66" charset="0"/>
                  <a:cs typeface="Arial" pitchFamily="34" charset="0"/>
                </a:rPr>
                <a:t>О или А?</a:t>
              </a:r>
              <a:endPara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Группа 99"/>
          <p:cNvGrpSpPr/>
          <p:nvPr/>
        </p:nvGrpSpPr>
        <p:grpSpPr>
          <a:xfrm>
            <a:off x="4908132" y="4608559"/>
            <a:ext cx="3480292" cy="908674"/>
            <a:chOff x="6588224" y="4572655"/>
            <a:chExt cx="2255833" cy="931868"/>
          </a:xfrm>
        </p:grpSpPr>
        <p:pic>
          <p:nvPicPr>
            <p:cNvPr id="81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588224" y="4572655"/>
              <a:ext cx="2232248" cy="93186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59" name="Прямоугольник 58">
              <a:hlinkClick r:id="rId9" action="ppaction://hlinksldjump"/>
            </p:cNvPr>
            <p:cNvSpPr/>
            <p:nvPr/>
          </p:nvSpPr>
          <p:spPr>
            <a:xfrm>
              <a:off x="6588224" y="4692216"/>
              <a:ext cx="2255833" cy="725955"/>
            </a:xfrm>
            <a:prstGeom prst="rect">
              <a:avLst/>
            </a:prstGeom>
            <a:solidFill>
              <a:schemeClr val="bg1">
                <a:alpha val="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cap="all" dirty="0" smtClean="0">
                  <a:solidFill>
                    <a:schemeClr val="tx2"/>
                  </a:solidFill>
                  <a:latin typeface="Comic Sans MS" pitchFamily="66" charset="0"/>
                  <a:cs typeface="Arial" pitchFamily="34" charset="0"/>
                </a:rPr>
                <a:t>Тренажер «проверь себя»</a:t>
              </a:r>
            </a:p>
            <a:p>
              <a:pPr algn="ctr"/>
              <a:r>
                <a:rPr lang="ru-RU" sz="2400" b="1" cap="all" dirty="0" smtClean="0">
                  <a:latin typeface="Comic Sans MS" pitchFamily="66" charset="0"/>
                  <a:cs typeface="Arial" pitchFamily="34" charset="0"/>
                </a:rPr>
                <a:t>Пятнашки</a:t>
              </a:r>
              <a:endPara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Группа 97"/>
          <p:cNvGrpSpPr/>
          <p:nvPr/>
        </p:nvGrpSpPr>
        <p:grpSpPr>
          <a:xfrm>
            <a:off x="827584" y="1412776"/>
            <a:ext cx="3384376" cy="936104"/>
            <a:chOff x="3059832" y="764704"/>
            <a:chExt cx="2808312" cy="1296144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059832" y="764704"/>
              <a:ext cx="2808312" cy="129614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Прямоугольник 14">
              <a:hlinkClick r:id="rId11" action="ppaction://hlinksldjump"/>
            </p:cNvPr>
            <p:cNvSpPr/>
            <p:nvPr/>
          </p:nvSpPr>
          <p:spPr>
            <a:xfrm>
              <a:off x="3059832" y="864407"/>
              <a:ext cx="2808312" cy="1150611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b="1" cap="all" dirty="0" smtClean="0">
                  <a:solidFill>
                    <a:schemeClr val="tx2"/>
                  </a:solidFill>
                  <a:latin typeface="Comic Sans MS" pitchFamily="66" charset="0"/>
                  <a:cs typeface="Arial" pitchFamily="34" charset="0"/>
                </a:rPr>
                <a:t>Тест</a:t>
              </a:r>
              <a:r>
                <a:rPr lang="en-US" b="1" cap="all" dirty="0" smtClean="0">
                  <a:solidFill>
                    <a:schemeClr val="tx2"/>
                  </a:solidFill>
                  <a:latin typeface="Comic Sans MS" pitchFamily="66" charset="0"/>
                  <a:cs typeface="Arial" pitchFamily="34" charset="0"/>
                </a:rPr>
                <a:t>  </a:t>
              </a:r>
              <a:r>
                <a:rPr lang="ru-RU" sz="2400" b="1" cap="all" dirty="0" smtClean="0">
                  <a:latin typeface="Comic Sans MS" pitchFamily="66" charset="0"/>
                  <a:cs typeface="Arial" pitchFamily="34" charset="0"/>
                </a:rPr>
                <a:t>Знаете ли Вы Теорию?</a:t>
              </a:r>
            </a:p>
          </p:txBody>
        </p:sp>
      </p:grpSp>
      <p:grpSp>
        <p:nvGrpSpPr>
          <p:cNvPr id="7" name="Группа 98"/>
          <p:cNvGrpSpPr/>
          <p:nvPr/>
        </p:nvGrpSpPr>
        <p:grpSpPr>
          <a:xfrm>
            <a:off x="4910106" y="2487463"/>
            <a:ext cx="3488954" cy="869529"/>
            <a:chOff x="6228184" y="908720"/>
            <a:chExt cx="2456500" cy="1584176"/>
          </a:xfrm>
        </p:grpSpPr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228184" y="908720"/>
              <a:ext cx="2448272" cy="158417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84" name="Прямоугольник 83">
              <a:hlinkClick r:id="rId13" action="ppaction://hlinksldjump"/>
            </p:cNvPr>
            <p:cNvSpPr/>
            <p:nvPr/>
          </p:nvSpPr>
          <p:spPr>
            <a:xfrm>
              <a:off x="6278317" y="1039910"/>
              <a:ext cx="2406367" cy="1345756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b="1" cap="all" dirty="0" smtClean="0">
                  <a:solidFill>
                    <a:schemeClr val="tx2"/>
                  </a:solidFill>
                  <a:latin typeface="Comic Sans MS" pitchFamily="66" charset="0"/>
                  <a:cs typeface="Arial" pitchFamily="34" charset="0"/>
                </a:rPr>
                <a:t>Тренажер</a:t>
              </a:r>
            </a:p>
            <a:p>
              <a:r>
                <a:rPr lang="ru-RU" sz="2000" b="1" cap="all" dirty="0" smtClean="0">
                  <a:solidFill>
                    <a:schemeClr val="tx2"/>
                  </a:solidFill>
                  <a:latin typeface="Comic Sans MS" pitchFamily="66" charset="0"/>
                  <a:cs typeface="Arial" pitchFamily="34" charset="0"/>
                </a:rPr>
                <a:t>    </a:t>
              </a:r>
              <a:r>
                <a:rPr lang="ru-RU" sz="2400" b="1" cap="all" dirty="0" smtClean="0">
                  <a:latin typeface="Comic Sans MS" pitchFamily="66" charset="0"/>
                  <a:cs typeface="Arial" pitchFamily="34" charset="0"/>
                </a:rPr>
                <a:t>Третье Лишнее</a:t>
              </a:r>
              <a:endPara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Группа 84"/>
          <p:cNvGrpSpPr/>
          <p:nvPr/>
        </p:nvGrpSpPr>
        <p:grpSpPr>
          <a:xfrm>
            <a:off x="683568" y="3501008"/>
            <a:ext cx="3672408" cy="864096"/>
            <a:chOff x="3491879" y="548680"/>
            <a:chExt cx="2564894" cy="1584176"/>
          </a:xfrm>
        </p:grpSpPr>
        <p:pic>
          <p:nvPicPr>
            <p:cNvPr id="86" name="Picture 2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563888" y="548680"/>
              <a:ext cx="2448272" cy="158417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87" name="Прямоугольник 86">
              <a:hlinkClick r:id="rId15" action="ppaction://hlinksldjump"/>
            </p:cNvPr>
            <p:cNvSpPr/>
            <p:nvPr/>
          </p:nvSpPr>
          <p:spPr>
            <a:xfrm>
              <a:off x="3491879" y="548680"/>
              <a:ext cx="2564894" cy="152349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cap="all" dirty="0" smtClean="0">
                  <a:latin typeface="Comic Sans MS" pitchFamily="66" charset="0"/>
                  <a:cs typeface="Arial" pitchFamily="34" charset="0"/>
                </a:rPr>
                <a:t>   </a:t>
              </a:r>
              <a:r>
                <a:rPr lang="ru-RU" sz="2400" b="1" cap="all" dirty="0" smtClean="0">
                  <a:latin typeface="Comic Sans MS" pitchFamily="66" charset="0"/>
                  <a:cs typeface="Arial" pitchFamily="34" charset="0"/>
                </a:rPr>
                <a:t>Интерактивный</a:t>
              </a:r>
            </a:p>
            <a:p>
              <a:pPr algn="ctr"/>
              <a:r>
                <a:rPr lang="ru-RU" sz="2400" b="1" cap="all" dirty="0" smtClean="0">
                  <a:latin typeface="Comic Sans MS" pitchFamily="66" charset="0"/>
                  <a:cs typeface="Arial" pitchFamily="34" charset="0"/>
                </a:rPr>
                <a:t>Диктант</a:t>
              </a:r>
              <a:endPara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Группа 87"/>
          <p:cNvGrpSpPr/>
          <p:nvPr/>
        </p:nvGrpSpPr>
        <p:grpSpPr>
          <a:xfrm>
            <a:off x="4826280" y="3501008"/>
            <a:ext cx="3634152" cy="792088"/>
            <a:chOff x="3491879" y="548680"/>
            <a:chExt cx="2564894" cy="1584176"/>
          </a:xfrm>
        </p:grpSpPr>
        <p:pic>
          <p:nvPicPr>
            <p:cNvPr id="89" name="Picture 2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563888" y="548680"/>
              <a:ext cx="2448272" cy="158417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90" name="Прямоугольник 89">
              <a:hlinkClick r:id="rId17" action="ppaction://hlinksldjump"/>
            </p:cNvPr>
            <p:cNvSpPr/>
            <p:nvPr/>
          </p:nvSpPr>
          <p:spPr>
            <a:xfrm>
              <a:off x="3491879" y="548680"/>
              <a:ext cx="2564894" cy="14773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b="1" cap="all" dirty="0" smtClean="0">
                  <a:solidFill>
                    <a:schemeClr val="tx2"/>
                  </a:solidFill>
                  <a:latin typeface="Comic Sans MS" pitchFamily="66" charset="0"/>
                  <a:cs typeface="Arial" pitchFamily="34" charset="0"/>
                </a:rPr>
                <a:t>Тренажер</a:t>
              </a:r>
            </a:p>
            <a:p>
              <a:pPr algn="ctr"/>
              <a:r>
                <a:rPr lang="ru-RU" sz="2400" b="1" cap="all" dirty="0" smtClean="0">
                  <a:latin typeface="Comic Sans MS" pitchFamily="66" charset="0"/>
                  <a:cs typeface="Arial" pitchFamily="34" charset="0"/>
                </a:rPr>
                <a:t>Мозаика</a:t>
              </a:r>
            </a:p>
          </p:txBody>
        </p:sp>
      </p:grpSp>
      <p:grpSp>
        <p:nvGrpSpPr>
          <p:cNvPr id="10" name="Группа 90"/>
          <p:cNvGrpSpPr/>
          <p:nvPr/>
        </p:nvGrpSpPr>
        <p:grpSpPr>
          <a:xfrm>
            <a:off x="719571" y="4653137"/>
            <a:ext cx="3672408" cy="864096"/>
            <a:chOff x="3491879" y="548680"/>
            <a:chExt cx="2564894" cy="1584176"/>
          </a:xfrm>
        </p:grpSpPr>
        <p:pic>
          <p:nvPicPr>
            <p:cNvPr id="92" name="Picture 2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563888" y="548680"/>
              <a:ext cx="2448272" cy="158417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93" name="Прямоугольник 92">
              <a:hlinkClick r:id="rId18" action="ppaction://hlinksldjump"/>
            </p:cNvPr>
            <p:cNvSpPr/>
            <p:nvPr/>
          </p:nvSpPr>
          <p:spPr>
            <a:xfrm>
              <a:off x="3491879" y="778639"/>
              <a:ext cx="2564894" cy="13542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cap="all" dirty="0" smtClean="0">
                  <a:solidFill>
                    <a:schemeClr val="tx2"/>
                  </a:solidFill>
                  <a:latin typeface="Comic Sans MS" pitchFamily="66" charset="0"/>
                  <a:cs typeface="Arial" pitchFamily="34" charset="0"/>
                </a:rPr>
                <a:t>Тренажер</a:t>
              </a:r>
            </a:p>
            <a:p>
              <a:pPr algn="ctr"/>
              <a:r>
                <a:rPr lang="ru-RU" sz="2400" b="1" cap="all" dirty="0" smtClean="0">
                  <a:latin typeface="Comic Sans MS" pitchFamily="66" charset="0"/>
                  <a:cs typeface="Arial" pitchFamily="34" charset="0"/>
                </a:rPr>
                <a:t>Загадки</a:t>
              </a:r>
              <a:endPara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Группа 93"/>
          <p:cNvGrpSpPr/>
          <p:nvPr/>
        </p:nvGrpSpPr>
        <p:grpSpPr>
          <a:xfrm>
            <a:off x="4826280" y="1435195"/>
            <a:ext cx="3600400" cy="864096"/>
            <a:chOff x="3505577" y="548680"/>
            <a:chExt cx="2564894" cy="1584176"/>
          </a:xfrm>
        </p:grpSpPr>
        <p:pic>
          <p:nvPicPr>
            <p:cNvPr id="95" name="Picture 2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563888" y="548680"/>
              <a:ext cx="2448272" cy="158417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96" name="Прямоугольник 95">
              <a:hlinkClick r:id="rId20" action="ppaction://hlinksldjump"/>
            </p:cNvPr>
            <p:cNvSpPr/>
            <p:nvPr/>
          </p:nvSpPr>
          <p:spPr>
            <a:xfrm>
              <a:off x="3505577" y="680695"/>
              <a:ext cx="2564894" cy="13542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cap="all" dirty="0" smtClean="0">
                  <a:solidFill>
                    <a:schemeClr val="tx2"/>
                  </a:solidFill>
                  <a:latin typeface="Comic Sans MS" pitchFamily="66" charset="0"/>
                  <a:cs typeface="Arial" pitchFamily="34" charset="0"/>
                </a:rPr>
                <a:t>Кроссворд</a:t>
              </a:r>
            </a:p>
            <a:p>
              <a:pPr algn="ctr"/>
              <a:r>
                <a:rPr lang="ru-RU" sz="2400" b="1" cap="all" dirty="0" smtClean="0">
                  <a:latin typeface="Comic Sans MS" pitchFamily="66" charset="0"/>
                  <a:cs typeface="Arial" pitchFamily="34" charset="0"/>
                </a:rPr>
                <a:t>Угадай  слово</a:t>
              </a:r>
            </a:p>
          </p:txBody>
        </p:sp>
      </p:grpSp>
      <p:sp>
        <p:nvSpPr>
          <p:cNvPr id="97" name="Скругленный прямоугольник 96"/>
          <p:cNvSpPr/>
          <p:nvPr/>
        </p:nvSpPr>
        <p:spPr>
          <a:xfrm>
            <a:off x="2627784" y="188640"/>
            <a:ext cx="4176464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6600"/>
                </a:solidFill>
                <a:latin typeface="Comic Sans MS" pitchFamily="66" charset="0"/>
              </a:rPr>
              <a:t>СОДЕРЖАНИЕ</a:t>
            </a:r>
            <a:endParaRPr lang="ru-RU" sz="2800" b="1" dirty="0">
              <a:solidFill>
                <a:srgbClr val="FF6600"/>
              </a:solidFill>
              <a:latin typeface="Comic Sans MS" pitchFamily="66" charset="0"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2699792" y="6165304"/>
            <a:ext cx="3888336" cy="468000"/>
            <a:chOff x="2987824" y="6165304"/>
            <a:chExt cx="3888336" cy="468000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3995936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5004048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6012160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2987824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Управляющая кнопка: далее 53">
              <a:hlinkClick r:id="" action="ppaction://hlinkshowjump?jump=nextslide" highlightClick="1"/>
            </p:cNvPr>
            <p:cNvSpPr/>
            <p:nvPr/>
          </p:nvSpPr>
          <p:spPr>
            <a:xfrm>
              <a:off x="6156176" y="6237312"/>
              <a:ext cx="648000" cy="324000"/>
            </a:xfrm>
            <a:prstGeom prst="actionButtonForwardNext">
              <a:avLst/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Управляющая кнопка: назад 54">
              <a:hlinkClick r:id="" action="ppaction://hlinkshowjump?jump=previousslide" highlightClick="1"/>
            </p:cNvPr>
            <p:cNvSpPr/>
            <p:nvPr/>
          </p:nvSpPr>
          <p:spPr>
            <a:xfrm>
              <a:off x="5148064" y="6237312"/>
              <a:ext cx="648000" cy="324000"/>
            </a:xfrm>
            <a:prstGeom prst="actionButtonBackPrevious">
              <a:avLst/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Управляющая кнопка: сведения 56">
              <a:hlinkClick r:id="rId5" action="ppaction://hlinksldjump" highlightClick="1"/>
            </p:cNvPr>
            <p:cNvSpPr/>
            <p:nvPr/>
          </p:nvSpPr>
          <p:spPr>
            <a:xfrm>
              <a:off x="3131840" y="6237312"/>
              <a:ext cx="648000" cy="324000"/>
            </a:xfrm>
            <a:prstGeom prst="actionButtonInformation">
              <a:avLst/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AutoShape 12">
              <a:hlinkClick r:id="" action="ppaction://hlinkshowjump?jump=lastslideviewed" highlightClick="1"/>
            </p:cNvPr>
            <p:cNvSpPr>
              <a:spLocks noChangeArrowheads="1"/>
            </p:cNvSpPr>
            <p:nvPr/>
          </p:nvSpPr>
          <p:spPr bwMode="auto">
            <a:xfrm>
              <a:off x="4139952" y="6237312"/>
              <a:ext cx="648000" cy="324000"/>
            </a:xfrm>
            <a:prstGeom prst="actionButtonReturn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42" name="Picture 2" descr="E:\Новая папка\school2179.gif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274" y="267366"/>
            <a:ext cx="1186597" cy="121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E:\Новая папка\school2183.gif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8" y="387584"/>
            <a:ext cx="1302983" cy="112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Прямоугольник 84"/>
          <p:cNvSpPr/>
          <p:nvPr/>
        </p:nvSpPr>
        <p:spPr>
          <a:xfrm>
            <a:off x="214282" y="3500438"/>
            <a:ext cx="2000264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Arial Black" pitchFamily="34" charset="0"/>
              </a:rPr>
              <a:t>-</a:t>
            </a:r>
            <a:r>
              <a:rPr lang="ru-RU" sz="1600" dirty="0" smtClean="0">
                <a:latin typeface="Arial Black" pitchFamily="34" charset="0"/>
              </a:rPr>
              <a:t>КЛ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1600" dirty="0" smtClean="0">
                <a:latin typeface="Arial Black" pitchFamily="34" charset="0"/>
              </a:rPr>
              <a:t>Н</a:t>
            </a:r>
            <a:r>
              <a:rPr lang="en-US" sz="1600" dirty="0" smtClean="0">
                <a:latin typeface="Arial Black" pitchFamily="34" charset="0"/>
              </a:rPr>
              <a:t>-</a:t>
            </a:r>
            <a:r>
              <a:rPr lang="ru-RU" sz="1600" dirty="0" smtClean="0">
                <a:latin typeface="Arial Black" pitchFamily="34" charset="0"/>
              </a:rPr>
              <a:t> / </a:t>
            </a:r>
            <a:r>
              <a:rPr lang="en-US" sz="1600" dirty="0" smtClean="0">
                <a:latin typeface="Arial Black" pitchFamily="34" charset="0"/>
              </a:rPr>
              <a:t>-</a:t>
            </a:r>
            <a:r>
              <a:rPr lang="ru-RU" sz="1600" dirty="0" smtClean="0">
                <a:latin typeface="Arial Black" pitchFamily="34" charset="0"/>
              </a:rPr>
              <a:t>КЛ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О</a:t>
            </a:r>
            <a:r>
              <a:rPr lang="ru-RU" sz="1600" dirty="0" smtClean="0">
                <a:latin typeface="Arial Black" pitchFamily="34" charset="0"/>
              </a:rPr>
              <a:t>Н</a:t>
            </a:r>
            <a:r>
              <a:rPr lang="en-US" sz="1600" dirty="0" smtClean="0">
                <a:latin typeface="Arial Black" pitchFamily="34" charset="0"/>
              </a:rPr>
              <a:t>-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214282" y="4857760"/>
            <a:ext cx="2000264" cy="33855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Arial Black" pitchFamily="34" charset="0"/>
              </a:rPr>
              <a:t>-</a:t>
            </a:r>
            <a:r>
              <a:rPr lang="ru-RU" sz="1600" dirty="0" smtClean="0">
                <a:latin typeface="Arial Black" pitchFamily="34" charset="0"/>
              </a:rPr>
              <a:t>ТВ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1600" dirty="0" smtClean="0">
                <a:latin typeface="Arial Black" pitchFamily="34" charset="0"/>
              </a:rPr>
              <a:t>Р</a:t>
            </a:r>
            <a:r>
              <a:rPr lang="en-US" sz="1600" dirty="0" smtClean="0">
                <a:latin typeface="Arial Black" pitchFamily="34" charset="0"/>
              </a:rPr>
              <a:t>-</a:t>
            </a:r>
            <a:r>
              <a:rPr lang="ru-RU" sz="1600" dirty="0" smtClean="0">
                <a:latin typeface="Arial Black" pitchFamily="34" charset="0"/>
              </a:rPr>
              <a:t> / </a:t>
            </a:r>
            <a:r>
              <a:rPr lang="en-US" sz="1600" dirty="0" smtClean="0">
                <a:latin typeface="Arial Black" pitchFamily="34" charset="0"/>
              </a:rPr>
              <a:t>-</a:t>
            </a:r>
            <a:r>
              <a:rPr lang="ru-RU" sz="1600" dirty="0" smtClean="0">
                <a:latin typeface="Arial Black" pitchFamily="34" charset="0"/>
              </a:rPr>
              <a:t>ТВ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О</a:t>
            </a:r>
            <a:r>
              <a:rPr lang="ru-RU" sz="1600" dirty="0" smtClean="0">
                <a:latin typeface="Arial Black" pitchFamily="34" charset="0"/>
              </a:rPr>
              <a:t>Р</a:t>
            </a:r>
            <a:r>
              <a:rPr lang="en-US" sz="1600" dirty="0" smtClean="0">
                <a:latin typeface="Arial Black" pitchFamily="34" charset="0"/>
              </a:rPr>
              <a:t>-</a:t>
            </a:r>
            <a:r>
              <a:rPr lang="ru-RU" sz="1600" dirty="0" smtClean="0">
                <a:latin typeface="Arial Black" pitchFamily="34" charset="0"/>
              </a:rPr>
              <a:t> 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214282" y="4429132"/>
            <a:ext cx="2000264" cy="33855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Arial Black" pitchFamily="34" charset="0"/>
              </a:rPr>
              <a:t>-</a:t>
            </a:r>
            <a:r>
              <a:rPr lang="ru-RU" sz="1600" dirty="0" smtClean="0">
                <a:latin typeface="Arial Black" pitchFamily="34" charset="0"/>
              </a:rPr>
              <a:t>ПЛ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1600" dirty="0" smtClean="0">
                <a:latin typeface="Arial Black" pitchFamily="34" charset="0"/>
              </a:rPr>
              <a:t>В</a:t>
            </a:r>
            <a:r>
              <a:rPr lang="en-US" sz="1600" dirty="0" smtClean="0">
                <a:latin typeface="Arial Black" pitchFamily="34" charset="0"/>
              </a:rPr>
              <a:t>-</a:t>
            </a:r>
            <a:r>
              <a:rPr lang="ru-RU" sz="1600" dirty="0" smtClean="0">
                <a:latin typeface="Arial Black" pitchFamily="34" charset="0"/>
              </a:rPr>
              <a:t> / </a:t>
            </a:r>
            <a:r>
              <a:rPr lang="en-US" sz="1600" dirty="0" smtClean="0">
                <a:latin typeface="Arial Black" pitchFamily="34" charset="0"/>
              </a:rPr>
              <a:t>-</a:t>
            </a:r>
            <a:r>
              <a:rPr lang="ru-RU" sz="1600" dirty="0" smtClean="0">
                <a:latin typeface="Arial Black" pitchFamily="34" charset="0"/>
              </a:rPr>
              <a:t>ПЛ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О</a:t>
            </a:r>
            <a:r>
              <a:rPr lang="ru-RU" sz="1600" dirty="0" smtClean="0">
                <a:latin typeface="Arial Black" pitchFamily="34" charset="0"/>
              </a:rPr>
              <a:t>В</a:t>
            </a:r>
            <a:r>
              <a:rPr lang="en-US" sz="1600" dirty="0" smtClean="0">
                <a:latin typeface="Arial Black" pitchFamily="34" charset="0"/>
              </a:rPr>
              <a:t>-</a:t>
            </a:r>
            <a:endParaRPr lang="ru-RU" sz="1600" dirty="0" smtClean="0">
              <a:latin typeface="Arial Black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2357422" y="3000372"/>
            <a:ext cx="2000264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-М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O</a:t>
            </a:r>
            <a:r>
              <a:rPr lang="ru-RU" sz="1600" dirty="0" smtClean="0">
                <a:latin typeface="Arial Black" pitchFamily="34" charset="0"/>
              </a:rPr>
              <a:t>К- / -М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1600" dirty="0" smtClean="0">
                <a:latin typeface="Arial Black" pitchFamily="34" charset="0"/>
              </a:rPr>
              <a:t>К-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2357422" y="3500438"/>
            <a:ext cx="2071702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-Р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O</a:t>
            </a:r>
            <a:r>
              <a:rPr lang="ru-RU" sz="1600" dirty="0" smtClean="0">
                <a:latin typeface="Arial Black" pitchFamily="34" charset="0"/>
              </a:rPr>
              <a:t>ВН- / -Р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1600" dirty="0" smtClean="0">
                <a:latin typeface="Arial Black" pitchFamily="34" charset="0"/>
              </a:rPr>
              <a:t>ВН-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4500562" y="3000372"/>
            <a:ext cx="2000264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-Л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O</a:t>
            </a:r>
            <a:r>
              <a:rPr lang="ru-RU" sz="1600" dirty="0" smtClean="0">
                <a:latin typeface="Arial Black" pitchFamily="34" charset="0"/>
              </a:rPr>
              <a:t>Ж- / -Л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1600" dirty="0" smtClean="0">
                <a:latin typeface="Arial Black" pitchFamily="34" charset="0"/>
              </a:rPr>
              <a:t>Г-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4214810" y="3857628"/>
            <a:ext cx="264320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-Р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O</a:t>
            </a:r>
            <a:r>
              <a:rPr lang="ru-RU" sz="1600" dirty="0" smtClean="0">
                <a:latin typeface="Arial Black" pitchFamily="34" charset="0"/>
              </a:rPr>
              <a:t>С- / -Р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1600" dirty="0" smtClean="0">
                <a:latin typeface="Arial Black" pitchFamily="34" charset="0"/>
              </a:rPr>
              <a:t>СТ(Р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1600" dirty="0" smtClean="0">
                <a:latin typeface="Arial Black" pitchFamily="34" charset="0"/>
              </a:rPr>
              <a:t>Щ)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6929454" y="3071810"/>
            <a:ext cx="1857388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-К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O</a:t>
            </a:r>
            <a:r>
              <a:rPr lang="ru-RU" sz="1600" dirty="0" smtClean="0">
                <a:latin typeface="Arial Black" pitchFamily="34" charset="0"/>
              </a:rPr>
              <a:t>С- / -К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1600" dirty="0" smtClean="0">
                <a:latin typeface="Arial Black" pitchFamily="34" charset="0"/>
              </a:rPr>
              <a:t>С-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4500562" y="3429001"/>
            <a:ext cx="2000264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-СК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O</a:t>
            </a:r>
            <a:r>
              <a:rPr lang="ru-RU" sz="1600" dirty="0" smtClean="0">
                <a:latin typeface="Arial Black" pitchFamily="34" charset="0"/>
              </a:rPr>
              <a:t>Ч- / -СК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1600" dirty="0" smtClean="0">
                <a:latin typeface="Arial Black" pitchFamily="34" charset="0"/>
              </a:rPr>
              <a:t>К-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14282" y="4000504"/>
            <a:ext cx="2000264" cy="2857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Arial Black" pitchFamily="34" charset="0"/>
              </a:rPr>
              <a:t>-</a:t>
            </a:r>
            <a:r>
              <a:rPr lang="ru-RU" sz="1600" b="1" dirty="0" smtClean="0">
                <a:solidFill>
                  <a:schemeClr val="tx1"/>
                </a:solidFill>
                <a:latin typeface="Arial Black" pitchFamily="34" charset="0"/>
              </a:rPr>
              <a:t> Г</a:t>
            </a:r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1600" b="1" dirty="0" smtClean="0">
                <a:solidFill>
                  <a:schemeClr val="tx1"/>
                </a:solidFill>
                <a:latin typeface="Arial Black" pitchFamily="34" charset="0"/>
              </a:rPr>
              <a:t>Р- / -Г</a:t>
            </a:r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О</a:t>
            </a:r>
            <a:r>
              <a:rPr lang="ru-RU" sz="1600" b="1" dirty="0" smtClean="0">
                <a:solidFill>
                  <a:schemeClr val="tx1"/>
                </a:solidFill>
                <a:latin typeface="Arial Black" pitchFamily="34" charset="0"/>
              </a:rPr>
              <a:t>Р-</a:t>
            </a:r>
            <a:endParaRPr lang="ru-RU" sz="16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14282" y="3000372"/>
            <a:ext cx="2000264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Arial Black" pitchFamily="34" charset="0"/>
              </a:rPr>
              <a:t>-</a:t>
            </a:r>
            <a:r>
              <a:rPr lang="ru-RU" sz="1600" b="1" dirty="0" smtClean="0">
                <a:solidFill>
                  <a:schemeClr val="tx1"/>
                </a:solidFill>
                <a:latin typeface="Arial Black" pitchFamily="34" charset="0"/>
              </a:rPr>
              <a:t> З</a:t>
            </a:r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1600" b="1" dirty="0" smtClean="0">
                <a:solidFill>
                  <a:schemeClr val="tx1"/>
                </a:solidFill>
                <a:latin typeface="Arial Black" pitchFamily="34" charset="0"/>
              </a:rPr>
              <a:t>Р- / -З</a:t>
            </a:r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О</a:t>
            </a:r>
            <a:r>
              <a:rPr lang="ru-RU" sz="1600" b="1" dirty="0" smtClean="0">
                <a:solidFill>
                  <a:schemeClr val="tx1"/>
                </a:solidFill>
                <a:latin typeface="Arial Black" pitchFamily="34" charset="0"/>
              </a:rPr>
              <a:t>Р-</a:t>
            </a:r>
            <a:endParaRPr lang="ru-RU" sz="1600" dirty="0"/>
          </a:p>
        </p:txBody>
      </p:sp>
      <p:sp>
        <p:nvSpPr>
          <p:cNvPr id="138" name="Прямоугольник 137"/>
          <p:cNvSpPr/>
          <p:nvPr/>
        </p:nvSpPr>
        <p:spPr>
          <a:xfrm>
            <a:off x="6948264" y="3573016"/>
            <a:ext cx="2016224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-Б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  <a:r>
              <a:rPr lang="ru-RU" sz="1600" dirty="0" smtClean="0">
                <a:latin typeface="Arial Black" pitchFamily="34" charset="0"/>
              </a:rPr>
              <a:t>Р- / -Б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1600" dirty="0" smtClean="0">
                <a:latin typeface="Arial Black" pitchFamily="34" charset="0"/>
              </a:rPr>
              <a:t>Р-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-Д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  <a:r>
              <a:rPr lang="ru-RU" sz="1600" dirty="0" smtClean="0">
                <a:latin typeface="Arial Black" pitchFamily="34" charset="0"/>
              </a:rPr>
              <a:t>Р- / -Д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1600" dirty="0" smtClean="0">
                <a:latin typeface="Arial Black" pitchFamily="34" charset="0"/>
              </a:rPr>
              <a:t>Р-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-М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  <a:r>
              <a:rPr lang="ru-RU" sz="1600" dirty="0" smtClean="0">
                <a:latin typeface="Arial Black" pitchFamily="34" charset="0"/>
              </a:rPr>
              <a:t>Р- / -М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1600" dirty="0" smtClean="0">
                <a:latin typeface="Arial Black" pitchFamily="34" charset="0"/>
              </a:rPr>
              <a:t>Р-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-П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  <a:r>
              <a:rPr lang="ru-RU" sz="1600" dirty="0" smtClean="0">
                <a:latin typeface="Arial Black" pitchFamily="34" charset="0"/>
              </a:rPr>
              <a:t>Р- / -П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1600" dirty="0" smtClean="0">
                <a:latin typeface="Arial Black" pitchFamily="34" charset="0"/>
              </a:rPr>
              <a:t>Р-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-Т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  <a:r>
              <a:rPr lang="ru-RU" sz="1600" dirty="0" smtClean="0">
                <a:latin typeface="Arial Black" pitchFamily="34" charset="0"/>
              </a:rPr>
              <a:t>Р- / -Т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1600" dirty="0" smtClean="0">
                <a:latin typeface="Arial Black" pitchFamily="34" charset="0"/>
              </a:rPr>
              <a:t>Р-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-Ж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  <a:r>
              <a:rPr lang="ru-RU" sz="1600" dirty="0" smtClean="0">
                <a:latin typeface="Arial Black" pitchFamily="34" charset="0"/>
              </a:rPr>
              <a:t>Г- / -Ж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1600" dirty="0" smtClean="0">
                <a:latin typeface="Arial Black" pitchFamily="34" charset="0"/>
              </a:rPr>
              <a:t>Г-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-БЛ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  <a:r>
              <a:rPr lang="ru-RU" sz="1600" dirty="0" smtClean="0">
                <a:latin typeface="Arial Black" pitchFamily="34" charset="0"/>
              </a:rPr>
              <a:t>СТ-/-БЛ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1600" dirty="0" smtClean="0">
                <a:latin typeface="Arial Black" pitchFamily="34" charset="0"/>
              </a:rPr>
              <a:t>СТ-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-Ч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  <a:r>
              <a:rPr lang="ru-RU" sz="1600" dirty="0" smtClean="0">
                <a:latin typeface="Arial Black" pitchFamily="34" charset="0"/>
              </a:rPr>
              <a:t>Т- / -Ч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1600" dirty="0" smtClean="0">
                <a:latin typeface="Arial Black" pitchFamily="34" charset="0"/>
              </a:rPr>
              <a:t>Т-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-СТ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  <a:r>
              <a:rPr lang="ru-RU" sz="1600" dirty="0" smtClean="0">
                <a:latin typeface="Arial Black" pitchFamily="34" charset="0"/>
              </a:rPr>
              <a:t>Л-/-СТ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1600" dirty="0" smtClean="0">
                <a:latin typeface="Arial Black" pitchFamily="34" charset="0"/>
              </a:rPr>
              <a:t>Л-</a:t>
            </a:r>
            <a:endParaRPr lang="ru-RU" sz="1600" dirty="0">
              <a:latin typeface="Arial Black" pitchFamily="34" charset="0"/>
            </a:endParaRPr>
          </a:p>
        </p:txBody>
      </p:sp>
      <p:grpSp>
        <p:nvGrpSpPr>
          <p:cNvPr id="89" name="Группа 88"/>
          <p:cNvGrpSpPr/>
          <p:nvPr/>
        </p:nvGrpSpPr>
        <p:grpSpPr>
          <a:xfrm>
            <a:off x="2699792" y="6165304"/>
            <a:ext cx="3888336" cy="468000"/>
            <a:chOff x="2987824" y="6165304"/>
            <a:chExt cx="3888336" cy="468000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3995936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5004048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6012160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2987824" y="6165304"/>
              <a:ext cx="864000" cy="468000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Управляющая кнопка: далее 94">
              <a:hlinkClick r:id="" action="ppaction://hlinkshowjump?jump=nextslide" highlightClick="1"/>
            </p:cNvPr>
            <p:cNvSpPr/>
            <p:nvPr/>
          </p:nvSpPr>
          <p:spPr>
            <a:xfrm>
              <a:off x="6156176" y="6237312"/>
              <a:ext cx="648000" cy="324000"/>
            </a:xfrm>
            <a:prstGeom prst="actionButtonForwardNext">
              <a:avLst/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Управляющая кнопка: назад 96">
              <a:hlinkClick r:id="" action="ppaction://hlinkshowjump?jump=previousslide" highlightClick="1"/>
            </p:cNvPr>
            <p:cNvSpPr/>
            <p:nvPr/>
          </p:nvSpPr>
          <p:spPr>
            <a:xfrm>
              <a:off x="5148064" y="6237312"/>
              <a:ext cx="648000" cy="324000"/>
            </a:xfrm>
            <a:prstGeom prst="actionButtonBackPrevious">
              <a:avLst/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" name="AutoShape 12">
              <a:hlinkClick r:id="" action="ppaction://hlinkshowjump?jump=lastslideviewed" highlightClick="1"/>
            </p:cNvPr>
            <p:cNvSpPr>
              <a:spLocks noChangeArrowheads="1"/>
            </p:cNvSpPr>
            <p:nvPr/>
          </p:nvSpPr>
          <p:spPr bwMode="auto">
            <a:xfrm>
              <a:off x="4139952" y="6237312"/>
              <a:ext cx="648000" cy="324000"/>
            </a:xfrm>
            <a:prstGeom prst="actionButtonReturn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08" name="Управляющая кнопка: домой 107">
            <a:hlinkClick r:id="rId3" action="ppaction://hlinksldjump" highlightClick="1"/>
          </p:cNvPr>
          <p:cNvSpPr/>
          <p:nvPr/>
        </p:nvSpPr>
        <p:spPr>
          <a:xfrm>
            <a:off x="2854678" y="6237312"/>
            <a:ext cx="602316" cy="324000"/>
          </a:xfrm>
          <a:prstGeom prst="actionButtonHom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/>
          <p:cNvGrpSpPr/>
          <p:nvPr/>
        </p:nvGrpSpPr>
        <p:grpSpPr>
          <a:xfrm>
            <a:off x="0" y="2924944"/>
            <a:ext cx="9144000" cy="3933056"/>
            <a:chOff x="2357422" y="4857760"/>
            <a:chExt cx="4500594" cy="1643050"/>
          </a:xfrm>
          <a:blipFill>
            <a:blip r:embed="rId4"/>
            <a:stretch>
              <a:fillRect/>
            </a:stretch>
          </a:blipFill>
        </p:grpSpPr>
        <p:sp>
          <p:nvSpPr>
            <p:cNvPr id="47" name="Скругленный прямоугольник 46"/>
            <p:cNvSpPr/>
            <p:nvPr/>
          </p:nvSpPr>
          <p:spPr>
            <a:xfrm>
              <a:off x="2357422" y="4857760"/>
              <a:ext cx="4500594" cy="164305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/>
                </a:rPr>
                <a:t>-ТВ</a:t>
              </a:r>
              <a:r>
                <a:rPr lang="ru-RU" sz="3200" b="1" i="1" dirty="0" smtClean="0">
                  <a:solidFill>
                    <a:srgbClr val="0000CC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/>
                </a:rPr>
                <a:t>А</a:t>
              </a: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/>
                </a:rPr>
                <a:t>Р-/-ТВ</a:t>
              </a:r>
              <a:r>
                <a:rPr lang="ru-RU" sz="3200" b="1" i="1" dirty="0" smtClean="0">
                  <a:solidFill>
                    <a:srgbClr val="006600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/>
                </a:rPr>
                <a:t>О</a:t>
              </a: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/>
                </a:rPr>
                <a:t>Р-</a:t>
              </a:r>
            </a:p>
            <a:p>
              <a:pPr lvl="0" algn="ctr"/>
              <a:r>
                <a:rPr lang="ru-RU" sz="3200" b="1" u="sng" dirty="0" smtClean="0">
                  <a:solidFill>
                    <a:srgbClr val="008000"/>
                  </a:solidFill>
                  <a:latin typeface="Arial"/>
                </a:rPr>
                <a:t>Без ударения </a:t>
              </a:r>
              <a:r>
                <a:rPr lang="ru-RU" sz="3200" b="1" dirty="0" smtClean="0">
                  <a:solidFill>
                    <a:srgbClr val="000000"/>
                  </a:solidFill>
                  <a:latin typeface="Arial"/>
                </a:rPr>
                <a:t>пишется </a:t>
              </a:r>
              <a:r>
                <a:rPr lang="ru-RU" sz="3200" b="1" i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dirty="0" smtClean="0">
                  <a:solidFill>
                    <a:srgbClr val="000000"/>
                  </a:solidFill>
                  <a:latin typeface="Arial"/>
                </a:rPr>
                <a:t>, </a:t>
              </a:r>
            </a:p>
            <a:p>
              <a:pPr lvl="0" algn="ctr"/>
              <a:r>
                <a:rPr lang="ru-RU" sz="3200" b="1" dirty="0" smtClean="0">
                  <a:solidFill>
                    <a:schemeClr val="tx1"/>
                  </a:solidFill>
                  <a:latin typeface="Arial"/>
                </a:rPr>
                <a:t>под ударением </a:t>
              </a:r>
              <a:r>
                <a:rPr lang="ru-RU" sz="3200" b="1" dirty="0" smtClean="0">
                  <a:solidFill>
                    <a:srgbClr val="000000"/>
                  </a:solidFill>
                  <a:latin typeface="Arial"/>
                </a:rPr>
                <a:t>может </a:t>
              </a:r>
              <a:r>
                <a:rPr lang="ru-RU" sz="3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писаться</a:t>
              </a:r>
            </a:p>
            <a:p>
              <a:pPr lvl="0" algn="ctr"/>
              <a:r>
                <a:rPr lang="ru-RU" sz="3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как </a:t>
              </a:r>
              <a:r>
                <a:rPr lang="ru-RU" sz="3200" b="1" i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так и</a:t>
              </a:r>
              <a:r>
                <a:rPr lang="ru-RU" sz="3200" b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 </a:t>
              </a:r>
              <a:r>
                <a:rPr lang="ru-RU" sz="3200" b="1" i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о:</a:t>
              </a:r>
            </a:p>
            <a:p>
              <a:pPr lvl="0" algn="ctr"/>
              <a:r>
                <a:rPr lang="ru-RU" sz="3200" b="1" i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тв</a:t>
              </a:r>
              <a:r>
                <a:rPr lang="ru-RU" sz="3200" b="1" i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р</a:t>
              </a:r>
              <a:r>
                <a:rPr lang="ru-RU" sz="3200" b="1" i="1" u="sng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и</a:t>
              </a:r>
              <a:r>
                <a:rPr lang="ru-RU" sz="3200" b="1" i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ть, тв</a:t>
              </a:r>
              <a:r>
                <a:rPr lang="ru-RU" sz="3200" b="1" i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рь, тв</a:t>
              </a:r>
              <a:r>
                <a:rPr lang="ru-RU" sz="3200" b="1" i="1" u="sng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рчество</a:t>
              </a:r>
              <a:endParaRPr lang="ru-RU" sz="240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lvl="0"/>
              <a:r>
                <a:rPr lang="ru-RU" sz="20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                                 </a:t>
              </a:r>
              <a:r>
                <a:rPr lang="ru-RU" sz="28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ИСКЛ. - утв</a:t>
              </a:r>
              <a:r>
                <a:rPr lang="ru-RU" sz="2800" b="1" i="1" u="sng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28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рь</a:t>
              </a:r>
              <a:endParaRPr lang="ru-RU" sz="2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Умножение 47"/>
            <p:cNvSpPr/>
            <p:nvPr/>
          </p:nvSpPr>
          <p:spPr>
            <a:xfrm>
              <a:off x="6415245" y="4984148"/>
              <a:ext cx="141767" cy="154698"/>
            </a:xfrm>
            <a:prstGeom prst="mathMultiply">
              <a:avLst>
                <a:gd name="adj1" fmla="val 4473"/>
              </a:avLst>
            </a:prstGeom>
            <a:grpFill/>
            <a:ln>
              <a:solidFill>
                <a:srgbClr val="E6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179512" y="2852936"/>
            <a:ext cx="8964488" cy="4005064"/>
            <a:chOff x="3668792" y="1118255"/>
            <a:chExt cx="3357586" cy="1643074"/>
          </a:xfrm>
          <a:blipFill>
            <a:blip r:embed="rId4"/>
            <a:stretch>
              <a:fillRect/>
            </a:stretch>
          </a:blipFill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3668792" y="1118255"/>
              <a:ext cx="3357586" cy="16430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6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-Г</a:t>
              </a:r>
              <a:r>
                <a:rPr lang="ru-RU" sz="3600" b="1" i="1" dirty="0" smtClean="0">
                  <a:solidFill>
                    <a:srgbClr val="0000CC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6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Р-/-Г</a:t>
              </a:r>
              <a:r>
                <a:rPr lang="ru-RU" sz="3600" b="1" i="1" dirty="0" smtClean="0">
                  <a:solidFill>
                    <a:srgbClr val="006600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6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Р-</a:t>
              </a:r>
            </a:p>
            <a:p>
              <a:pPr algn="ctr"/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В корне </a:t>
              </a:r>
              <a:r>
                <a:rPr lang="ru-RU" sz="3200" b="1" i="1" u="sng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под ударением 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– </a:t>
              </a:r>
              <a:r>
                <a:rPr lang="ru-RU" sz="3200" b="1" i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</a:t>
              </a:r>
            </a:p>
            <a:p>
              <a:pPr algn="ctr"/>
              <a:r>
                <a:rPr lang="ru-RU" sz="3200" b="1" i="1" u="sng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без ударения 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– </a:t>
              </a:r>
              <a:r>
                <a:rPr lang="ru-RU" sz="3200" b="1" i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О:</a:t>
              </a:r>
              <a:endParaRPr lang="ru-RU" sz="3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заг</a:t>
              </a:r>
              <a:r>
                <a:rPr lang="ru-RU" sz="3200" b="1" i="1" u="sng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р, заг</a:t>
              </a:r>
              <a:r>
                <a:rPr lang="ru-RU" sz="3200" b="1" i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р</a:t>
              </a:r>
              <a:r>
                <a:rPr lang="ru-RU" sz="3200" b="1" i="1" u="sng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е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л</a:t>
              </a:r>
            </a:p>
            <a:p>
              <a:r>
                <a:rPr lang="ru-RU" sz="2000" b="1" i="1" dirty="0" smtClean="0">
                  <a:solidFill>
                    <a:srgbClr val="FF0000"/>
                  </a:solidFill>
                  <a:latin typeface="arial"/>
                </a:rPr>
                <a:t>                          </a:t>
              </a:r>
              <a:r>
                <a:rPr lang="ru-RU" sz="2800" b="1" i="1" dirty="0" smtClean="0">
                  <a:solidFill>
                    <a:srgbClr val="FF0000"/>
                  </a:solidFill>
                  <a:latin typeface="arial"/>
                </a:rPr>
                <a:t>ИСКЛ. - приг</a:t>
              </a:r>
              <a:r>
                <a:rPr lang="ru-RU" sz="2800" b="1" i="1" u="sng" dirty="0" smtClean="0">
                  <a:solidFill>
                    <a:srgbClr val="FF0000"/>
                  </a:solidFill>
                  <a:latin typeface="arial"/>
                </a:rPr>
                <a:t>а</a:t>
              </a:r>
              <a:r>
                <a:rPr lang="ru-RU" sz="2800" b="1" i="1" dirty="0" smtClean="0">
                  <a:solidFill>
                    <a:srgbClr val="FF0000"/>
                  </a:solidFill>
                  <a:latin typeface="arial"/>
                </a:rPr>
                <a:t>рь, изг</a:t>
              </a:r>
              <a:r>
                <a:rPr lang="ru-RU" sz="2800" b="1" i="1" u="sng" dirty="0" smtClean="0">
                  <a:solidFill>
                    <a:srgbClr val="FF0000"/>
                  </a:solidFill>
                  <a:latin typeface="arial"/>
                </a:rPr>
                <a:t>а</a:t>
              </a:r>
              <a:r>
                <a:rPr lang="ru-RU" sz="2800" b="1" i="1" dirty="0" smtClean="0">
                  <a:solidFill>
                    <a:srgbClr val="FF0000"/>
                  </a:solidFill>
                  <a:latin typeface="arial"/>
                </a:rPr>
                <a:t>рь, выг</a:t>
              </a:r>
              <a:r>
                <a:rPr lang="ru-RU" sz="2800" b="1" i="1" u="sng" dirty="0" smtClean="0">
                  <a:solidFill>
                    <a:srgbClr val="FF0000"/>
                  </a:solidFill>
                  <a:latin typeface="arial"/>
                </a:rPr>
                <a:t>а</a:t>
              </a:r>
              <a:r>
                <a:rPr lang="ru-RU" sz="2800" b="1" i="1" dirty="0" smtClean="0">
                  <a:solidFill>
                    <a:srgbClr val="FF0000"/>
                  </a:solidFill>
                  <a:latin typeface="arial"/>
                </a:rPr>
                <a:t>рки.</a:t>
              </a:r>
              <a:endPara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Умножение 41"/>
            <p:cNvSpPr/>
            <p:nvPr/>
          </p:nvSpPr>
          <p:spPr>
            <a:xfrm>
              <a:off x="6651967" y="1307841"/>
              <a:ext cx="146418" cy="200020"/>
            </a:xfrm>
            <a:prstGeom prst="mathMultiply">
              <a:avLst>
                <a:gd name="adj1" fmla="val 4473"/>
              </a:avLst>
            </a:prstGeom>
            <a:grpFill/>
            <a:ln>
              <a:solidFill>
                <a:srgbClr val="E6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8" name="Группа 87"/>
          <p:cNvGrpSpPr/>
          <p:nvPr/>
        </p:nvGrpSpPr>
        <p:grpSpPr>
          <a:xfrm>
            <a:off x="0" y="2924944"/>
            <a:ext cx="9144000" cy="3933056"/>
            <a:chOff x="0" y="2996952"/>
            <a:chExt cx="3428992" cy="1643074"/>
          </a:xfrm>
          <a:blipFill>
            <a:blip r:embed="rId4"/>
            <a:stretch>
              <a:fillRect/>
            </a:stretch>
          </a:blipFill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0" y="2996952"/>
              <a:ext cx="3428992" cy="16430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24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36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-КЛ</a:t>
              </a:r>
              <a:r>
                <a:rPr lang="ru-RU" sz="3600" b="1" i="1" dirty="0" smtClean="0">
                  <a:solidFill>
                    <a:srgbClr val="0000CC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6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Н-/-КЛ</a:t>
              </a:r>
              <a:r>
                <a:rPr lang="ru-RU" sz="3600" b="1" i="1" dirty="0" smtClean="0">
                  <a:solidFill>
                    <a:srgbClr val="006600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6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Н-</a:t>
              </a:r>
            </a:p>
            <a:p>
              <a:pPr algn="ctr"/>
              <a:r>
                <a:rPr lang="ru-RU" sz="3200" b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Без ударения </a:t>
              </a:r>
              <a:r>
                <a:rPr lang="ru-RU" sz="3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пишется </a:t>
              </a:r>
              <a:r>
                <a:rPr lang="ru-RU" sz="3200" b="1" i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</a:p>
            <a:p>
              <a:pPr algn="ctr"/>
              <a:r>
                <a:rPr lang="ru-RU" sz="3200" b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под ударением </a:t>
              </a:r>
              <a:r>
                <a:rPr lang="ru-RU" sz="3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может писаться </a:t>
              </a:r>
            </a:p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как </a:t>
              </a:r>
              <a:r>
                <a:rPr lang="ru-RU" sz="3200" b="1" i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так и </a:t>
              </a:r>
              <a:r>
                <a:rPr lang="ru-RU" sz="3200" b="1" i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о:</a:t>
              </a:r>
              <a:endParaRPr lang="ru-RU" sz="28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28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накл</a:t>
              </a:r>
              <a:r>
                <a:rPr lang="ru-RU" sz="2800" b="1" i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8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н</a:t>
              </a:r>
              <a:r>
                <a:rPr lang="ru-RU" sz="2800" b="1" i="1" u="sng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и</a:t>
              </a:r>
              <a:r>
                <a:rPr lang="ru-RU" sz="28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ть, кл</a:t>
              </a:r>
              <a:r>
                <a:rPr lang="ru-RU" sz="2800" b="1" i="1" u="sng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28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няться, покл</a:t>
              </a:r>
              <a:r>
                <a:rPr lang="ru-RU" sz="2800" b="1" i="1" u="sng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8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н</a:t>
              </a:r>
              <a:endPara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" name="Умножение 78"/>
            <p:cNvSpPr/>
            <p:nvPr/>
          </p:nvSpPr>
          <p:spPr>
            <a:xfrm>
              <a:off x="3091646" y="3117281"/>
              <a:ext cx="135015" cy="150410"/>
            </a:xfrm>
            <a:prstGeom prst="mathMultiply">
              <a:avLst>
                <a:gd name="adj1" fmla="val 4473"/>
              </a:avLst>
            </a:prstGeom>
            <a:grpFill/>
            <a:ln>
              <a:solidFill>
                <a:srgbClr val="E6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6" name="Группа 95"/>
          <p:cNvGrpSpPr/>
          <p:nvPr/>
        </p:nvGrpSpPr>
        <p:grpSpPr>
          <a:xfrm>
            <a:off x="0" y="2780928"/>
            <a:ext cx="9144000" cy="4077072"/>
            <a:chOff x="251521" y="2924943"/>
            <a:chExt cx="8640960" cy="3456384"/>
          </a:xfrm>
          <a:blipFill>
            <a:blip r:embed="rId4"/>
            <a:stretch>
              <a:fillRect/>
            </a:stretch>
          </a:blipFill>
        </p:grpSpPr>
        <p:grpSp>
          <p:nvGrpSpPr>
            <p:cNvPr id="52" name="Группа 51"/>
            <p:cNvGrpSpPr/>
            <p:nvPr/>
          </p:nvGrpSpPr>
          <p:grpSpPr>
            <a:xfrm>
              <a:off x="251521" y="2924943"/>
              <a:ext cx="8640960" cy="3456384"/>
              <a:chOff x="5391124" y="2537513"/>
              <a:chExt cx="4000528" cy="1643074"/>
            </a:xfrm>
            <a:grpFill/>
          </p:grpSpPr>
          <p:sp>
            <p:nvSpPr>
              <p:cNvPr id="50" name="Скругленный прямоугольник 49"/>
              <p:cNvSpPr/>
              <p:nvPr/>
            </p:nvSpPr>
            <p:spPr>
              <a:xfrm>
                <a:off x="5391124" y="2537513"/>
                <a:ext cx="4000528" cy="1643074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3600" b="1" i="1" dirty="0" smtClean="0">
                    <a:solidFill>
                      <a:srgbClr val="000000"/>
                    </a:solidFill>
                    <a:effectLst>
                      <a:glow rad="101600">
                        <a:srgbClr val="FFFF00">
                          <a:alpha val="60000"/>
                        </a:srgbClr>
                      </a:glow>
                    </a:effectLst>
                    <a:latin typeface="Arial" pitchFamily="34" charset="0"/>
                    <a:cs typeface="Arial" pitchFamily="34" charset="0"/>
                  </a:rPr>
                  <a:t>-ПЛ</a:t>
                </a:r>
                <a:r>
                  <a:rPr lang="ru-RU" sz="3600" b="1" i="1" dirty="0" smtClean="0">
                    <a:solidFill>
                      <a:srgbClr val="0000CC"/>
                    </a:solidFill>
                    <a:effectLst>
                      <a:glow rad="101600">
                        <a:srgbClr val="FFFF00">
                          <a:alpha val="60000"/>
                        </a:srgbClr>
                      </a:glow>
                    </a:effectLst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ru-RU" sz="3600" b="1" i="1" dirty="0" smtClean="0">
                    <a:solidFill>
                      <a:srgbClr val="000000"/>
                    </a:solidFill>
                    <a:effectLst>
                      <a:glow rad="101600">
                        <a:srgbClr val="FFFF00">
                          <a:alpha val="60000"/>
                        </a:srgbClr>
                      </a:glow>
                    </a:effectLst>
                    <a:latin typeface="Arial" pitchFamily="34" charset="0"/>
                    <a:cs typeface="Arial" pitchFamily="34" charset="0"/>
                  </a:rPr>
                  <a:t>В-/-ПЛ</a:t>
                </a:r>
                <a:r>
                  <a:rPr lang="ru-RU" sz="3600" b="1" i="1" dirty="0" smtClean="0">
                    <a:solidFill>
                      <a:srgbClr val="006600"/>
                    </a:solidFill>
                    <a:effectLst>
                      <a:glow rad="101600">
                        <a:srgbClr val="FFFF00">
                          <a:alpha val="60000"/>
                        </a:srgbClr>
                      </a:glow>
                    </a:effectLst>
                    <a:latin typeface="Arial" pitchFamily="34" charset="0"/>
                    <a:cs typeface="Arial" pitchFamily="34" charset="0"/>
                  </a:rPr>
                  <a:t>О</a:t>
                </a:r>
                <a:r>
                  <a:rPr lang="ru-RU" sz="3600" b="1" i="1" dirty="0" smtClean="0">
                    <a:solidFill>
                      <a:srgbClr val="000000"/>
                    </a:solidFill>
                    <a:effectLst>
                      <a:glow rad="101600">
                        <a:srgbClr val="FFFF00">
                          <a:alpha val="60000"/>
                        </a:srgbClr>
                      </a:glow>
                    </a:effectLst>
                    <a:latin typeface="Arial" pitchFamily="34" charset="0"/>
                    <a:cs typeface="Arial" pitchFamily="34" charset="0"/>
                  </a:rPr>
                  <a:t>В-</a:t>
                </a:r>
              </a:p>
              <a:p>
                <a:pPr algn="ctr"/>
                <a:r>
                  <a:rPr lang="ru-RU" sz="3200" b="1" i="1" dirty="0" smtClean="0">
                    <a:solidFill>
                      <a:srgbClr val="006600"/>
                    </a:solidFill>
                    <a:latin typeface="Arial" pitchFamily="34" charset="0"/>
                    <a:cs typeface="Arial" pitchFamily="34" charset="0"/>
                  </a:rPr>
                  <a:t>О</a:t>
                </a:r>
                <a:r>
                  <a:rPr lang="ru-RU" sz="3200" b="1" i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– только в трёх словах:</a:t>
                </a:r>
              </a:p>
              <a:p>
                <a:pPr algn="ctr"/>
                <a:r>
                  <a:rPr lang="ru-RU" sz="3200" b="1" i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ПЛ</a:t>
                </a:r>
                <a:r>
                  <a:rPr lang="ru-RU" sz="3200" b="1" i="1" dirty="0" smtClean="0">
                    <a:solidFill>
                      <a:srgbClr val="006600"/>
                    </a:solidFill>
                    <a:latin typeface="Arial" pitchFamily="34" charset="0"/>
                    <a:cs typeface="Arial" pitchFamily="34" charset="0"/>
                  </a:rPr>
                  <a:t>О</a:t>
                </a:r>
                <a:r>
                  <a:rPr lang="ru-RU" sz="3200" b="1" i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ВЕЦ, ПЛ</a:t>
                </a:r>
                <a:r>
                  <a:rPr lang="ru-RU" sz="3200" b="1" i="1" dirty="0" smtClean="0">
                    <a:solidFill>
                      <a:srgbClr val="006600"/>
                    </a:solidFill>
                    <a:latin typeface="Arial" pitchFamily="34" charset="0"/>
                    <a:cs typeface="Arial" pitchFamily="34" charset="0"/>
                  </a:rPr>
                  <a:t>О</a:t>
                </a:r>
                <a:r>
                  <a:rPr lang="ru-RU" sz="3200" b="1" i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ВЧИХА, ПЛ</a:t>
                </a:r>
                <a:r>
                  <a:rPr lang="ru-RU" sz="3200" b="1" i="1" dirty="0" smtClean="0">
                    <a:solidFill>
                      <a:srgbClr val="006600"/>
                    </a:solidFill>
                    <a:latin typeface="Arial" pitchFamily="34" charset="0"/>
                    <a:cs typeface="Arial" pitchFamily="34" charset="0"/>
                  </a:rPr>
                  <a:t>О</a:t>
                </a:r>
                <a:r>
                  <a:rPr lang="ru-RU" sz="3200" b="1" i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ВЦЫ.</a:t>
                </a:r>
              </a:p>
              <a:p>
                <a:pPr algn="ctr"/>
                <a:r>
                  <a:rPr lang="ru-RU" sz="3200" b="1" i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В остальных словах – </a:t>
                </a:r>
                <a:r>
                  <a:rPr lang="ru-RU" sz="3200" b="1" i="1" dirty="0" smtClean="0">
                    <a:solidFill>
                      <a:srgbClr val="0000CC"/>
                    </a:solidFill>
                    <a:latin typeface="Arial" pitchFamily="34" charset="0"/>
                    <a:cs typeface="Arial" pitchFamily="34" charset="0"/>
                  </a:rPr>
                  <a:t>А:</a:t>
                </a:r>
              </a:p>
              <a:p>
                <a:pPr algn="ctr"/>
                <a:r>
                  <a:rPr lang="ru-RU" sz="3200" b="1" i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пл</a:t>
                </a:r>
                <a:r>
                  <a:rPr lang="ru-RU" sz="3200" b="1" i="1" dirty="0" smtClean="0">
                    <a:solidFill>
                      <a:srgbClr val="0000CC"/>
                    </a:solidFill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ru-RU" sz="3200" b="1" i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вник, спл</a:t>
                </a:r>
                <a:r>
                  <a:rPr lang="ru-RU" sz="3200" b="1" i="1" dirty="0" smtClean="0">
                    <a:solidFill>
                      <a:srgbClr val="0000CC"/>
                    </a:solidFill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ru-RU" sz="3200" b="1" i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вляться</a:t>
                </a:r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" name="Умножение 50"/>
              <p:cNvSpPr/>
              <p:nvPr/>
            </p:nvSpPr>
            <p:spPr>
              <a:xfrm>
                <a:off x="8929718" y="2786058"/>
                <a:ext cx="214314" cy="200020"/>
              </a:xfrm>
              <a:prstGeom prst="mathMultiply">
                <a:avLst>
                  <a:gd name="adj1" fmla="val 447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92" name="Умножение 91"/>
            <p:cNvSpPr/>
            <p:nvPr/>
          </p:nvSpPr>
          <p:spPr>
            <a:xfrm>
              <a:off x="8110425" y="3169125"/>
              <a:ext cx="288032" cy="288032"/>
            </a:xfrm>
            <a:prstGeom prst="mathMultiply">
              <a:avLst>
                <a:gd name="adj1" fmla="val 4473"/>
              </a:avLst>
            </a:prstGeom>
            <a:grpFill/>
            <a:ln>
              <a:solidFill>
                <a:srgbClr val="E6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9" name="Группа 138"/>
          <p:cNvGrpSpPr/>
          <p:nvPr/>
        </p:nvGrpSpPr>
        <p:grpSpPr>
          <a:xfrm>
            <a:off x="-145032" y="2889177"/>
            <a:ext cx="9289032" cy="3968823"/>
            <a:chOff x="2361380" y="7614592"/>
            <a:chExt cx="5225117" cy="1463982"/>
          </a:xfrm>
          <a:blipFill>
            <a:blip r:embed="rId4"/>
            <a:stretch>
              <a:fillRect/>
            </a:stretch>
          </a:blipFill>
        </p:grpSpPr>
        <p:sp>
          <p:nvSpPr>
            <p:cNvPr id="140" name="Скругленный прямоугольник 139"/>
            <p:cNvSpPr/>
            <p:nvPr/>
          </p:nvSpPr>
          <p:spPr>
            <a:xfrm>
              <a:off x="2361380" y="7614592"/>
              <a:ext cx="5225117" cy="146398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39700">
                      <a:srgbClr val="FFFF00">
                        <a:alpha val="4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-</a:t>
              </a:r>
              <a:r>
                <a:rPr lang="ru-RU" sz="3200" b="1" i="1" dirty="0" smtClean="0">
                  <a:solidFill>
                    <a:srgbClr val="0000CC"/>
                  </a:solidFill>
                  <a:effectLst>
                    <a:glow rad="139700">
                      <a:srgbClr val="FFFF00">
                        <a:alpha val="4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И</a:t>
              </a: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39700">
                      <a:srgbClr val="FFFF00">
                        <a:alpha val="4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-/-</a:t>
              </a:r>
              <a:r>
                <a:rPr lang="ru-RU" sz="3200" b="1" i="1" dirty="0" smtClean="0">
                  <a:solidFill>
                    <a:srgbClr val="339933"/>
                  </a:solidFill>
                  <a:effectLst>
                    <a:glow rad="139700">
                      <a:srgbClr val="FFFF00">
                        <a:alpha val="4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Е</a:t>
              </a: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39700">
                      <a:srgbClr val="FFFF00">
                        <a:alpha val="4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-</a:t>
              </a:r>
            </a:p>
            <a:p>
              <a:pPr lvl="0" algn="ctr"/>
              <a:r>
                <a:rPr lang="ru-RU" sz="2800" b="1" dirty="0" smtClean="0">
                  <a:solidFill>
                    <a:srgbClr val="000000"/>
                  </a:solidFill>
                  <a:latin typeface="Verdana"/>
                  <a:ea typeface="Times New Roman"/>
                  <a:cs typeface="Times New Roman"/>
                </a:rPr>
                <a:t> </a:t>
              </a:r>
              <a:r>
                <a:rPr lang="ru-RU" sz="3200" b="1" dirty="0" smtClean="0">
                  <a:solidFill>
                    <a:srgbClr val="000000"/>
                  </a:solidFill>
                  <a:latin typeface="Arial" pitchFamily="34" charset="0"/>
                  <a:ea typeface="Times New Roman"/>
                  <a:cs typeface="Arial" pitchFamily="34" charset="0"/>
                </a:rPr>
                <a:t>В корне - </a:t>
              </a:r>
              <a:r>
                <a:rPr lang="ru-RU" sz="3200" b="1" dirty="0" smtClean="0">
                  <a:solidFill>
                    <a:srgbClr val="0000CC"/>
                  </a:solidFill>
                  <a:latin typeface="Arial" pitchFamily="34" charset="0"/>
                  <a:ea typeface="Times New Roman"/>
                  <a:cs typeface="Arial" pitchFamily="34" charset="0"/>
                </a:rPr>
                <a:t>И</a:t>
              </a:r>
              <a:r>
                <a:rPr lang="ru-RU" sz="3200" b="1" dirty="0" smtClean="0">
                  <a:solidFill>
                    <a:srgbClr val="000000"/>
                  </a:solidFill>
                  <a:latin typeface="Arial" pitchFamily="34" charset="0"/>
                  <a:ea typeface="Times New Roman"/>
                  <a:cs typeface="Arial" pitchFamily="34" charset="0"/>
                </a:rPr>
                <a:t>, если за корнем есть      суффикс </a:t>
              </a:r>
              <a:r>
                <a:rPr lang="ru-RU" sz="3200" b="1" dirty="0" smtClean="0">
                  <a:solidFill>
                    <a:srgbClr val="FF0000"/>
                  </a:solidFill>
                  <a:latin typeface="Arial" pitchFamily="34" charset="0"/>
                  <a:ea typeface="Times New Roman"/>
                  <a:cs typeface="Arial" pitchFamily="34" charset="0"/>
                </a:rPr>
                <a:t>А</a:t>
              </a:r>
              <a:r>
                <a:rPr lang="ru-RU" sz="3200" b="1" dirty="0" smtClean="0">
                  <a:solidFill>
                    <a:srgbClr val="000000"/>
                  </a:solidFill>
                  <a:latin typeface="Arial" pitchFamily="34" charset="0"/>
                  <a:ea typeface="Times New Roman"/>
                  <a:cs typeface="Arial" pitchFamily="34" charset="0"/>
                </a:rPr>
                <a:t>, </a:t>
              </a:r>
              <a:endParaRPr lang="en-US" sz="3200" b="1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endParaRPr>
            </a:p>
            <a:p>
              <a:pPr algn="ctr"/>
              <a:r>
                <a:rPr lang="en-US" sz="3200" b="1" dirty="0" smtClean="0">
                  <a:solidFill>
                    <a:srgbClr val="000000"/>
                  </a:solidFill>
                  <a:latin typeface="Arial" pitchFamily="34" charset="0"/>
                  <a:ea typeface="Times New Roman"/>
                  <a:cs typeface="Arial" pitchFamily="34" charset="0"/>
                </a:rPr>
                <a:t>  </a:t>
              </a:r>
              <a:r>
                <a:rPr lang="ru-RU" sz="3200" b="1" dirty="0" smtClean="0">
                  <a:solidFill>
                    <a:srgbClr val="000000"/>
                  </a:solidFill>
                  <a:latin typeface="Arial" pitchFamily="34" charset="0"/>
                  <a:ea typeface="Times New Roman"/>
                  <a:cs typeface="Arial" pitchFamily="34" charset="0"/>
                </a:rPr>
                <a:t> </a:t>
              </a:r>
              <a:r>
                <a:rPr lang="en-US" sz="3200" b="1" dirty="0" smtClean="0">
                  <a:solidFill>
                    <a:srgbClr val="000000"/>
                  </a:solidFill>
                  <a:latin typeface="Arial" pitchFamily="34" charset="0"/>
                  <a:ea typeface="Times New Roman"/>
                  <a:cs typeface="Arial" pitchFamily="34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Arial" pitchFamily="34" charset="0"/>
                  <a:ea typeface="Times New Roman"/>
                  <a:cs typeface="Arial" pitchFamily="34" charset="0"/>
                </a:rPr>
                <a:t>в корне - </a:t>
              </a:r>
              <a:r>
                <a:rPr lang="ru-RU" sz="3200" b="1" dirty="0" smtClean="0">
                  <a:solidFill>
                    <a:srgbClr val="339933"/>
                  </a:solidFill>
                  <a:latin typeface="Arial" pitchFamily="34" charset="0"/>
                  <a:ea typeface="Times New Roman"/>
                  <a:cs typeface="Arial" pitchFamily="34" charset="0"/>
                </a:rPr>
                <a:t>О</a:t>
              </a:r>
              <a:r>
                <a:rPr lang="ru-RU" sz="3200" b="1" dirty="0" smtClean="0">
                  <a:solidFill>
                    <a:srgbClr val="000000"/>
                  </a:solidFill>
                  <a:latin typeface="Arial" pitchFamily="34" charset="0"/>
                  <a:ea typeface="Times New Roman"/>
                  <a:cs typeface="Arial" pitchFamily="34" charset="0"/>
                </a:rPr>
                <a:t>, если за корнем </a:t>
              </a:r>
              <a:r>
                <a:rPr lang="ru-RU" sz="3200" b="1" dirty="0" smtClean="0">
                  <a:solidFill>
                    <a:srgbClr val="FF0000"/>
                  </a:solidFill>
                  <a:latin typeface="Arial" pitchFamily="34" charset="0"/>
                  <a:ea typeface="Times New Roman"/>
                  <a:cs typeface="Arial" pitchFamily="34" charset="0"/>
                </a:rPr>
                <a:t>нет А</a:t>
              </a:r>
              <a:r>
                <a:rPr lang="ru-RU" sz="3200" b="1" dirty="0" smtClean="0">
                  <a:solidFill>
                    <a:srgbClr val="000000"/>
                  </a:solidFill>
                  <a:latin typeface="Arial" pitchFamily="34" charset="0"/>
                  <a:ea typeface="Times New Roman"/>
                  <a:cs typeface="Arial" pitchFamily="34" charset="0"/>
                </a:rPr>
                <a:t>:</a:t>
              </a: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2800" b="1" i="1" dirty="0" smtClean="0">
                  <a:solidFill>
                    <a:schemeClr val="tx1"/>
                  </a:solidFill>
                  <a:effectLst>
                    <a:glow rad="139700">
                      <a:srgbClr val="FFFF00">
                        <a:alpha val="4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      </a:t>
              </a:r>
              <a:r>
                <a:rPr lang="ru-RU" sz="2800" b="1" i="1" dirty="0" smtClean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соб</a:t>
              </a:r>
              <a:r>
                <a:rPr lang="ru-RU" sz="2800" b="1" i="1" dirty="0" smtClean="0">
                  <a:solidFill>
                    <a:srgbClr val="0000CC"/>
                  </a:solidFill>
                  <a:effectLst/>
                  <a:latin typeface="Arial" pitchFamily="34" charset="0"/>
                  <a:cs typeface="Arial" pitchFamily="34" charset="0"/>
                </a:rPr>
                <a:t>и</a:t>
              </a:r>
              <a:r>
                <a:rPr lang="ru-RU" sz="2800" b="1" i="1" dirty="0" smtClean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р</a:t>
              </a:r>
              <a:r>
                <a:rPr lang="ru-RU" sz="2800" b="1" i="1" dirty="0" smtClean="0"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2800" b="1" i="1" dirty="0" smtClean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ть – соб</a:t>
              </a:r>
              <a:r>
                <a:rPr lang="ru-RU" sz="2800" b="1" i="1" dirty="0" smtClean="0">
                  <a:solidFill>
                    <a:srgbClr val="339933"/>
                  </a:solidFill>
                  <a:effectLst/>
                  <a:latin typeface="Arial" pitchFamily="34" charset="0"/>
                  <a:cs typeface="Arial" pitchFamily="34" charset="0"/>
                </a:rPr>
                <a:t>е</a:t>
              </a:r>
              <a:r>
                <a:rPr lang="ru-RU" sz="2800" b="1" i="1" dirty="0" smtClean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ру, выж</a:t>
              </a:r>
              <a:r>
                <a:rPr lang="ru-RU" sz="2800" b="1" i="1" dirty="0" smtClean="0">
                  <a:solidFill>
                    <a:srgbClr val="0000CC"/>
                  </a:solidFill>
                  <a:effectLst/>
                  <a:latin typeface="Arial" pitchFamily="34" charset="0"/>
                  <a:cs typeface="Arial" pitchFamily="34" charset="0"/>
                </a:rPr>
                <a:t>и</a:t>
              </a:r>
              <a:r>
                <a:rPr lang="ru-RU" sz="2800" b="1" i="1" dirty="0" smtClean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г</a:t>
              </a:r>
              <a:r>
                <a:rPr lang="ru-RU" sz="2800" b="1" i="1" dirty="0" smtClean="0"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2800" b="1" i="1" dirty="0" smtClean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ть – выж</a:t>
              </a:r>
              <a:r>
                <a:rPr lang="ru-RU" sz="2800" b="1" i="1" dirty="0" smtClean="0">
                  <a:solidFill>
                    <a:srgbClr val="339933"/>
                  </a:solidFill>
                  <a:effectLst/>
                  <a:latin typeface="Arial" pitchFamily="34" charset="0"/>
                  <a:cs typeface="Arial" pitchFamily="34" charset="0"/>
                </a:rPr>
                <a:t>е</a:t>
              </a:r>
              <a:r>
                <a:rPr lang="ru-RU" sz="2800" b="1" i="1" dirty="0" smtClean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чь.</a:t>
              </a:r>
            </a:p>
            <a:p>
              <a:pPr lvl="0" algn="ctr"/>
              <a:r>
                <a:rPr lang="ru-RU" sz="28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ИСКЛ.: сочетание, сочетать</a:t>
              </a:r>
              <a:endPara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ru-RU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1" name="Умножение 140"/>
            <p:cNvSpPr/>
            <p:nvPr/>
          </p:nvSpPr>
          <p:spPr>
            <a:xfrm>
              <a:off x="6857411" y="7752704"/>
              <a:ext cx="165264" cy="144775"/>
            </a:xfrm>
            <a:prstGeom prst="mathMultiply">
              <a:avLst>
                <a:gd name="adj1" fmla="val 4473"/>
              </a:avLst>
            </a:prstGeom>
            <a:grpFill/>
            <a:ln>
              <a:solidFill>
                <a:srgbClr val="E6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0" y="2780929"/>
            <a:ext cx="9144000" cy="4077071"/>
            <a:chOff x="2361380" y="6950551"/>
            <a:chExt cx="5143536" cy="1463982"/>
          </a:xfrm>
          <a:blipFill>
            <a:blip r:embed="rId4"/>
            <a:stretch>
              <a:fillRect/>
            </a:stretch>
          </a:blipFill>
        </p:grpSpPr>
        <p:sp>
          <p:nvSpPr>
            <p:cNvPr id="60" name="Скругленный прямоугольник 59"/>
            <p:cNvSpPr/>
            <p:nvPr/>
          </p:nvSpPr>
          <p:spPr>
            <a:xfrm>
              <a:off x="2361380" y="6950551"/>
              <a:ext cx="5143536" cy="146398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2800" b="1" i="1" dirty="0" smtClean="0">
                  <a:solidFill>
                    <a:schemeClr val="tx1"/>
                  </a:solidFill>
                  <a:effectLst>
                    <a:glow rad="139700">
                      <a:srgbClr val="FFFF00">
                        <a:alpha val="4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-Р</a:t>
              </a:r>
              <a:r>
                <a:rPr lang="ru-RU" sz="2800" b="1" i="1" dirty="0" smtClean="0">
                  <a:solidFill>
                    <a:srgbClr val="0000CC"/>
                  </a:solidFill>
                  <a:effectLst>
                    <a:glow rad="139700">
                      <a:srgbClr val="FFFF00">
                        <a:alpha val="4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2800" b="1" i="1" dirty="0" smtClean="0">
                  <a:solidFill>
                    <a:schemeClr val="tx1"/>
                  </a:solidFill>
                  <a:effectLst>
                    <a:glow rad="139700">
                      <a:srgbClr val="FFFF00">
                        <a:alpha val="4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ВН-/-Р</a:t>
              </a:r>
              <a:r>
                <a:rPr lang="ru-RU" sz="2800" b="1" i="1" dirty="0" smtClean="0">
                  <a:solidFill>
                    <a:srgbClr val="006600"/>
                  </a:solidFill>
                  <a:effectLst>
                    <a:glow rad="139700">
                      <a:srgbClr val="FFFF00">
                        <a:alpha val="4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800" b="1" i="1" dirty="0" smtClean="0">
                  <a:solidFill>
                    <a:schemeClr val="tx1"/>
                  </a:solidFill>
                  <a:effectLst>
                    <a:glow rad="139700">
                      <a:srgbClr val="FFFF00">
                        <a:alpha val="4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ВН-</a:t>
              </a:r>
            </a:p>
            <a:p>
              <a:pPr lvl="0" algn="ctr"/>
              <a:r>
                <a:rPr lang="ru-RU" sz="2800" b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28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- в значении «равный, одинаковый»,</a:t>
              </a:r>
            </a:p>
            <a:p>
              <a:pPr lvl="0" algn="ctr"/>
              <a:r>
                <a:rPr lang="ru-RU" sz="28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«находящийся рядом»:</a:t>
              </a:r>
            </a:p>
            <a:p>
              <a:pPr lvl="0" algn="ctr"/>
              <a:r>
                <a:rPr lang="ru-RU" sz="28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ср</a:t>
              </a:r>
              <a:r>
                <a:rPr lang="ru-RU" sz="2800" b="1" i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28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внить, пор</a:t>
              </a:r>
              <a:r>
                <a:rPr lang="ru-RU" sz="2800" b="1" i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28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вняться.</a:t>
              </a:r>
            </a:p>
            <a:p>
              <a:pPr lvl="0" algn="ctr"/>
              <a:r>
                <a:rPr lang="ru-RU" sz="2800" b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8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– в значении «ровный, гладкий, прямой»:</a:t>
              </a:r>
            </a:p>
            <a:p>
              <a:pPr lvl="0" algn="ctr"/>
              <a:r>
                <a:rPr lang="ru-RU" sz="28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выр</a:t>
              </a:r>
              <a:r>
                <a:rPr lang="ru-RU" sz="2800" b="1" i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8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внять , подр</a:t>
              </a:r>
              <a:r>
                <a:rPr lang="ru-RU" sz="2800" b="1" i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8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внять.</a:t>
              </a:r>
            </a:p>
            <a:p>
              <a:pPr lvl="0" algn="ctr"/>
              <a:r>
                <a:rPr lang="ru-RU" sz="20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                           </a:t>
              </a:r>
              <a:r>
                <a:rPr lang="ru-RU" sz="24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ИСКЛ.: поровну, ровесник, равнина</a:t>
              </a:r>
              <a:endPara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ru-RU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Умножение 60"/>
            <p:cNvSpPr/>
            <p:nvPr/>
          </p:nvSpPr>
          <p:spPr>
            <a:xfrm>
              <a:off x="6947443" y="7088663"/>
              <a:ext cx="165264" cy="144775"/>
            </a:xfrm>
            <a:prstGeom prst="mathMultiply">
              <a:avLst>
                <a:gd name="adj1" fmla="val 4473"/>
              </a:avLst>
            </a:prstGeom>
            <a:grpFill/>
            <a:ln>
              <a:solidFill>
                <a:srgbClr val="E6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6" name="Группа 75"/>
          <p:cNvGrpSpPr/>
          <p:nvPr/>
        </p:nvGrpSpPr>
        <p:grpSpPr>
          <a:xfrm>
            <a:off x="0" y="2780928"/>
            <a:ext cx="9144000" cy="4077072"/>
            <a:chOff x="2786050" y="3214686"/>
            <a:chExt cx="5286412" cy="2606648"/>
          </a:xfrm>
          <a:blipFill>
            <a:blip r:embed="rId4"/>
            <a:stretch>
              <a:fillRect/>
            </a:stretch>
          </a:blipFill>
        </p:grpSpPr>
        <p:sp>
          <p:nvSpPr>
            <p:cNvPr id="67" name="Скругленный прямоугольник 66"/>
            <p:cNvSpPr/>
            <p:nvPr/>
          </p:nvSpPr>
          <p:spPr>
            <a:xfrm>
              <a:off x="2786050" y="3214686"/>
              <a:ext cx="5286412" cy="260664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endPara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ctr"/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-Р</a:t>
              </a:r>
              <a:r>
                <a:rPr lang="ru-RU" sz="3200" b="1" i="1" dirty="0" smtClean="0">
                  <a:solidFill>
                    <a:srgbClr val="0000CC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СТ – (-Р</a:t>
              </a:r>
              <a:r>
                <a:rPr lang="ru-RU" sz="3200" b="1" i="1" dirty="0" smtClean="0">
                  <a:solidFill>
                    <a:srgbClr val="0000CC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Щ-) / - Р</a:t>
              </a:r>
              <a:r>
                <a:rPr lang="ru-RU" sz="3200" b="1" i="1" dirty="0" smtClean="0">
                  <a:solidFill>
                    <a:srgbClr val="006600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С – </a:t>
              </a:r>
            </a:p>
            <a:p>
              <a:pPr lvl="0" algn="ctr"/>
              <a:r>
                <a:rPr lang="ru-RU" sz="3200" b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– перед СТ и Щ, </a:t>
              </a:r>
            </a:p>
            <a:p>
              <a:pPr lvl="0" algn="ctr"/>
              <a:r>
                <a:rPr lang="ru-RU" sz="3200" b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– перед С.</a:t>
              </a:r>
            </a:p>
            <a:p>
              <a:pPr lvl="0" algn="ctr"/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Р</a:t>
              </a:r>
              <a:r>
                <a:rPr lang="ru-RU" sz="3200" b="1" i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u="sng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ст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ение, выр</a:t>
              </a:r>
              <a:r>
                <a:rPr lang="ru-RU" sz="3200" b="1" i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u="sng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выр</a:t>
              </a:r>
              <a:r>
                <a:rPr lang="ru-RU" sz="3200" b="1" i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u="sng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щ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у</a:t>
              </a:r>
            </a:p>
            <a:p>
              <a:pPr lvl="0"/>
              <a:r>
                <a:rPr lang="ru-RU" sz="24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      ИСКЛ. - рост</a:t>
              </a:r>
              <a:r>
                <a:rPr lang="ru-RU" sz="2400" b="1" i="1" u="sng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4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к, Рост</a:t>
              </a:r>
              <a:r>
                <a:rPr lang="ru-RU" sz="2400" b="1" i="1" u="sng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4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в, ростовщ</a:t>
              </a:r>
              <a:r>
                <a:rPr lang="ru-RU" sz="2400" b="1" i="1" u="sng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и</a:t>
              </a:r>
              <a:r>
                <a:rPr lang="ru-RU" sz="24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к</a:t>
              </a:r>
            </a:p>
            <a:p>
              <a:pPr lvl="0"/>
              <a:r>
                <a:rPr lang="ru-RU" sz="24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              отр</a:t>
              </a:r>
              <a:r>
                <a:rPr lang="ru-RU" sz="2400" b="1" i="1" u="sng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24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сль</a:t>
              </a:r>
              <a:r>
                <a:rPr lang="ru-RU" sz="24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 и его производные </a:t>
              </a:r>
              <a:r>
                <a:rPr lang="ru-RU" sz="24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отраслев</a:t>
              </a:r>
              <a:r>
                <a:rPr lang="ru-RU" sz="2400" b="1" i="1" u="sng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4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й,        </a:t>
              </a:r>
            </a:p>
            <a:p>
              <a:pPr lvl="0"/>
              <a:r>
                <a:rPr lang="ru-RU" sz="24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              межотраслев</a:t>
              </a:r>
              <a:r>
                <a:rPr lang="ru-RU" sz="2400" b="1" i="1" u="sng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4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й </a:t>
              </a:r>
              <a:r>
                <a:rPr lang="ru-RU" sz="24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и т. п.</a:t>
              </a:r>
            </a:p>
            <a:p>
              <a:pPr algn="ctr"/>
              <a:endParaRPr lang="ru-RU" sz="2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Умножение 74"/>
            <p:cNvSpPr/>
            <p:nvPr/>
          </p:nvSpPr>
          <p:spPr>
            <a:xfrm>
              <a:off x="7534862" y="3434224"/>
              <a:ext cx="184040" cy="203257"/>
            </a:xfrm>
            <a:prstGeom prst="mathMultiply">
              <a:avLst>
                <a:gd name="adj1" fmla="val 4473"/>
              </a:avLst>
            </a:prstGeom>
            <a:grpFill/>
            <a:ln>
              <a:solidFill>
                <a:srgbClr val="E6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0" y="2780928"/>
            <a:ext cx="9144000" cy="4077072"/>
            <a:chOff x="3202379" y="-365180"/>
            <a:chExt cx="4857784" cy="1643074"/>
          </a:xfrm>
          <a:blipFill>
            <a:blip r:embed="rId4"/>
            <a:stretch>
              <a:fillRect/>
            </a:stretch>
          </a:blipFill>
        </p:grpSpPr>
        <p:sp>
          <p:nvSpPr>
            <p:cNvPr id="66" name="Скругленный прямоугольник 65"/>
            <p:cNvSpPr/>
            <p:nvPr/>
          </p:nvSpPr>
          <p:spPr>
            <a:xfrm>
              <a:off x="3202379" y="-365180"/>
              <a:ext cx="4857784" cy="16430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Tx/>
                <a:buChar char="-"/>
              </a:pP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СК</a:t>
              </a:r>
              <a:r>
                <a:rPr lang="ru-RU" sz="3200" b="1" i="1" dirty="0" smtClean="0">
                  <a:solidFill>
                    <a:srgbClr val="0000CC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К- / -СК</a:t>
              </a:r>
              <a:r>
                <a:rPr lang="ru-RU" sz="3200" b="1" i="1" dirty="0" smtClean="0">
                  <a:solidFill>
                    <a:srgbClr val="006600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Ч-</a:t>
              </a:r>
            </a:p>
            <a:p>
              <a:pPr algn="ctr">
                <a:buFontTx/>
                <a:buChar char="-"/>
              </a:pPr>
              <a:r>
                <a:rPr lang="ru-RU" sz="3600" b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– перед К, </a:t>
              </a:r>
              <a:r>
                <a:rPr lang="ru-RU" sz="3600" b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– перед </a:t>
              </a:r>
              <a:r>
                <a:rPr lang="ru-RU" sz="36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Ч</a:t>
              </a:r>
              <a:r>
                <a:rPr lang="ru-RU" sz="3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:</a:t>
              </a:r>
            </a:p>
            <a:p>
              <a:pPr algn="ctr"/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Ск</a:t>
              </a:r>
              <a:r>
                <a:rPr lang="ru-RU" sz="3200" b="1" i="1" dirty="0" smtClean="0">
                  <a:solidFill>
                    <a:srgbClr val="3333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u="sng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к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ать, проск</a:t>
              </a:r>
              <a:r>
                <a:rPr lang="ru-RU" sz="3200" b="1" i="1" dirty="0" smtClean="0">
                  <a:solidFill>
                    <a:srgbClr val="3333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u="sng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к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ать, на ск</a:t>
              </a:r>
              <a:r>
                <a:rPr lang="ru-RU" sz="3200" b="1" i="1" dirty="0" smtClean="0">
                  <a:solidFill>
                    <a:srgbClr val="3333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u="sng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к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у,</a:t>
              </a:r>
            </a:p>
            <a:p>
              <a:pPr algn="ctr"/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выск</a:t>
              </a:r>
              <a:r>
                <a:rPr lang="ru-RU" sz="3200" b="1" i="1" dirty="0" smtClean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ч</a:t>
              </a:r>
              <a:r>
                <a:rPr lang="ru-RU" sz="3200" b="1" i="1" u="sng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к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а, заск</a:t>
              </a:r>
              <a:r>
                <a:rPr lang="ru-RU" sz="3200" b="1" i="1" dirty="0" smtClean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u="sng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ч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ить, выск</a:t>
              </a:r>
              <a:r>
                <a:rPr lang="ru-RU" sz="3200" b="1" i="1" dirty="0" smtClean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u="sng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ч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ить.</a:t>
              </a:r>
            </a:p>
            <a:p>
              <a:pPr algn="ctr"/>
              <a:endPara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ru-RU" sz="28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   ИСКЛ. – (я) скачу, (делаю)скачок , скачи (и  </a:t>
              </a:r>
            </a:p>
            <a:p>
              <a:r>
                <a:rPr lang="ru-RU" sz="28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                   ты)</a:t>
              </a:r>
            </a:p>
            <a:p>
              <a:endPara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Умножение 69"/>
            <p:cNvSpPr/>
            <p:nvPr/>
          </p:nvSpPr>
          <p:spPr>
            <a:xfrm>
              <a:off x="7543997" y="-220083"/>
              <a:ext cx="196066" cy="196150"/>
            </a:xfrm>
            <a:prstGeom prst="mathMultiply">
              <a:avLst>
                <a:gd name="adj1" fmla="val 4473"/>
              </a:avLst>
            </a:prstGeom>
            <a:grpFill/>
            <a:ln>
              <a:solidFill>
                <a:srgbClr val="E6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0" y="2852936"/>
            <a:ext cx="9144000" cy="4005064"/>
            <a:chOff x="2214546" y="3357562"/>
            <a:chExt cx="4714908" cy="1643074"/>
          </a:xfrm>
          <a:blipFill>
            <a:blip r:embed="rId4"/>
            <a:stretch>
              <a:fillRect/>
            </a:stretch>
          </a:blipFill>
        </p:grpSpPr>
        <p:sp>
          <p:nvSpPr>
            <p:cNvPr id="43" name="Скругленный прямоугольник 42"/>
            <p:cNvSpPr/>
            <p:nvPr/>
          </p:nvSpPr>
          <p:spPr>
            <a:xfrm>
              <a:off x="2214546" y="3357562"/>
              <a:ext cx="4714908" cy="16430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-М</a:t>
              </a:r>
              <a:r>
                <a:rPr lang="ru-RU" sz="3200" b="1" i="1" dirty="0" smtClean="0">
                  <a:solidFill>
                    <a:srgbClr val="0000CC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К-/-М</a:t>
              </a:r>
              <a:r>
                <a:rPr lang="ru-RU" sz="3200" b="1" i="1" dirty="0" smtClean="0">
                  <a:solidFill>
                    <a:srgbClr val="006600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К-</a:t>
              </a:r>
            </a:p>
            <a:p>
              <a:pPr algn="ctr"/>
              <a:r>
                <a:rPr lang="ru-RU" sz="3200" b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– в значении «опускать что-либо в жидкость»:</a:t>
              </a:r>
            </a:p>
            <a:p>
              <a:pPr algn="ctr"/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обм</a:t>
              </a:r>
              <a:r>
                <a:rPr lang="ru-RU" sz="3200" b="1" i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кнуть кисть в краску.</a:t>
              </a:r>
            </a:p>
            <a:p>
              <a:pPr algn="ctr"/>
              <a:r>
                <a:rPr lang="ru-RU" sz="3200" b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– в значении «пропускать жидкость»:</a:t>
              </a:r>
            </a:p>
            <a:p>
              <a:pPr algn="ctr"/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пром</a:t>
              </a:r>
              <a:r>
                <a:rPr lang="ru-RU" sz="3200" b="1" i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кашка.</a:t>
              </a:r>
              <a:endParaRPr lang="ru-RU" sz="32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Умножение 44"/>
            <p:cNvSpPr/>
            <p:nvPr/>
          </p:nvSpPr>
          <p:spPr>
            <a:xfrm>
              <a:off x="6428469" y="3475727"/>
              <a:ext cx="214314" cy="200020"/>
            </a:xfrm>
            <a:prstGeom prst="mathMultiply">
              <a:avLst>
                <a:gd name="adj1" fmla="val 4473"/>
              </a:avLst>
            </a:prstGeom>
            <a:grpFill/>
            <a:ln>
              <a:solidFill>
                <a:srgbClr val="E6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8" name="Группа 67"/>
          <p:cNvGrpSpPr/>
          <p:nvPr/>
        </p:nvGrpSpPr>
        <p:grpSpPr>
          <a:xfrm>
            <a:off x="0" y="2780928"/>
            <a:ext cx="9144000" cy="4077072"/>
            <a:chOff x="4143372" y="3330416"/>
            <a:chExt cx="3286148" cy="1357322"/>
          </a:xfrm>
          <a:blipFill>
            <a:blip r:embed="rId4"/>
            <a:stretch>
              <a:fillRect/>
            </a:stretch>
          </a:blipFill>
        </p:grpSpPr>
        <p:sp>
          <p:nvSpPr>
            <p:cNvPr id="77" name="Скругленный прямоугольник 76"/>
            <p:cNvSpPr/>
            <p:nvPr/>
          </p:nvSpPr>
          <p:spPr>
            <a:xfrm>
              <a:off x="4143372" y="3330416"/>
              <a:ext cx="3286148" cy="13573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-Л</a:t>
              </a:r>
              <a:r>
                <a:rPr lang="ru-RU" sz="3200" b="1" i="1" dirty="0" smtClean="0">
                  <a:solidFill>
                    <a:srgbClr val="0000CC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Г-/-Л</a:t>
              </a:r>
              <a:r>
                <a:rPr lang="ru-RU" sz="3200" b="1" i="1" dirty="0" smtClean="0">
                  <a:solidFill>
                    <a:srgbClr val="006600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Ж-</a:t>
              </a:r>
            </a:p>
            <a:p>
              <a:pPr algn="ctr"/>
              <a:endParaRPr lang="ru-RU" sz="3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3200" b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– перед Г, </a:t>
              </a:r>
              <a:r>
                <a:rPr lang="ru-RU" sz="3200" b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– перед Ж:</a:t>
              </a:r>
            </a:p>
            <a:p>
              <a:pPr algn="ctr"/>
              <a:r>
                <a:rPr lang="ru-RU" sz="32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предл</a:t>
              </a:r>
              <a:r>
                <a:rPr lang="ru-RU" sz="3200" b="1" i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u="sng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г</a:t>
              </a:r>
              <a:r>
                <a:rPr lang="ru-RU" sz="32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ать, предл</a:t>
              </a:r>
              <a:r>
                <a:rPr lang="ru-RU" sz="3200" b="1" i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u="sng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ж</a:t>
              </a:r>
              <a:r>
                <a:rPr lang="ru-RU" sz="3200" b="1" i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ить</a:t>
              </a:r>
            </a:p>
            <a:p>
              <a:pPr algn="ctr"/>
              <a:r>
                <a:rPr lang="ru-RU" sz="28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ИСКЛ.:  пол</a:t>
              </a:r>
              <a:r>
                <a:rPr lang="ru-RU" sz="2800" b="1" i="1" u="sng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8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г</a:t>
              </a:r>
              <a:endPara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Умножение 77"/>
            <p:cNvSpPr/>
            <p:nvPr/>
          </p:nvSpPr>
          <p:spPr>
            <a:xfrm>
              <a:off x="7054471" y="3450279"/>
              <a:ext cx="155268" cy="128102"/>
            </a:xfrm>
            <a:prstGeom prst="mathMultiply">
              <a:avLst>
                <a:gd name="adj1" fmla="val 4473"/>
              </a:avLst>
            </a:prstGeom>
            <a:grpFill/>
            <a:ln>
              <a:solidFill>
                <a:srgbClr val="E6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5" name="Группа 64"/>
          <p:cNvGrpSpPr/>
          <p:nvPr/>
        </p:nvGrpSpPr>
        <p:grpSpPr>
          <a:xfrm>
            <a:off x="0" y="2852936"/>
            <a:ext cx="9144000" cy="4005064"/>
            <a:chOff x="4143372" y="3357562"/>
            <a:chExt cx="3286148" cy="1357322"/>
          </a:xfrm>
          <a:blipFill>
            <a:blip r:embed="rId4"/>
            <a:stretch>
              <a:fillRect/>
            </a:stretch>
          </a:blipFill>
        </p:grpSpPr>
        <p:sp>
          <p:nvSpPr>
            <p:cNvPr id="63" name="Скругленный прямоугольник 62"/>
            <p:cNvSpPr/>
            <p:nvPr/>
          </p:nvSpPr>
          <p:spPr>
            <a:xfrm>
              <a:off x="4143372" y="3357562"/>
              <a:ext cx="3286148" cy="13573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-К</a:t>
              </a:r>
              <a:r>
                <a:rPr lang="ru-RU" sz="3200" b="1" i="1" dirty="0" smtClean="0">
                  <a:solidFill>
                    <a:srgbClr val="0000CC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С-/-К</a:t>
              </a:r>
              <a:r>
                <a:rPr lang="ru-RU" sz="3200" b="1" i="1" dirty="0" smtClean="0">
                  <a:solidFill>
                    <a:srgbClr val="006600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С-</a:t>
              </a:r>
            </a:p>
            <a:p>
              <a:pPr algn="ctr"/>
              <a:r>
                <a:rPr lang="ru-RU" sz="3200" b="1" i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, если за корнем есть суффикс </a:t>
              </a:r>
              <a:r>
                <a:rPr lang="ru-RU" sz="32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algn="ctr"/>
              <a:r>
                <a:rPr lang="ru-RU" sz="3200" b="1" i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, если за корнем </a:t>
              </a:r>
              <a:r>
                <a:rPr lang="ru-RU" sz="32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нет</a:t>
              </a:r>
              <a:r>
                <a:rPr lang="ru-RU" sz="3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суффикса </a:t>
              </a:r>
              <a:r>
                <a:rPr lang="ru-RU" sz="32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:</a:t>
              </a:r>
            </a:p>
            <a:p>
              <a:pPr algn="ctr"/>
              <a:r>
                <a:rPr lang="ru-RU" sz="3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к</a:t>
              </a:r>
              <a:r>
                <a:rPr lang="ru-RU" sz="3200" b="1" i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sz="3200" b="1" i="1" u="sng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ться, прик</a:t>
              </a:r>
              <a:r>
                <a:rPr lang="ru-RU" sz="3200" b="1" i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sz="3200" b="1" i="1" u="sng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н</a:t>
              </a:r>
              <a:r>
                <a:rPr lang="ru-RU" sz="3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овение</a:t>
              </a:r>
              <a:endParaRPr lang="ru-RU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Умножение 63"/>
            <p:cNvSpPr/>
            <p:nvPr/>
          </p:nvSpPr>
          <p:spPr>
            <a:xfrm>
              <a:off x="7054471" y="3479580"/>
              <a:ext cx="129390" cy="122018"/>
            </a:xfrm>
            <a:prstGeom prst="mathMultiply">
              <a:avLst>
                <a:gd name="adj1" fmla="val 4473"/>
              </a:avLst>
            </a:prstGeom>
            <a:grpFill/>
            <a:ln>
              <a:solidFill>
                <a:srgbClr val="E6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0" y="2852936"/>
            <a:ext cx="9144000" cy="4005064"/>
            <a:chOff x="0" y="3357562"/>
            <a:chExt cx="4429124" cy="1500198"/>
          </a:xfrm>
          <a:blipFill>
            <a:blip r:embed="rId4"/>
            <a:stretch>
              <a:fillRect/>
            </a:stretch>
          </a:blipFill>
        </p:grpSpPr>
        <p:sp>
          <p:nvSpPr>
            <p:cNvPr id="56" name="Скругленный прямоугольник 55"/>
            <p:cNvSpPr/>
            <p:nvPr/>
          </p:nvSpPr>
          <p:spPr>
            <a:xfrm>
              <a:off x="0" y="3357562"/>
              <a:ext cx="4429124" cy="150019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-З</a:t>
              </a:r>
              <a:r>
                <a:rPr lang="ru-RU" sz="3200" b="1" i="1" dirty="0" smtClean="0">
                  <a:solidFill>
                    <a:srgbClr val="0000CC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Р-/-З</a:t>
              </a:r>
              <a:r>
                <a:rPr lang="ru-RU" sz="3200" b="1" i="1" dirty="0" smtClean="0">
                  <a:solidFill>
                    <a:srgbClr val="006600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dirty="0" smtClean="0">
                  <a:solidFill>
                    <a:schemeClr val="tx1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Arial" pitchFamily="34" charset="0"/>
                  <a:cs typeface="Arial" pitchFamily="34" charset="0"/>
                </a:rPr>
                <a:t>Р-</a:t>
              </a:r>
            </a:p>
            <a:p>
              <a:pPr algn="ctr"/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Под ударением - то, что слышится, </a:t>
              </a:r>
            </a:p>
            <a:p>
              <a:pPr algn="ctr"/>
              <a:r>
                <a:rPr lang="ru-RU" sz="3200" b="1" i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 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и </a:t>
              </a:r>
              <a:r>
                <a:rPr lang="ru-RU" sz="3200" b="1" i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</a:p>
            <a:p>
              <a:pPr algn="ctr"/>
              <a:r>
                <a:rPr lang="ru-RU" sz="3200" b="1" i="1" u="sng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без ударения 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– только </a:t>
              </a:r>
              <a:r>
                <a:rPr lang="ru-RU" sz="3200" b="1" i="1" dirty="0" smtClean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О:</a:t>
              </a:r>
              <a:endParaRPr lang="ru-RU" sz="3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з</a:t>
              </a:r>
              <a:r>
                <a:rPr lang="ru-RU" sz="3200" b="1" i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рн</a:t>
              </a:r>
              <a:r>
                <a:rPr lang="ru-RU" sz="3200" b="1" i="1" u="sng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и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ца, з</a:t>
              </a:r>
              <a:r>
                <a:rPr lang="ru-RU" sz="3200" b="1" i="1" u="sng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рево, з</a:t>
              </a:r>
              <a:r>
                <a:rPr lang="ru-RU" sz="3200" b="1" i="1" u="sng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32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рька</a:t>
              </a:r>
            </a:p>
            <a:p>
              <a:pPr algn="ctr"/>
              <a:r>
                <a:rPr lang="ru-RU" sz="28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ИСКЛ. – </a:t>
              </a:r>
              <a:r>
                <a:rPr lang="ru-RU" sz="2800" b="1" i="1" dirty="0" err="1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з</a:t>
              </a:r>
              <a:r>
                <a:rPr lang="ru-RU" sz="2800" b="1" i="1" u="sng" dirty="0" err="1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800" b="1" i="1" dirty="0" err="1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рянка</a:t>
              </a:r>
              <a:r>
                <a:rPr lang="ru-RU" sz="28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, з</a:t>
              </a:r>
              <a:r>
                <a:rPr lang="ru-RU" sz="2800" b="1" i="1" u="sng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8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ревать</a:t>
              </a:r>
              <a:endPara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ru-RU" sz="1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Умножение 56"/>
            <p:cNvSpPr/>
            <p:nvPr/>
          </p:nvSpPr>
          <p:spPr>
            <a:xfrm>
              <a:off x="3993384" y="3465452"/>
              <a:ext cx="174394" cy="161835"/>
            </a:xfrm>
            <a:prstGeom prst="mathMultiply">
              <a:avLst>
                <a:gd name="adj1" fmla="val 4473"/>
              </a:avLst>
            </a:prstGeom>
            <a:grpFill/>
            <a:ln>
              <a:solidFill>
                <a:srgbClr val="E6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4" name="Стрелка вниз 73"/>
          <p:cNvSpPr/>
          <p:nvPr/>
        </p:nvSpPr>
        <p:spPr>
          <a:xfrm>
            <a:off x="7786710" y="1357298"/>
            <a:ext cx="484632" cy="714380"/>
          </a:xfrm>
          <a:prstGeom prst="downArrow">
            <a:avLst/>
          </a:prstGeom>
          <a:solidFill>
            <a:srgbClr val="FF66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трелка вниз 72"/>
          <p:cNvSpPr/>
          <p:nvPr/>
        </p:nvSpPr>
        <p:spPr>
          <a:xfrm>
            <a:off x="5357818" y="1428736"/>
            <a:ext cx="484632" cy="642942"/>
          </a:xfrm>
          <a:prstGeom prst="downArrow">
            <a:avLst/>
          </a:prstGeom>
          <a:solidFill>
            <a:srgbClr val="FF66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трелка вниз 71"/>
          <p:cNvSpPr/>
          <p:nvPr/>
        </p:nvSpPr>
        <p:spPr>
          <a:xfrm>
            <a:off x="3214678" y="1428736"/>
            <a:ext cx="484632" cy="714380"/>
          </a:xfrm>
          <a:prstGeom prst="downArrow">
            <a:avLst/>
          </a:prstGeom>
          <a:solidFill>
            <a:srgbClr val="FF66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1071538" y="1357298"/>
            <a:ext cx="484632" cy="714380"/>
          </a:xfrm>
          <a:prstGeom prst="downArrow">
            <a:avLst/>
          </a:prstGeom>
          <a:solidFill>
            <a:srgbClr val="FF66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14282" y="1214422"/>
            <a:ext cx="8572560" cy="428628"/>
          </a:xfrm>
          <a:prstGeom prst="rect">
            <a:avLst/>
          </a:prstGeom>
          <a:solidFill>
            <a:srgbClr val="FF66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Выбор гласной зависит от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pSp>
        <p:nvGrpSpPr>
          <p:cNvPr id="80" name="Group 14"/>
          <p:cNvGrpSpPr>
            <a:grpSpLocks/>
          </p:cNvGrpSpPr>
          <p:nvPr/>
        </p:nvGrpSpPr>
        <p:grpSpPr bwMode="auto">
          <a:xfrm>
            <a:off x="395536" y="404664"/>
            <a:ext cx="8568952" cy="576064"/>
            <a:chOff x="1344" y="1680"/>
            <a:chExt cx="2928" cy="448"/>
          </a:xfrm>
        </p:grpSpPr>
        <p:sp>
          <p:nvSpPr>
            <p:cNvPr id="81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 Black" pitchFamily="34" charset="0"/>
              </a:endParaRPr>
            </a:p>
          </p:txBody>
        </p:sp>
        <p:sp>
          <p:nvSpPr>
            <p:cNvPr id="82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1900" b="1" cap="all" dirty="0" smtClean="0">
                  <a:solidFill>
                    <a:srgbClr val="0000CC"/>
                  </a:solidFill>
                  <a:latin typeface="Arial Black" pitchFamily="34" charset="0"/>
                  <a:cs typeface="Arial" pitchFamily="34" charset="0"/>
                </a:rPr>
                <a:t>ПРАВОПИСАНИЕ КОРНЕЙ  С ЧЕРЕДУЮЩИМИСЯ ГЛАСНЫМИ </a:t>
              </a:r>
              <a:endParaRPr lang="ru-RU" sz="1900" dirty="0">
                <a:latin typeface="Arial Black" pitchFamily="34" charset="0"/>
              </a:endParaRPr>
            </a:p>
          </p:txBody>
        </p:sp>
      </p:grpSp>
      <p:grpSp>
        <p:nvGrpSpPr>
          <p:cNvPr id="69" name="Группа 48"/>
          <p:cNvGrpSpPr/>
          <p:nvPr/>
        </p:nvGrpSpPr>
        <p:grpSpPr>
          <a:xfrm>
            <a:off x="6119664" y="0"/>
            <a:ext cx="3024336" cy="360040"/>
            <a:chOff x="2987824" y="2708920"/>
            <a:chExt cx="2952328" cy="1022601"/>
          </a:xfrm>
        </p:grpSpPr>
        <p:pic>
          <p:nvPicPr>
            <p:cNvPr id="83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87824" y="2708920"/>
              <a:ext cx="2952328" cy="102260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84" name="Прямоугольник 83"/>
            <p:cNvSpPr/>
            <p:nvPr/>
          </p:nvSpPr>
          <p:spPr>
            <a:xfrm>
              <a:off x="3268998" y="2836745"/>
              <a:ext cx="2520280" cy="6009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latin typeface="Arial Black" pitchFamily="34" charset="0"/>
                  <a:cs typeface="Arial" pitchFamily="34" charset="0"/>
                </a:rPr>
                <a:t>ТЕОРИЯ</a:t>
              </a:r>
              <a:endParaRPr lang="ru-RU" sz="1600" b="1" dirty="0">
                <a:latin typeface="Arial Black" pitchFamily="34" charset="0"/>
                <a:cs typeface="Arial" pitchFamily="34" charset="0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214282" y="2071678"/>
            <a:ext cx="2000264" cy="853266"/>
          </a:xfrm>
          <a:prstGeom prst="rect">
            <a:avLst/>
          </a:prstGeom>
          <a:solidFill>
            <a:srgbClr val="AFFFA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места ударения в слове</a:t>
            </a:r>
            <a:endParaRPr lang="ru-RU" sz="1400" b="1" cap="all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2357422" y="2071678"/>
            <a:ext cx="1926546" cy="853266"/>
          </a:xfrm>
          <a:prstGeom prst="rect">
            <a:avLst/>
          </a:prstGeom>
          <a:solidFill>
            <a:srgbClr val="AFFFA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значения</a:t>
            </a:r>
            <a:endParaRPr lang="en-US" sz="2000" b="1" cap="all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ru-RU" sz="2000" b="1" cap="all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слова</a:t>
            </a:r>
            <a:endParaRPr lang="ru-RU" sz="1600" b="1" cap="all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4429124" y="2071678"/>
            <a:ext cx="2143140" cy="853266"/>
          </a:xfrm>
          <a:prstGeom prst="rect">
            <a:avLst/>
          </a:prstGeom>
          <a:solidFill>
            <a:srgbClr val="AFFFA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all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СОГЛАСНОЙ</a:t>
            </a:r>
          </a:p>
          <a:p>
            <a:pPr algn="ctr"/>
            <a:r>
              <a:rPr lang="ru-RU" sz="2000" b="1" cap="all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В КОРНЕ</a:t>
            </a:r>
            <a:endParaRPr lang="ru-RU" sz="2000" b="1" cap="all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786578" y="2071678"/>
            <a:ext cx="2143140" cy="853266"/>
          </a:xfrm>
          <a:prstGeom prst="rect">
            <a:avLst/>
          </a:prstGeom>
          <a:solidFill>
            <a:srgbClr val="AFFFA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cap="all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ОТ НАЛИЧИЯ СУФФИКСА </a:t>
            </a:r>
            <a:r>
              <a:rPr lang="ru-RU" b="1" cap="all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а</a:t>
            </a:r>
            <a:r>
              <a:rPr lang="ru-RU" sz="1600" b="1" cap="all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ЗА КОРНЕМ</a:t>
            </a:r>
            <a:endParaRPr lang="ru-RU" sz="1600" b="1" cap="all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6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4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1" y="3356992"/>
            <a:ext cx="2544583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гар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-/-гор-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2636912"/>
            <a:ext cx="2520280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кас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-/-кос-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59633" y="4137110"/>
            <a:ext cx="2520280" cy="64294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раст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-/-рос-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59633" y="4922928"/>
            <a:ext cx="2520280" cy="64294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плав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-/-плов-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59633" y="5708746"/>
            <a:ext cx="2520280" cy="64294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-клан-/-клон-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Крест 18"/>
          <p:cNvSpPr/>
          <p:nvPr/>
        </p:nvSpPr>
        <p:spPr>
          <a:xfrm>
            <a:off x="323528" y="2636912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95536" y="3573016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95536" y="4365104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95536" y="5157192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95536" y="5949280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211960" y="2636912"/>
            <a:ext cx="2520280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зар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зор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211960" y="3429000"/>
            <a:ext cx="2520280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равн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ровн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211960" y="4149080"/>
            <a:ext cx="2520280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скак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скоч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211960" y="4941168"/>
            <a:ext cx="2520280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-мак-/-мок-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211960" y="5733256"/>
            <a:ext cx="2520280" cy="64807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твар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твор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876256" y="2780928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876256" y="4293096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6876256" y="5085184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6876256" y="5949280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876256" y="3573016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95536" y="332656"/>
            <a:ext cx="1440160" cy="93610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Знаете 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ли  Вы теорию?</a:t>
            </a:r>
            <a:endParaRPr lang="ru-RU" sz="20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40" name="Group 14"/>
          <p:cNvGrpSpPr>
            <a:grpSpLocks/>
          </p:cNvGrpSpPr>
          <p:nvPr/>
        </p:nvGrpSpPr>
        <p:grpSpPr bwMode="auto">
          <a:xfrm>
            <a:off x="2771800" y="404664"/>
            <a:ext cx="6048672" cy="1584176"/>
            <a:chOff x="1344" y="1680"/>
            <a:chExt cx="2928" cy="448"/>
          </a:xfrm>
        </p:grpSpPr>
        <p:sp>
          <p:nvSpPr>
            <p:cNvPr id="41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42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407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Выбор гласной в каком корне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 зависит от наличия за корнем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 суффикса –А-?</a:t>
              </a:r>
            </a:p>
          </p:txBody>
        </p:sp>
      </p:grpSp>
      <p:grpSp>
        <p:nvGrpSpPr>
          <p:cNvPr id="43" name="Group 14"/>
          <p:cNvGrpSpPr>
            <a:grpSpLocks/>
          </p:cNvGrpSpPr>
          <p:nvPr/>
        </p:nvGrpSpPr>
        <p:grpSpPr bwMode="auto">
          <a:xfrm>
            <a:off x="2771800" y="404664"/>
            <a:ext cx="6048672" cy="1656184"/>
            <a:chOff x="1344" y="1680"/>
            <a:chExt cx="2928" cy="448"/>
          </a:xfrm>
        </p:grpSpPr>
        <p:sp>
          <p:nvSpPr>
            <p:cNvPr id="44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48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Наведи курсор на правильный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ответ и щелкни левой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кнопкой мыши</a:t>
              </a:r>
            </a:p>
          </p:txBody>
        </p:sp>
      </p:grpSp>
      <p:sp>
        <p:nvSpPr>
          <p:cNvPr id="49" name="Прямоугольник 48"/>
          <p:cNvSpPr/>
          <p:nvPr/>
        </p:nvSpPr>
        <p:spPr>
          <a:xfrm>
            <a:off x="2771800" y="404664"/>
            <a:ext cx="6120680" cy="15121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45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80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81" name="Управляющая кнопка: сведения 4">
                <a:hlinkClick r:id="rId4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3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78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79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4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76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77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5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74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75" name="Управляющая кнопка: домой 74">
                <a:hlinkClick r:id="rId8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6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67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69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E17B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97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4" grpId="0" animBg="1"/>
      <p:bldP spid="26" grpId="0" animBg="1"/>
      <p:bldP spid="70" grpId="0" animBg="1"/>
      <p:bldP spid="71" grpId="0" animBg="1"/>
      <p:bldP spid="72" grpId="0" animBg="1"/>
      <p:bldP spid="73" grpId="0" animBg="1"/>
      <p:bldP spid="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2636912"/>
            <a:ext cx="2617284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гар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-/-гор-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3422730"/>
            <a:ext cx="2592287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-мак-/-мок-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59632" y="4137110"/>
            <a:ext cx="2592287" cy="64294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раст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-/-рос-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59632" y="4922928"/>
            <a:ext cx="2592287" cy="64294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плав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-/-плов-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59632" y="5708746"/>
            <a:ext cx="2592287" cy="64294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-клан-/-клон-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Крест 18"/>
          <p:cNvSpPr/>
          <p:nvPr/>
        </p:nvSpPr>
        <p:spPr>
          <a:xfrm>
            <a:off x="395536" y="3356992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67544" y="2852936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95536" y="4365104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95536" y="5157192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95536" y="5949280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Group 14"/>
          <p:cNvGrpSpPr>
            <a:grpSpLocks/>
          </p:cNvGrpSpPr>
          <p:nvPr/>
        </p:nvGrpSpPr>
        <p:grpSpPr bwMode="auto">
          <a:xfrm>
            <a:off x="2987824" y="404664"/>
            <a:ext cx="5400600" cy="1584176"/>
            <a:chOff x="1344" y="1680"/>
            <a:chExt cx="2928" cy="448"/>
          </a:xfrm>
        </p:grpSpPr>
        <p:sp>
          <p:nvSpPr>
            <p:cNvPr id="40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FFFF6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Выбор гласной 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в каком корне</a:t>
              </a:r>
            </a:p>
            <a:p>
              <a:pPr lvl="0" algn="ctr"/>
              <a:r>
                <a:rPr lang="ru-RU" sz="2800" b="1" dirty="0" smtClean="0">
                  <a:latin typeface="Arial" pitchFamily="34" charset="0"/>
                  <a:cs typeface="Arial" pitchFamily="34" charset="0"/>
                </a:rPr>
                <a:t> зависит от его значения?</a:t>
              </a:r>
            </a:p>
          </p:txBody>
        </p:sp>
      </p:grpSp>
      <p:sp>
        <p:nvSpPr>
          <p:cNvPr id="50" name="Прямоугольник 49"/>
          <p:cNvSpPr/>
          <p:nvPr/>
        </p:nvSpPr>
        <p:spPr>
          <a:xfrm>
            <a:off x="4211960" y="2636912"/>
            <a:ext cx="2592288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зар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зор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211960" y="3429000"/>
            <a:ext cx="2592288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равн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ровн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211960" y="4149080"/>
            <a:ext cx="2592288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скак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скоч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211960" y="4941168"/>
            <a:ext cx="2592288" cy="5715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кас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-/-кос-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211960" y="5733256"/>
            <a:ext cx="2592288" cy="64807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твар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-/-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твор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Крест 68"/>
          <p:cNvSpPr/>
          <p:nvPr/>
        </p:nvSpPr>
        <p:spPr>
          <a:xfrm>
            <a:off x="6948264" y="3429000"/>
            <a:ext cx="571504" cy="557210"/>
          </a:xfrm>
          <a:prstGeom prst="plus">
            <a:avLst>
              <a:gd name="adj" fmla="val 35597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948264" y="2780928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948264" y="4293096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6948264" y="5085184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6948264" y="5949280"/>
            <a:ext cx="571504" cy="21431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9" name="Group 14"/>
          <p:cNvGrpSpPr>
            <a:grpSpLocks/>
          </p:cNvGrpSpPr>
          <p:nvPr/>
        </p:nvGrpSpPr>
        <p:grpSpPr bwMode="auto">
          <a:xfrm>
            <a:off x="2987824" y="404664"/>
            <a:ext cx="5400600" cy="1584176"/>
            <a:chOff x="1344" y="1680"/>
            <a:chExt cx="2928" cy="448"/>
          </a:xfrm>
        </p:grpSpPr>
        <p:sp>
          <p:nvSpPr>
            <p:cNvPr id="80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/>
              <a:ahLst/>
              <a:cxnLst>
                <a:cxn ang="0">
                  <a:pos x="1120" y="252"/>
                </a:cxn>
                <a:cxn ang="0">
                  <a:pos x="1116" y="250"/>
                </a:cxn>
                <a:cxn ang="0">
                  <a:pos x="1100" y="246"/>
                </a:cxn>
                <a:cxn ang="0">
                  <a:pos x="1074" y="240"/>
                </a:cxn>
                <a:cxn ang="0">
                  <a:pos x="1038" y="232"/>
                </a:cxn>
                <a:cxn ang="0">
                  <a:pos x="992" y="222"/>
                </a:cxn>
                <a:cxn ang="0">
                  <a:pos x="938" y="212"/>
                </a:cxn>
                <a:cxn ang="0">
                  <a:pos x="876" y="204"/>
                </a:cxn>
                <a:cxn ang="0">
                  <a:pos x="806" y="196"/>
                </a:cxn>
                <a:cxn ang="0">
                  <a:pos x="730" y="190"/>
                </a:cxn>
                <a:cxn ang="0">
                  <a:pos x="646" y="184"/>
                </a:cxn>
                <a:cxn ang="0">
                  <a:pos x="556" y="184"/>
                </a:cxn>
                <a:cxn ang="0">
                  <a:pos x="466" y="184"/>
                </a:cxn>
                <a:cxn ang="0">
                  <a:pos x="384" y="190"/>
                </a:cxn>
                <a:cxn ang="0">
                  <a:pos x="308" y="196"/>
                </a:cxn>
                <a:cxn ang="0">
                  <a:pos x="238" y="204"/>
                </a:cxn>
                <a:cxn ang="0">
                  <a:pos x="178" y="212"/>
                </a:cxn>
                <a:cxn ang="0">
                  <a:pos x="126" y="222"/>
                </a:cxn>
                <a:cxn ang="0">
                  <a:pos x="82" y="232"/>
                </a:cxn>
                <a:cxn ang="0">
                  <a:pos x="46" y="240"/>
                </a:cxn>
                <a:cxn ang="0">
                  <a:pos x="20" y="246"/>
                </a:cxn>
                <a:cxn ang="0">
                  <a:pos x="6" y="250"/>
                </a:cxn>
                <a:cxn ang="0">
                  <a:pos x="0" y="252"/>
                </a:cxn>
                <a:cxn ang="0">
                  <a:pos x="0" y="62"/>
                </a:cxn>
                <a:cxn ang="0">
                  <a:pos x="560" y="0"/>
                </a:cxn>
                <a:cxn ang="0">
                  <a:pos x="1120" y="62"/>
                </a:cxn>
                <a:cxn ang="0">
                  <a:pos x="1120" y="252"/>
                </a:cxn>
                <a:cxn ang="0">
                  <a:pos x="1120" y="252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80808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 sz="5400">
                <a:latin typeface="Arial Black" pitchFamily="34" charset="0"/>
              </a:endParaRPr>
            </a:p>
          </p:txBody>
        </p:sp>
        <p:sp>
          <p:nvSpPr>
            <p:cNvPr id="81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solidFill>
              <a:srgbClr val="CDFFB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Наведи курсор на правильный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ответ и щелкни левой</a:t>
              </a:r>
            </a:p>
            <a:p>
              <a:pPr lvl="0"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 кнопкой мыши</a:t>
              </a:r>
              <a:endParaRPr lang="ru-RU" sz="2300" b="1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2987824" y="332656"/>
            <a:ext cx="5328592" cy="15121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95536" y="332656"/>
            <a:ext cx="1440160" cy="93610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Знаете 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rPr>
              <a:t>ли  Вы теорию?</a:t>
            </a:r>
            <a:endParaRPr lang="ru-RU" sz="2000" b="1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7746752" y="1844824"/>
            <a:ext cx="1397248" cy="3816424"/>
            <a:chOff x="7746752" y="980728"/>
            <a:chExt cx="1397248" cy="3816424"/>
          </a:xfrm>
        </p:grpSpPr>
        <p:grpSp>
          <p:nvGrpSpPr>
            <p:cNvPr id="31" name="Группа 19"/>
            <p:cNvGrpSpPr/>
            <p:nvPr/>
          </p:nvGrpSpPr>
          <p:grpSpPr>
            <a:xfrm>
              <a:off x="7962776" y="1844824"/>
              <a:ext cx="792088" cy="836364"/>
              <a:chOff x="6444209" y="2348880"/>
              <a:chExt cx="792088" cy="836364"/>
            </a:xfrm>
          </p:grpSpPr>
          <p:pic>
            <p:nvPicPr>
              <p:cNvPr id="48" name="Picture 4" descr="C:\Documents and Settings\Администратор.MICROSOF-B96C92\Рабочий стол\Рисунок3.jpg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6444209" y="2348880"/>
                <a:ext cx="792088" cy="836364"/>
              </a:xfrm>
              <a:prstGeom prst="rect">
                <a:avLst/>
              </a:prstGeom>
              <a:noFill/>
            </p:spPr>
          </p:pic>
          <p:sp>
            <p:nvSpPr>
              <p:cNvPr id="49" name="Управляющая кнопка: сведения 4">
                <a:hlinkClick r:id="rId4" action="ppaction://hlinksldjump" highlightClick="1"/>
              </p:cNvPr>
              <p:cNvSpPr/>
              <p:nvPr/>
            </p:nvSpPr>
            <p:spPr>
              <a:xfrm>
                <a:off x="6660232" y="2852936"/>
                <a:ext cx="360000" cy="288000"/>
              </a:xfrm>
              <a:prstGeom prst="actionButtonInformati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2" name="Группа 22"/>
            <p:cNvGrpSpPr/>
            <p:nvPr/>
          </p:nvGrpSpPr>
          <p:grpSpPr>
            <a:xfrm>
              <a:off x="8178800" y="3429000"/>
              <a:ext cx="965200" cy="648072"/>
              <a:chOff x="6876256" y="2852936"/>
              <a:chExt cx="965200" cy="648072"/>
            </a:xfrm>
          </p:grpSpPr>
          <p:pic>
            <p:nvPicPr>
              <p:cNvPr id="46" name="Picture 5" descr="C:\Documents and Settings\Администратор.MICROSOF-B96C92\Рабочий стол\Рисунок4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t="8600" b="14003"/>
              <a:stretch>
                <a:fillRect/>
              </a:stretch>
            </p:blipFill>
            <p:spPr bwMode="auto">
              <a:xfrm>
                <a:off x="6876256" y="2852936"/>
                <a:ext cx="965200" cy="648072"/>
              </a:xfrm>
              <a:prstGeom prst="rect">
                <a:avLst/>
              </a:prstGeom>
              <a:noFill/>
            </p:spPr>
          </p:pic>
          <p:sp>
            <p:nvSpPr>
              <p:cNvPr id="47" name="Управляющая кнопка: назад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6948264" y="3140968"/>
                <a:ext cx="360000" cy="288000"/>
              </a:xfrm>
              <a:prstGeom prst="actionButtonBackPrevious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3" name="Группа 23"/>
            <p:cNvGrpSpPr/>
            <p:nvPr/>
          </p:nvGrpSpPr>
          <p:grpSpPr>
            <a:xfrm>
              <a:off x="7818760" y="4149080"/>
              <a:ext cx="936104" cy="648072"/>
              <a:chOff x="6444208" y="4797152"/>
              <a:chExt cx="936104" cy="648072"/>
            </a:xfrm>
          </p:grpSpPr>
          <p:pic>
            <p:nvPicPr>
              <p:cNvPr id="43" name="Picture 2" descr="C:\Documents and Settings\Администратор.MICROSOF-B96C92\Рабочий стол\Рисунок1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 t="9017" b="9834"/>
              <a:stretch>
                <a:fillRect/>
              </a:stretch>
            </p:blipFill>
            <p:spPr bwMode="auto">
              <a:xfrm>
                <a:off x="6444208" y="4797152"/>
                <a:ext cx="936104" cy="648072"/>
              </a:xfrm>
              <a:prstGeom prst="rect">
                <a:avLst/>
              </a:prstGeom>
              <a:noFill/>
            </p:spPr>
          </p:pic>
          <p:sp>
            <p:nvSpPr>
              <p:cNvPr id="45" name="Управляющая кнопка: далее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6876255" y="5085184"/>
                <a:ext cx="360000" cy="288000"/>
              </a:xfrm>
              <a:prstGeom prst="actionButtonForwardNex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4" name="Группа 18"/>
            <p:cNvGrpSpPr/>
            <p:nvPr/>
          </p:nvGrpSpPr>
          <p:grpSpPr>
            <a:xfrm>
              <a:off x="8034784" y="980728"/>
              <a:ext cx="924060" cy="831067"/>
              <a:chOff x="4283968" y="620688"/>
              <a:chExt cx="924060" cy="831067"/>
            </a:xfrm>
          </p:grpSpPr>
          <p:pic>
            <p:nvPicPr>
              <p:cNvPr id="39" name="Picture 2" descr="C:\Documents and Settings\Администратор.MICROSOF-B96C92\Рабочий стол\Рисунок2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4283968" y="620688"/>
                <a:ext cx="924060" cy="831067"/>
              </a:xfrm>
              <a:prstGeom prst="rect">
                <a:avLst/>
              </a:prstGeom>
              <a:noFill/>
            </p:spPr>
          </p:pic>
          <p:sp>
            <p:nvSpPr>
              <p:cNvPr id="42" name="Управляющая кнопка: домой 41">
                <a:hlinkClick r:id="rId8" action="ppaction://hlinksldjump" highlightClick="1"/>
              </p:cNvPr>
              <p:cNvSpPr/>
              <p:nvPr/>
            </p:nvSpPr>
            <p:spPr>
              <a:xfrm>
                <a:off x="4355976" y="1052736"/>
                <a:ext cx="360000" cy="288000"/>
              </a:xfrm>
              <a:prstGeom prst="actionButtonHo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5" name="Группа 20"/>
            <p:cNvGrpSpPr/>
            <p:nvPr/>
          </p:nvGrpSpPr>
          <p:grpSpPr>
            <a:xfrm>
              <a:off x="7746752" y="2852936"/>
              <a:ext cx="864096" cy="792088"/>
              <a:chOff x="3491880" y="2204864"/>
              <a:chExt cx="792088" cy="792088"/>
            </a:xfrm>
          </p:grpSpPr>
          <p:pic>
            <p:nvPicPr>
              <p:cNvPr id="36" name="Picture 2" descr="C:\Documents and Settings\Администратор.MICROSOF-B96C92\Рабочий стол\чел5.jp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r="8333"/>
              <a:stretch>
                <a:fillRect/>
              </a:stretch>
            </p:blipFill>
            <p:spPr bwMode="auto">
              <a:xfrm>
                <a:off x="3491880" y="2204864"/>
                <a:ext cx="792088" cy="792088"/>
              </a:xfrm>
              <a:prstGeom prst="rect">
                <a:avLst/>
              </a:prstGeom>
              <a:noFill/>
            </p:spPr>
          </p:pic>
          <p:sp>
            <p:nvSpPr>
              <p:cNvPr id="37" name="AutoShape 12">
                <a:hlinkClick r:id="" action="ppaction://hlinkshowjump?jump=lastslideviewed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920" y="2348880"/>
                <a:ext cx="360000" cy="288000"/>
              </a:xfrm>
              <a:prstGeom prst="actionButtonReturn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265"/>
                                      </p:to>
                                    </p:animClr>
                                    <p:set>
                                      <p:cBhvr>
                                        <p:cTn id="97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4" grpId="0" animBg="1"/>
      <p:bldP spid="26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5240</TotalTime>
  <Words>4137</Words>
  <Application>Microsoft Office PowerPoint</Application>
  <PresentationFormat>Экран (4:3)</PresentationFormat>
  <Paragraphs>1842</Paragraphs>
  <Slides>59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Валерия</cp:lastModifiedBy>
  <cp:revision>738</cp:revision>
  <dcterms:created xsi:type="dcterms:W3CDTF">2002-01-01T06:24:04Z</dcterms:created>
  <dcterms:modified xsi:type="dcterms:W3CDTF">2012-11-09T02:04:59Z</dcterms:modified>
</cp:coreProperties>
</file>