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76" r:id="rId2"/>
    <p:sldId id="393" r:id="rId3"/>
    <p:sldId id="391" r:id="rId4"/>
    <p:sldId id="394" r:id="rId5"/>
    <p:sldId id="395" r:id="rId6"/>
    <p:sldId id="390" r:id="rId7"/>
    <p:sldId id="257" r:id="rId8"/>
    <p:sldId id="346" r:id="rId9"/>
    <p:sldId id="302" r:id="rId10"/>
    <p:sldId id="347" r:id="rId11"/>
    <p:sldId id="348" r:id="rId12"/>
    <p:sldId id="369" r:id="rId13"/>
    <p:sldId id="303" r:id="rId14"/>
    <p:sldId id="349" r:id="rId15"/>
    <p:sldId id="350" r:id="rId16"/>
    <p:sldId id="351" r:id="rId17"/>
    <p:sldId id="370" r:id="rId18"/>
    <p:sldId id="317" r:id="rId19"/>
    <p:sldId id="373" r:id="rId20"/>
    <p:sldId id="352" r:id="rId21"/>
    <p:sldId id="372" r:id="rId22"/>
    <p:sldId id="344" r:id="rId23"/>
    <p:sldId id="364" r:id="rId24"/>
    <p:sldId id="363" r:id="rId25"/>
    <p:sldId id="365" r:id="rId26"/>
    <p:sldId id="374" r:id="rId27"/>
    <p:sldId id="295" r:id="rId28"/>
    <p:sldId id="311" r:id="rId29"/>
    <p:sldId id="310" r:id="rId30"/>
    <p:sldId id="353" r:id="rId31"/>
    <p:sldId id="354" r:id="rId32"/>
    <p:sldId id="288" r:id="rId33"/>
    <p:sldId id="282" r:id="rId34"/>
    <p:sldId id="283" r:id="rId35"/>
    <p:sldId id="336" r:id="rId36"/>
    <p:sldId id="375" r:id="rId37"/>
    <p:sldId id="318" r:id="rId38"/>
    <p:sldId id="325" r:id="rId39"/>
    <p:sldId id="326" r:id="rId40"/>
    <p:sldId id="327" r:id="rId41"/>
    <p:sldId id="328" r:id="rId42"/>
    <p:sldId id="329" r:id="rId43"/>
    <p:sldId id="331" r:id="rId44"/>
    <p:sldId id="332" r:id="rId45"/>
    <p:sldId id="334" r:id="rId46"/>
    <p:sldId id="335" r:id="rId47"/>
    <p:sldId id="396" r:id="rId48"/>
    <p:sldId id="397" r:id="rId49"/>
    <p:sldId id="398" r:id="rId50"/>
    <p:sldId id="399" r:id="rId51"/>
    <p:sldId id="400" r:id="rId52"/>
    <p:sldId id="401" r:id="rId53"/>
    <p:sldId id="402" r:id="rId54"/>
    <p:sldId id="403" r:id="rId55"/>
    <p:sldId id="280" r:id="rId56"/>
    <p:sldId id="357" r:id="rId57"/>
    <p:sldId id="358" r:id="rId58"/>
    <p:sldId id="359" r:id="rId59"/>
    <p:sldId id="392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6DD9FF"/>
    <a:srgbClr val="B9FFB9"/>
    <a:srgbClr val="FFFFCC"/>
    <a:srgbClr val="339933"/>
    <a:srgbClr val="00FFFF"/>
    <a:srgbClr val="006600"/>
    <a:srgbClr val="D1FFD1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718" autoAdjust="0"/>
  </p:normalViewPr>
  <p:slideViewPr>
    <p:cSldViewPr>
      <p:cViewPr>
        <p:scale>
          <a:sx n="75" d="100"/>
          <a:sy n="75" d="100"/>
        </p:scale>
        <p:origin x="-126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E57F5-80E3-4639-AB93-854F04FBD14E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224FB-6D25-42CD-8B28-9A7BF6121D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0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24FB-6D25-42CD-8B28-9A7BF6121DC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39D48-C88C-4DF2-BED2-67697BAD8387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17D81-3E3D-450C-ABC6-C56740C3A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gif"/><Relationship Id="rId7" Type="http://schemas.openxmlformats.org/officeDocument/2006/relationships/image" Target="../media/image21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20.jpeg"/><Relationship Id="rId5" Type="http://schemas.openxmlformats.org/officeDocument/2006/relationships/image" Target="../media/image29.png"/><Relationship Id="rId15" Type="http://schemas.openxmlformats.org/officeDocument/2006/relationships/image" Target="../media/image23.jpeg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image" Target="../media/image19.jpeg"/><Relationship Id="rId1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slide" Target="slide7.xml"/><Relationship Id="rId12" Type="http://schemas.openxmlformats.org/officeDocument/2006/relationships/image" Target="../media/image2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slide" Target="slide6.xml"/><Relationship Id="rId5" Type="http://schemas.openxmlformats.org/officeDocument/2006/relationships/image" Target="../media/image36.png"/><Relationship Id="rId10" Type="http://schemas.openxmlformats.org/officeDocument/2006/relationships/image" Target="../media/image22.jpeg"/><Relationship Id="rId4" Type="http://schemas.openxmlformats.org/officeDocument/2006/relationships/image" Target="../media/image35.png"/><Relationship Id="rId9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2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21.jpeg"/><Relationship Id="rId5" Type="http://schemas.openxmlformats.org/officeDocument/2006/relationships/image" Target="../media/image40.png"/><Relationship Id="rId15" Type="http://schemas.openxmlformats.org/officeDocument/2006/relationships/image" Target="../media/image32.png"/><Relationship Id="rId10" Type="http://schemas.openxmlformats.org/officeDocument/2006/relationships/image" Target="../media/image20.jpeg"/><Relationship Id="rId4" Type="http://schemas.openxmlformats.org/officeDocument/2006/relationships/image" Target="../media/image39.png"/><Relationship Id="rId9" Type="http://schemas.openxmlformats.org/officeDocument/2006/relationships/slide" Target="slide7.xml"/><Relationship Id="rId1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slide" Target="slide7.xml"/><Relationship Id="rId12" Type="http://schemas.openxmlformats.org/officeDocument/2006/relationships/image" Target="../media/image2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slide" Target="slide6.xml"/><Relationship Id="rId5" Type="http://schemas.openxmlformats.org/officeDocument/2006/relationships/image" Target="../media/image46.png"/><Relationship Id="rId10" Type="http://schemas.openxmlformats.org/officeDocument/2006/relationships/image" Target="../media/image22.jpeg"/><Relationship Id="rId4" Type="http://schemas.openxmlformats.org/officeDocument/2006/relationships/image" Target="../media/image45.png"/><Relationship Id="rId9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3.jpeg"/><Relationship Id="rId3" Type="http://schemas.openxmlformats.org/officeDocument/2006/relationships/image" Target="../media/image48.png"/><Relationship Id="rId7" Type="http://schemas.openxmlformats.org/officeDocument/2006/relationships/image" Target="../media/image19.jpeg"/><Relationship Id="rId12" Type="http://schemas.openxmlformats.org/officeDocument/2006/relationships/slide" Target="slide6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22.jpeg"/><Relationship Id="rId5" Type="http://schemas.openxmlformats.org/officeDocument/2006/relationships/image" Target="../media/image50.jpeg"/><Relationship Id="rId10" Type="http://schemas.openxmlformats.org/officeDocument/2006/relationships/image" Target="../media/image21.jpeg"/><Relationship Id="rId4" Type="http://schemas.openxmlformats.org/officeDocument/2006/relationships/image" Target="../media/image49.png"/><Relationship Id="rId9" Type="http://schemas.openxmlformats.org/officeDocument/2006/relationships/image" Target="../media/image20.jpeg"/><Relationship Id="rId1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3.jpeg"/><Relationship Id="rId7" Type="http://schemas.openxmlformats.org/officeDocument/2006/relationships/slide" Target="slide7.xml"/><Relationship Id="rId12" Type="http://schemas.openxmlformats.org/officeDocument/2006/relationships/image" Target="../media/image2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slide" Target="slide6.xml"/><Relationship Id="rId5" Type="http://schemas.openxmlformats.org/officeDocument/2006/relationships/image" Target="../media/image55.jpeg"/><Relationship Id="rId10" Type="http://schemas.openxmlformats.org/officeDocument/2006/relationships/image" Target="../media/image22.jpeg"/><Relationship Id="rId4" Type="http://schemas.openxmlformats.org/officeDocument/2006/relationships/image" Target="../media/image54.jpeg"/><Relationship Id="rId9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3.jpeg"/><Relationship Id="rId3" Type="http://schemas.openxmlformats.org/officeDocument/2006/relationships/image" Target="../media/image56.jpeg"/><Relationship Id="rId7" Type="http://schemas.openxmlformats.org/officeDocument/2006/relationships/image" Target="../media/image19.jpeg"/><Relationship Id="rId12" Type="http://schemas.openxmlformats.org/officeDocument/2006/relationships/slide" Target="slide6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22.jpeg"/><Relationship Id="rId5" Type="http://schemas.openxmlformats.org/officeDocument/2006/relationships/image" Target="../media/image58.jpeg"/><Relationship Id="rId10" Type="http://schemas.openxmlformats.org/officeDocument/2006/relationships/image" Target="../media/image21.jpeg"/><Relationship Id="rId4" Type="http://schemas.openxmlformats.org/officeDocument/2006/relationships/image" Target="../media/image57.jpeg"/><Relationship Id="rId9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22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20.jpeg"/><Relationship Id="rId5" Type="http://schemas.openxmlformats.org/officeDocument/2006/relationships/image" Target="../media/image62.jpeg"/><Relationship Id="rId15" Type="http://schemas.openxmlformats.org/officeDocument/2006/relationships/image" Target="../media/image23.jpeg"/><Relationship Id="rId10" Type="http://schemas.openxmlformats.org/officeDocument/2006/relationships/slide" Target="slide7.xml"/><Relationship Id="rId4" Type="http://schemas.openxmlformats.org/officeDocument/2006/relationships/image" Target="../media/image61.jpeg"/><Relationship Id="rId9" Type="http://schemas.openxmlformats.org/officeDocument/2006/relationships/image" Target="../media/image19.jpeg"/><Relationship Id="rId1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.xml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21.jpeg"/><Relationship Id="rId5" Type="http://schemas.openxmlformats.org/officeDocument/2006/relationships/image" Target="../media/image68.jpeg"/><Relationship Id="rId10" Type="http://schemas.openxmlformats.org/officeDocument/2006/relationships/image" Target="../media/image20.jpeg"/><Relationship Id="rId4" Type="http://schemas.openxmlformats.org/officeDocument/2006/relationships/image" Target="../media/image67.jpeg"/><Relationship Id="rId9" Type="http://schemas.openxmlformats.org/officeDocument/2006/relationships/slide" Target="slide7.xml"/><Relationship Id="rId1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6.xml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21.jpeg"/><Relationship Id="rId5" Type="http://schemas.openxmlformats.org/officeDocument/2006/relationships/image" Target="../media/image73.jpeg"/><Relationship Id="rId10" Type="http://schemas.openxmlformats.org/officeDocument/2006/relationships/image" Target="../media/image20.jpeg"/><Relationship Id="rId4" Type="http://schemas.openxmlformats.org/officeDocument/2006/relationships/image" Target="../media/image72.jpeg"/><Relationship Id="rId9" Type="http://schemas.openxmlformats.org/officeDocument/2006/relationships/slide" Target="slide7.xml"/><Relationship Id="rId1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76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77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78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79.gif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0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1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2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3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4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5.jpeg"/><Relationship Id="rId7" Type="http://schemas.openxmlformats.org/officeDocument/2006/relationships/image" Target="../media/image2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slide" Target="slide7.xml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openxmlformats.org/officeDocument/2006/relationships/slide" Target="slide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7.png"/><Relationship Id="rId7" Type="http://schemas.openxmlformats.org/officeDocument/2006/relationships/slide" Target="slide6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8.jpeg"/><Relationship Id="rId9" Type="http://schemas.openxmlformats.org/officeDocument/2006/relationships/slide" Target="slide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93.jpeg"/><Relationship Id="rId7" Type="http://schemas.openxmlformats.org/officeDocument/2006/relationships/slide" Target="slide6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8.jpeg"/><Relationship Id="rId9" Type="http://schemas.openxmlformats.org/officeDocument/2006/relationships/slide" Target="slide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94.png"/><Relationship Id="rId7" Type="http://schemas.openxmlformats.org/officeDocument/2006/relationships/slide" Target="slide6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8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0.jpeg"/><Relationship Id="rId10" Type="http://schemas.openxmlformats.org/officeDocument/2006/relationships/image" Target="../media/image95.png"/><Relationship Id="rId4" Type="http://schemas.openxmlformats.org/officeDocument/2006/relationships/image" Target="../media/image89.jpeg"/><Relationship Id="rId9" Type="http://schemas.openxmlformats.org/officeDocument/2006/relationships/image" Target="../media/image9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96.jpeg"/><Relationship Id="rId7" Type="http://schemas.openxmlformats.org/officeDocument/2006/relationships/slide" Target="slide6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2.jpeg"/><Relationship Id="rId4" Type="http://schemas.openxmlformats.org/officeDocument/2006/relationships/image" Target="../media/image88.jpeg"/><Relationship Id="rId9" Type="http://schemas.openxmlformats.org/officeDocument/2006/relationships/slide" Target="slide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0.jpeg"/><Relationship Id="rId10" Type="http://schemas.openxmlformats.org/officeDocument/2006/relationships/image" Target="../media/image97.jpeg"/><Relationship Id="rId4" Type="http://schemas.openxmlformats.org/officeDocument/2006/relationships/image" Target="../media/image89.jpeg"/><Relationship Id="rId9" Type="http://schemas.openxmlformats.org/officeDocument/2006/relationships/image" Target="../media/image9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0.jpeg"/><Relationship Id="rId10" Type="http://schemas.openxmlformats.org/officeDocument/2006/relationships/image" Target="../media/image98.png"/><Relationship Id="rId4" Type="http://schemas.openxmlformats.org/officeDocument/2006/relationships/image" Target="../media/image89.jpeg"/><Relationship Id="rId9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90.jpeg"/><Relationship Id="rId10" Type="http://schemas.openxmlformats.org/officeDocument/2006/relationships/image" Target="../media/image99.png"/><Relationship Id="rId4" Type="http://schemas.openxmlformats.org/officeDocument/2006/relationships/image" Target="../media/image89.jpeg"/><Relationship Id="rId9" Type="http://schemas.openxmlformats.org/officeDocument/2006/relationships/image" Target="../media/image9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7.xml"/><Relationship Id="rId7" Type="http://schemas.openxmlformats.org/officeDocument/2006/relationships/slide" Target="slide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didaktor.ru/priyomy-mediadidaktiki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rus.1september.ru/article.php?ID=2002032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enagold.ru/" TargetMode="External"/><Relationship Id="rId5" Type="http://schemas.openxmlformats.org/officeDocument/2006/relationships/hyperlink" Target="http://allday.ru/index.php?newsid=542466" TargetMode="External"/><Relationship Id="rId4" Type="http://schemas.openxmlformats.org/officeDocument/2006/relationships/hyperlink" Target="http://smiles2k.net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3" Type="http://schemas.openxmlformats.org/officeDocument/2006/relationships/image" Target="../media/image10.jpeg"/><Relationship Id="rId21" Type="http://schemas.openxmlformats.org/officeDocument/2006/relationships/image" Target="../media/image5.gif"/><Relationship Id="rId7" Type="http://schemas.openxmlformats.org/officeDocument/2006/relationships/slide" Target="slide13.xml"/><Relationship Id="rId12" Type="http://schemas.openxmlformats.org/officeDocument/2006/relationships/image" Target="../media/image15.png"/><Relationship Id="rId17" Type="http://schemas.openxmlformats.org/officeDocument/2006/relationships/slide" Target="slide32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slide" Target="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slide" Target="slide55.xml"/><Relationship Id="rId14" Type="http://schemas.openxmlformats.org/officeDocument/2006/relationships/image" Target="../media/image16.png"/><Relationship Id="rId2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7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E:\Новая папка\school2181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14752"/>
            <a:ext cx="1608114" cy="23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52384" y="6237320"/>
            <a:ext cx="395984" cy="395992"/>
            <a:chOff x="6012160" y="6165304"/>
            <a:chExt cx="864000" cy="46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56992"/>
            <a:ext cx="266429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лаг-/-лож-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1" y="2636912"/>
            <a:ext cx="263885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-/-гор-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1" y="4941168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-/-рос-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4149080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плав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-/-плов-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708746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-/-кос-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323528" y="263691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157192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436510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139952" y="3429000"/>
            <a:ext cx="2692484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139952" y="4941168"/>
            <a:ext cx="2692484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-мак-/-мок-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48264" y="508518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48264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39952" y="4221088"/>
            <a:ext cx="266429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Крест 51"/>
          <p:cNvSpPr/>
          <p:nvPr/>
        </p:nvSpPr>
        <p:spPr>
          <a:xfrm>
            <a:off x="6948264" y="4221088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4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Выбор гласной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каком корне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зависит от ударения?</a:t>
              </a: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4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ответ и щелкни левой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кнопкой мыши</a:t>
              </a: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2915816" y="404664"/>
            <a:ext cx="5400600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139952" y="5733256"/>
            <a:ext cx="266429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Крест 84"/>
          <p:cNvSpPr/>
          <p:nvPr/>
        </p:nvSpPr>
        <p:spPr>
          <a:xfrm>
            <a:off x="6948264" y="5733256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4139952" y="2636912"/>
            <a:ext cx="266429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-клан-/-клон-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Крест 86"/>
          <p:cNvSpPr/>
          <p:nvPr/>
        </p:nvSpPr>
        <p:spPr>
          <a:xfrm>
            <a:off x="6948264" y="263691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332656"/>
            <a:ext cx="14401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Знаете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ли  Вы теорию?</a:t>
            </a:r>
            <a:endParaRPr lang="ru-RU" sz="2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46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7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64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65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62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63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60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61" name="Управляющая кнопка: домой 60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58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5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17B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72" grpId="0" animBg="1"/>
      <p:bldP spid="47" grpId="0" animBg="1"/>
      <p:bldP spid="52" grpId="0" animBg="1"/>
      <p:bldP spid="85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56992"/>
            <a:ext cx="266429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-/-гор-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1" y="2636912"/>
            <a:ext cx="263885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-/-рос-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1" y="4941168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-/-кос-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4149080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плав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-/-плов-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708746"/>
            <a:ext cx="263885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-клан-/-клон-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395536" y="263691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5157192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436510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83968" y="2636912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83968" y="3429000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83968" y="4941168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-мак-/-мок-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83968" y="5733256"/>
            <a:ext cx="2520280" cy="6480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48264" y="270892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48264" y="501317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48264" y="5877272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48264" y="3501008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283967" y="4221088"/>
            <a:ext cx="2493895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скак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скоч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Крест 51"/>
          <p:cNvSpPr/>
          <p:nvPr/>
        </p:nvSpPr>
        <p:spPr>
          <a:xfrm>
            <a:off x="6948264" y="4149080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3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Выбор гласной в каком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корне зависит от следующей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согласной?</a:t>
              </a:r>
            </a:p>
          </p:txBody>
        </p:sp>
      </p:grp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3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ответ и щелкни левой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кнопкой мыши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915816" y="260648"/>
            <a:ext cx="5472608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536" y="332656"/>
            <a:ext cx="14401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Знаете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ли  Вы теорию?</a:t>
            </a:r>
            <a:endParaRPr lang="ru-RU" sz="2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53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7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9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65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66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63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64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61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62" name="Управляющая кнопка: домой 61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59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0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17B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70" grpId="0" animBg="1"/>
      <p:bldP spid="72" grpId="0" animBg="1"/>
      <p:bldP spid="73" grpId="0" animBg="1"/>
      <p:bldP spid="47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56992"/>
            <a:ext cx="2478786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гер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гир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636912"/>
            <a:ext cx="2455112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-пер-/-пир-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3" y="5708746"/>
            <a:ext cx="2455112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-клен-/-клин-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395536" y="263691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071933" y="4947438"/>
            <a:ext cx="2711463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-вер-/-вир-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001462" y="501944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071933" y="4155350"/>
            <a:ext cx="2711463" cy="5760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-стел-/-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стил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Крест 51"/>
          <p:cNvSpPr/>
          <p:nvPr/>
        </p:nvSpPr>
        <p:spPr>
          <a:xfrm>
            <a:off x="6929454" y="4155350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3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 Black" pitchFamily="34" charset="0"/>
                  <a:cs typeface="Arial" pitchFamily="34" charset="0"/>
                </a:rPr>
                <a:t>Укажи корни </a:t>
              </a:r>
            </a:p>
            <a:p>
              <a:pPr lvl="0" algn="ctr"/>
              <a:r>
                <a:rPr lang="ru-RU" sz="2400" b="1" dirty="0" smtClean="0">
                  <a:latin typeface="Arial Black" pitchFamily="34" charset="0"/>
                  <a:cs typeface="Arial" pitchFamily="34" charset="0"/>
                </a:rPr>
                <a:t>с чередующимися гласными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3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3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ответ и щелкни левой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кнопкой мыши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987824" y="404664"/>
            <a:ext cx="5472608" cy="14401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259632" y="4149080"/>
            <a:ext cx="2455112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-мер-/-мир-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Крест 52"/>
          <p:cNvSpPr/>
          <p:nvPr/>
        </p:nvSpPr>
        <p:spPr>
          <a:xfrm>
            <a:off x="395536" y="4149080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259632" y="4869160"/>
            <a:ext cx="2455112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дер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дир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Крест 55"/>
          <p:cNvSpPr/>
          <p:nvPr/>
        </p:nvSpPr>
        <p:spPr>
          <a:xfrm>
            <a:off x="395536" y="4869160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4071934" y="2643182"/>
            <a:ext cx="2791212" cy="5760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-жег-/-жиг-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Крест 57"/>
          <p:cNvSpPr/>
          <p:nvPr/>
        </p:nvSpPr>
        <p:spPr>
          <a:xfrm>
            <a:off x="6929454" y="264318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071934" y="3363262"/>
            <a:ext cx="2791212" cy="5760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блест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блист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Крест 59"/>
          <p:cNvSpPr/>
          <p:nvPr/>
        </p:nvSpPr>
        <p:spPr>
          <a:xfrm>
            <a:off x="6929454" y="336326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071933" y="5811534"/>
            <a:ext cx="2711463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-чет-/-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чит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Крест 61"/>
          <p:cNvSpPr/>
          <p:nvPr/>
        </p:nvSpPr>
        <p:spPr>
          <a:xfrm>
            <a:off x="7001462" y="5739526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332656"/>
            <a:ext cx="14401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Знаете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ли  Вы теорию?</a:t>
            </a:r>
            <a:endParaRPr lang="ru-RU" sz="2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50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7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76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7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7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0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6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64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6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69" name="Управляющая кнопка: домой 68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6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6" grpId="0" animBg="1"/>
      <p:bldP spid="72" grpId="0" animBg="1"/>
      <p:bldP spid="52" grpId="0" animBg="1"/>
      <p:bldP spid="53" grpId="0" animBg="1"/>
      <p:bldP spid="56" grpId="0" animBg="1"/>
      <p:bldP spid="58" grpId="0" animBg="1"/>
      <p:bldP spid="60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6" y="1988840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1988840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060848"/>
            <a:ext cx="2448272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ЗАГ    РЕТЬ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3347864" y="1196752"/>
            <a:ext cx="1800200" cy="1584176"/>
            <a:chOff x="2000232" y="2928937"/>
            <a:chExt cx="2843238" cy="2428889"/>
          </a:xfrm>
        </p:grpSpPr>
        <p:pic>
          <p:nvPicPr>
            <p:cNvPr id="21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5292080" y="1268760"/>
            <a:ext cx="1491078" cy="1512168"/>
            <a:chOff x="5000628" y="2857496"/>
            <a:chExt cx="2143140" cy="2500331"/>
          </a:xfrm>
        </p:grpSpPr>
        <p:pic>
          <p:nvPicPr>
            <p:cNvPr id="24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25" name="Скругленная прямоугольная выноска 24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03648" y="1988840"/>
            <a:ext cx="35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3356992"/>
            <a:ext cx="2448272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СКЛ    НИТЬ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3212976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321297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4653136"/>
            <a:ext cx="252028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ЗАТВ    РИТЬ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6021288"/>
            <a:ext cx="252028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    РЕВАТЬ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5580112" y="5805264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635896" y="4581128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635896" y="5805264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31" name="Группа 22"/>
          <p:cNvGrpSpPr/>
          <p:nvPr/>
        </p:nvGrpSpPr>
        <p:grpSpPr>
          <a:xfrm>
            <a:off x="3203848" y="2420888"/>
            <a:ext cx="1800200" cy="1584176"/>
            <a:chOff x="2000232" y="2928937"/>
            <a:chExt cx="2843238" cy="2428889"/>
          </a:xfrm>
        </p:grpSpPr>
        <p:pic>
          <p:nvPicPr>
            <p:cNvPr id="32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Группа 25"/>
          <p:cNvGrpSpPr/>
          <p:nvPr/>
        </p:nvGrpSpPr>
        <p:grpSpPr>
          <a:xfrm>
            <a:off x="5364088" y="2492896"/>
            <a:ext cx="1491078" cy="1512168"/>
            <a:chOff x="5000628" y="2857496"/>
            <a:chExt cx="2143140" cy="2500331"/>
          </a:xfrm>
        </p:grpSpPr>
        <p:pic>
          <p:nvPicPr>
            <p:cNvPr id="35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36" name="Скругленная прямоугольная выноска 35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403648" y="3284984"/>
            <a:ext cx="28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19672" y="4581128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71600" y="5949280"/>
            <a:ext cx="285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Группа 22"/>
          <p:cNvGrpSpPr/>
          <p:nvPr/>
        </p:nvGrpSpPr>
        <p:grpSpPr>
          <a:xfrm>
            <a:off x="3347864" y="3789040"/>
            <a:ext cx="1800200" cy="1584176"/>
            <a:chOff x="2000232" y="2928937"/>
            <a:chExt cx="2843238" cy="2428889"/>
          </a:xfrm>
        </p:grpSpPr>
        <p:pic>
          <p:nvPicPr>
            <p:cNvPr id="69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0" name="Скругленная прямоугольная выноска 69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5580112" y="465313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71" name="Группа 25"/>
          <p:cNvGrpSpPr/>
          <p:nvPr/>
        </p:nvGrpSpPr>
        <p:grpSpPr>
          <a:xfrm>
            <a:off x="5508104" y="3933056"/>
            <a:ext cx="1491078" cy="1512168"/>
            <a:chOff x="5000628" y="2857496"/>
            <a:chExt cx="2143140" cy="2500331"/>
          </a:xfrm>
        </p:grpSpPr>
        <p:pic>
          <p:nvPicPr>
            <p:cNvPr id="72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73" name="Скругленная прямоугольная выноска 72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Group 14"/>
          <p:cNvGrpSpPr>
            <a:grpSpLocks/>
          </p:cNvGrpSpPr>
          <p:nvPr/>
        </p:nvGrpSpPr>
        <p:grpSpPr bwMode="auto">
          <a:xfrm>
            <a:off x="2843808" y="188640"/>
            <a:ext cx="5904656" cy="1008112"/>
            <a:chOff x="1344" y="1680"/>
            <a:chExt cx="2928" cy="448"/>
          </a:xfrm>
        </p:grpSpPr>
        <p:sp>
          <p:nvSpPr>
            <p:cNvPr id="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гласную,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пропущенную в слове</a:t>
              </a:r>
            </a:p>
          </p:txBody>
        </p:sp>
      </p:grp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2843808" y="188640"/>
            <a:ext cx="5976664" cy="1080120"/>
            <a:chOff x="1344" y="1680"/>
            <a:chExt cx="2928" cy="448"/>
          </a:xfrm>
        </p:grpSpPr>
        <p:sp>
          <p:nvSpPr>
            <p:cNvPr id="10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0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Укажи правильный ответ, наведя курсор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на букву, и щелкни левой кнопкой мыши</a:t>
              </a: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2771800" y="188640"/>
            <a:ext cx="590465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62" name="Группа 22"/>
          <p:cNvGrpSpPr/>
          <p:nvPr/>
        </p:nvGrpSpPr>
        <p:grpSpPr>
          <a:xfrm>
            <a:off x="5292080" y="5085184"/>
            <a:ext cx="1800200" cy="1584176"/>
            <a:chOff x="2000232" y="2928937"/>
            <a:chExt cx="2843238" cy="2428889"/>
          </a:xfrm>
        </p:grpSpPr>
        <p:pic>
          <p:nvPicPr>
            <p:cNvPr id="63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64" name="Скругленная прямоугольная выноска 63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86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0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07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7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97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05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8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95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96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93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94" name="Управляющая кнопка: домой 93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91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92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5" name="Группа 25"/>
          <p:cNvGrpSpPr/>
          <p:nvPr/>
        </p:nvGrpSpPr>
        <p:grpSpPr>
          <a:xfrm>
            <a:off x="3563888" y="5085184"/>
            <a:ext cx="1491078" cy="1512168"/>
            <a:chOff x="5000628" y="2857496"/>
            <a:chExt cx="2143140" cy="2500331"/>
          </a:xfrm>
        </p:grpSpPr>
        <p:pic>
          <p:nvPicPr>
            <p:cNvPr id="66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67" name="Скругленная прямоугольная выноска 66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27" grpId="0"/>
      <p:bldP spid="59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6" y="1988840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1988840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060848"/>
            <a:ext cx="266429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    РАЕТ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3347864" y="1196752"/>
            <a:ext cx="1800200" cy="1584176"/>
            <a:chOff x="2000232" y="2928937"/>
            <a:chExt cx="2843238" cy="2428889"/>
          </a:xfrm>
        </p:grpSpPr>
        <p:pic>
          <p:nvPicPr>
            <p:cNvPr id="21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292080" y="1268760"/>
            <a:ext cx="1491078" cy="1512168"/>
            <a:chOff x="5000628" y="2857496"/>
            <a:chExt cx="2143140" cy="2500331"/>
          </a:xfrm>
        </p:grpSpPr>
        <p:pic>
          <p:nvPicPr>
            <p:cNvPr id="24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25" name="Скругленная прямоугольная выноска 24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91680" y="1988840"/>
            <a:ext cx="285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3356992"/>
            <a:ext cx="266429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НАКЛ    НИТЬ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3212976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321297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4653136"/>
            <a:ext cx="266429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ТВ    РЕЦ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6021288"/>
            <a:ext cx="266429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    РНИЦА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35896" y="5877272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635896" y="4581128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580112" y="5877272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8" name="Группа 22"/>
          <p:cNvGrpSpPr/>
          <p:nvPr/>
        </p:nvGrpSpPr>
        <p:grpSpPr>
          <a:xfrm>
            <a:off x="3203848" y="2420888"/>
            <a:ext cx="1800200" cy="1584176"/>
            <a:chOff x="2000232" y="2928937"/>
            <a:chExt cx="2843238" cy="2428889"/>
          </a:xfrm>
        </p:grpSpPr>
        <p:pic>
          <p:nvPicPr>
            <p:cNvPr id="32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5364088" y="2492896"/>
            <a:ext cx="1491078" cy="1512168"/>
            <a:chOff x="5000628" y="2857496"/>
            <a:chExt cx="2143140" cy="2500331"/>
          </a:xfrm>
        </p:grpSpPr>
        <p:pic>
          <p:nvPicPr>
            <p:cNvPr id="35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36" name="Скругленная прямоугольная выноска 35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691680" y="3284984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19672" y="4581128"/>
            <a:ext cx="144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87624" y="5949280"/>
            <a:ext cx="21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22"/>
          <p:cNvGrpSpPr/>
          <p:nvPr/>
        </p:nvGrpSpPr>
        <p:grpSpPr>
          <a:xfrm>
            <a:off x="3347864" y="3789040"/>
            <a:ext cx="1800200" cy="1584176"/>
            <a:chOff x="2000232" y="2928937"/>
            <a:chExt cx="2843238" cy="2428889"/>
          </a:xfrm>
        </p:grpSpPr>
        <p:pic>
          <p:nvPicPr>
            <p:cNvPr id="69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0" name="Скругленная прямоугольная выноска 69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5580112" y="465313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15" name="Группа 25"/>
          <p:cNvGrpSpPr/>
          <p:nvPr/>
        </p:nvGrpSpPr>
        <p:grpSpPr>
          <a:xfrm>
            <a:off x="5508104" y="3933056"/>
            <a:ext cx="1491078" cy="1512168"/>
            <a:chOff x="5000628" y="2857496"/>
            <a:chExt cx="2143140" cy="2500331"/>
          </a:xfrm>
        </p:grpSpPr>
        <p:pic>
          <p:nvPicPr>
            <p:cNvPr id="72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73" name="Скругленная прямоугольная выноска 72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9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6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9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9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9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9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домой 89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" name="Группа 25"/>
          <p:cNvGrpSpPr/>
          <p:nvPr/>
        </p:nvGrpSpPr>
        <p:grpSpPr>
          <a:xfrm>
            <a:off x="3563888" y="5157192"/>
            <a:ext cx="1491078" cy="1512168"/>
            <a:chOff x="5000628" y="2857496"/>
            <a:chExt cx="2143140" cy="2500331"/>
          </a:xfrm>
        </p:grpSpPr>
        <p:pic>
          <p:nvPicPr>
            <p:cNvPr id="66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67" name="Скругленная прямоугольная выноска 66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22"/>
          <p:cNvGrpSpPr/>
          <p:nvPr/>
        </p:nvGrpSpPr>
        <p:grpSpPr>
          <a:xfrm>
            <a:off x="5292080" y="5085184"/>
            <a:ext cx="1800200" cy="1584176"/>
            <a:chOff x="2000232" y="2928937"/>
            <a:chExt cx="2843238" cy="2428889"/>
          </a:xfrm>
        </p:grpSpPr>
        <p:pic>
          <p:nvPicPr>
            <p:cNvPr id="63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64" name="Скругленная прямоугольная выноска 63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2843808" y="188640"/>
            <a:ext cx="5904656" cy="1008112"/>
            <a:chOff x="1344" y="1680"/>
            <a:chExt cx="2928" cy="448"/>
          </a:xfrm>
        </p:grpSpPr>
        <p:sp>
          <p:nvSpPr>
            <p:cNvPr id="11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гласную,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пропущенную в слове</a:t>
              </a:r>
            </a:p>
          </p:txBody>
        </p:sp>
      </p:grpSp>
      <p:grpSp>
        <p:nvGrpSpPr>
          <p:cNvPr id="121" name="Group 14"/>
          <p:cNvGrpSpPr>
            <a:grpSpLocks/>
          </p:cNvGrpSpPr>
          <p:nvPr/>
        </p:nvGrpSpPr>
        <p:grpSpPr bwMode="auto">
          <a:xfrm>
            <a:off x="2843808" y="188640"/>
            <a:ext cx="5976664" cy="1080120"/>
            <a:chOff x="1344" y="1680"/>
            <a:chExt cx="2928" cy="448"/>
          </a:xfrm>
        </p:grpSpPr>
        <p:sp>
          <p:nvSpPr>
            <p:cNvPr id="12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2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Укажи правильный ответ, наведя курсор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на букву, и щелкни левой кнопкой мыши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2843808" y="188640"/>
            <a:ext cx="590465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</p:childTnLst>
        </p:cTn>
      </p:par>
    </p:tnLst>
    <p:bldLst>
      <p:bldP spid="27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6" y="1988840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1988840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060848"/>
            <a:ext cx="259228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ПЕРЕГ   РАЕТ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3347864" y="1196752"/>
            <a:ext cx="1800200" cy="1584176"/>
            <a:chOff x="2000232" y="2928937"/>
            <a:chExt cx="2843238" cy="2428889"/>
          </a:xfrm>
        </p:grpSpPr>
        <p:pic>
          <p:nvPicPr>
            <p:cNvPr id="21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292080" y="1268760"/>
            <a:ext cx="1491078" cy="1512168"/>
            <a:chOff x="5000628" y="2857496"/>
            <a:chExt cx="2143140" cy="2500331"/>
          </a:xfrm>
        </p:grpSpPr>
        <p:pic>
          <p:nvPicPr>
            <p:cNvPr id="24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25" name="Скругленная прямоугольная выноска 24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763688" y="1988840"/>
            <a:ext cx="21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3356992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УТВ    РЬ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3212976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321297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4653136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    ВЕЦ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6021288"/>
            <a:ext cx="223224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    РЯ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35896" y="5877272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635896" y="4581128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580112" y="5877272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8" name="Группа 22"/>
          <p:cNvGrpSpPr/>
          <p:nvPr/>
        </p:nvGrpSpPr>
        <p:grpSpPr>
          <a:xfrm>
            <a:off x="5148064" y="2420888"/>
            <a:ext cx="1800200" cy="1584176"/>
            <a:chOff x="2000232" y="2928937"/>
            <a:chExt cx="2843238" cy="2428889"/>
          </a:xfrm>
        </p:grpSpPr>
        <p:pic>
          <p:nvPicPr>
            <p:cNvPr id="32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3491880" y="2492896"/>
            <a:ext cx="1491078" cy="1512168"/>
            <a:chOff x="5000628" y="2857496"/>
            <a:chExt cx="2143140" cy="2500331"/>
          </a:xfrm>
        </p:grpSpPr>
        <p:pic>
          <p:nvPicPr>
            <p:cNvPr id="35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36" name="Скругленная прямоугольная выноска 35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547664" y="3284984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03648" y="4581128"/>
            <a:ext cx="144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5949280"/>
            <a:ext cx="141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22"/>
          <p:cNvGrpSpPr/>
          <p:nvPr/>
        </p:nvGrpSpPr>
        <p:grpSpPr>
          <a:xfrm>
            <a:off x="5292080" y="5085184"/>
            <a:ext cx="1800200" cy="1584176"/>
            <a:chOff x="2000232" y="2928937"/>
            <a:chExt cx="2843238" cy="2428889"/>
          </a:xfrm>
        </p:grpSpPr>
        <p:pic>
          <p:nvPicPr>
            <p:cNvPr id="63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64" name="Скругленная прямоугольная выноска 63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22"/>
          <p:cNvGrpSpPr/>
          <p:nvPr/>
        </p:nvGrpSpPr>
        <p:grpSpPr>
          <a:xfrm>
            <a:off x="3347864" y="3789040"/>
            <a:ext cx="1800200" cy="1584176"/>
            <a:chOff x="2000232" y="2928937"/>
            <a:chExt cx="2843238" cy="2428889"/>
          </a:xfrm>
        </p:grpSpPr>
        <p:pic>
          <p:nvPicPr>
            <p:cNvPr id="69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0" name="Скругленная прямоугольная выноска 69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5580112" y="465313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15" name="Группа 25"/>
          <p:cNvGrpSpPr/>
          <p:nvPr/>
        </p:nvGrpSpPr>
        <p:grpSpPr>
          <a:xfrm>
            <a:off x="5508104" y="3933056"/>
            <a:ext cx="1491078" cy="1512168"/>
            <a:chOff x="5000628" y="2857496"/>
            <a:chExt cx="2143140" cy="2500331"/>
          </a:xfrm>
        </p:grpSpPr>
        <p:pic>
          <p:nvPicPr>
            <p:cNvPr id="72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73" name="Скругленная прямоугольная выноска 72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9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6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9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9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9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9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домой 89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2" name="Группа 25"/>
          <p:cNvGrpSpPr/>
          <p:nvPr/>
        </p:nvGrpSpPr>
        <p:grpSpPr>
          <a:xfrm>
            <a:off x="3563888" y="5157192"/>
            <a:ext cx="1491078" cy="1512168"/>
            <a:chOff x="5000628" y="2857496"/>
            <a:chExt cx="2143140" cy="2500331"/>
          </a:xfrm>
        </p:grpSpPr>
        <p:pic>
          <p:nvPicPr>
            <p:cNvPr id="66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67" name="Скругленная прямоугольная выноска 66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0" name="Group 14"/>
          <p:cNvGrpSpPr>
            <a:grpSpLocks/>
          </p:cNvGrpSpPr>
          <p:nvPr/>
        </p:nvGrpSpPr>
        <p:grpSpPr bwMode="auto">
          <a:xfrm>
            <a:off x="2843808" y="188640"/>
            <a:ext cx="5904656" cy="1008112"/>
            <a:chOff x="1344" y="1680"/>
            <a:chExt cx="2928" cy="448"/>
          </a:xfrm>
        </p:grpSpPr>
        <p:sp>
          <p:nvSpPr>
            <p:cNvPr id="11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1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гласную,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пропущенную в слове</a:t>
              </a:r>
            </a:p>
          </p:txBody>
        </p:sp>
      </p:grpSp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843808" y="188640"/>
            <a:ext cx="5976664" cy="1080120"/>
            <a:chOff x="1344" y="1680"/>
            <a:chExt cx="2928" cy="448"/>
          </a:xfrm>
        </p:grpSpPr>
        <p:sp>
          <p:nvSpPr>
            <p:cNvPr id="11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1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Укажи правильный ответ, наведя курсор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на букву, и щелкни левой кнопкой мыши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2843808" y="188640"/>
            <a:ext cx="590465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27" grpId="0"/>
      <p:bldP spid="59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6" y="1988840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1988840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060848"/>
            <a:ext cx="2448272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ТВ    РЕНИЕ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3347864" y="1196752"/>
            <a:ext cx="1800200" cy="1584176"/>
            <a:chOff x="2000232" y="2928937"/>
            <a:chExt cx="2843238" cy="2428889"/>
          </a:xfrm>
        </p:grpSpPr>
        <p:pic>
          <p:nvPicPr>
            <p:cNvPr id="21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5292080" y="1268760"/>
            <a:ext cx="1491078" cy="1512168"/>
            <a:chOff x="5000628" y="2857496"/>
            <a:chExt cx="2143140" cy="2500331"/>
          </a:xfrm>
        </p:grpSpPr>
        <p:pic>
          <p:nvPicPr>
            <p:cNvPr id="24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25" name="Скругленная прямоугольная выноска 24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110706" y="1988840"/>
            <a:ext cx="360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3356992"/>
            <a:ext cx="2808312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    ВУЧЕСТЬ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3212976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321297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67544" y="4653136"/>
            <a:ext cx="237626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ТВ    РИТЬ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67544" y="6021288"/>
            <a:ext cx="2376264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ОЗ    РЕНИЕ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3635896" y="5877272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635896" y="4581128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580112" y="5877272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8" name="Группа 22"/>
          <p:cNvGrpSpPr/>
          <p:nvPr/>
        </p:nvGrpSpPr>
        <p:grpSpPr>
          <a:xfrm>
            <a:off x="5148064" y="2420888"/>
            <a:ext cx="1800200" cy="1584176"/>
            <a:chOff x="2000232" y="2928937"/>
            <a:chExt cx="2843238" cy="2428889"/>
          </a:xfrm>
        </p:grpSpPr>
        <p:pic>
          <p:nvPicPr>
            <p:cNvPr id="32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25"/>
          <p:cNvGrpSpPr/>
          <p:nvPr/>
        </p:nvGrpSpPr>
        <p:grpSpPr>
          <a:xfrm>
            <a:off x="3491880" y="2492896"/>
            <a:ext cx="1491078" cy="1512168"/>
            <a:chOff x="5000628" y="2857496"/>
            <a:chExt cx="2143140" cy="2500331"/>
          </a:xfrm>
        </p:grpSpPr>
        <p:pic>
          <p:nvPicPr>
            <p:cNvPr id="35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36" name="Скругленная прямоугольная выноска 35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971600" y="3284984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31640" y="4581128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87624" y="5949280"/>
            <a:ext cx="213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22"/>
          <p:cNvGrpSpPr/>
          <p:nvPr/>
        </p:nvGrpSpPr>
        <p:grpSpPr>
          <a:xfrm>
            <a:off x="5292080" y="5085184"/>
            <a:ext cx="1800200" cy="1584176"/>
            <a:chOff x="2000232" y="2928937"/>
            <a:chExt cx="2843238" cy="2428889"/>
          </a:xfrm>
        </p:grpSpPr>
        <p:pic>
          <p:nvPicPr>
            <p:cNvPr id="63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64" name="Скругленная прямоугольная выноска 63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25"/>
          <p:cNvGrpSpPr/>
          <p:nvPr/>
        </p:nvGrpSpPr>
        <p:grpSpPr>
          <a:xfrm>
            <a:off x="3563888" y="5157192"/>
            <a:ext cx="1491078" cy="1512168"/>
            <a:chOff x="5000628" y="2857496"/>
            <a:chExt cx="2143140" cy="2500331"/>
          </a:xfrm>
        </p:grpSpPr>
        <p:pic>
          <p:nvPicPr>
            <p:cNvPr id="66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67" name="Скругленная прямоугольная выноска 66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22"/>
          <p:cNvGrpSpPr/>
          <p:nvPr/>
        </p:nvGrpSpPr>
        <p:grpSpPr>
          <a:xfrm>
            <a:off x="3347864" y="3789040"/>
            <a:ext cx="1800200" cy="1584176"/>
            <a:chOff x="2000232" y="2928937"/>
            <a:chExt cx="2843238" cy="2428889"/>
          </a:xfrm>
        </p:grpSpPr>
        <p:pic>
          <p:nvPicPr>
            <p:cNvPr id="69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0" name="Скругленная прямоугольная выноска 69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5580112" y="465313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15" name="Группа 25"/>
          <p:cNvGrpSpPr/>
          <p:nvPr/>
        </p:nvGrpSpPr>
        <p:grpSpPr>
          <a:xfrm>
            <a:off x="5508104" y="3933056"/>
            <a:ext cx="1491078" cy="1512168"/>
            <a:chOff x="5000628" y="2857496"/>
            <a:chExt cx="2143140" cy="2500331"/>
          </a:xfrm>
        </p:grpSpPr>
        <p:pic>
          <p:nvPicPr>
            <p:cNvPr id="72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73" name="Скругленная прямоугольная выноска 72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9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6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9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9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9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9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домой 89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10" name="Group 14"/>
          <p:cNvGrpSpPr>
            <a:grpSpLocks/>
          </p:cNvGrpSpPr>
          <p:nvPr/>
        </p:nvGrpSpPr>
        <p:grpSpPr bwMode="auto">
          <a:xfrm>
            <a:off x="2843808" y="188640"/>
            <a:ext cx="5904656" cy="1008112"/>
            <a:chOff x="1344" y="1680"/>
            <a:chExt cx="2928" cy="448"/>
          </a:xfrm>
        </p:grpSpPr>
        <p:sp>
          <p:nvSpPr>
            <p:cNvPr id="11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1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гласную,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пропущенную в слове</a:t>
              </a:r>
            </a:p>
          </p:txBody>
        </p:sp>
      </p:grpSp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843808" y="188640"/>
            <a:ext cx="5976664" cy="1080120"/>
            <a:chOff x="1344" y="1680"/>
            <a:chExt cx="2928" cy="448"/>
          </a:xfrm>
        </p:grpSpPr>
        <p:sp>
          <p:nvSpPr>
            <p:cNvPr id="11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1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Укажи правильный ответ, наведя курсор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на букву, и щелкни левой кнопкой мыши</a:t>
              </a: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2843808" y="188640"/>
            <a:ext cx="590465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27" grpId="0"/>
      <p:bldP spid="59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635896" y="1988840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364088" y="1988840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060848"/>
            <a:ext cx="288032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ПОКЛ    НЕНИЕ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3347864" y="1196752"/>
            <a:ext cx="1800200" cy="1584176"/>
            <a:chOff x="2000232" y="2928937"/>
            <a:chExt cx="2843238" cy="2428889"/>
          </a:xfrm>
        </p:grpSpPr>
        <p:pic>
          <p:nvPicPr>
            <p:cNvPr id="21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22" name="Скругленная прямоугольная выноска 21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5"/>
          <p:cNvGrpSpPr/>
          <p:nvPr/>
        </p:nvGrpSpPr>
        <p:grpSpPr>
          <a:xfrm>
            <a:off x="5292080" y="1268760"/>
            <a:ext cx="1491078" cy="1512168"/>
            <a:chOff x="5000628" y="2857496"/>
            <a:chExt cx="2143140" cy="2500331"/>
          </a:xfrm>
        </p:grpSpPr>
        <p:pic>
          <p:nvPicPr>
            <p:cNvPr id="24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25" name="Скругленная прямоугольная выноска 24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403648" y="1988840"/>
            <a:ext cx="28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3356992"/>
            <a:ext cx="2664296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ПОПЛ    ВОК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3563888" y="3212976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36096" y="321297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95536" y="4653136"/>
            <a:ext cx="252028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ПЛ    ВЦЫ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3635896" y="4581128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pSp>
        <p:nvGrpSpPr>
          <p:cNvPr id="4" name="Группа 22"/>
          <p:cNvGrpSpPr/>
          <p:nvPr/>
        </p:nvGrpSpPr>
        <p:grpSpPr>
          <a:xfrm>
            <a:off x="5148064" y="2420888"/>
            <a:ext cx="1800200" cy="1584176"/>
            <a:chOff x="2000232" y="2928937"/>
            <a:chExt cx="2843238" cy="2428889"/>
          </a:xfrm>
        </p:grpSpPr>
        <p:pic>
          <p:nvPicPr>
            <p:cNvPr id="32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3491880" y="2492896"/>
            <a:ext cx="1491078" cy="1512168"/>
            <a:chOff x="5000628" y="2857496"/>
            <a:chExt cx="2143140" cy="2500331"/>
          </a:xfrm>
        </p:grpSpPr>
        <p:pic>
          <p:nvPicPr>
            <p:cNvPr id="35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36" name="Скругленная прямоугольная выноска 35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691680" y="3284984"/>
            <a:ext cx="21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31640" y="4581128"/>
            <a:ext cx="28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22"/>
          <p:cNvGrpSpPr/>
          <p:nvPr/>
        </p:nvGrpSpPr>
        <p:grpSpPr>
          <a:xfrm>
            <a:off x="3347864" y="3789040"/>
            <a:ext cx="1800200" cy="1584176"/>
            <a:chOff x="2000232" y="2928937"/>
            <a:chExt cx="2843238" cy="2428889"/>
          </a:xfrm>
        </p:grpSpPr>
        <p:pic>
          <p:nvPicPr>
            <p:cNvPr id="69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0" name="Скругленная прямоугольная выноска 69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Овал 73"/>
          <p:cNvSpPr/>
          <p:nvPr/>
        </p:nvSpPr>
        <p:spPr>
          <a:xfrm>
            <a:off x="5580112" y="4653136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9" name="Группа 25"/>
          <p:cNvGrpSpPr/>
          <p:nvPr/>
        </p:nvGrpSpPr>
        <p:grpSpPr>
          <a:xfrm>
            <a:off x="5508104" y="3933056"/>
            <a:ext cx="1491078" cy="1512168"/>
            <a:chOff x="5000628" y="2857496"/>
            <a:chExt cx="2143140" cy="2500331"/>
          </a:xfrm>
        </p:grpSpPr>
        <p:pic>
          <p:nvPicPr>
            <p:cNvPr id="72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73" name="Скругленная прямоугольная выноска 72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2" name="Прямоугольник 61"/>
          <p:cNvSpPr/>
          <p:nvPr/>
        </p:nvSpPr>
        <p:spPr>
          <a:xfrm>
            <a:off x="467544" y="5877272"/>
            <a:ext cx="252028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ДОГ     РАЕТ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707904" y="5805264"/>
            <a:ext cx="586324" cy="62527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475656" y="5805264"/>
            <a:ext cx="288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5" name="Группа 22"/>
          <p:cNvGrpSpPr/>
          <p:nvPr/>
        </p:nvGrpSpPr>
        <p:grpSpPr>
          <a:xfrm>
            <a:off x="3419872" y="5013176"/>
            <a:ext cx="1800200" cy="1584176"/>
            <a:chOff x="2000232" y="2928937"/>
            <a:chExt cx="2843238" cy="2428889"/>
          </a:xfrm>
        </p:grpSpPr>
        <p:pic>
          <p:nvPicPr>
            <p:cNvPr id="76" name="Picture 18" descr="Смайлы Эмоции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3108" y="3929066"/>
              <a:ext cx="1605654" cy="1428760"/>
            </a:xfrm>
            <a:prstGeom prst="rect">
              <a:avLst/>
            </a:prstGeom>
            <a:noFill/>
          </p:spPr>
        </p:pic>
        <p:sp>
          <p:nvSpPr>
            <p:cNvPr id="79" name="Скругленная прямоугольная выноска 78"/>
            <p:cNvSpPr/>
            <p:nvPr/>
          </p:nvSpPr>
          <p:spPr>
            <a:xfrm>
              <a:off x="2000232" y="2928937"/>
              <a:ext cx="2843238" cy="1121024"/>
            </a:xfrm>
            <a:prstGeom prst="wedgeRoundRectCallout">
              <a:avLst>
                <a:gd name="adj1" fmla="val 2270"/>
                <a:gd name="adj2" fmla="val 93882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b="1" dirty="0" smtClean="0">
                  <a:solidFill>
                    <a:schemeClr val="tx1"/>
                  </a:solidFill>
                </a:rPr>
                <a:t>Увы! Почитай   теорию.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5652120" y="5877272"/>
            <a:ext cx="564094" cy="62584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</a:t>
            </a:r>
            <a:endParaRPr lang="ru-RU" sz="3600" b="1" dirty="0"/>
          </a:p>
        </p:txBody>
      </p:sp>
      <p:grpSp>
        <p:nvGrpSpPr>
          <p:cNvPr id="84" name="Группа 25"/>
          <p:cNvGrpSpPr/>
          <p:nvPr/>
        </p:nvGrpSpPr>
        <p:grpSpPr>
          <a:xfrm>
            <a:off x="5580112" y="5157192"/>
            <a:ext cx="1491078" cy="1512168"/>
            <a:chOff x="5000628" y="2857496"/>
            <a:chExt cx="2143140" cy="2500331"/>
          </a:xfrm>
        </p:grpSpPr>
        <p:pic>
          <p:nvPicPr>
            <p:cNvPr id="86" name="Picture 22" descr="Смайлы Эмоции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000628" y="2857496"/>
              <a:ext cx="1785950" cy="2500331"/>
            </a:xfrm>
            <a:prstGeom prst="rect">
              <a:avLst/>
            </a:prstGeom>
            <a:noFill/>
          </p:spPr>
        </p:pic>
        <p:sp>
          <p:nvSpPr>
            <p:cNvPr id="87" name="Скругленная прямоугольная выноска 86"/>
            <p:cNvSpPr/>
            <p:nvPr/>
          </p:nvSpPr>
          <p:spPr>
            <a:xfrm>
              <a:off x="5072066" y="2857496"/>
              <a:ext cx="2071702" cy="755524"/>
            </a:xfrm>
            <a:prstGeom prst="wedgeRoundRectCallout">
              <a:avLst>
                <a:gd name="adj1" fmla="val -22348"/>
                <a:gd name="adj2" fmla="val 119036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Молодец!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14"/>
          <p:cNvGrpSpPr>
            <a:grpSpLocks/>
          </p:cNvGrpSpPr>
          <p:nvPr/>
        </p:nvGrpSpPr>
        <p:grpSpPr bwMode="auto">
          <a:xfrm>
            <a:off x="2843808" y="188640"/>
            <a:ext cx="5904656" cy="1008112"/>
            <a:chOff x="1344" y="1680"/>
            <a:chExt cx="2928" cy="448"/>
          </a:xfrm>
        </p:grpSpPr>
        <p:sp>
          <p:nvSpPr>
            <p:cNvPr id="10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0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гласную,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пропущенную в слове</a:t>
              </a:r>
            </a:p>
          </p:txBody>
        </p:sp>
      </p:grpSp>
      <p:grpSp>
        <p:nvGrpSpPr>
          <p:cNvPr id="102" name="Group 14"/>
          <p:cNvGrpSpPr>
            <a:grpSpLocks/>
          </p:cNvGrpSpPr>
          <p:nvPr/>
        </p:nvGrpSpPr>
        <p:grpSpPr bwMode="auto">
          <a:xfrm>
            <a:off x="2843808" y="188640"/>
            <a:ext cx="5976664" cy="1080120"/>
            <a:chOff x="1344" y="1680"/>
            <a:chExt cx="2928" cy="448"/>
          </a:xfrm>
        </p:grpSpPr>
        <p:sp>
          <p:nvSpPr>
            <p:cNvPr id="11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1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Укажи правильный ответ, наведя курсор</a:t>
              </a:r>
            </a:p>
            <a:p>
              <a:pPr lvl="0" algn="ctr"/>
              <a:r>
                <a:rPr lang="ru-RU" sz="2300" b="1" dirty="0" smtClean="0">
                  <a:latin typeface="Arial" pitchFamily="34" charset="0"/>
                  <a:cs typeface="Arial" pitchFamily="34" charset="0"/>
                </a:rPr>
                <a:t> на букву, и щелкни левой кнопкой мыши</a:t>
              </a:r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2843808" y="188640"/>
            <a:ext cx="590465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6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08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09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7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06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07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04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05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9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03" name="Управляющая кнопка: домой 102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5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27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3" y="2276872"/>
            <a:ext cx="3403733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сильно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кнуть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3" y="2276872"/>
            <a:ext cx="3403733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сильно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кнуть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3" y="2276872"/>
            <a:ext cx="3403733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67543" y="3573016"/>
            <a:ext cx="3318639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кнуть сухарь в чай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67543" y="3573016"/>
            <a:ext cx="3318639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обм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кнуть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сухарь в чай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67543" y="3573016"/>
            <a:ext cx="3318639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283968" y="2276872"/>
            <a:ext cx="3096344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кай в мед хлеб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83968" y="2276872"/>
            <a:ext cx="3096344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мед хлеб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11960" y="2276872"/>
            <a:ext cx="3096344" cy="11701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283968" y="3573016"/>
            <a:ext cx="3096344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чил ноги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283968" y="3573016"/>
            <a:ext cx="3096344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чил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ноги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83968" y="3573016"/>
            <a:ext cx="3096344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grpSp>
        <p:nvGrpSpPr>
          <p:cNvPr id="65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6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Запиши словосочетания,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вставь пропущенные буквы</a:t>
              </a:r>
            </a:p>
          </p:txBody>
        </p:sp>
      </p:grpSp>
      <p:grpSp>
        <p:nvGrpSpPr>
          <p:cNvPr id="68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7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Проверь себя: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словосочетание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и щелкни левой кнопкой мышки</a:t>
              </a: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2843808" y="332656"/>
            <a:ext cx="5904656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95535" y="4869160"/>
            <a:ext cx="3477003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непром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каемый плащ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95535" y="4869160"/>
            <a:ext cx="3477003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непром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каемый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плащ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7543" y="4869160"/>
            <a:ext cx="3390077" cy="108012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283968" y="4941168"/>
            <a:ext cx="3096344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обувь пром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кает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3968" y="4941168"/>
            <a:ext cx="3096344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обувь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кает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83968" y="4941168"/>
            <a:ext cx="3096344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3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1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2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59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60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7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57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45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6" name="Управляющая кнопка: домой 45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2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4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44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63" name="Прямоугольник 62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67544" y="2276872"/>
            <a:ext cx="316835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новая пром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кашка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2276872"/>
            <a:ext cx="3168352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новая 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…кашка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2276872"/>
            <a:ext cx="316835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67543" y="3573016"/>
            <a:ext cx="3089143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чить рукав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67543" y="3573016"/>
            <a:ext cx="3089143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нам…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чить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рукав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67543" y="3573016"/>
            <a:ext cx="3089143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4283968" y="2276872"/>
            <a:ext cx="316835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кшая рожь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83968" y="2276872"/>
            <a:ext cx="3168352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вым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кшая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рожь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3968" y="2276872"/>
            <a:ext cx="316835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283968" y="3573016"/>
            <a:ext cx="316835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кисточка отм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кает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283968" y="3573016"/>
            <a:ext cx="3168352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кисточка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отм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кает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83968" y="3573016"/>
            <a:ext cx="316835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95536" y="4869160"/>
            <a:ext cx="316835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кнуть под дождем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395536" y="4869160"/>
            <a:ext cx="3168352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вым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кнуть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под дождем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5536" y="4869160"/>
            <a:ext cx="3168352" cy="108012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4283968" y="4941168"/>
            <a:ext cx="3168352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ченный в воде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83968" y="4941168"/>
            <a:ext cx="3168352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нам…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ченный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 воде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83968" y="4941168"/>
            <a:ext cx="316835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4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Запиши словосочетания,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вставь пропущенные буквы</a:t>
              </a:r>
            </a:p>
          </p:txBody>
        </p: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Проверь себя: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словосочетание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и щелкни левой кнопкой мышки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843808" y="332656"/>
            <a:ext cx="5904656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0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85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79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0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77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78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75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76" name="Управляющая кнопка: домой 75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65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6" name="Прямоугольник 85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23728" y="188640"/>
            <a:ext cx="4896544" cy="5760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99230" y="188640"/>
            <a:ext cx="4408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Пояснительная записка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9552" y="692696"/>
            <a:ext cx="813690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    Электронный тренажер предназначен для учащихся 5-10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  классов.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Тренажер состоит из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интерактивной схемы, включающей теоретическую информацию о правописании чередующихся гласных в корне слова,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заданий, формирующих умение различать корни с чередующимися гласными и гласными, проверяемыми ударением,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заданий, формирующих умение выбирать гласные в корнях с чередованием,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  заданий,  формирующих орфографическую зоркость.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33399"/>
                </a:solidFill>
                <a:latin typeface="Arial" charset="0"/>
              </a:rPr>
              <a:t>Тренажер может быть использован как при работе на интерактивной доске, так и при организации самостоятельной работы учащихся в системе «1 ученик – 1 компьютер».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33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charset="0"/>
              </a:rPr>
              <a:t>ВНИМАНИЕ! Возможна  некорректная работа  тренажера в </a:t>
            </a:r>
            <a:r>
              <a:rPr lang="en-US" sz="1900" b="1" dirty="0" smtClean="0">
                <a:solidFill>
                  <a:srgbClr val="33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charset="0"/>
              </a:rPr>
              <a:t>POWER POINT 2003</a:t>
            </a:r>
            <a:r>
              <a:rPr lang="ru-RU" sz="1900" b="1" dirty="0" smtClean="0">
                <a:solidFill>
                  <a:srgbClr val="33339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" charset="0"/>
              </a:rPr>
              <a:t>.</a:t>
            </a:r>
            <a:endParaRPr lang="ru-RU" sz="1900" b="1" dirty="0">
              <a:solidFill>
                <a:srgbClr val="333399"/>
              </a:solidFill>
              <a:latin typeface="Arial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704346" y="6228809"/>
            <a:ext cx="1584080" cy="395992"/>
            <a:chOff x="5004048" y="6165304"/>
            <a:chExt cx="1872112" cy="468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правляющая кнопка: далее 24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Управляющая кнопка: назад 25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кругленный прямоугольник 86"/>
          <p:cNvSpPr/>
          <p:nvPr/>
        </p:nvSpPr>
        <p:spPr>
          <a:xfrm>
            <a:off x="4283968" y="2276872"/>
            <a:ext cx="324036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вно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83968" y="2276872"/>
            <a:ext cx="324036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все 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вно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11960" y="2276872"/>
            <a:ext cx="3323446" cy="11701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283968" y="3573016"/>
            <a:ext cx="324036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чудесная 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внина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283968" y="3573016"/>
            <a:ext cx="324036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чудесная 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внина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11960" y="3573016"/>
            <a:ext cx="3323446" cy="11701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4283968" y="4869160"/>
            <a:ext cx="324036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неср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внимые величины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283968" y="4869160"/>
            <a:ext cx="324036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неср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внимые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величины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283968" y="4869160"/>
            <a:ext cx="3240360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7544" y="4869160"/>
            <a:ext cx="324036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 ур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внем моря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67544" y="4869160"/>
            <a:ext cx="324036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над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внем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моря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67544" y="4869160"/>
            <a:ext cx="3240360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7544" y="3573016"/>
            <a:ext cx="3240360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внять строй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67544" y="3573016"/>
            <a:ext cx="3240360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выр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внять строй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67544" y="3573016"/>
            <a:ext cx="3240360" cy="1080120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67544" y="2276872"/>
            <a:ext cx="3323446" cy="10801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решить ур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внение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67544" y="2276872"/>
            <a:ext cx="3323446" cy="10801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решить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ур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внение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395536" y="2276872"/>
            <a:ext cx="340653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3347864" y="-1467544"/>
            <a:ext cx="2520280" cy="8640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вняйся на лучших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419872" y="-1323528"/>
            <a:ext cx="2520280" cy="864096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вняйся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лучших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347864" y="-1251520"/>
            <a:ext cx="2520280" cy="86409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Запиши словосочетания,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вставь пропущенные буквы</a:t>
              </a:r>
            </a:p>
          </p:txBody>
        </p:sp>
      </p:grpSp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6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Проверь себя: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словосочетание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и щелкни левой кнопкой мышки</a:t>
              </a: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843808" y="260648"/>
            <a:ext cx="59766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73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97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01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6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9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7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84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85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2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3" name="Управляющая кнопка: домой 82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0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1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07" name="Прямоугольник 106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Скругленный прямоугольник 86"/>
          <p:cNvSpPr/>
          <p:nvPr/>
        </p:nvSpPr>
        <p:spPr>
          <a:xfrm>
            <a:off x="4283968" y="2276872"/>
            <a:ext cx="316835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потерять 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вновесие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4283968" y="2276872"/>
            <a:ext cx="316835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потерять р…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вновесие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283968" y="2348879"/>
            <a:ext cx="3168352" cy="105611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355976" y="3573016"/>
            <a:ext cx="316835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внять улицу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4355976" y="3573016"/>
            <a:ext cx="316835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выр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…внять улицу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283968" y="3573016"/>
            <a:ext cx="3249592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4283968" y="4869160"/>
            <a:ext cx="316835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внявшись с оазисом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283968" y="4869160"/>
            <a:ext cx="316835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пор…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внявшись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 оазисом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283968" y="4941168"/>
            <a:ext cx="3168352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67544" y="4869160"/>
            <a:ext cx="316835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внять в правах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67544" y="4869160"/>
            <a:ext cx="316835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ура…внять в правах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39552" y="4869160"/>
            <a:ext cx="3168352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67544" y="3573016"/>
            <a:ext cx="316835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внять клумбу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67544" y="3573016"/>
            <a:ext cx="316835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подр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внять клумбу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95536" y="3573016"/>
            <a:ext cx="3168352" cy="1152128"/>
          </a:xfrm>
          <a:prstGeom prst="roundRect">
            <a:avLst>
              <a:gd name="adj" fmla="val 1666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67544" y="2276872"/>
            <a:ext cx="3249592" cy="115212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внодушный человек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67544" y="2276872"/>
            <a:ext cx="3249592" cy="115212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р…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внодушный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человек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67544" y="2276872"/>
            <a:ext cx="3249592" cy="11521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200" dirty="0">
              <a:latin typeface="Bookman Old Style" pitchFamily="18" charset="0"/>
            </a:endParaRP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Запиши словосочетания,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вставь пропущенные буквы</a:t>
              </a:r>
            </a:p>
          </p:txBody>
        </p:sp>
      </p:grpSp>
      <p:grpSp>
        <p:nvGrpSpPr>
          <p:cNvPr id="59" name="Group 14"/>
          <p:cNvGrpSpPr>
            <a:grpSpLocks/>
          </p:cNvGrpSpPr>
          <p:nvPr/>
        </p:nvGrpSpPr>
        <p:grpSpPr bwMode="auto">
          <a:xfrm>
            <a:off x="2843808" y="332656"/>
            <a:ext cx="5976664" cy="1296144"/>
            <a:chOff x="1344" y="1680"/>
            <a:chExt cx="2928" cy="448"/>
          </a:xfrm>
        </p:grpSpPr>
        <p:sp>
          <p:nvSpPr>
            <p:cNvPr id="6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Проверь себя: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словосочетание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и щелкни левой кнопкой мышки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2843808" y="332656"/>
            <a:ext cx="5904656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86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1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5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73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7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0" name="Управляющая кнопка: домой 79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7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7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3" name="Прямоугольник 92"/>
          <p:cNvSpPr/>
          <p:nvPr/>
        </p:nvSpPr>
        <p:spPr>
          <a:xfrm>
            <a:off x="395536" y="260648"/>
            <a:ext cx="1080120" cy="115212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О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или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 А?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213"/>
          <p:cNvSpPr/>
          <p:nvPr/>
        </p:nvSpPr>
        <p:spPr>
          <a:xfrm>
            <a:off x="37799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718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1318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918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119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720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20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920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21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60121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184482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141277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23528" y="6093296"/>
            <a:ext cx="1944216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0598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198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1399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4999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8600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2200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55801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779912" y="50851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779912" y="465313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77991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30598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4198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413995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4999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8600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2200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779912" y="292494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3779912" y="24928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6997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7799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0598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4198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413995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4999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8600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52200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3851920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779912" y="60932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779912" y="566124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Прямоугольник 263"/>
          <p:cNvSpPr/>
          <p:nvPr/>
        </p:nvSpPr>
        <p:spPr>
          <a:xfrm>
            <a:off x="26997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799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0598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4198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1399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4999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48600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52200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779912" y="400506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3779912" y="357301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26997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9797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3397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0" name="Group 14"/>
          <p:cNvGrpSpPr>
            <a:grpSpLocks/>
          </p:cNvGrpSpPr>
          <p:nvPr/>
        </p:nvGrpSpPr>
        <p:grpSpPr bwMode="auto">
          <a:xfrm>
            <a:off x="2771800" y="260648"/>
            <a:ext cx="6048672" cy="1008112"/>
            <a:chOff x="1344" y="1680"/>
            <a:chExt cx="2928" cy="448"/>
          </a:xfrm>
        </p:grpSpPr>
        <p:sp>
          <p:nvSpPr>
            <p:cNvPr id="29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29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правильный вариант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293" name="Group 14"/>
          <p:cNvGrpSpPr>
            <a:grpSpLocks/>
          </p:cNvGrpSpPr>
          <p:nvPr/>
        </p:nvGrpSpPr>
        <p:grpSpPr bwMode="auto">
          <a:xfrm>
            <a:off x="2771800" y="188640"/>
            <a:ext cx="6048672" cy="1008112"/>
            <a:chOff x="1344" y="1680"/>
            <a:chExt cx="2928" cy="512"/>
          </a:xfrm>
        </p:grpSpPr>
        <p:sp>
          <p:nvSpPr>
            <p:cNvPr id="29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29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Проверь себя: щелкни по кнопке «Проверить». 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Ошибка будет окрашена в </a:t>
              </a:r>
              <a:r>
                <a:rPr lang="ru-RU" sz="2000" b="1" dirty="0" err="1" smtClean="0">
                  <a:latin typeface="Arial" pitchFamily="34" charset="0"/>
                  <a:cs typeface="Arial" pitchFamily="34" charset="0"/>
                </a:rPr>
                <a:t>розовый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цвет.</a:t>
              </a:r>
            </a:p>
          </p:txBody>
        </p:sp>
      </p:grpSp>
      <p:sp>
        <p:nvSpPr>
          <p:cNvPr id="296" name="Прямоугольник 295"/>
          <p:cNvSpPr/>
          <p:nvPr/>
        </p:nvSpPr>
        <p:spPr>
          <a:xfrm>
            <a:off x="2699792" y="188640"/>
            <a:ext cx="6157192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79512" y="404664"/>
            <a:ext cx="194421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Интерактивный диктант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00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13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14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11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12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09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10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3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07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08" name="Управляющая кнопка: домой 107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4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05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06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</p:childTnLst>
        </p:cTn>
      </p:par>
    </p:tnLst>
    <p:bldLst>
      <p:bldP spid="222" grpId="2" animBg="1"/>
      <p:bldP spid="86" grpId="0" animBg="1"/>
      <p:bldP spid="87" grpId="0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221" grpId="0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9" grpId="0" animBg="1"/>
      <p:bldP spid="247" grpId="0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4" grpId="0" animBg="1"/>
      <p:bldP spid="261" grpId="0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6" grpId="0" animBg="1"/>
      <p:bldP spid="273" grpId="0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213"/>
          <p:cNvSpPr/>
          <p:nvPr/>
        </p:nvSpPr>
        <p:spPr>
          <a:xfrm>
            <a:off x="37799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718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1318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918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119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720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20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920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184482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14847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23528" y="6093296"/>
            <a:ext cx="1944216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0598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198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1399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4999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8600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2200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779912" y="50851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779912" y="465313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77991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30598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4198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413995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4999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8600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2200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779912" y="292494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3779912" y="24928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6997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7799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0598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4198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413995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4999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8600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52200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Щ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779912" y="60932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779912" y="566124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799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0598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4198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1399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4999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779912" y="40770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3779912" y="364502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801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21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6997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94015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Й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 14"/>
          <p:cNvGrpSpPr>
            <a:grpSpLocks/>
          </p:cNvGrpSpPr>
          <p:nvPr/>
        </p:nvGrpSpPr>
        <p:grpSpPr bwMode="auto">
          <a:xfrm>
            <a:off x="2843808" y="332656"/>
            <a:ext cx="6048672" cy="1008112"/>
            <a:chOff x="1344" y="1680"/>
            <a:chExt cx="2928" cy="448"/>
          </a:xfrm>
        </p:grpSpPr>
        <p:sp>
          <p:nvSpPr>
            <p:cNvPr id="10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правильный вариант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105" name="Group 14"/>
          <p:cNvGrpSpPr>
            <a:grpSpLocks/>
          </p:cNvGrpSpPr>
          <p:nvPr/>
        </p:nvGrpSpPr>
        <p:grpSpPr bwMode="auto">
          <a:xfrm>
            <a:off x="2843808" y="332656"/>
            <a:ext cx="6048672" cy="936104"/>
            <a:chOff x="1344" y="1680"/>
            <a:chExt cx="2928" cy="512"/>
          </a:xfrm>
        </p:grpSpPr>
        <p:sp>
          <p:nvSpPr>
            <p:cNvPr id="10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0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Проверь себя: щелкни по кнопке «Проверить». 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Ошибка будет окрашена в </a:t>
              </a:r>
              <a:r>
                <a:rPr lang="ru-RU" sz="2000" b="1" dirty="0" err="1" smtClean="0">
                  <a:latin typeface="Arial" pitchFamily="34" charset="0"/>
                  <a:cs typeface="Arial" pitchFamily="34" charset="0"/>
                </a:rPr>
                <a:t>розовый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цвет.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2843808" y="332656"/>
            <a:ext cx="6085184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10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23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24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21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22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19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20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3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7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18" name="Управляющая кнопка: домой 117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4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15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16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5" name="Прямоугольник 124"/>
          <p:cNvSpPr/>
          <p:nvPr/>
        </p:nvSpPr>
        <p:spPr>
          <a:xfrm>
            <a:off x="179512" y="404664"/>
            <a:ext cx="194421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Интерактивный диктант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222" grpId="0" animBg="1"/>
      <p:bldP spid="86" grpId="0" animBg="1"/>
      <p:bldP spid="87" grpId="0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221" grpId="0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9" grpId="0" animBg="1"/>
      <p:bldP spid="247" grpId="0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4" grpId="0" animBg="1"/>
      <p:bldP spid="261" grpId="0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6" grpId="0" animBg="1"/>
      <p:bldP spid="273" grpId="0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213"/>
          <p:cNvSpPr/>
          <p:nvPr/>
        </p:nvSpPr>
        <p:spPr>
          <a:xfrm>
            <a:off x="37799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718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1318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918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119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720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20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2920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191683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14847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23528" y="6093296"/>
            <a:ext cx="1944216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0598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198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1399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4999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8600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779912" y="50851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779912" y="465313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77991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30598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4198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413995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4999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8600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2200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779912" y="292494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3779912" y="24928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Прямоугольник 250"/>
          <p:cNvSpPr/>
          <p:nvPr/>
        </p:nvSpPr>
        <p:spPr>
          <a:xfrm>
            <a:off x="26997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7799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0598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4198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413995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4999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8600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52200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779912" y="60932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779912" y="566124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799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0598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4198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1399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4999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48600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52200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779912" y="400506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3779912" y="357301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26997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19797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Прямоугольник 277"/>
          <p:cNvSpPr/>
          <p:nvPr/>
        </p:nvSpPr>
        <p:spPr>
          <a:xfrm>
            <a:off x="23397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801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14"/>
          <p:cNvGrpSpPr>
            <a:grpSpLocks/>
          </p:cNvGrpSpPr>
          <p:nvPr/>
        </p:nvGrpSpPr>
        <p:grpSpPr bwMode="auto">
          <a:xfrm>
            <a:off x="2843808" y="332656"/>
            <a:ext cx="6048672" cy="1008112"/>
            <a:chOff x="1344" y="1680"/>
            <a:chExt cx="2928" cy="448"/>
          </a:xfrm>
        </p:grpSpPr>
        <p:sp>
          <p:nvSpPr>
            <p:cNvPr id="8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правильный вариант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90" name="Group 14"/>
          <p:cNvGrpSpPr>
            <a:grpSpLocks/>
          </p:cNvGrpSpPr>
          <p:nvPr/>
        </p:nvGrpSpPr>
        <p:grpSpPr bwMode="auto">
          <a:xfrm>
            <a:off x="2843808" y="260648"/>
            <a:ext cx="6048672" cy="936104"/>
            <a:chOff x="1344" y="1680"/>
            <a:chExt cx="2928" cy="512"/>
          </a:xfrm>
        </p:grpSpPr>
        <p:sp>
          <p:nvSpPr>
            <p:cNvPr id="9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9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Проверь себя: щелкни по кнопке «Проверить». 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Ошибка будет окрашена в </a:t>
              </a:r>
              <a:r>
                <a:rPr lang="ru-RU" sz="2000" b="1" dirty="0" err="1" smtClean="0">
                  <a:latin typeface="Arial" pitchFamily="34" charset="0"/>
                  <a:cs typeface="Arial" pitchFamily="34" charset="0"/>
                </a:rPr>
                <a:t>розовый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цвет.</a:t>
              </a: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2843808" y="260648"/>
            <a:ext cx="6085184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95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2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26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2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2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2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2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20" name="Управляющая кнопка: домой 119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0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01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0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7" name="Прямоугольник 126"/>
          <p:cNvSpPr/>
          <p:nvPr/>
        </p:nvSpPr>
        <p:spPr>
          <a:xfrm>
            <a:off x="179512" y="404664"/>
            <a:ext cx="194421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Интерактивный диктант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222" grpId="0" animBg="1"/>
      <p:bldP spid="86" grpId="0" animBg="1"/>
      <p:bldP spid="87" grpId="0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221" grpId="0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9" grpId="0" animBg="1"/>
      <p:bldP spid="247" grpId="0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4" grpId="0" animBg="1"/>
      <p:bldP spid="261" grpId="0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6" grpId="0" animBg="1"/>
      <p:bldP spid="273" grpId="0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213"/>
          <p:cNvSpPr/>
          <p:nvPr/>
        </p:nvSpPr>
        <p:spPr>
          <a:xfrm>
            <a:off x="435597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4355976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0790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06794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42798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78802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14806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508104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427984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427984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7984" y="184482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27984" y="14847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23528" y="6093296"/>
            <a:ext cx="1944216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291581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27585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363589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399593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579613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471601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355976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355976" y="50851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4355976" y="465313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435597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4355976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363589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99593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471601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507605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543609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796136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4355976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4355976" y="292494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4355976" y="24928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435597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4355976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27585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99593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471601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507605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543609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4355976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4355976" y="60932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4355976" y="566124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435597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4355976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63589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99593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71601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507605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4355976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4355976" y="400506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4355976" y="357301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79613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3609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9613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27585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915816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07605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3609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555776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91581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55577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635896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Group 14"/>
          <p:cNvGrpSpPr>
            <a:grpSpLocks/>
          </p:cNvGrpSpPr>
          <p:nvPr/>
        </p:nvGrpSpPr>
        <p:grpSpPr bwMode="auto">
          <a:xfrm>
            <a:off x="2843808" y="404664"/>
            <a:ext cx="6048672" cy="1008112"/>
            <a:chOff x="1344" y="1680"/>
            <a:chExt cx="2928" cy="448"/>
          </a:xfrm>
        </p:grpSpPr>
        <p:sp>
          <p:nvSpPr>
            <p:cNvPr id="11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1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правильный вариант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114" name="Group 14"/>
          <p:cNvGrpSpPr>
            <a:grpSpLocks/>
          </p:cNvGrpSpPr>
          <p:nvPr/>
        </p:nvGrpSpPr>
        <p:grpSpPr bwMode="auto">
          <a:xfrm>
            <a:off x="2843808" y="332656"/>
            <a:ext cx="6048672" cy="936104"/>
            <a:chOff x="1344" y="1680"/>
            <a:chExt cx="2928" cy="512"/>
          </a:xfrm>
        </p:grpSpPr>
        <p:sp>
          <p:nvSpPr>
            <p:cNvPr id="11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1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Проверь себя: щелкни по кнопке «Проверить». 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Ошибка будет окрашена в </a:t>
              </a:r>
              <a:r>
                <a:rPr lang="ru-RU" sz="2000" b="1" dirty="0" err="1" smtClean="0">
                  <a:latin typeface="Arial" pitchFamily="34" charset="0"/>
                  <a:cs typeface="Arial" pitchFamily="34" charset="0"/>
                </a:rPr>
                <a:t>розовый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цвет.</a:t>
              </a: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2771800" y="332656"/>
            <a:ext cx="6085184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19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32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33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0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30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31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1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28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29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26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27" name="Управляющая кнопка: домой 126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3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24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25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Прямоугольник 133"/>
          <p:cNvSpPr/>
          <p:nvPr/>
        </p:nvSpPr>
        <p:spPr>
          <a:xfrm>
            <a:off x="179512" y="404664"/>
            <a:ext cx="194421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Интерактивный диктант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222" grpId="0" animBg="1"/>
      <p:bldP spid="86" grpId="0" animBg="1"/>
      <p:bldP spid="87" grpId="0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221" grpId="0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9" grpId="0" animBg="1"/>
      <p:bldP spid="247" grpId="0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4" grpId="0" animBg="1"/>
      <p:bldP spid="261" grpId="0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6" grpId="0" animBg="1"/>
      <p:bldP spid="273" grpId="0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рямоугольник 213"/>
          <p:cNvSpPr/>
          <p:nvPr/>
        </p:nvSpPr>
        <p:spPr>
          <a:xfrm>
            <a:off x="37799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2920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9188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8519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2119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57200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93204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1920" y="170080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851920" y="184482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1920" y="14847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323528" y="6093296"/>
            <a:ext cx="1944216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30598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34198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41399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44999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486003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Прямоугольник 217"/>
          <p:cNvSpPr/>
          <p:nvPr/>
        </p:nvSpPr>
        <p:spPr>
          <a:xfrm>
            <a:off x="522007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779912" y="486916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3779912" y="508518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3779912" y="465313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377991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558011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34198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Прямоугольник 241"/>
          <p:cNvSpPr/>
          <p:nvPr/>
        </p:nvSpPr>
        <p:spPr>
          <a:xfrm>
            <a:off x="413995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>
            <a:off x="449999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486003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>
            <a:off x="5220072" y="270892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Прямоугольник 246"/>
          <p:cNvSpPr/>
          <p:nvPr/>
        </p:nvSpPr>
        <p:spPr>
          <a:xfrm>
            <a:off x="3779912" y="270892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Прямоугольник 247"/>
          <p:cNvSpPr/>
          <p:nvPr/>
        </p:nvSpPr>
        <p:spPr>
          <a:xfrm>
            <a:off x="3779912" y="292494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Прямоугольник 248"/>
          <p:cNvSpPr/>
          <p:nvPr/>
        </p:nvSpPr>
        <p:spPr>
          <a:xfrm>
            <a:off x="3779912" y="24928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Прямоугольник 252"/>
          <p:cNvSpPr/>
          <p:nvPr/>
        </p:nvSpPr>
        <p:spPr>
          <a:xfrm>
            <a:off x="37799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30598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4198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Прямоугольник 256"/>
          <p:cNvSpPr/>
          <p:nvPr/>
        </p:nvSpPr>
        <p:spPr>
          <a:xfrm>
            <a:off x="413995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Прямоугольник 257"/>
          <p:cNvSpPr/>
          <p:nvPr/>
        </p:nvSpPr>
        <p:spPr>
          <a:xfrm>
            <a:off x="44999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486003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Прямоугольник 259"/>
          <p:cNvSpPr/>
          <p:nvPr/>
        </p:nvSpPr>
        <p:spPr>
          <a:xfrm>
            <a:off x="522007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3779912" y="5877272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779912" y="609329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779912" y="5661248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7799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63001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4198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41399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Прямоугольник 269"/>
          <p:cNvSpPr/>
          <p:nvPr/>
        </p:nvSpPr>
        <p:spPr>
          <a:xfrm>
            <a:off x="449999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779912" y="3789040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Прямоугольник 273"/>
          <p:cNvSpPr/>
          <p:nvPr/>
        </p:nvSpPr>
        <p:spPr>
          <a:xfrm>
            <a:off x="3779912" y="4005064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ru-RU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3779912" y="3573016"/>
            <a:ext cx="360040" cy="43432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58011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69979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86003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22007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94015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580112" y="378904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58011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9401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339752" y="4869160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699792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411760" y="5877272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65212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012160" y="1700808"/>
            <a:ext cx="360040" cy="4320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843808" y="332656"/>
            <a:ext cx="6048672" cy="1008112"/>
            <a:chOff x="1344" y="1680"/>
            <a:chExt cx="2928" cy="448"/>
          </a:xfrm>
        </p:grpSpPr>
        <p:sp>
          <p:nvSpPr>
            <p:cNvPr id="11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11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правильный вариант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116" name="Group 14"/>
          <p:cNvGrpSpPr>
            <a:grpSpLocks/>
          </p:cNvGrpSpPr>
          <p:nvPr/>
        </p:nvGrpSpPr>
        <p:grpSpPr bwMode="auto">
          <a:xfrm>
            <a:off x="2843808" y="332656"/>
            <a:ext cx="6048672" cy="936104"/>
            <a:chOff x="1344" y="1680"/>
            <a:chExt cx="2928" cy="512"/>
          </a:xfrm>
        </p:grpSpPr>
        <p:sp>
          <p:nvSpPr>
            <p:cNvPr id="11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 Black" pitchFamily="34" charset="0"/>
              </a:endParaRP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5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Проверь себя: щелкни по кнопке «Проверить». 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Ошибка будет окрашена в </a:t>
              </a:r>
              <a:r>
                <a:rPr lang="ru-RU" sz="2000" b="1" dirty="0" err="1" smtClean="0">
                  <a:latin typeface="Arial" pitchFamily="34" charset="0"/>
                  <a:cs typeface="Arial" pitchFamily="34" charset="0"/>
                </a:rPr>
                <a:t>розовый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цвет.</a:t>
              </a:r>
            </a:p>
          </p:txBody>
        </p:sp>
      </p:grpSp>
      <p:sp>
        <p:nvSpPr>
          <p:cNvPr id="119" name="Прямоугольник 118"/>
          <p:cNvSpPr/>
          <p:nvPr/>
        </p:nvSpPr>
        <p:spPr>
          <a:xfrm>
            <a:off x="2843808" y="332656"/>
            <a:ext cx="6013176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0" name="Группа 119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21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3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35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2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3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3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30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5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124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2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29" name="Управляющая кнопка: домой 128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2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2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79512" y="404664"/>
            <a:ext cx="1944216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Интерактивный диктант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3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7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  <p:bldLst>
      <p:bldP spid="222" grpId="0" animBg="1"/>
      <p:bldP spid="86" grpId="0" animBg="1"/>
      <p:bldP spid="87" grpId="0" animBg="1"/>
      <p:bldP spid="40" grpId="0" animBg="1"/>
      <p:bldP spid="40" grpId="1" animBg="1"/>
      <p:bldP spid="40" grpId="2" animBg="1"/>
      <p:bldP spid="42" grpId="0" animBg="1"/>
      <p:bldP spid="42" grpId="1" animBg="1"/>
      <p:bldP spid="42" grpId="2" animBg="1"/>
      <p:bldP spid="221" grpId="0" animBg="1"/>
      <p:bldP spid="223" grpId="0" animBg="1"/>
      <p:bldP spid="223" grpId="1" animBg="1"/>
      <p:bldP spid="223" grpId="2" animBg="1"/>
      <p:bldP spid="224" grpId="0" animBg="1"/>
      <p:bldP spid="224" grpId="1" animBg="1"/>
      <p:bldP spid="224" grpId="2" animBg="1"/>
      <p:bldP spid="239" grpId="0" animBg="1"/>
      <p:bldP spid="247" grpId="0" animBg="1"/>
      <p:bldP spid="248" grpId="0" animBg="1"/>
      <p:bldP spid="248" grpId="1" animBg="1"/>
      <p:bldP spid="248" grpId="2" animBg="1"/>
      <p:bldP spid="249" grpId="0" animBg="1"/>
      <p:bldP spid="249" grpId="1" animBg="1"/>
      <p:bldP spid="249" grpId="2" animBg="1"/>
      <p:bldP spid="254" grpId="0" animBg="1"/>
      <p:bldP spid="261" grpId="0" animBg="1"/>
      <p:bldP spid="262" grpId="0" animBg="1"/>
      <p:bldP spid="262" grpId="1" animBg="1"/>
      <p:bldP spid="262" grpId="2" animBg="1"/>
      <p:bldP spid="263" grpId="0" animBg="1"/>
      <p:bldP spid="263" grpId="1" animBg="1"/>
      <p:bldP spid="263" grpId="2" animBg="1"/>
      <p:bldP spid="266" grpId="0" animBg="1"/>
      <p:bldP spid="273" grpId="0" animBg="1"/>
      <p:bldP spid="274" grpId="0" animBg="1"/>
      <p:bldP spid="274" grpId="1" animBg="1"/>
      <p:bldP spid="274" grpId="2" animBg="1"/>
      <p:bldP spid="275" grpId="0" animBg="1"/>
      <p:bldP spid="275" grpId="1" animBg="1"/>
      <p:bldP spid="275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251520" y="3573016"/>
            <a:ext cx="7488832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323528" y="2924944"/>
            <a:ext cx="7344816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51520" y="2276872"/>
            <a:ext cx="7488832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5934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8" name="Прямоугольник 27"/>
          <p:cNvSpPr/>
          <p:nvPr/>
        </p:nvSpPr>
        <p:spPr>
          <a:xfrm>
            <a:off x="717767" y="2276872"/>
            <a:ext cx="2198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УР…ВНЕНИЕ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75856" y="2276872"/>
            <a:ext cx="2016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СР…ВНИТЬ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24128" y="2276872"/>
            <a:ext cx="180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УР…ВЕНЬ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5759" y="2924944"/>
            <a:ext cx="1621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М…КАТЬ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627784" y="2924944"/>
            <a:ext cx="2359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ВЫМ…КНУТЬ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76056" y="2924944"/>
            <a:ext cx="2520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ПРОМ…КАШКА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47864" y="3573016"/>
            <a:ext cx="1784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УТВ…РЬ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45759" y="3561616"/>
            <a:ext cx="241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СОТВ…РЕНИЕ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80112" y="3573016"/>
            <a:ext cx="165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ТВ…РЕЦ</a:t>
            </a:r>
          </a:p>
        </p:txBody>
      </p:sp>
      <p:pic>
        <p:nvPicPr>
          <p:cNvPr id="67" name="Picture 4" descr="Картинка 22 из 69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077072"/>
            <a:ext cx="5688632" cy="2520279"/>
          </a:xfrm>
          <a:prstGeom prst="rect">
            <a:avLst/>
          </a:prstGeom>
          <a:noFill/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733256"/>
            <a:ext cx="4873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5445224"/>
            <a:ext cx="4873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5949280"/>
            <a:ext cx="487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5733256"/>
            <a:ext cx="4873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589240"/>
            <a:ext cx="4873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221087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221088"/>
            <a:ext cx="85419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5517232"/>
            <a:ext cx="4873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6093296"/>
            <a:ext cx="487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Прямоугольник 76"/>
          <p:cNvSpPr/>
          <p:nvPr/>
        </p:nvSpPr>
        <p:spPr>
          <a:xfrm>
            <a:off x="5148064" y="4293096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148064" y="4293096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148064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148064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148064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148064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2771800" y="404664"/>
            <a:ext cx="5832648" cy="1296144"/>
            <a:chOff x="1344" y="1680"/>
            <a:chExt cx="2848" cy="448"/>
          </a:xfrm>
        </p:grpSpPr>
        <p:sp>
          <p:nvSpPr>
            <p:cNvPr id="4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 лишнее слово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каждом ряду</a:t>
              </a:r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2771800" y="404664"/>
            <a:ext cx="5904656" cy="1368152"/>
            <a:chOff x="1311" y="1264"/>
            <a:chExt cx="2928" cy="414"/>
          </a:xfrm>
        </p:grpSpPr>
        <p:sp>
          <p:nvSpPr>
            <p:cNvPr id="54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Выбери лишнее слово и щелкни по нему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левой кнопкой мышки. Ответишь правильно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- на лугу расцветут ромашки.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771800" y="404664"/>
            <a:ext cx="597666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3528" y="548680"/>
            <a:ext cx="1440160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Третье лишнее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122410"/>
            <a:ext cx="765312" cy="658518"/>
          </a:xfrm>
          <a:prstGeom prst="rect">
            <a:avLst/>
          </a:prstGeom>
          <a:noFill/>
        </p:spPr>
      </p:pic>
      <p:grpSp>
        <p:nvGrpSpPr>
          <p:cNvPr id="51" name="Группа 50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52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9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сведения 4">
                <a:hlinkClick r:id="rId10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7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8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83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84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8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62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2" name="Управляющая кнопка: домой 81">
                <a:hlinkClick r:id="rId14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9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60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1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94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852936"/>
            <a:ext cx="765312" cy="658518"/>
          </a:xfrm>
          <a:prstGeom prst="rect">
            <a:avLst/>
          </a:prstGeom>
          <a:noFill/>
        </p:spPr>
      </p:pic>
      <p:pic>
        <p:nvPicPr>
          <p:cNvPr id="95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501008"/>
            <a:ext cx="765312" cy="658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78" grpId="0" animBg="1"/>
      <p:bldP spid="78" grpId="1" animBg="1"/>
      <p:bldP spid="80" grpId="0" animBg="1"/>
      <p:bldP spid="80" grpId="1" animBg="1"/>
      <p:bldP spid="55" grpId="0" animBg="1"/>
      <p:bldP spid="55" grpId="1" animBg="1"/>
      <p:bldP spid="81" grpId="0" animBg="1"/>
      <p:bldP spid="8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рямоугольник 104"/>
          <p:cNvSpPr/>
          <p:nvPr/>
        </p:nvSpPr>
        <p:spPr>
          <a:xfrm>
            <a:off x="251520" y="2924944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251520" y="2276872"/>
            <a:ext cx="7488832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251520" y="3501008"/>
            <a:ext cx="7488832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Picture 2" descr="Картинка 11 из 7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4149080"/>
            <a:ext cx="5688632" cy="244827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55575" y="2924944"/>
            <a:ext cx="1651879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Р…СТОВ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6056" y="3501008"/>
            <a:ext cx="215030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З…РЕВАТЬ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83768" y="3501008"/>
            <a:ext cx="2088232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З…РНИЦА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3501008"/>
            <a:ext cx="1321503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З…РЯ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92080" y="2276872"/>
            <a:ext cx="223224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ПОПЛ…ВОК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2924944"/>
            <a:ext cx="201622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ВОЗР…СТ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71800" y="2924944"/>
            <a:ext cx="2312630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ВОДОР…СЛИ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15816" y="2276872"/>
            <a:ext cx="223224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ПЛ…ВЦЫ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2276872"/>
            <a:ext cx="2016224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ПЛ…ВЕЦ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4365104"/>
            <a:ext cx="2736304" cy="22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6021288"/>
            <a:ext cx="415354" cy="4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4725144"/>
            <a:ext cx="568936" cy="5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365104"/>
            <a:ext cx="415354" cy="4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5733256"/>
            <a:ext cx="568936" cy="5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365104"/>
            <a:ext cx="2736304" cy="22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4437112"/>
            <a:ext cx="415354" cy="4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4941168"/>
            <a:ext cx="568936" cy="50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5949280"/>
            <a:ext cx="415354" cy="4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5661248"/>
            <a:ext cx="415354" cy="4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Прямоугольник 58"/>
          <p:cNvSpPr/>
          <p:nvPr/>
        </p:nvSpPr>
        <p:spPr>
          <a:xfrm>
            <a:off x="2771800" y="4437112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699792" y="4653136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771800" y="4437112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99792" y="4581128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699792" y="4437112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Неверно!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4437112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Неверно!</a:t>
            </a:r>
          </a:p>
        </p:txBody>
      </p:sp>
      <p:grpSp>
        <p:nvGrpSpPr>
          <p:cNvPr id="48" name="Group 14"/>
          <p:cNvGrpSpPr>
            <a:grpSpLocks/>
          </p:cNvGrpSpPr>
          <p:nvPr/>
        </p:nvGrpSpPr>
        <p:grpSpPr bwMode="auto">
          <a:xfrm>
            <a:off x="2771800" y="404664"/>
            <a:ext cx="5832648" cy="1296144"/>
            <a:chOff x="1344" y="1680"/>
            <a:chExt cx="2848" cy="448"/>
          </a:xfrm>
        </p:grpSpPr>
        <p:sp>
          <p:nvSpPr>
            <p:cNvPr id="4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 лишнее слово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каждом ряду</a:t>
              </a:r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2771800" y="404664"/>
            <a:ext cx="5904656" cy="1368152"/>
            <a:chOff x="1311" y="1264"/>
            <a:chExt cx="2928" cy="414"/>
          </a:xfrm>
        </p:grpSpPr>
        <p:sp>
          <p:nvSpPr>
            <p:cNvPr id="64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Выбери лишнее слово и щелкни по нему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левой кнопкой мышки. Ответишь правильно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- в небе появятся цветы.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771800" y="404664"/>
            <a:ext cx="597666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23528" y="548680"/>
            <a:ext cx="1440160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Третье лишнее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81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9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5" name="Управляющая кнопка: сведения 4">
                <a:hlinkClick r:id="rId7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9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9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9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9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9" name="Управляющая кнопка: домой 88">
                <a:hlinkClick r:id="rId11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8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122410"/>
            <a:ext cx="765312" cy="658518"/>
          </a:xfrm>
          <a:prstGeom prst="rect">
            <a:avLst/>
          </a:prstGeom>
          <a:noFill/>
        </p:spPr>
      </p:pic>
      <p:pic>
        <p:nvPicPr>
          <p:cNvPr id="109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780928"/>
            <a:ext cx="765312" cy="658518"/>
          </a:xfrm>
          <a:prstGeom prst="rect">
            <a:avLst/>
          </a:prstGeom>
          <a:noFill/>
        </p:spPr>
      </p:pic>
      <p:pic>
        <p:nvPicPr>
          <p:cNvPr id="110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429000"/>
            <a:ext cx="765312" cy="658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 animBg="1"/>
      <p:bldP spid="61" grpId="1" animBg="1"/>
      <p:bldP spid="58" grpId="0" animBg="1"/>
      <p:bldP spid="58" grpId="1" animBg="1"/>
      <p:bldP spid="60" grpId="0" animBg="1"/>
      <p:bldP spid="60" grpId="1" animBg="1"/>
      <p:bldP spid="57" grpId="0" animBg="1"/>
      <p:bldP spid="57" grpId="1" animBg="1"/>
      <p:bldP spid="56" grpId="0" animBg="1"/>
      <p:bldP spid="5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179512" y="2276872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79512" y="2924944"/>
            <a:ext cx="7488832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0" y="3501008"/>
            <a:ext cx="7668344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2276872"/>
            <a:ext cx="1774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СК…ЧОК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27584" y="3501008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Г…РЕНИЕ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2924944"/>
            <a:ext cx="219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ПРИБ…РУСЬ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77072"/>
            <a:ext cx="5328592" cy="24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Прямоугольник 31"/>
          <p:cNvSpPr/>
          <p:nvPr/>
        </p:nvSpPr>
        <p:spPr>
          <a:xfrm>
            <a:off x="755576" y="2276872"/>
            <a:ext cx="1770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ПОСК…ЧУ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227687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ВЫСК…ЧУ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2924944"/>
            <a:ext cx="1859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ВЫБ…РАЙ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19872" y="2924944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ЗАБ…РИ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91880" y="3501008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УГ…Р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3501008"/>
            <a:ext cx="1741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ПРИГ…РЬ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445224"/>
            <a:ext cx="430631" cy="56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688" y="5373216"/>
            <a:ext cx="468366" cy="92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1880" y="5589240"/>
            <a:ext cx="582313" cy="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5589240"/>
            <a:ext cx="618335" cy="90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4139952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139952" y="4149080"/>
            <a:ext cx="1872208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139952" y="4149080"/>
            <a:ext cx="1850548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139952" y="4149080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139952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760" y="5301208"/>
            <a:ext cx="450942" cy="66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9952" y="4149080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grpSp>
        <p:nvGrpSpPr>
          <p:cNvPr id="52" name="Group 14"/>
          <p:cNvGrpSpPr>
            <a:grpSpLocks/>
          </p:cNvGrpSpPr>
          <p:nvPr/>
        </p:nvGrpSpPr>
        <p:grpSpPr bwMode="auto">
          <a:xfrm>
            <a:off x="2771800" y="404664"/>
            <a:ext cx="5832648" cy="1296144"/>
            <a:chOff x="1344" y="1680"/>
            <a:chExt cx="2848" cy="448"/>
          </a:xfrm>
        </p:grpSpPr>
        <p:sp>
          <p:nvSpPr>
            <p:cNvPr id="5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 лишнее слово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каждом ряду</a:t>
              </a:r>
            </a:p>
          </p:txBody>
        </p:sp>
      </p:grpSp>
      <p:grpSp>
        <p:nvGrpSpPr>
          <p:cNvPr id="55" name="Group 14"/>
          <p:cNvGrpSpPr>
            <a:grpSpLocks/>
          </p:cNvGrpSpPr>
          <p:nvPr/>
        </p:nvGrpSpPr>
        <p:grpSpPr bwMode="auto">
          <a:xfrm>
            <a:off x="2771800" y="404664"/>
            <a:ext cx="5904656" cy="1368152"/>
            <a:chOff x="1311" y="1264"/>
            <a:chExt cx="2928" cy="414"/>
          </a:xfrm>
        </p:grpSpPr>
        <p:sp>
          <p:nvSpPr>
            <p:cNvPr id="56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Выбери лишнее слово и щелкни по нему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левой кнопкой мышки. Ответишь правильно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- в поле вырастут подсолнухи.</a:t>
              </a: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771800" y="404664"/>
            <a:ext cx="6048672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23528" y="548680"/>
            <a:ext cx="1440160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Третье лишнее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9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9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7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8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85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86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3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4" name="Управляющая кнопка: домой 83">
                <a:hlinkClick r:id="rId13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0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1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2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94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2122410"/>
            <a:ext cx="765312" cy="658518"/>
          </a:xfrm>
          <a:prstGeom prst="rect">
            <a:avLst/>
          </a:prstGeom>
          <a:noFill/>
        </p:spPr>
      </p:pic>
      <p:pic>
        <p:nvPicPr>
          <p:cNvPr id="95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2780928"/>
            <a:ext cx="765312" cy="658518"/>
          </a:xfrm>
          <a:prstGeom prst="rect">
            <a:avLst/>
          </a:prstGeom>
          <a:noFill/>
        </p:spPr>
      </p:pic>
      <p:pic>
        <p:nvPicPr>
          <p:cNvPr id="97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3429000"/>
            <a:ext cx="765312" cy="658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0" name="Group 14"/>
          <p:cNvGrpSpPr>
            <a:grpSpLocks/>
          </p:cNvGrpSpPr>
          <p:nvPr/>
        </p:nvGrpSpPr>
        <p:grpSpPr bwMode="auto">
          <a:xfrm>
            <a:off x="5432483" y="2582235"/>
            <a:ext cx="3038084" cy="984163"/>
            <a:chOff x="1288" y="1657"/>
            <a:chExt cx="2928" cy="471"/>
          </a:xfrm>
        </p:grpSpPr>
        <p:sp>
          <p:nvSpPr>
            <p:cNvPr id="4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gray">
            <a:xfrm>
              <a:off x="1288" y="1657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 ответ и щелкни левой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pitchFamily="34" charset="0"/>
                </a:rPr>
                <a:t> кнопкой мыши</a:t>
              </a:r>
            </a:p>
          </p:txBody>
        </p:sp>
      </p:grp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863552" y="2589026"/>
            <a:ext cx="3312368" cy="929502"/>
            <a:chOff x="1344" y="1680"/>
            <a:chExt cx="2928" cy="448"/>
          </a:xfrm>
        </p:grpSpPr>
        <p:sp>
          <p:nvSpPr>
            <p:cNvPr id="4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Выбор гласной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в каком корне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 зависит от его значения?</a:t>
              </a:r>
            </a:p>
          </p:txBody>
        </p:sp>
      </p:grp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1498756" y="902134"/>
            <a:ext cx="69581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Внимательно  прочитайте задание.</a:t>
            </a:r>
          </a:p>
        </p:txBody>
      </p: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5590197" y="4585940"/>
            <a:ext cx="2942243" cy="792088"/>
            <a:chOff x="1344" y="1680"/>
            <a:chExt cx="2928" cy="448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Выбор гласной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в каком корне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itchFamily="34" charset="0"/>
                  <a:cs typeface="Arial" charset="0"/>
                </a:rPr>
                <a:t> зависит от его значения?</a:t>
              </a:r>
            </a:p>
          </p:txBody>
        </p:sp>
      </p:grpSp>
      <p:sp>
        <p:nvSpPr>
          <p:cNvPr id="52" name="AutoShape 34"/>
          <p:cNvSpPr>
            <a:spLocks noChangeArrowheads="1"/>
          </p:cNvSpPr>
          <p:nvPr/>
        </p:nvSpPr>
        <p:spPr bwMode="auto">
          <a:xfrm rot="16200000">
            <a:off x="4609411" y="2807010"/>
            <a:ext cx="557783" cy="591460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AutoShape 34"/>
          <p:cNvSpPr>
            <a:spLocks noChangeArrowheads="1"/>
          </p:cNvSpPr>
          <p:nvPr/>
        </p:nvSpPr>
        <p:spPr bwMode="auto">
          <a:xfrm>
            <a:off x="7121387" y="3566398"/>
            <a:ext cx="557783" cy="510674"/>
          </a:xfrm>
          <a:prstGeom prst="downArrow">
            <a:avLst>
              <a:gd name="adj1" fmla="val 50000"/>
              <a:gd name="adj2" fmla="val 25000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87624" y="188640"/>
            <a:ext cx="6624736" cy="5760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907704" y="188640"/>
            <a:ext cx="4981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Как работать с тренажером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29" name="Picture 2" descr="E:\Новая папка\school2179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4" y="3093832"/>
            <a:ext cx="465850" cy="4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Новая папка\school2183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93" y="4040171"/>
            <a:ext cx="626734" cy="54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0104" y="1333021"/>
            <a:ext cx="79651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22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Для дополнительной информации по выполнению задания, наведите курсор на желтое поле и щелкните левой кнопкой мышки.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629746" y="3931478"/>
            <a:ext cx="473434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22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Чтобы вернуться к формулировке задания, щёлкните левой кнопкой мышки по полю ещё раз.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3704346" y="6228809"/>
            <a:ext cx="1584080" cy="395992"/>
            <a:chOff x="5004048" y="6165304"/>
            <a:chExt cx="1872112" cy="468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Управляющая кнопка: далее 34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Управляющая кнопка: назад 35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179512" y="2276872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79512" y="2852936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9512" y="3501008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276872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СОЧ…ТАНИЕ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3568" y="3501008"/>
            <a:ext cx="193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стеть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568" y="2852936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выж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чь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2276872"/>
            <a:ext cx="2273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ВЫЧ…ТАНИЕ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2276872"/>
            <a:ext cx="1856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выч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сть</a:t>
            </a:r>
            <a:endParaRPr lang="ru-RU" sz="24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724128" y="2852936"/>
            <a:ext cx="178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заж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…гай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987824" y="2852936"/>
            <a:ext cx="232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выж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гание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3501008"/>
            <a:ext cx="192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…стать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92080" y="3501008"/>
            <a:ext cx="2298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бл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стящий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а 20 из 1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4005064"/>
            <a:ext cx="5472608" cy="262009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5373216"/>
            <a:ext cx="1296144" cy="12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221088"/>
            <a:ext cx="14737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22401">
            <a:off x="2993617" y="5029165"/>
            <a:ext cx="1355612" cy="121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Прямоугольник 39"/>
          <p:cNvSpPr/>
          <p:nvPr/>
        </p:nvSpPr>
        <p:spPr>
          <a:xfrm>
            <a:off x="4499992" y="5661248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72000" y="5733256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99992" y="5877272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99992" y="5661248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5877272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5733256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grpSp>
        <p:nvGrpSpPr>
          <p:cNvPr id="54" name="Group 14"/>
          <p:cNvGrpSpPr>
            <a:grpSpLocks/>
          </p:cNvGrpSpPr>
          <p:nvPr/>
        </p:nvGrpSpPr>
        <p:grpSpPr bwMode="auto">
          <a:xfrm>
            <a:off x="2771800" y="404664"/>
            <a:ext cx="5832648" cy="1296144"/>
            <a:chOff x="1344" y="1680"/>
            <a:chExt cx="2848" cy="448"/>
          </a:xfrm>
        </p:grpSpPr>
        <p:sp>
          <p:nvSpPr>
            <p:cNvPr id="6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 лишнее слово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каждом ряду</a:t>
              </a:r>
            </a:p>
          </p:txBody>
        </p:sp>
      </p:grpSp>
      <p:grpSp>
        <p:nvGrpSpPr>
          <p:cNvPr id="66" name="Group 14"/>
          <p:cNvGrpSpPr>
            <a:grpSpLocks/>
          </p:cNvGrpSpPr>
          <p:nvPr/>
        </p:nvGrpSpPr>
        <p:grpSpPr bwMode="auto">
          <a:xfrm>
            <a:off x="2771800" y="404664"/>
            <a:ext cx="5904656" cy="1368152"/>
            <a:chOff x="1311" y="1264"/>
            <a:chExt cx="2928" cy="414"/>
          </a:xfrm>
        </p:grpSpPr>
        <p:sp>
          <p:nvSpPr>
            <p:cNvPr id="67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Выбери лишнее слово и щелкни по нему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левой кнопкой мышки. Ответишь правильно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- в сосновом бору появятся животные.</a:t>
              </a: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2627784" y="332656"/>
            <a:ext cx="5976664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23528" y="548680"/>
            <a:ext cx="1440160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Третье лишнее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75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8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89" name="Управляющая кнопка: сведения 4">
                <a:hlinkClick r:id="rId7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6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6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7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7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84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85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2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3" name="Управляющая кнопка: домой 82">
                <a:hlinkClick r:id="rId11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9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0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1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90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132856"/>
            <a:ext cx="765312" cy="658518"/>
          </a:xfrm>
          <a:prstGeom prst="rect">
            <a:avLst/>
          </a:prstGeom>
          <a:noFill/>
        </p:spPr>
      </p:pic>
      <p:pic>
        <p:nvPicPr>
          <p:cNvPr id="94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2780928"/>
            <a:ext cx="765312" cy="658518"/>
          </a:xfrm>
          <a:prstGeom prst="rect">
            <a:avLst/>
          </a:prstGeom>
          <a:noFill/>
        </p:spPr>
      </p:pic>
      <p:pic>
        <p:nvPicPr>
          <p:cNvPr id="95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429000"/>
            <a:ext cx="765312" cy="658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90"/>
          <p:cNvSpPr/>
          <p:nvPr/>
        </p:nvSpPr>
        <p:spPr>
          <a:xfrm>
            <a:off x="179512" y="2276872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179512" y="2924944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9512" y="3501008"/>
            <a:ext cx="7560840" cy="410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276872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водор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сли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11560" y="3501008"/>
            <a:ext cx="2161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снуться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1560" y="292494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прекл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нение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83568" y="2276872"/>
            <a:ext cx="1988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ср…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стись</a:t>
            </a:r>
            <a:endParaRPr lang="ru-RU" sz="24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8064" y="2276872"/>
            <a:ext cx="2435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отр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слевой</a:t>
            </a:r>
            <a:endParaRPr lang="ru-RU" sz="2400" b="1" cap="all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2924944"/>
            <a:ext cx="217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откл</a:t>
            </a:r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…нить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75856" y="2924944"/>
            <a:ext cx="2232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Кл…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няться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59832" y="3501008"/>
            <a:ext cx="1767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сание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76056" y="3501008"/>
            <a:ext cx="2599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atin typeface="Arial" pitchFamily="34" charset="0"/>
                <a:cs typeface="Arial" pitchFamily="34" charset="0"/>
              </a:rPr>
              <a:t>к…</a:t>
            </a:r>
            <a:r>
              <a:rPr lang="ru-RU" sz="2400" b="1" cap="all" dirty="0" err="1" smtClean="0">
                <a:latin typeface="Arial" pitchFamily="34" charset="0"/>
                <a:cs typeface="Arial" pitchFamily="34" charset="0"/>
              </a:rPr>
              <a:t>сательная</a:t>
            </a:r>
            <a:endParaRPr lang="ru-RU" sz="2400" b="1" cap="al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а 10 из 3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005064"/>
            <a:ext cx="5112568" cy="261863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5157192"/>
            <a:ext cx="637301" cy="61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4211960" y="4005064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11960" y="4005064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11960" y="4005064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5698413"/>
            <a:ext cx="537716" cy="6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661248"/>
            <a:ext cx="836198" cy="6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661248"/>
            <a:ext cx="755129" cy="72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725144"/>
            <a:ext cx="836198" cy="6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Прямоугольник 53"/>
          <p:cNvSpPr/>
          <p:nvPr/>
        </p:nvSpPr>
        <p:spPr>
          <a:xfrm>
            <a:off x="4211960" y="4005064"/>
            <a:ext cx="1922556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Ошибка!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211960" y="4005064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Подумай ещё!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211960" y="4005064"/>
            <a:ext cx="1922556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Увы!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Неверно!</a:t>
            </a:r>
          </a:p>
        </p:txBody>
      </p: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2771800" y="404664"/>
            <a:ext cx="5832648" cy="1296144"/>
            <a:chOff x="1344" y="1680"/>
            <a:chExt cx="2848" cy="448"/>
          </a:xfrm>
        </p:grpSpPr>
        <p:sp>
          <p:nvSpPr>
            <p:cNvPr id="4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 лишнее слово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каждом ряду</a:t>
              </a:r>
            </a:p>
          </p:txBody>
        </p: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771800" y="368660"/>
            <a:ext cx="5904656" cy="1368152"/>
            <a:chOff x="1311" y="1264"/>
            <a:chExt cx="2928" cy="414"/>
          </a:xfrm>
        </p:grpSpPr>
        <p:sp>
          <p:nvSpPr>
            <p:cNvPr id="63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Выбери лишнее слово и щелкни по нему 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левой кнопкой мышки. Ответишь правильно</a:t>
              </a:r>
            </a:p>
            <a:p>
              <a:pPr lvl="0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 - зацветут баянаульские горы.</a:t>
              </a: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2771800" y="368660"/>
            <a:ext cx="5904656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23528" y="548680"/>
            <a:ext cx="1440160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Третье лишнее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6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9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90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87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88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85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10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7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83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84" name="Управляющая кнопка: домой 83">
                <a:hlinkClick r:id="rId12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0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81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82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94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2132856"/>
            <a:ext cx="765312" cy="658518"/>
          </a:xfrm>
          <a:prstGeom prst="rect">
            <a:avLst/>
          </a:prstGeom>
          <a:noFill/>
        </p:spPr>
      </p:pic>
      <p:pic>
        <p:nvPicPr>
          <p:cNvPr id="95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2780928"/>
            <a:ext cx="765312" cy="658518"/>
          </a:xfrm>
          <a:prstGeom prst="rect">
            <a:avLst/>
          </a:prstGeom>
          <a:noFill/>
        </p:spPr>
      </p:pic>
      <p:pic>
        <p:nvPicPr>
          <p:cNvPr id="96" name="Picture 2" descr="C:\Documents and Settings\Администратор.MICROSOF-B96C92\Рабочий стол\web_elements_1\web_elements_lt_0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3429000"/>
            <a:ext cx="765312" cy="6585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5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54" grpId="0" animBg="1"/>
      <p:bldP spid="55" grpId="0" animBg="1"/>
      <p:bldP spid="55" grpId="1" animBg="1"/>
      <p:bldP spid="56" grpId="0" animBg="1"/>
      <p:bldP spid="5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3515" y="3068960"/>
            <a:ext cx="2553883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загореть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51520" y="2204864"/>
            <a:ext cx="2736304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пригорки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271260" y="3573016"/>
            <a:ext cx="2709590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пригорел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319972" y="3068960"/>
            <a:ext cx="3009934" cy="57606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подгорело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291747" y="2636912"/>
            <a:ext cx="2553883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горняк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35996" y="2276872"/>
            <a:ext cx="2462674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горный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221088"/>
            <a:ext cx="2000264" cy="23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59896" y="4221088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74408" y="4221088"/>
            <a:ext cx="12144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66666" y="4873150"/>
            <a:ext cx="271293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Вы ошиблись!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66666" y="4873150"/>
            <a:ext cx="273630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Неверно!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66666" y="4873150"/>
            <a:ext cx="2736304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Подумайте ещё!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33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3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4" name="Управляющая кнопка: сведения 4">
                <a:hlinkClick r:id="rId7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61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62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59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60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4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9" name="Управляющая кнопка: домой 48">
                <a:hlinkClick r:id="rId11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4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4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2699792" y="188640"/>
            <a:ext cx="6120680" cy="1296144"/>
            <a:chOff x="1344" y="1680"/>
            <a:chExt cx="2928" cy="448"/>
          </a:xfrm>
        </p:grpSpPr>
        <p:sp>
          <p:nvSpPr>
            <p:cNvPr id="5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800">
                <a:latin typeface="Arial Black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слова с чередующейся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2674539" y="194257"/>
            <a:ext cx="6120680" cy="1152128"/>
            <a:chOff x="1344" y="1680"/>
            <a:chExt cx="2928" cy="264"/>
          </a:xfrm>
        </p:grpSpPr>
        <p:sp>
          <p:nvSpPr>
            <p:cNvPr id="54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64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верные решения, увидите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любимые уголки Павлодара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873127" y="194257"/>
            <a:ext cx="604867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17315" y="5339705"/>
            <a:ext cx="21066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5438130"/>
            <a:ext cx="21082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3928" y="4149080"/>
            <a:ext cx="21082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17315" y="4149080"/>
            <a:ext cx="21066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835697" y="3573016"/>
            <a:ext cx="3826154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прикоснуться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3528" y="2204864"/>
            <a:ext cx="2864751" cy="57606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касание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93050" y="2708920"/>
            <a:ext cx="3459070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прикасаться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84500" y="3140968"/>
            <a:ext cx="2670067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коснусь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742291" y="2276872"/>
            <a:ext cx="2734092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косичка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95536" y="3068960"/>
            <a:ext cx="2360695" cy="57606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косить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5387" y="5229200"/>
            <a:ext cx="280831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Неверно!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465387" y="5229200"/>
            <a:ext cx="288032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Подумайте ещё!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66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79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80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77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78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75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76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9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73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74" name="Управляющая кнопка: домой 73">
                <a:hlinkClick r:id="rId12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71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72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1" name="Group 14"/>
          <p:cNvGrpSpPr>
            <a:grpSpLocks/>
          </p:cNvGrpSpPr>
          <p:nvPr/>
        </p:nvGrpSpPr>
        <p:grpSpPr bwMode="auto">
          <a:xfrm>
            <a:off x="2699792" y="188640"/>
            <a:ext cx="6120680" cy="1296144"/>
            <a:chOff x="1344" y="1680"/>
            <a:chExt cx="2928" cy="448"/>
          </a:xfrm>
        </p:grpSpPr>
        <p:sp>
          <p:nvSpPr>
            <p:cNvPr id="8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800">
                <a:latin typeface="Arial Black" pitchFamily="34" charset="0"/>
              </a:endParaRPr>
            </a:p>
          </p:txBody>
        </p:sp>
        <p:sp>
          <p:nvSpPr>
            <p:cNvPr id="8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слова с чередующейся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84" name="Group 14"/>
          <p:cNvGrpSpPr>
            <a:grpSpLocks/>
          </p:cNvGrpSpPr>
          <p:nvPr/>
        </p:nvGrpSpPr>
        <p:grpSpPr bwMode="auto">
          <a:xfrm>
            <a:off x="2699792" y="181085"/>
            <a:ext cx="6120680" cy="1152128"/>
            <a:chOff x="1344" y="1680"/>
            <a:chExt cx="2928" cy="264"/>
          </a:xfrm>
        </p:grpSpPr>
        <p:sp>
          <p:nvSpPr>
            <p:cNvPr id="85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64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верные решения, увидите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любимые уголки Павлодара</a:t>
              </a: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2757965" y="173531"/>
            <a:ext cx="604867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95536" y="2060848"/>
            <a:ext cx="2392086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растущий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5536" y="2708920"/>
            <a:ext cx="1964927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растает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92080" y="2708920"/>
            <a:ext cx="2050360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483768" y="2924944"/>
            <a:ext cx="2736304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ростовский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292080" y="1988840"/>
            <a:ext cx="2202083" cy="42691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оросили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71800" y="2276872"/>
            <a:ext cx="2620364" cy="42691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водоросли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79512" y="3356992"/>
            <a:ext cx="2612163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ростовщик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771800" y="3645024"/>
            <a:ext cx="2101499" cy="42691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004048" y="3429000"/>
            <a:ext cx="2520280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зарастать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149080"/>
            <a:ext cx="151216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149080"/>
            <a:ext cx="158417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149080"/>
            <a:ext cx="1944216" cy="936104"/>
          </a:xfrm>
          <a:prstGeom prst="rect">
            <a:avLst/>
          </a:prstGeom>
          <a:noFill/>
        </p:spPr>
      </p:pic>
      <p:pic>
        <p:nvPicPr>
          <p:cNvPr id="57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5085184"/>
            <a:ext cx="1944216" cy="1512168"/>
          </a:xfrm>
          <a:prstGeom prst="rect">
            <a:avLst/>
          </a:prstGeom>
          <a:noFill/>
        </p:spPr>
      </p:pic>
      <p:pic>
        <p:nvPicPr>
          <p:cNvPr id="58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5085184"/>
            <a:ext cx="1512168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6" descr="http://www.fototerra.ru/image.html?id=197473&amp;size=medium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187624" y="5085184"/>
            <a:ext cx="158417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23728" y="4365104"/>
            <a:ext cx="29523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Вы ошиблись!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123728" y="4365104"/>
            <a:ext cx="29523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Неверно!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123728" y="4365104"/>
            <a:ext cx="29523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Подумайте 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ещё!</a:t>
            </a:r>
          </a:p>
        </p:txBody>
      </p:sp>
      <p:grpSp>
        <p:nvGrpSpPr>
          <p:cNvPr id="60" name="Группа 59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61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7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75" name="Управляющая кнопка: сведения 4">
                <a:hlinkClick r:id="rId10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2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7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7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7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7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6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69" name="Управляющая кнопка: домой 68">
                <a:hlinkClick r:id="rId14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6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6" name="Group 14"/>
          <p:cNvGrpSpPr>
            <a:grpSpLocks/>
          </p:cNvGrpSpPr>
          <p:nvPr/>
        </p:nvGrpSpPr>
        <p:grpSpPr bwMode="auto">
          <a:xfrm>
            <a:off x="2699792" y="188640"/>
            <a:ext cx="6120680" cy="1296144"/>
            <a:chOff x="1344" y="1680"/>
            <a:chExt cx="2928" cy="448"/>
          </a:xfrm>
        </p:grpSpPr>
        <p:sp>
          <p:nvSpPr>
            <p:cNvPr id="7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800">
                <a:latin typeface="Arial Black" pitchFamily="34" charset="0"/>
              </a:endParaRPr>
            </a:p>
          </p:txBody>
        </p:sp>
        <p:sp>
          <p:nvSpPr>
            <p:cNvPr id="7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слова с чередующейся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79" name="Group 14"/>
          <p:cNvGrpSpPr>
            <a:grpSpLocks/>
          </p:cNvGrpSpPr>
          <p:nvPr/>
        </p:nvGrpSpPr>
        <p:grpSpPr bwMode="auto">
          <a:xfrm>
            <a:off x="2699792" y="188640"/>
            <a:ext cx="6120680" cy="1152128"/>
            <a:chOff x="1344" y="1680"/>
            <a:chExt cx="2928" cy="264"/>
          </a:xfrm>
        </p:grpSpPr>
        <p:sp>
          <p:nvSpPr>
            <p:cNvPr id="80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64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верные решения, увидите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любимые уголки Павлодара</a:t>
              </a: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2699792" y="188640"/>
            <a:ext cx="604867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8" grpId="0" animBg="1"/>
      <p:bldP spid="2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395536" y="2780928"/>
            <a:ext cx="2009292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перила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05166" y="2204864"/>
            <a:ext cx="2150609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убегать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699792" y="2492896"/>
            <a:ext cx="2271373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сидеть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Documents and Settings\Администратор.MICROSOF-B96C92\Рабочий стол\SAM_3370_Mediu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7153" y="4077072"/>
            <a:ext cx="1665678" cy="1210057"/>
          </a:xfrm>
          <a:prstGeom prst="rect">
            <a:avLst/>
          </a:prstGeom>
          <a:noFill/>
        </p:spPr>
      </p:pic>
      <p:pic>
        <p:nvPicPr>
          <p:cNvPr id="38" name="Picture 2" descr="C:\Documents and Settings\Администратор.MICROSOF-B96C92\Рабочий стол\SAM_3370_Mediu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4077072"/>
            <a:ext cx="1399169" cy="2520280"/>
          </a:xfrm>
          <a:prstGeom prst="rect">
            <a:avLst/>
          </a:prstGeom>
          <a:noFill/>
        </p:spPr>
      </p:pic>
      <p:pic>
        <p:nvPicPr>
          <p:cNvPr id="39" name="Picture 2" descr="C:\Documents and Settings\Администратор.MICROSOF-B96C92\Рабочий стол\SAM_3370_Mediu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7153" y="5287129"/>
            <a:ext cx="1665678" cy="1310223"/>
          </a:xfrm>
          <a:prstGeom prst="rect">
            <a:avLst/>
          </a:prstGeom>
          <a:noFill/>
        </p:spPr>
      </p:pic>
      <p:pic>
        <p:nvPicPr>
          <p:cNvPr id="40" name="Picture 2" descr="C:\Documents and Settings\Администратор.MICROSOF-B96C92\Рабочий стол\SAM_3370_Medium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4077072"/>
            <a:ext cx="1393225" cy="1273744"/>
          </a:xfrm>
          <a:prstGeom prst="rect">
            <a:avLst/>
          </a:prstGeom>
          <a:noFill/>
        </p:spPr>
      </p:pic>
      <p:pic>
        <p:nvPicPr>
          <p:cNvPr id="41" name="Picture 2" descr="C:\Documents and Settings\Администратор.MICROSOF-B96C92\Рабочий стол\SAM_3370_Medium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99992" y="5373216"/>
            <a:ext cx="1393225" cy="122413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226496" y="2204864"/>
            <a:ext cx="2184013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умирать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83768" y="3140968"/>
            <a:ext cx="2708176" cy="72008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примерять платье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11056" y="3501008"/>
            <a:ext cx="2344904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отпереть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960168" y="2852936"/>
            <a:ext cx="2708176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побирушка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82352" y="3501008"/>
            <a:ext cx="2096652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удирать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627784" y="1916832"/>
            <a:ext cx="2620815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сочетание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99241" y="4869160"/>
            <a:ext cx="30243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Неверно!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99241" y="4869160"/>
            <a:ext cx="30243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Подумайте ещё!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99241" y="4869160"/>
            <a:ext cx="30243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Вы ошиблись!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299241" y="4869160"/>
            <a:ext cx="30243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Увы!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44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1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2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5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59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60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8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57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58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5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56" name="Управляющая кнопка: домой 55">
                <a:hlinkClick r:id="rId13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52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53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2699792" y="188640"/>
            <a:ext cx="6120680" cy="1296144"/>
            <a:chOff x="1344" y="1680"/>
            <a:chExt cx="2928" cy="448"/>
          </a:xfrm>
        </p:grpSpPr>
        <p:sp>
          <p:nvSpPr>
            <p:cNvPr id="8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800">
                <a:latin typeface="Arial Black" pitchFamily="34" charset="0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слова с чередующейся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82" name="Group 14"/>
          <p:cNvGrpSpPr>
            <a:grpSpLocks/>
          </p:cNvGrpSpPr>
          <p:nvPr/>
        </p:nvGrpSpPr>
        <p:grpSpPr bwMode="auto">
          <a:xfrm>
            <a:off x="2771800" y="188640"/>
            <a:ext cx="6120680" cy="1152128"/>
            <a:chOff x="1344" y="1680"/>
            <a:chExt cx="2928" cy="264"/>
          </a:xfrm>
        </p:grpSpPr>
        <p:sp>
          <p:nvSpPr>
            <p:cNvPr id="83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64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верные решения, увидите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любимые уголки Павлодара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771800" y="188640"/>
            <a:ext cx="6048672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5436096" y="2132856"/>
            <a:ext cx="1816460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росток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2204864"/>
            <a:ext cx="1944215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росли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915816" y="3356992"/>
            <a:ext cx="2053389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Ростов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83768" y="2204864"/>
            <a:ext cx="2808312" cy="570934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растворить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220072" y="3429000"/>
            <a:ext cx="2119863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растяпа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11960" y="2780928"/>
            <a:ext cx="2808312" cy="50405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роскошный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827584" y="3429000"/>
            <a:ext cx="1895436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расти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43608" y="2780928"/>
            <a:ext cx="2657327" cy="498926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прорастал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149080"/>
            <a:ext cx="1728192" cy="13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5445224"/>
            <a:ext cx="2376264" cy="11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5445224"/>
            <a:ext cx="2160240" cy="11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4149080"/>
            <a:ext cx="1584176" cy="13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688" y="4149080"/>
            <a:ext cx="1224136" cy="133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139952" y="4221088"/>
            <a:ext cx="2088232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Подумайте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ещё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067944" y="4221088"/>
            <a:ext cx="208823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Неверно!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211960" y="4221088"/>
            <a:ext cx="2016224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Вы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ошиблись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3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60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61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58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59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56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11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4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5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55" name="Управляющая кнопка: домой 54">
                <a:hlinkClick r:id="rId13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4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4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83" name="Прямоугольник 82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84" name="Group 14"/>
          <p:cNvGrpSpPr>
            <a:grpSpLocks/>
          </p:cNvGrpSpPr>
          <p:nvPr/>
        </p:nvGrpSpPr>
        <p:grpSpPr bwMode="auto">
          <a:xfrm>
            <a:off x="2699792" y="188640"/>
            <a:ext cx="6120680" cy="1296144"/>
            <a:chOff x="1344" y="1680"/>
            <a:chExt cx="2928" cy="448"/>
          </a:xfrm>
        </p:grpSpPr>
        <p:sp>
          <p:nvSpPr>
            <p:cNvPr id="8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800">
                <a:latin typeface="Arial Black" pitchFamily="34" charset="0"/>
              </a:endParaRPr>
            </a:p>
          </p:txBody>
        </p:sp>
        <p:sp>
          <p:nvSpPr>
            <p:cNvPr id="86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Выбери слова с чередующейся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гласной в корне</a:t>
              </a:r>
            </a:p>
          </p:txBody>
        </p:sp>
      </p:grpSp>
      <p:grpSp>
        <p:nvGrpSpPr>
          <p:cNvPr id="87" name="Group 14"/>
          <p:cNvGrpSpPr>
            <a:grpSpLocks/>
          </p:cNvGrpSpPr>
          <p:nvPr/>
        </p:nvGrpSpPr>
        <p:grpSpPr bwMode="auto">
          <a:xfrm>
            <a:off x="2699792" y="188640"/>
            <a:ext cx="6120680" cy="1152128"/>
            <a:chOff x="1344" y="1680"/>
            <a:chExt cx="2928" cy="264"/>
          </a:xfrm>
        </p:grpSpPr>
        <p:sp>
          <p:nvSpPr>
            <p:cNvPr id="88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64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верные решения, увидите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любимые уголки Павлодара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2771800" y="260648"/>
            <a:ext cx="6048672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5" grpId="0" animBg="1"/>
      <p:bldP spid="45" grpId="1" animBg="1"/>
      <p:bldP spid="44" grpId="0" animBg="1"/>
      <p:bldP spid="4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7746752" y="1700808"/>
            <a:ext cx="1397248" cy="3744416"/>
            <a:chOff x="7746752" y="980728"/>
            <a:chExt cx="1397248" cy="3816424"/>
          </a:xfrm>
        </p:grpSpPr>
        <p:grpSp>
          <p:nvGrpSpPr>
            <p:cNvPr id="42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5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57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54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55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52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53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6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50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51" name="Управляющая кнопка: домой 50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48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4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2771800" y="4221088"/>
            <a:ext cx="1800200" cy="18002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99792" y="422108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99792" y="4221088"/>
            <a:ext cx="1872208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2420888"/>
            <a:ext cx="7200800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Расстелю рогожку, 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насыплю горошку,</a:t>
            </a:r>
          </a:p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положу хлеба краюшку.</a:t>
            </a:r>
            <a:endParaRPr lang="ru-RU" sz="3200" dirty="0"/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5096979" y="5207756"/>
            <a:ext cx="425724" cy="292511"/>
          </a:xfrm>
          <a:prstGeom prst="actionButtonForwardNex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979712" y="2564904"/>
            <a:ext cx="2016224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547664" y="3573016"/>
            <a:ext cx="158417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Загадки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3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37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7746752" y="1700808"/>
            <a:ext cx="1397248" cy="3672408"/>
            <a:chOff x="7746752" y="980728"/>
            <a:chExt cx="1397248" cy="381642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39" name="Управляющая кнопка: домой 38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683568" y="4653136"/>
            <a:ext cx="1800200" cy="18002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 ГОД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3568" y="4653136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3568" y="4581128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2204864"/>
            <a:ext cx="7056784" cy="2304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Выросло дерево от земли до неба, на этом дереве двенадцать сучков, на каждом сучке по четыре кошеля, в каждом кошеле по семи яиц, а седьмое красное.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15816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915816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15816" y="4725144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148064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48064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11560" y="2348880"/>
            <a:ext cx="1656184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48064" y="465313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746752" y="1772816"/>
            <a:ext cx="1397248" cy="3672408"/>
            <a:chOff x="7746752" y="980728"/>
            <a:chExt cx="1397248" cy="3816424"/>
          </a:xfrm>
        </p:grpSpPr>
        <p:grpSp>
          <p:nvGrpSpPr>
            <p:cNvPr id="29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8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9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6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7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3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41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2" name="Управляющая кнопка: домой 41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7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8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683568" y="458112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 неверный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3568" y="458112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83568" y="4581128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2276872"/>
            <a:ext cx="7128792" cy="201622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Заря-заряница, красная девица, врата запирала, по полю гуляла, ключи потеряла, месяц видел, а солнце скрало.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15816" y="458112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915816" y="458112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15816" y="465313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148064" y="4581128"/>
            <a:ext cx="1800200" cy="18002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роса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48064" y="458112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539552" y="2348880"/>
            <a:ext cx="1080120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148064" y="458112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63688" y="2852936"/>
            <a:ext cx="194421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2420888"/>
            <a:ext cx="1872208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5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2900775" y="218309"/>
            <a:ext cx="5904656" cy="1584176"/>
            <a:chOff x="1311" y="1264"/>
            <a:chExt cx="2928" cy="414"/>
          </a:xfrm>
        </p:grpSpPr>
        <p:sp>
          <p:nvSpPr>
            <p:cNvPr id="54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2911631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40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123728" y="188640"/>
            <a:ext cx="4896544" cy="5760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1259632" y="3789040"/>
            <a:ext cx="720000" cy="540000"/>
          </a:xfrm>
          <a:prstGeom prst="actionButtonForwardNex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Управляющая кнопка: назад 30">
            <a:hlinkClick r:id="" action="ppaction://hlinkshowjump?jump=previousslide" highlightClick="1"/>
          </p:cNvPr>
          <p:cNvSpPr/>
          <p:nvPr/>
        </p:nvSpPr>
        <p:spPr>
          <a:xfrm>
            <a:off x="1259632" y="3140968"/>
            <a:ext cx="720000" cy="540000"/>
          </a:xfrm>
          <a:prstGeom prst="actionButtonBackPrevious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Управляющая кнопка: сведения 31">
            <a:hlinkClick r:id="rId4" action="ppaction://hlinksldjump" highlightClick="1"/>
          </p:cNvPr>
          <p:cNvSpPr/>
          <p:nvPr/>
        </p:nvSpPr>
        <p:spPr>
          <a:xfrm>
            <a:off x="1259632" y="1772816"/>
            <a:ext cx="720000" cy="540000"/>
          </a:xfrm>
          <a:prstGeom prst="actionButtonInformation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Управляющая кнопка: домой 32">
            <a:hlinkClick r:id="rId5" action="ppaction://hlinksldjump" highlightClick="1"/>
          </p:cNvPr>
          <p:cNvSpPr/>
          <p:nvPr/>
        </p:nvSpPr>
        <p:spPr>
          <a:xfrm>
            <a:off x="1259632" y="1052736"/>
            <a:ext cx="720000" cy="540000"/>
          </a:xfrm>
          <a:prstGeom prst="actionButtonHome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AutoShape 12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259632" y="2420888"/>
            <a:ext cx="720000" cy="540000"/>
          </a:xfrm>
          <a:prstGeom prst="actionButtonReturn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1907704" y="1052736"/>
            <a:ext cx="489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вернуться к содержанию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1907704" y="1772816"/>
            <a:ext cx="396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вернуться к теории</a:t>
            </a: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907704" y="3140968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 предыдущий слайд</a:t>
            </a: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907704" y="3861048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 следующий слайд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1907704" y="2420888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на последний показанный слайд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384001" y="188640"/>
            <a:ext cx="461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Как управлять слайдами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21" name="Picture 2" descr="E:\Новая папка\school2179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1" y="1434167"/>
            <a:ext cx="660151" cy="6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:\Новая папка\school2183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4" y="2685822"/>
            <a:ext cx="836717" cy="7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704346" y="6228809"/>
            <a:ext cx="1584080" cy="395992"/>
            <a:chOff x="5004048" y="6165304"/>
            <a:chExt cx="1872112" cy="468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правляющая кнопка: далее 25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Управляющая кнопка: назад 26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7746752" y="1844824"/>
            <a:ext cx="1397248" cy="3600400"/>
            <a:chOff x="7746752" y="980728"/>
            <a:chExt cx="1397248" cy="381642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39" name="Управляющая кнопка: домой 38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2" name="Скругленный прямоугольник 31"/>
          <p:cNvSpPr/>
          <p:nvPr/>
        </p:nvSpPr>
        <p:spPr>
          <a:xfrm>
            <a:off x="611560" y="4437112"/>
            <a:ext cx="1800200" cy="18002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письмо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39552" y="4437112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9552" y="4365104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5536" y="2204864"/>
            <a:ext cx="7128792" cy="20882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Расстилается по двору белое сукно: конь его топчет, один ходит, другой водит, черные птицы на него садятся.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43808" y="4437112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43808" y="4437112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43808" y="4509120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76056" y="4437112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76056" y="4437112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99592" y="2348880"/>
            <a:ext cx="2808312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76056" y="4437112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915816" y="4221088"/>
            <a:ext cx="1512168" cy="18002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771800" y="422108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71800" y="4221088"/>
            <a:ext cx="1872208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5536" y="2348880"/>
            <a:ext cx="6984776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лесу выросло, из лесу вынесли, на руках плачет, а на полу скачут.</a:t>
            </a:r>
            <a:endParaRPr lang="ru-RU" sz="3200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67544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771800" y="2564904"/>
            <a:ext cx="194421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635896" y="3501008"/>
            <a:ext cx="1440160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2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6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0" name="Управляющая кнопка: домой 39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1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915816" y="260648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611560" y="4221088"/>
            <a:ext cx="1800200" cy="18002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11560" y="422108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4149080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2492896"/>
            <a:ext cx="7128792" cy="1224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Впотьмах родится, с огнем помирает.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43808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43808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43808" y="429309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843808" y="3212976"/>
            <a:ext cx="2016224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39" name="Управляющая кнопка: домой 38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987824" y="260648"/>
            <a:ext cx="590465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395536" y="4221088"/>
            <a:ext cx="1800200" cy="18002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5536" y="4221088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5536" y="4221088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3528" y="2492896"/>
            <a:ext cx="7200800" cy="13681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 летнюю пору растут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золотые горы.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43808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843808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43808" y="429309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860032" y="2780928"/>
            <a:ext cx="1368152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076056" y="4221088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0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39" name="Управляющая кнопка: домой 38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2987824" y="4653136"/>
            <a:ext cx="1872208" cy="18002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87824" y="4653136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87824" y="4653136"/>
            <a:ext cx="1872208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2276872"/>
            <a:ext cx="7272808" cy="216024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летает, не жужжит,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жук по улице бежит.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горят в глазах жука </a:t>
            </a:r>
          </a:p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два блестящих огонька.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55576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55576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55576" y="465313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364088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364088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051720" y="3429000"/>
            <a:ext cx="122413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364088" y="465313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67744" y="3933056"/>
            <a:ext cx="230425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28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5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6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3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4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1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2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0" name="Управляющая кнопка: домой 39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7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1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  <p:bldP spid="8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539552" y="4653136"/>
            <a:ext cx="1800200" cy="18002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7544" y="4653136"/>
            <a:ext cx="1872208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581128"/>
            <a:ext cx="1872208" cy="18722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2276872"/>
            <a:ext cx="7272808" cy="22322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Надо мною, над тобою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Пролетел мешок с водою,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Наскочил на дальний лес,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Прохудился и исчез.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87824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987824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87824" y="4725144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220072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220072" y="4653136"/>
            <a:ext cx="1800200" cy="18002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7624" y="3501008"/>
            <a:ext cx="2016224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220072" y="4653136"/>
            <a:ext cx="1800200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3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50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51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8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9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6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7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4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домой 44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42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43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2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5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5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55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6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15816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ый прямоугольник 31"/>
          <p:cNvSpPr/>
          <p:nvPr/>
        </p:nvSpPr>
        <p:spPr>
          <a:xfrm>
            <a:off x="971600" y="4869160"/>
            <a:ext cx="1763479" cy="1647875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       </a:t>
            </a:r>
            <a:endParaRPr lang="ru-RU" sz="20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94053" y="4869160"/>
            <a:ext cx="1834018" cy="164787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 smtClean="0">
                <a:latin typeface="Arial Black" pitchFamily="34" charset="0"/>
                <a:cs typeface="Arial" pitchFamily="34" charset="0"/>
              </a:rPr>
              <a:t>1</a:t>
            </a:r>
            <a:endParaRPr lang="ru-RU" sz="72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94053" y="4811555"/>
            <a:ext cx="1834018" cy="17137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1520" y="1988840"/>
            <a:ext cx="7344816" cy="28083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Посмотрите, дом стоит, до краев водой налит,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Без окошек, но не мрачный,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четырех сторон прозрачный.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этом домике жильцы - все умелые пловцы.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131840" y="4869160"/>
            <a:ext cx="1763479" cy="164787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131840" y="4869160"/>
            <a:ext cx="1763479" cy="164787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2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131840" y="4869160"/>
            <a:ext cx="1728192" cy="16561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364088" y="4869160"/>
            <a:ext cx="1763479" cy="164787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Ответ неверный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364088" y="4869160"/>
            <a:ext cx="1763479" cy="1647875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latin typeface="Arial Black" pitchFamily="34" charset="0"/>
                <a:cs typeface="Arial" pitchFamily="34" charset="0"/>
              </a:rPr>
              <a:t>3</a:t>
            </a:r>
            <a:endParaRPr lang="ru-RU" sz="66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059832" y="4365104"/>
            <a:ext cx="1584176" cy="36004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364088" y="4869160"/>
            <a:ext cx="1763479" cy="164787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 smtClean="0"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8680"/>
            <a:ext cx="1728192" cy="4320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Мозаика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746752" y="1628800"/>
            <a:ext cx="1397248" cy="3816424"/>
            <a:chOff x="7746752" y="980728"/>
            <a:chExt cx="1397248" cy="3816424"/>
          </a:xfrm>
        </p:grpSpPr>
        <p:grpSp>
          <p:nvGrpSpPr>
            <p:cNvPr id="2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4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сведения 4">
                <a:hlinkClick r:id="rId5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0" name="Picture 2" descr="C:\Documents and Settings\Администратор.MICROSOF-B96C92\Рабочий стол\Рисунок1.jpg"/>
            <p:cNvPicPr>
              <a:picLocks noChangeAspect="1" noChangeArrowheads="1"/>
            </p:cNvPicPr>
            <p:nvPr/>
          </p:nvPicPr>
          <p:blipFill>
            <a:blip r:embed="rId7" cstate="email"/>
            <a:srcRect t="9017" b="9834"/>
            <a:stretch>
              <a:fillRect/>
            </a:stretch>
          </p:blipFill>
          <p:spPr bwMode="auto">
            <a:xfrm>
              <a:off x="7818760" y="4149080"/>
              <a:ext cx="936104" cy="648072"/>
            </a:xfrm>
            <a:prstGeom prst="rect">
              <a:avLst/>
            </a:prstGeom>
            <a:noFill/>
          </p:spPr>
        </p:pic>
        <p:grpSp>
          <p:nvGrpSpPr>
            <p:cNvPr id="3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8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39" name="Управляющая кнопка: домой 38">
                <a:hlinkClick r:id="rId9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6" name="Group 14"/>
          <p:cNvGrpSpPr>
            <a:grpSpLocks/>
          </p:cNvGrpSpPr>
          <p:nvPr/>
        </p:nvGrpSpPr>
        <p:grpSpPr bwMode="auto">
          <a:xfrm>
            <a:off x="2915816" y="188640"/>
            <a:ext cx="5832648" cy="1584176"/>
            <a:chOff x="1344" y="1680"/>
            <a:chExt cx="2848" cy="448"/>
          </a:xfrm>
        </p:grpSpPr>
        <p:sp>
          <p:nvSpPr>
            <p:cNvPr id="4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84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Укажите, сколько слов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с чередующимися гласными 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корне есть в загадке.</a:t>
              </a:r>
            </a:p>
          </p:txBody>
        </p:sp>
      </p:grp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2915816" y="188640"/>
            <a:ext cx="5904656" cy="1584176"/>
            <a:chOff x="1311" y="1264"/>
            <a:chExt cx="2928" cy="414"/>
          </a:xfrm>
        </p:grpSpPr>
        <p:sp>
          <p:nvSpPr>
            <p:cNvPr id="50" name="Freeform 15"/>
            <p:cNvSpPr>
              <a:spLocks/>
            </p:cNvSpPr>
            <p:nvPr/>
          </p:nvSpPr>
          <p:spPr bwMode="gray">
            <a:xfrm>
              <a:off x="1410" y="148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1311" y="1264"/>
              <a:ext cx="2928" cy="35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Выбрав верный ответ,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узнаете отгадку.</a:t>
              </a: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2987824" y="188640"/>
            <a:ext cx="5904656" cy="1368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75" grpId="0" animBg="1"/>
      <p:bldP spid="75" grpId="1" animBg="1"/>
      <p:bldP spid="74" grpId="0" animBg="1"/>
      <p:bldP spid="74" grpId="1" animBg="1"/>
      <p:bldP spid="77" grpId="0" animBg="1"/>
      <p:bldP spid="77" grpId="1" animBg="1"/>
      <p:bldP spid="78" grpId="0" animBg="1"/>
      <p:bldP spid="78" grpId="1" animBg="1"/>
      <p:bldP spid="8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841396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2484594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3127792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3770990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4414189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5057387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700585" y="327643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1921796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88592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851390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494588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37787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780985" y="3384507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7214" y="3347872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З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К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Н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Я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11175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382627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pic>
        <p:nvPicPr>
          <p:cNvPr id="49154" name="Picture 2" descr="http://lenagold.narod.ru/fon/clipart/p/pti/ptah0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358" y="1992830"/>
            <a:ext cx="1476981" cy="1214446"/>
          </a:xfrm>
          <a:prstGeom prst="rect">
            <a:avLst/>
          </a:prstGeom>
          <a:noFill/>
        </p:spPr>
      </p:pic>
      <p:sp>
        <p:nvSpPr>
          <p:cNvPr id="135" name="Скругленная прямоугольная выноска 134"/>
          <p:cNvSpPr/>
          <p:nvPr/>
        </p:nvSpPr>
        <p:spPr>
          <a:xfrm>
            <a:off x="1763688" y="2276872"/>
            <a:ext cx="4680520" cy="612648"/>
          </a:xfrm>
          <a:prstGeom prst="wedgeRoundRectCallout">
            <a:avLst>
              <a:gd name="adj1" fmla="val -57649"/>
              <a:gd name="adj2" fmla="val -4114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Лесная певчая птица</a:t>
            </a:r>
            <a:endParaRPr lang="ru-RU" sz="3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554078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496927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13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2771800" y="404664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5" name="Группа 94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96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34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36" name="Управляющая кнопка: далее 135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23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31" name="Управляющая кнопка: назад 130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21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22" name="Управляющая кнопка: домой 121">
                <a:hlinkClick r:id="rId7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1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19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20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6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1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18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6" grpId="0" animBg="1"/>
      <p:bldP spid="52" grpId="0" animBg="1"/>
      <p:bldP spid="55" grpId="0" animBg="1"/>
      <p:bldP spid="56" grpId="0" animBg="1"/>
      <p:bldP spid="69" grpId="0" animBg="1"/>
      <p:bldP spid="70" grpId="0" animBg="1"/>
      <p:bldP spid="71" grpId="0" animBg="1"/>
      <p:bldP spid="74" grpId="0" animBg="1"/>
      <p:bldP spid="76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77366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2120564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2763762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3406960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4050159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4693357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336555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Прямоугольник 34"/>
          <p:cNvSpPr/>
          <p:nvPr/>
        </p:nvSpPr>
        <p:spPr>
          <a:xfrm>
            <a:off x="1557766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24562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87360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130558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73757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16955" y="3316489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В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263184" y="3279854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З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Ь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977960" y="320841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6" name="Прямоугольник 95"/>
          <p:cNvSpPr/>
          <p:nvPr/>
        </p:nvSpPr>
        <p:spPr>
          <a:xfrm>
            <a:off x="6120836" y="3351292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pic>
        <p:nvPicPr>
          <p:cNvPr id="50182" name="Picture 6" descr="Картинка 83 из 88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628800"/>
            <a:ext cx="1939656" cy="820624"/>
          </a:xfrm>
          <a:prstGeom prst="rect">
            <a:avLst/>
          </a:prstGeom>
          <a:noFill/>
        </p:spPr>
      </p:pic>
      <p:sp>
        <p:nvSpPr>
          <p:cNvPr id="135" name="Скругленная прямоугольная выноска 134"/>
          <p:cNvSpPr/>
          <p:nvPr/>
        </p:nvSpPr>
        <p:spPr>
          <a:xfrm>
            <a:off x="1619672" y="2492896"/>
            <a:ext cx="4715478" cy="504056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Встречать з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рю</a:t>
            </a:r>
            <a:endParaRPr lang="ru-RU" sz="3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1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18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19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2771800" y="404664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23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44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45" name="Управляющая кнопка: далее 144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5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42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43" name="Управляющая кнопка: назад 142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8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40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41" name="Управляющая кнопка: домой 140">
                <a:hlinkClick r:id="rId7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1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38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39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4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9" grpId="0" animBg="1"/>
      <p:bldP spid="50" grpId="0" animBg="1"/>
      <p:bldP spid="36" grpId="0" animBg="1"/>
      <p:bldP spid="52" grpId="0" animBg="1"/>
      <p:bldP spid="55" grpId="0" animBg="1"/>
      <p:bldP spid="5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4804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3158002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3801200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4444399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5087597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730795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Прямоугольник 36"/>
          <p:cNvSpPr/>
          <p:nvPr/>
        </p:nvSpPr>
        <p:spPr>
          <a:xfrm>
            <a:off x="3958128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30336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82264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Arial" pitchFamily="34" charset="0"/>
              </a:rPr>
              <a:t>C</a:t>
            </a:r>
            <a:endParaRPr lang="ru-RU" sz="4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534192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38048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А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57424" y="3284414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Ь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72200" y="3212976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6" name="Прямоугольник 95"/>
          <p:cNvSpPr/>
          <p:nvPr/>
        </p:nvSpPr>
        <p:spPr>
          <a:xfrm>
            <a:off x="6478408" y="3289544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1619672" y="1916832"/>
            <a:ext cx="5976664" cy="1190422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Отдельная область науки, деятельности, производства </a:t>
            </a:r>
            <a:endParaRPr lang="ru-RU" sz="3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0" name="Picture 2" descr="http://lenagold.narod.ru/fon/clipart/m/medc/med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553008"/>
            <a:ext cx="1800200" cy="1701069"/>
          </a:xfrm>
          <a:prstGeom prst="rect">
            <a:avLst/>
          </a:prstGeom>
          <a:noFill/>
        </p:spPr>
      </p:pic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6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21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22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25" name="Прямоугольник 124"/>
          <p:cNvSpPr/>
          <p:nvPr/>
        </p:nvSpPr>
        <p:spPr>
          <a:xfrm>
            <a:off x="2699792" y="404664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8" name="Группа 127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31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47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48" name="Управляющая кнопка: далее 147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4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45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46" name="Управляющая кнопка: назад 145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6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43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44" name="Управляющая кнопка: домой 143">
                <a:hlinkClick r:id="rId7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7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41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42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39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40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6" grpId="0" animBg="1"/>
      <p:bldP spid="52" grpId="0" animBg="1"/>
      <p:bldP spid="54" grpId="0" animBg="1"/>
      <p:bldP spid="55" grpId="0" animBg="1"/>
      <p:bldP spid="56" grpId="0" animBg="1"/>
      <p:bldP spid="68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6" grpId="0" animBg="1"/>
      <p:bldP spid="9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22715" y="3305654"/>
            <a:ext cx="626416" cy="61768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1640" y="188640"/>
            <a:ext cx="7128792" cy="5760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475656" y="188640"/>
            <a:ext cx="6991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Как работать с интерактивной схемой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755576" y="1052736"/>
            <a:ext cx="46805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Наведите курсор на интересующий Вас корень, щелкните левой кнопкой мышки.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2400" b="1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2400" b="1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2400" b="1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Wingdings" pitchFamily="2" charset="2"/>
              <a:buChar char="ü"/>
              <a:tabLst/>
              <a:defRPr/>
            </a:pPr>
            <a:endParaRPr lang="ru-RU" sz="2400" b="1" kern="0" dirty="0" smtClean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6600"/>
              </a:buClr>
              <a:buFont typeface="Wingdings" pitchFamily="2" charset="2"/>
              <a:buChar char="ü"/>
            </a:pPr>
            <a:r>
              <a:rPr lang="ru-RU" sz="2400" b="1" kern="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Щелкните по знаку          , чтобы скрыть информацию.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908720"/>
            <a:ext cx="288047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429000"/>
            <a:ext cx="2880320" cy="2160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Умножение 22"/>
          <p:cNvSpPr/>
          <p:nvPr/>
        </p:nvSpPr>
        <p:spPr>
          <a:xfrm>
            <a:off x="4283895" y="3329902"/>
            <a:ext cx="504057" cy="593435"/>
          </a:xfrm>
          <a:prstGeom prst="mathMultiply">
            <a:avLst>
              <a:gd name="adj1" fmla="val 4473"/>
            </a:avLst>
          </a:prstGeom>
          <a:blipFill>
            <a:blip r:embed="rId6" cstate="print"/>
            <a:stretch>
              <a:fillRect/>
            </a:stretch>
          </a:blipFill>
          <a:ln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E:\Новая папка\school2183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36" y="3754824"/>
            <a:ext cx="870839" cy="75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:\Новая папка\school2179.gi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03" y="2394088"/>
            <a:ext cx="717504" cy="7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704346" y="6228809"/>
            <a:ext cx="1584080" cy="395992"/>
            <a:chOff x="5004048" y="6165304"/>
            <a:chExt cx="1872112" cy="468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правляющая кнопка: далее 27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Управляющая кнопка: назад 28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083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2785281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3428479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4071678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5358074" y="3286124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Прямоугольник 36"/>
          <p:cNvSpPr/>
          <p:nvPr/>
        </p:nvSpPr>
        <p:spPr>
          <a:xfrm>
            <a:off x="2217255" y="3362692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513399" y="3362692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Arial" pitchFamily="34" charset="0"/>
              </a:rPr>
              <a:t>C</a:t>
            </a:r>
            <a:endParaRPr lang="ru-RU" sz="4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61471" y="3362692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65327" y="3362692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285720" y="2214554"/>
            <a:ext cx="7094592" cy="892700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Стебель растения в самом </a:t>
            </a:r>
          </a:p>
          <a:p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начале его развития </a:t>
            </a:r>
            <a:endParaRPr lang="ru-RU" sz="3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809543" y="3362692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29623" y="3362692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97160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932040" y="587727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22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28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2771800" y="332656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40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68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69" name="Управляющая кнопка: далее 16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1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63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65" name="Управляющая кнопка: назад 164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2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53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62" name="Управляющая кнопка: домой 161">
                <a:hlinkClick r:id="rId6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3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47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48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45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46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143116"/>
            <a:ext cx="112762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36" grpId="0" animBg="1"/>
      <p:bldP spid="52" grpId="0" animBg="1"/>
      <p:bldP spid="54" grpId="0" animBg="1"/>
      <p:bldP spid="55" grpId="0" animBg="1"/>
      <p:bldP spid="56" grpId="0" animBg="1"/>
      <p:bldP spid="69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3" grpId="0" animBg="1"/>
      <p:bldP spid="9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60724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4203922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4847120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5490319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6133517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6776715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Прямоугольник 36"/>
          <p:cNvSpPr/>
          <p:nvPr/>
        </p:nvSpPr>
        <p:spPr>
          <a:xfrm>
            <a:off x="3635896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932040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Arial" pitchFamily="34" charset="0"/>
              </a:rPr>
              <a:t>C</a:t>
            </a:r>
            <a:endParaRPr lang="ru-RU" sz="4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580112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3968" y="342900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75656" y="515719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3491880" y="1844824"/>
            <a:ext cx="3888432" cy="1440160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Город в России, распол</a:t>
            </a:r>
            <a:r>
              <a:rPr lang="ru-RU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женный  </a:t>
            </a:r>
          </a:p>
          <a:p>
            <a:r>
              <a:rPr lang="ru-RU" sz="28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 берегу реки Дон</a:t>
            </a:r>
            <a:endParaRPr lang="ru-RU" sz="28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6228184" y="342900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948264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pic>
        <p:nvPicPr>
          <p:cNvPr id="8194" name="Picture 2" descr="http://www.ticketmonster.ru/photo/rostov-na-donu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204864"/>
            <a:ext cx="2952328" cy="197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" name="Прямоугольник 99"/>
          <p:cNvSpPr/>
          <p:nvPr/>
        </p:nvSpPr>
        <p:spPr>
          <a:xfrm>
            <a:off x="97160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004048" y="587727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13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22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23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28" name="Прямоугольник 127"/>
          <p:cNvSpPr/>
          <p:nvPr/>
        </p:nvSpPr>
        <p:spPr>
          <a:xfrm>
            <a:off x="2699792" y="332656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1" name="Группа 130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34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48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53" name="Управляющая кнопка: далее 152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6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46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47" name="Управляющая кнопка: назад 14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7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44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45" name="Управляющая кнопка: домой 144">
                <a:hlinkClick r:id="rId7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8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42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43" name="Управляющая кнопка: сведения 4">
                <a:hlinkClick r:id="rId9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9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40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41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36" grpId="0" animBg="1"/>
      <p:bldP spid="52" grpId="0" animBg="1"/>
      <p:bldP spid="54" grpId="0" animBg="1"/>
      <p:bldP spid="55" grpId="0" animBg="1"/>
      <p:bldP spid="56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3" grpId="0" animBg="1"/>
      <p:bldP spid="9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4420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67618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10816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54015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97213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040411" y="335243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9592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95736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Arial" pitchFamily="34" charset="0"/>
              </a:rPr>
              <a:t>C</a:t>
            </a:r>
            <a:endParaRPr lang="ru-RU" sz="4000" b="1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843808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342900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251520" y="2204864"/>
            <a:ext cx="7344816" cy="1080120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0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Человек, который дает деньги в рост, в долг под большие проценты</a:t>
            </a:r>
            <a:endParaRPr lang="ru-RU" sz="30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491880" y="342900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139952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644008" y="3356992"/>
            <a:ext cx="720080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5364088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940152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4788024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436096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084168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97160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004048" y="587727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16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2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25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36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38" name="Прямоугольник 137"/>
          <p:cNvSpPr/>
          <p:nvPr/>
        </p:nvSpPr>
        <p:spPr>
          <a:xfrm>
            <a:off x="2843808" y="332656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40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68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69" name="Управляющая кнопка: далее 16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1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63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65" name="Управляющая кнопка: назад 164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2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53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62" name="Управляющая кнопка: домой 161">
                <a:hlinkClick r:id="rId6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3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47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48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45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46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22" name="Picture 3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785926"/>
            <a:ext cx="1065240" cy="108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36" grpId="0" animBg="1"/>
      <p:bldP spid="52" grpId="0" animBg="1"/>
      <p:bldP spid="54" grpId="0" animBg="1"/>
      <p:bldP spid="56" grpId="0" animBg="1"/>
      <p:bldP spid="69" grpId="0" animBg="1"/>
      <p:bldP spid="71" grpId="0" animBg="1"/>
      <p:bldP spid="72" grpId="0" animBg="1"/>
      <p:bldP spid="74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3" grpId="0" animBg="1"/>
      <p:bldP spid="94" grpId="0" animBg="1"/>
      <p:bldP spid="113" grpId="0" animBg="1"/>
      <p:bldP spid="114" grpId="0" animBg="1"/>
      <p:bldP spid="1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118"/>
          <p:cNvSpPr/>
          <p:nvPr/>
        </p:nvSpPr>
        <p:spPr>
          <a:xfrm>
            <a:off x="5004048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8" name="Прямоугольник 117"/>
          <p:cNvSpPr/>
          <p:nvPr/>
        </p:nvSpPr>
        <p:spPr>
          <a:xfrm>
            <a:off x="4355976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3" name="Прямоугольник 112"/>
          <p:cNvSpPr/>
          <p:nvPr/>
        </p:nvSpPr>
        <p:spPr>
          <a:xfrm>
            <a:off x="4499992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148064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652120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1" name="Прямоугольник 120"/>
          <p:cNvSpPr/>
          <p:nvPr/>
        </p:nvSpPr>
        <p:spPr>
          <a:xfrm>
            <a:off x="6300192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1830822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2474020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рямоугольник 18"/>
          <p:cNvSpPr/>
          <p:nvPr/>
        </p:nvSpPr>
        <p:spPr>
          <a:xfrm>
            <a:off x="3117219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3760417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1" name="Прямоугольник 40"/>
          <p:cNvSpPr/>
          <p:nvPr/>
        </p:nvSpPr>
        <p:spPr>
          <a:xfrm>
            <a:off x="1262796" y="343356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Т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135" name="Скругленная прямоугольная выноска 134"/>
          <p:cNvSpPr/>
          <p:nvPr/>
        </p:nvSpPr>
        <p:spPr>
          <a:xfrm>
            <a:off x="857224" y="2143116"/>
            <a:ext cx="6749372" cy="1069860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Соединение, расположение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чего-нибудь, образующее единство,</a:t>
            </a:r>
          </a:p>
          <a:p>
            <a:r>
              <a:rPr lang="ru-RU" sz="24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целое. </a:t>
            </a:r>
            <a:endParaRPr lang="ru-RU" sz="24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555776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907704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3203848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851920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5796136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372200" y="342900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971600" y="4581128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427984" y="5229200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5004048" y="5877272"/>
            <a:ext cx="357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grpSp>
        <p:nvGrpSpPr>
          <p:cNvPr id="116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23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34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38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42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44" name="Прямоугольник 143"/>
          <p:cNvSpPr/>
          <p:nvPr/>
        </p:nvSpPr>
        <p:spPr>
          <a:xfrm>
            <a:off x="2771800" y="332656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grpSp>
          <p:nvGrpSpPr>
            <p:cNvPr id="146" name="Группа 171"/>
            <p:cNvGrpSpPr/>
            <p:nvPr/>
          </p:nvGrpSpPr>
          <p:grpSpPr>
            <a:xfrm>
              <a:off x="7596336" y="4437112"/>
              <a:ext cx="863352" cy="832763"/>
              <a:chOff x="7654448" y="4653136"/>
              <a:chExt cx="1165280" cy="976779"/>
            </a:xfrm>
          </p:grpSpPr>
          <p:pic>
            <p:nvPicPr>
              <p:cNvPr id="174" name="Picture 2" descr="C:\Documents and Settings\Администратор.MICROSOF-B96C92\Рабочий стол\Чел 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54448" y="4653136"/>
                <a:ext cx="1165280" cy="976779"/>
              </a:xfrm>
              <a:prstGeom prst="rect">
                <a:avLst/>
              </a:prstGeom>
              <a:noFill/>
            </p:spPr>
          </p:pic>
          <p:sp>
            <p:nvSpPr>
              <p:cNvPr id="175" name="Управляющая кнопка: далее 174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8244408" y="5157192"/>
                <a:ext cx="416889" cy="33329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7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172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173" name="Управляющая кнопка: назад 172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8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170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71" name="Управляющая кнопка: домой 170">
                <a:hlinkClick r:id="rId6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3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168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69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2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6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65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214554"/>
            <a:ext cx="10160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113" grpId="0" animBg="1"/>
      <p:bldP spid="115" grpId="0" animBg="1"/>
      <p:bldP spid="41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4" grpId="0" animBg="1"/>
      <p:bldP spid="56" grpId="0" animBg="1"/>
      <p:bldP spid="68" grpId="0" animBg="1"/>
      <p:bldP spid="69" grpId="0" animBg="1"/>
      <p:bldP spid="71" grpId="0" animBg="1"/>
      <p:bldP spid="74" grpId="0" animBg="1"/>
      <p:bldP spid="75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4" grpId="0" animBg="1"/>
      <p:bldP spid="95" grpId="0" animBg="1"/>
      <p:bldP spid="96" grpId="0" animBg="1"/>
      <p:bldP spid="100" grpId="0" animBg="1"/>
      <p:bldP spid="114" grpId="0" animBg="1"/>
      <p:bldP spid="12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Группа 172"/>
          <p:cNvGrpSpPr/>
          <p:nvPr/>
        </p:nvGrpSpPr>
        <p:grpSpPr>
          <a:xfrm>
            <a:off x="7840663" y="1700808"/>
            <a:ext cx="1303337" cy="3785091"/>
            <a:chOff x="7524328" y="1484784"/>
            <a:chExt cx="1303337" cy="3785091"/>
          </a:xfrm>
        </p:grpSpPr>
        <p:pic>
          <p:nvPicPr>
            <p:cNvPr id="3074" name="Picture 2" descr="C:\Documents and Settings\Администратор.MICROSOF-B96C92\Рабочий стол\Чел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4437112"/>
              <a:ext cx="863352" cy="832763"/>
            </a:xfrm>
            <a:prstGeom prst="rect">
              <a:avLst/>
            </a:prstGeom>
            <a:noFill/>
          </p:spPr>
        </p:pic>
        <p:grpSp>
          <p:nvGrpSpPr>
            <p:cNvPr id="171" name="Группа 170"/>
            <p:cNvGrpSpPr/>
            <p:nvPr/>
          </p:nvGrpSpPr>
          <p:grpSpPr>
            <a:xfrm>
              <a:off x="7884368" y="3717032"/>
              <a:ext cx="943297" cy="812676"/>
              <a:chOff x="7877175" y="3717032"/>
              <a:chExt cx="1266825" cy="1028700"/>
            </a:xfrm>
          </p:grpSpPr>
          <p:pic>
            <p:nvPicPr>
              <p:cNvPr id="3075" name="Picture 3" descr="C:\Documents and Settings\Администратор.MICROSOF-B96C92\Рабочий стол\Чел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877175" y="3717032"/>
                <a:ext cx="1266825" cy="1028700"/>
              </a:xfrm>
              <a:prstGeom prst="rect">
                <a:avLst/>
              </a:prstGeom>
              <a:noFill/>
            </p:spPr>
          </p:pic>
          <p:sp>
            <p:nvSpPr>
              <p:cNvPr id="87" name="Управляющая кнопка: назад 8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8060090" y="4211798"/>
                <a:ext cx="430171" cy="35546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3" name="Группа 162"/>
            <p:cNvGrpSpPr/>
            <p:nvPr/>
          </p:nvGrpSpPr>
          <p:grpSpPr>
            <a:xfrm>
              <a:off x="7884368" y="1484784"/>
              <a:ext cx="936104" cy="864096"/>
              <a:chOff x="7924800" y="1839055"/>
              <a:chExt cx="967680" cy="808920"/>
            </a:xfrm>
          </p:grpSpPr>
          <p:pic>
            <p:nvPicPr>
              <p:cNvPr id="3077" name="Picture 5" descr="C:\Documents and Settings\Администратор.MICROSOF-B96C92\Рабочий стол\чел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924800" y="1839055"/>
                <a:ext cx="967680" cy="808920"/>
              </a:xfrm>
              <a:prstGeom prst="rect">
                <a:avLst/>
              </a:prstGeom>
              <a:noFill/>
            </p:spPr>
          </p:pic>
          <p:sp>
            <p:nvSpPr>
              <p:cNvPr id="162" name="Управляющая кнопка: домой 161">
                <a:hlinkClick r:id="rId6" action="ppaction://hlinksldjump" highlightClick="1"/>
              </p:cNvPr>
              <p:cNvSpPr/>
              <p:nvPr/>
            </p:nvSpPr>
            <p:spPr>
              <a:xfrm>
                <a:off x="8028384" y="2204864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8" name="Группа 167"/>
            <p:cNvGrpSpPr/>
            <p:nvPr/>
          </p:nvGrpSpPr>
          <p:grpSpPr>
            <a:xfrm>
              <a:off x="7740353" y="2348881"/>
              <a:ext cx="751468" cy="792088"/>
              <a:chOff x="7740353" y="2348881"/>
              <a:chExt cx="751468" cy="792088"/>
            </a:xfrm>
          </p:grpSpPr>
          <p:pic>
            <p:nvPicPr>
              <p:cNvPr id="3076" name="Picture 4" descr="C:\Documents and Settings\Администратор.MICROSOF-B96C92\Рабочий стол\чел3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40353" y="2348881"/>
                <a:ext cx="751468" cy="792088"/>
              </a:xfrm>
              <a:prstGeom prst="rect">
                <a:avLst/>
              </a:prstGeom>
              <a:noFill/>
            </p:spPr>
          </p:pic>
          <p:sp>
            <p:nvSpPr>
              <p:cNvPr id="165" name="Управляющая кнопка: сведения 4">
                <a:hlinkClick r:id="rId8" action="ppaction://hlinksldjump" highlightClick="1"/>
              </p:cNvPr>
              <p:cNvSpPr/>
              <p:nvPr/>
            </p:nvSpPr>
            <p:spPr>
              <a:xfrm>
                <a:off x="7956376" y="2780928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0" name="Группа 169"/>
            <p:cNvGrpSpPr/>
            <p:nvPr/>
          </p:nvGrpSpPr>
          <p:grpSpPr>
            <a:xfrm>
              <a:off x="7524328" y="3212976"/>
              <a:ext cx="848666" cy="720080"/>
              <a:chOff x="7524328" y="3212976"/>
              <a:chExt cx="848666" cy="720080"/>
            </a:xfrm>
          </p:grpSpPr>
          <p:pic>
            <p:nvPicPr>
              <p:cNvPr id="102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524328" y="3212976"/>
                <a:ext cx="848666" cy="720080"/>
              </a:xfrm>
              <a:prstGeom prst="rect">
                <a:avLst/>
              </a:prstGeom>
              <a:noFill/>
            </p:spPr>
          </p:pic>
          <p:sp>
            <p:nvSpPr>
              <p:cNvPr id="16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7956376" y="3284984"/>
                <a:ext cx="392727" cy="36004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635929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Прямоугольник 15"/>
          <p:cNvSpPr/>
          <p:nvPr/>
        </p:nvSpPr>
        <p:spPr>
          <a:xfrm>
            <a:off x="1279127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8" name="Прямоугольник 17"/>
          <p:cNvSpPr/>
          <p:nvPr/>
        </p:nvSpPr>
        <p:spPr>
          <a:xfrm>
            <a:off x="1922325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2560650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3356992"/>
            <a:ext cx="627111" cy="842962"/>
          </a:xfrm>
          <a:prstGeom prst="rect">
            <a:avLst/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7" name="Прямоугольник 36"/>
          <p:cNvSpPr/>
          <p:nvPr/>
        </p:nvSpPr>
        <p:spPr>
          <a:xfrm>
            <a:off x="711101" y="343356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007245" y="343356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11560" y="4293096"/>
            <a:ext cx="6715172" cy="2214578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9731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881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89784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0320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1182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8332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5483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9173" y="343356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26336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469344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040848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612352" y="4507410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731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46881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784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40320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61182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18332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75483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326336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469344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040848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12352" y="5150352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89731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6881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89784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40320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61182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18332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5483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4326336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469344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040848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612352" y="5793294"/>
            <a:ext cx="485772" cy="485772"/>
          </a:xfrm>
          <a:prstGeom prst="rect">
            <a:avLst/>
          </a:prstGeom>
          <a:solidFill>
            <a:srgbClr val="D1D1FF"/>
          </a:solidFill>
          <a:ln>
            <a:solidFill>
              <a:srgbClr val="D1D1FF"/>
            </a:solidFill>
          </a:ln>
          <a:scene3d>
            <a:camera prst="orthographicFront"/>
            <a:lightRig rig="threeP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540254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83262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254766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Д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397774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Ё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969278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Ж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6112286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6683790" y="457884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Й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1540254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Л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2111758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826270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П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4969278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112286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6683790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Ф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968750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Х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540254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Ц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2111758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83262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Ш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3254766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Щ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3826270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Ъ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4397774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Ы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112286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Ю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40782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Э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6683790" y="586473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Я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968750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К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683262" y="522179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Н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051720" y="4581128"/>
            <a:ext cx="429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3851920" y="458112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Е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580112" y="458112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З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2655317" y="3433560"/>
            <a:ext cx="35719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О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375397" y="3433560"/>
            <a:ext cx="4019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Г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971600" y="4581128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4932040" y="5877272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Ь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467544" y="476672"/>
            <a:ext cx="1368152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Угадай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слово</a:t>
            </a:r>
            <a:endParaRPr lang="ru-RU" sz="1600" b="1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323528" y="1857364"/>
            <a:ext cx="4962852" cy="1355612"/>
          </a:xfrm>
          <a:prstGeom prst="wedgeRoundRectCallout">
            <a:avLst>
              <a:gd name="adj1" fmla="val -50301"/>
              <a:gd name="adj2" fmla="val -2109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Занавеска, закрывающая </a:t>
            </a:r>
          </a:p>
          <a:p>
            <a:r>
              <a:rPr lang="ru-RU" sz="3200" b="1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кровать, колыбель</a:t>
            </a:r>
            <a:endParaRPr lang="ru-RU" sz="3200" b="1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427984" y="522920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Р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580112" y="5229200"/>
            <a:ext cx="35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  <a:cs typeface="Arial" pitchFamily="34" charset="0"/>
              </a:rPr>
              <a:t>Т</a:t>
            </a:r>
          </a:p>
        </p:txBody>
      </p:sp>
      <p:grpSp>
        <p:nvGrpSpPr>
          <p:cNvPr id="115" name="Group 14"/>
          <p:cNvGrpSpPr>
            <a:grpSpLocks/>
          </p:cNvGrpSpPr>
          <p:nvPr/>
        </p:nvGrpSpPr>
        <p:grpSpPr bwMode="auto">
          <a:xfrm>
            <a:off x="2771800" y="404664"/>
            <a:ext cx="5581128" cy="1296144"/>
            <a:chOff x="1344" y="1680"/>
            <a:chExt cx="2928" cy="448"/>
          </a:xfrm>
        </p:grpSpPr>
        <p:sp>
          <p:nvSpPr>
            <p:cNvPr id="11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8000">
                <a:latin typeface="Arial Black" pitchFamily="34" charset="0"/>
              </a:endParaRPr>
            </a:p>
          </p:txBody>
        </p:sp>
        <p:sp>
          <p:nvSpPr>
            <p:cNvPr id="12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Узнай слова по</a:t>
              </a:r>
            </a:p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их лексическому значению</a:t>
              </a:r>
            </a:p>
          </p:txBody>
        </p:sp>
      </p:grpSp>
      <p:grpSp>
        <p:nvGrpSpPr>
          <p:cNvPr id="123" name="Group 14"/>
          <p:cNvGrpSpPr>
            <a:grpSpLocks/>
          </p:cNvGrpSpPr>
          <p:nvPr/>
        </p:nvGrpSpPr>
        <p:grpSpPr bwMode="auto">
          <a:xfrm>
            <a:off x="2771800" y="404664"/>
            <a:ext cx="5616624" cy="1296144"/>
            <a:chOff x="1344" y="1680"/>
            <a:chExt cx="2928" cy="231"/>
          </a:xfrm>
        </p:grpSpPr>
        <p:sp>
          <p:nvSpPr>
            <p:cNvPr id="125" name="Freeform 15"/>
            <p:cNvSpPr>
              <a:spLocks/>
            </p:cNvSpPr>
            <p:nvPr/>
          </p:nvSpPr>
          <p:spPr bwMode="gray">
            <a:xfrm>
              <a:off x="1439" y="1839"/>
              <a:ext cx="2736" cy="72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202"/>
            </a:xfrm>
            <a:prstGeom prst="rect">
              <a:avLst/>
            </a:prstGeom>
            <a:solidFill>
              <a:srgbClr val="BD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«</a:t>
              </a:r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Набери» слово. 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Если выбранной буквы нет в слове,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кнопка  окрасится.</a:t>
              </a:r>
            </a:p>
          </p:txBody>
        </p:sp>
      </p:grpSp>
      <p:sp>
        <p:nvSpPr>
          <p:cNvPr id="131" name="Прямоугольник 130"/>
          <p:cNvSpPr/>
          <p:nvPr/>
        </p:nvSpPr>
        <p:spPr>
          <a:xfrm>
            <a:off x="2771800" y="404664"/>
            <a:ext cx="5616624" cy="122413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071678"/>
            <a:ext cx="22119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97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7B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97B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36" grpId="0" animBg="1"/>
      <p:bldP spid="52" grpId="0" animBg="1"/>
      <p:bldP spid="54" grpId="0" animBg="1"/>
      <p:bldP spid="55" grpId="0" animBg="1"/>
      <p:bldP spid="56" grpId="0" animBg="1"/>
      <p:bldP spid="68" grpId="0" animBg="1"/>
      <p:bldP spid="70" grpId="0" animBg="1"/>
      <p:bldP spid="71" grpId="0" animBg="1"/>
      <p:bldP spid="72" grpId="0" animBg="1"/>
      <p:bldP spid="75" grpId="0" animBg="1"/>
      <p:bldP spid="76" grpId="0" animBg="1"/>
      <p:bldP spid="77" grpId="0" animBg="1"/>
      <p:bldP spid="7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93" grpId="0" animBg="1"/>
      <p:bldP spid="9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0821"/>
              </p:ext>
            </p:extLst>
          </p:nvPr>
        </p:nvGraphicFramePr>
        <p:xfrm>
          <a:off x="179512" y="2974490"/>
          <a:ext cx="5616624" cy="3622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4795"/>
                <a:gridCol w="1974795"/>
                <a:gridCol w="1667034"/>
              </a:tblGrid>
              <a:tr h="692483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b="1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600" b="1" cap="all" dirty="0" smtClean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</a:t>
                      </a:r>
                      <a:r>
                        <a:rPr lang="ru-RU" sz="1600" b="1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релый</a:t>
                      </a:r>
                      <a:endParaRPr lang="ru-RU" sz="1600" b="1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прил…жить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попл</a:t>
                      </a:r>
                      <a:r>
                        <a:rPr lang="ru-RU" sz="1600" b="1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вок</a:t>
                      </a:r>
                      <a:endParaRPr lang="ru-RU" sz="1600" b="1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92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прик</a:t>
                      </a: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саться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зар</a:t>
                      </a:r>
                      <a:r>
                        <a:rPr lang="ru-RU" sz="1600" b="1" cap="all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…стать</a:t>
                      </a:r>
                      <a:endParaRPr lang="ru-RU" sz="1600" b="1" cap="all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подск</a:t>
                      </a:r>
                      <a:r>
                        <a:rPr lang="ru-RU" sz="1600" b="1" cap="all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чить</a:t>
                      </a:r>
                      <a:endParaRPr lang="ru-RU" sz="1600" b="1" cap="all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924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обм</a:t>
                      </a: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кнуть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предпол</a:t>
                      </a: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…гать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утв…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рь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224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пор…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вняться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  <a:p>
                      <a:pPr lvl="0" algn="ctr"/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</a:t>
                      </a: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кать</a:t>
                      </a:r>
                      <a:endParaRPr lang="ru-RU" sz="1600" b="1" kern="1200" cap="all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  <a:p>
                      <a:pPr lvl="0" algn="ctr"/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р…сток</a:t>
                      </a:r>
                      <a:endParaRPr lang="ru-RU" sz="1600" b="1" kern="1200" cap="all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004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стовщик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вчиха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покл</a:t>
                      </a:r>
                      <a:r>
                        <a:rPr lang="ru-RU" sz="1600" b="1" kern="1200" cap="all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нить-ся</a:t>
                      </a:r>
                      <a:endParaRPr lang="ru-RU" sz="1600" b="1" kern="1200" cap="all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9" name="Группа 148"/>
          <p:cNvGrpSpPr/>
          <p:nvPr/>
        </p:nvGrpSpPr>
        <p:grpSpPr>
          <a:xfrm>
            <a:off x="5868144" y="3501008"/>
            <a:ext cx="1731811" cy="2870828"/>
            <a:chOff x="6732240" y="1412776"/>
            <a:chExt cx="1731811" cy="2870828"/>
          </a:xfrm>
          <a:solidFill>
            <a:srgbClr val="FF6600"/>
          </a:solidFill>
        </p:grpSpPr>
        <p:grpSp>
          <p:nvGrpSpPr>
            <p:cNvPr id="80" name="Группа 79"/>
            <p:cNvGrpSpPr/>
            <p:nvPr/>
          </p:nvGrpSpPr>
          <p:grpSpPr>
            <a:xfrm>
              <a:off x="6732240" y="3140968"/>
              <a:ext cx="1147767" cy="576262"/>
              <a:chOff x="5000628" y="3357562"/>
              <a:chExt cx="1147767" cy="576262"/>
            </a:xfrm>
            <a:grpFill/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5000628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572132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6732240" y="1412776"/>
              <a:ext cx="1731811" cy="2870828"/>
              <a:chOff x="5000628" y="2214554"/>
              <a:chExt cx="1731811" cy="2870828"/>
            </a:xfrm>
            <a:grpFill/>
          </p:grpSpPr>
          <p:grpSp>
            <p:nvGrpSpPr>
              <p:cNvPr id="121" name="Группа 120"/>
              <p:cNvGrpSpPr/>
              <p:nvPr/>
            </p:nvGrpSpPr>
            <p:grpSpPr>
              <a:xfrm>
                <a:off x="5000628" y="2214554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23" name="Группа 122"/>
              <p:cNvGrpSpPr/>
              <p:nvPr/>
            </p:nvGrpSpPr>
            <p:grpSpPr>
              <a:xfrm>
                <a:off x="5000628" y="2786058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79" name="Группа 78"/>
              <p:cNvGrpSpPr/>
              <p:nvPr/>
            </p:nvGrpSpPr>
            <p:grpSpPr>
              <a:xfrm>
                <a:off x="6143636" y="2786058"/>
                <a:ext cx="588604" cy="1147766"/>
                <a:chOff x="6143636" y="2786058"/>
                <a:chExt cx="576263" cy="1147766"/>
              </a:xfrm>
              <a:grpFill/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78" name="Группа 77"/>
              <p:cNvGrpSpPr/>
              <p:nvPr/>
            </p:nvGrpSpPr>
            <p:grpSpPr>
              <a:xfrm>
                <a:off x="5000628" y="3357562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143636" y="2214554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3" name="Группа 82"/>
              <p:cNvGrpSpPr/>
              <p:nvPr/>
            </p:nvGrpSpPr>
            <p:grpSpPr>
              <a:xfrm>
                <a:off x="5004048" y="4509120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86" name="Группа 85"/>
              <p:cNvGrpSpPr/>
              <p:nvPr/>
            </p:nvGrpSpPr>
            <p:grpSpPr>
              <a:xfrm>
                <a:off x="6156176" y="3933056"/>
                <a:ext cx="576263" cy="1147766"/>
                <a:chOff x="6143636" y="2786058"/>
                <a:chExt cx="576263" cy="1147766"/>
              </a:xfrm>
              <a:grpFill/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97" name="Прямоугольник 96"/>
          <p:cNvSpPr/>
          <p:nvPr/>
        </p:nvSpPr>
        <p:spPr>
          <a:xfrm>
            <a:off x="5868144" y="3501008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444208" y="3501008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20272" y="3501008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868144" y="4077072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444208" y="4077072"/>
            <a:ext cx="576263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20272" y="4077072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68144" y="4653136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44208" y="4653136"/>
            <a:ext cx="576064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20272" y="465313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868144" y="522920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444208" y="522920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20272" y="522920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68144" y="5805264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444208" y="5805264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020272" y="5805264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5868144" y="2924944"/>
            <a:ext cx="1728192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7" name="Group 14"/>
          <p:cNvGrpSpPr>
            <a:grpSpLocks/>
          </p:cNvGrpSpPr>
          <p:nvPr/>
        </p:nvGrpSpPr>
        <p:grpSpPr bwMode="auto">
          <a:xfrm>
            <a:off x="2699792" y="188640"/>
            <a:ext cx="6048672" cy="1800200"/>
            <a:chOff x="1344" y="1680"/>
            <a:chExt cx="2928" cy="448"/>
          </a:xfrm>
        </p:grpSpPr>
        <p:sp>
          <p:nvSpPr>
            <p:cNvPr id="178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7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Вам предложено 15 слов с пропущенными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буквами.  Выберите слова, где пропущена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 </a:t>
              </a:r>
              <a:r>
                <a:rPr lang="ru-RU" sz="20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. Щелкните на квадратиках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 теми номерами, которые выбрали.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Завершив задание,  проверьте себя.</a:t>
              </a:r>
            </a:p>
          </p:txBody>
        </p:sp>
      </p:grpSp>
      <p:grpSp>
        <p:nvGrpSpPr>
          <p:cNvPr id="180" name="Group 14"/>
          <p:cNvGrpSpPr>
            <a:grpSpLocks/>
          </p:cNvGrpSpPr>
          <p:nvPr/>
        </p:nvGrpSpPr>
        <p:grpSpPr bwMode="auto">
          <a:xfrm>
            <a:off x="2699792" y="188640"/>
            <a:ext cx="6048672" cy="1728192"/>
            <a:chOff x="1344" y="1680"/>
            <a:chExt cx="2928" cy="448"/>
          </a:xfrm>
        </p:grpSpPr>
        <p:sp>
          <p:nvSpPr>
            <p:cNvPr id="18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000">
                <a:latin typeface="Arial Black" pitchFamily="34" charset="0"/>
              </a:endParaRPr>
            </a:p>
          </p:txBody>
        </p:sp>
        <p:sp>
          <p:nvSpPr>
            <p:cNvPr id="18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4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Посчитайте,  количество верных ответов.</a:t>
              </a:r>
            </a:p>
            <a:p>
              <a:pPr lvl="0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КРИТЕРИИ ОЦЕНКИ: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14 - 15 верных ответов – «5»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12 - 13 верных ответов – «4»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8 – 11 верных ответов – «3»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менее 8 верных ответов – «2»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3" name="Прямоугольник 182"/>
          <p:cNvSpPr/>
          <p:nvPr/>
        </p:nvSpPr>
        <p:spPr>
          <a:xfrm>
            <a:off x="2699792" y="188640"/>
            <a:ext cx="6048672" cy="16561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ик 150"/>
          <p:cNvSpPr/>
          <p:nvPr/>
        </p:nvSpPr>
        <p:spPr>
          <a:xfrm>
            <a:off x="179512" y="476672"/>
            <a:ext cx="1728192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Тренажер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«Пятнашки»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08" name="Группа 207"/>
          <p:cNvGrpSpPr/>
          <p:nvPr/>
        </p:nvGrpSpPr>
        <p:grpSpPr>
          <a:xfrm>
            <a:off x="5868144" y="3501008"/>
            <a:ext cx="1719270" cy="2875959"/>
            <a:chOff x="-1719270" y="1772816"/>
            <a:chExt cx="1719270" cy="2875959"/>
          </a:xfrm>
        </p:grpSpPr>
        <p:grpSp>
          <p:nvGrpSpPr>
            <p:cNvPr id="167" name="Группа 166"/>
            <p:cNvGrpSpPr/>
            <p:nvPr/>
          </p:nvGrpSpPr>
          <p:grpSpPr>
            <a:xfrm>
              <a:off x="-1719270" y="1772816"/>
              <a:ext cx="1719270" cy="2875959"/>
              <a:chOff x="2267744" y="1700808"/>
              <a:chExt cx="1719270" cy="2875959"/>
            </a:xfrm>
          </p:grpSpPr>
          <p:sp>
            <p:nvSpPr>
              <p:cNvPr id="137" name="Прямоугольник 136"/>
              <p:cNvSpPr/>
              <p:nvPr/>
            </p:nvSpPr>
            <p:spPr>
              <a:xfrm>
                <a:off x="2839248" y="1700808"/>
                <a:ext cx="576263" cy="576262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Прямоугольник 139"/>
              <p:cNvSpPr/>
              <p:nvPr/>
            </p:nvSpPr>
            <p:spPr>
              <a:xfrm>
                <a:off x="3410752" y="1700808"/>
                <a:ext cx="576262" cy="576262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Прямоугольник 142"/>
              <p:cNvSpPr/>
              <p:nvPr/>
            </p:nvSpPr>
            <p:spPr>
              <a:xfrm>
                <a:off x="2267744" y="1700808"/>
                <a:ext cx="576263" cy="576263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59" name="Группа 158"/>
              <p:cNvGrpSpPr/>
              <p:nvPr/>
            </p:nvGrpSpPr>
            <p:grpSpPr>
              <a:xfrm>
                <a:off x="2267744" y="2272312"/>
                <a:ext cx="1719270" cy="1147767"/>
                <a:chOff x="2267744" y="2272312"/>
                <a:chExt cx="1719270" cy="1147767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>
                  <a:off x="2839248" y="2272312"/>
                  <a:ext cx="576262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" name="Прямоугольник 138"/>
                <p:cNvSpPr/>
                <p:nvPr/>
              </p:nvSpPr>
              <p:spPr>
                <a:xfrm>
                  <a:off x="2267744" y="2843816"/>
                  <a:ext cx="576263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1" name="Прямоугольник 140"/>
                <p:cNvSpPr/>
                <p:nvPr/>
              </p:nvSpPr>
              <p:spPr>
                <a:xfrm>
                  <a:off x="3410752" y="2843816"/>
                  <a:ext cx="571504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2" name="Прямоугольник 141"/>
                <p:cNvSpPr/>
                <p:nvPr/>
              </p:nvSpPr>
              <p:spPr>
                <a:xfrm>
                  <a:off x="2839248" y="2843816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4" name="Прямоугольник 143"/>
                <p:cNvSpPr/>
                <p:nvPr/>
              </p:nvSpPr>
              <p:spPr>
                <a:xfrm>
                  <a:off x="3410752" y="2272312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6" name="Прямоугольник 145"/>
                <p:cNvSpPr/>
                <p:nvPr/>
              </p:nvSpPr>
              <p:spPr>
                <a:xfrm>
                  <a:off x="2267744" y="2272312"/>
                  <a:ext cx="574675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60" name="Группа 159"/>
              <p:cNvGrpSpPr/>
              <p:nvPr/>
            </p:nvGrpSpPr>
            <p:grpSpPr>
              <a:xfrm>
                <a:off x="2267744" y="3429000"/>
                <a:ext cx="1719270" cy="1147767"/>
                <a:chOff x="2267744" y="2272312"/>
                <a:chExt cx="1719270" cy="1147767"/>
              </a:xfrm>
            </p:grpSpPr>
            <p:sp>
              <p:nvSpPr>
                <p:cNvPr id="161" name="Прямоугольник 160"/>
                <p:cNvSpPr/>
                <p:nvPr/>
              </p:nvSpPr>
              <p:spPr>
                <a:xfrm>
                  <a:off x="2839248" y="2272312"/>
                  <a:ext cx="576262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2267744" y="2843816"/>
                  <a:ext cx="576263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3410752" y="2843816"/>
                  <a:ext cx="571504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4" name="Прямоугольник 163"/>
                <p:cNvSpPr/>
                <p:nvPr/>
              </p:nvSpPr>
              <p:spPr>
                <a:xfrm>
                  <a:off x="2839248" y="2843816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Прямоугольник 164"/>
                <p:cNvSpPr/>
                <p:nvPr/>
              </p:nvSpPr>
              <p:spPr>
                <a:xfrm>
                  <a:off x="3410752" y="2272312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Прямоугольник 165"/>
                <p:cNvSpPr/>
                <p:nvPr/>
              </p:nvSpPr>
              <p:spPr>
                <a:xfrm>
                  <a:off x="2267744" y="2272312"/>
                  <a:ext cx="574675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05" name="Солнце 104"/>
            <p:cNvSpPr/>
            <p:nvPr/>
          </p:nvSpPr>
          <p:spPr>
            <a:xfrm>
              <a:off x="-1620688" y="191683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-468560" y="3573016"/>
              <a:ext cx="40547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Солнце 151"/>
            <p:cNvSpPr/>
            <p:nvPr/>
          </p:nvSpPr>
          <p:spPr>
            <a:xfrm>
              <a:off x="-1044624" y="191683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4" name="Солнце 203"/>
            <p:cNvSpPr/>
            <p:nvPr/>
          </p:nvSpPr>
          <p:spPr>
            <a:xfrm>
              <a:off x="-540568" y="2420888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5" name="Солнце 204"/>
            <p:cNvSpPr/>
            <p:nvPr/>
          </p:nvSpPr>
          <p:spPr>
            <a:xfrm>
              <a:off x="-1044624" y="4149080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6" name="Солнце 205"/>
            <p:cNvSpPr/>
            <p:nvPr/>
          </p:nvSpPr>
          <p:spPr>
            <a:xfrm>
              <a:off x="-1620688" y="4149080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7" name="Солнце 206"/>
            <p:cNvSpPr/>
            <p:nvPr/>
          </p:nvSpPr>
          <p:spPr>
            <a:xfrm>
              <a:off x="-468560" y="4149080"/>
              <a:ext cx="40547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3851920" y="2060848"/>
            <a:ext cx="1929594" cy="788214"/>
            <a:chOff x="1187624" y="2060848"/>
            <a:chExt cx="1929594" cy="788214"/>
          </a:xfrm>
        </p:grpSpPr>
        <p:grpSp>
          <p:nvGrpSpPr>
            <p:cNvPr id="185" name="Группа 184"/>
            <p:cNvGrpSpPr/>
            <p:nvPr/>
          </p:nvGrpSpPr>
          <p:grpSpPr>
            <a:xfrm>
              <a:off x="1547664" y="2420888"/>
              <a:ext cx="465402" cy="428174"/>
              <a:chOff x="2699792" y="3501008"/>
              <a:chExt cx="576263" cy="576262"/>
            </a:xfrm>
          </p:grpSpPr>
          <p:sp>
            <p:nvSpPr>
              <p:cNvPr id="153" name="Прямоугольник 152"/>
              <p:cNvSpPr/>
              <p:nvPr/>
            </p:nvSpPr>
            <p:spPr>
              <a:xfrm>
                <a:off x="2699792" y="3501008"/>
                <a:ext cx="576263" cy="5762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Солнце 153"/>
              <p:cNvSpPr/>
              <p:nvPr/>
            </p:nvSpPr>
            <p:spPr>
              <a:xfrm>
                <a:off x="2771800" y="3573016"/>
                <a:ext cx="432048" cy="432048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6" name="Прямоугольник 185"/>
            <p:cNvSpPr/>
            <p:nvPr/>
          </p:nvSpPr>
          <p:spPr>
            <a:xfrm>
              <a:off x="1187624" y="2060848"/>
              <a:ext cx="1929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latin typeface="Arial Black" pitchFamily="34" charset="0"/>
                  <a:cs typeface="Arial" pitchFamily="34" charset="0"/>
                </a:rPr>
                <a:t>Верные ответы</a:t>
              </a:r>
              <a:endParaRPr lang="ru-RU" sz="16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0" name="Прямоугольник 209"/>
            <p:cNvSpPr/>
            <p:nvPr/>
          </p:nvSpPr>
          <p:spPr>
            <a:xfrm>
              <a:off x="2267744" y="2420888"/>
              <a:ext cx="465402" cy="428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2060"/>
                  </a:solidFill>
                </a:rPr>
                <a:t>N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0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5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57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48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55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26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47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22" name="Управляющая кнопка: домой 121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1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15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3" grpId="0" animBg="1"/>
      <p:bldP spid="99" grpId="0" animBg="1"/>
      <p:bldP spid="94" grpId="0" animBg="1"/>
      <p:bldP spid="100" grpId="0" animBg="1"/>
      <p:bldP spid="95" grpId="0" animBg="1"/>
      <p:bldP spid="101" grpId="0" animBg="1"/>
      <p:bldP spid="96" grpId="0" animBg="1"/>
      <p:bldP spid="90" grpId="0" animBg="1"/>
      <p:bldP spid="91" grpId="0" animBg="1"/>
      <p:bldP spid="92" grpId="0" animBg="1"/>
      <p:bldP spid="102" grpId="0" animBg="1"/>
      <p:bldP spid="103" grpId="0" animBg="1"/>
      <p:bldP spid="104" grpId="0" animBg="1"/>
      <p:bldP spid="13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148"/>
          <p:cNvGrpSpPr/>
          <p:nvPr/>
        </p:nvGrpSpPr>
        <p:grpSpPr>
          <a:xfrm>
            <a:off x="5868144" y="3573016"/>
            <a:ext cx="1731811" cy="2870828"/>
            <a:chOff x="6732240" y="1412776"/>
            <a:chExt cx="1731811" cy="2870828"/>
          </a:xfrm>
          <a:solidFill>
            <a:srgbClr val="FF6600"/>
          </a:solidFill>
        </p:grpSpPr>
        <p:grpSp>
          <p:nvGrpSpPr>
            <p:cNvPr id="10" name="Группа 79"/>
            <p:cNvGrpSpPr/>
            <p:nvPr/>
          </p:nvGrpSpPr>
          <p:grpSpPr>
            <a:xfrm>
              <a:off x="6732240" y="3140968"/>
              <a:ext cx="1147767" cy="576262"/>
              <a:chOff x="5000628" y="3357562"/>
              <a:chExt cx="1147767" cy="576262"/>
            </a:xfrm>
            <a:grpFill/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5000628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572132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1" name="Группа 88"/>
            <p:cNvGrpSpPr/>
            <p:nvPr/>
          </p:nvGrpSpPr>
          <p:grpSpPr>
            <a:xfrm>
              <a:off x="6732240" y="1412776"/>
              <a:ext cx="1731811" cy="2870828"/>
              <a:chOff x="5000628" y="2214554"/>
              <a:chExt cx="1731811" cy="2870828"/>
            </a:xfrm>
            <a:grpFill/>
          </p:grpSpPr>
          <p:grpSp>
            <p:nvGrpSpPr>
              <p:cNvPr id="12" name="Группа 120"/>
              <p:cNvGrpSpPr/>
              <p:nvPr/>
            </p:nvGrpSpPr>
            <p:grpSpPr>
              <a:xfrm>
                <a:off x="5000628" y="2214554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3" name="Группа 122"/>
              <p:cNvGrpSpPr/>
              <p:nvPr/>
            </p:nvGrpSpPr>
            <p:grpSpPr>
              <a:xfrm>
                <a:off x="5000628" y="2786058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4" name="Группа 78"/>
              <p:cNvGrpSpPr/>
              <p:nvPr/>
            </p:nvGrpSpPr>
            <p:grpSpPr>
              <a:xfrm>
                <a:off x="6143636" y="2786058"/>
                <a:ext cx="588604" cy="1147766"/>
                <a:chOff x="6143636" y="2786058"/>
                <a:chExt cx="576263" cy="1147766"/>
              </a:xfrm>
              <a:grpFill/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5" name="Группа 77"/>
              <p:cNvGrpSpPr/>
              <p:nvPr/>
            </p:nvGrpSpPr>
            <p:grpSpPr>
              <a:xfrm>
                <a:off x="5000628" y="3357562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143636" y="2214554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6" name="Группа 82"/>
              <p:cNvGrpSpPr/>
              <p:nvPr/>
            </p:nvGrpSpPr>
            <p:grpSpPr>
              <a:xfrm>
                <a:off x="5004048" y="4509120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7" name="Группа 85"/>
              <p:cNvGrpSpPr/>
              <p:nvPr/>
            </p:nvGrpSpPr>
            <p:grpSpPr>
              <a:xfrm>
                <a:off x="6156176" y="3933056"/>
                <a:ext cx="576263" cy="1147766"/>
                <a:chOff x="6143636" y="2786058"/>
                <a:chExt cx="576263" cy="1147766"/>
              </a:xfrm>
              <a:grpFill/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97" name="Прямоугольник 96"/>
          <p:cNvSpPr/>
          <p:nvPr/>
        </p:nvSpPr>
        <p:spPr>
          <a:xfrm>
            <a:off x="5868144" y="3573016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444208" y="3573016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20272" y="3573016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868144" y="4149080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444208" y="4149080"/>
            <a:ext cx="576263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20272" y="4149080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868144" y="4725144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44208" y="4725144"/>
            <a:ext cx="571504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20272" y="4725144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868144" y="5301208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444208" y="5301208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20272" y="5301208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68144" y="5877272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444208" y="5877272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020272" y="5877272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5868144" y="2924944"/>
            <a:ext cx="1728192" cy="360040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0821"/>
              </p:ext>
            </p:extLst>
          </p:nvPr>
        </p:nvGraphicFramePr>
        <p:xfrm>
          <a:off x="179512" y="2924944"/>
          <a:ext cx="5616624" cy="3542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288"/>
                <a:gridCol w="2301894"/>
                <a:gridCol w="1749442"/>
              </a:tblGrid>
              <a:tr h="8413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вняй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землю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одухотв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рённый</a:t>
                      </a:r>
                      <a:endParaRPr lang="ru-RU" sz="1600" b="1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заск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чить</a:t>
                      </a:r>
                      <a:endParaRPr lang="ru-RU" sz="1600" b="1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0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вск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возг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раемость</a:t>
                      </a:r>
                      <a:endParaRPr lang="ru-RU" sz="1600" b="1" cap="all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откл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нение</a:t>
                      </a:r>
                      <a:endParaRPr lang="ru-RU" sz="1600" b="1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чок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взр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стить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рение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ря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взр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слеть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подм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кл</a:t>
                      </a:r>
                      <a:r>
                        <a:rPr lang="ru-RU" sz="1600" b="1" cap="all" baseline="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…нить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спл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вной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недор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73" name="Группа 172"/>
          <p:cNvGrpSpPr/>
          <p:nvPr/>
        </p:nvGrpSpPr>
        <p:grpSpPr>
          <a:xfrm>
            <a:off x="5868144" y="3573016"/>
            <a:ext cx="1719270" cy="2875959"/>
            <a:chOff x="-1719270" y="1772816"/>
            <a:chExt cx="1719270" cy="2875959"/>
          </a:xfrm>
        </p:grpSpPr>
        <p:grpSp>
          <p:nvGrpSpPr>
            <p:cNvPr id="174" name="Группа 166"/>
            <p:cNvGrpSpPr/>
            <p:nvPr/>
          </p:nvGrpSpPr>
          <p:grpSpPr>
            <a:xfrm>
              <a:off x="-1719270" y="1772816"/>
              <a:ext cx="1719270" cy="2875959"/>
              <a:chOff x="2267744" y="1700808"/>
              <a:chExt cx="1719270" cy="2875959"/>
            </a:xfrm>
          </p:grpSpPr>
          <p:sp>
            <p:nvSpPr>
              <p:cNvPr id="182" name="Прямоугольник 181"/>
              <p:cNvSpPr/>
              <p:nvPr/>
            </p:nvSpPr>
            <p:spPr>
              <a:xfrm>
                <a:off x="2839248" y="1700808"/>
                <a:ext cx="576263" cy="576262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Прямоугольник 182"/>
              <p:cNvSpPr/>
              <p:nvPr/>
            </p:nvSpPr>
            <p:spPr>
              <a:xfrm>
                <a:off x="3410752" y="1700808"/>
                <a:ext cx="576262" cy="576262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Прямоугольник 183"/>
              <p:cNvSpPr/>
              <p:nvPr/>
            </p:nvSpPr>
            <p:spPr>
              <a:xfrm>
                <a:off x="2267744" y="1700808"/>
                <a:ext cx="576263" cy="576263"/>
              </a:xfrm>
              <a:prstGeom prst="rect">
                <a:avLst/>
              </a:prstGeom>
              <a:noFill/>
              <a:ln>
                <a:solidFill>
                  <a:srgbClr val="00C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5" name="Группа 158"/>
              <p:cNvGrpSpPr/>
              <p:nvPr/>
            </p:nvGrpSpPr>
            <p:grpSpPr>
              <a:xfrm>
                <a:off x="2267744" y="2272312"/>
                <a:ext cx="1719270" cy="1147767"/>
                <a:chOff x="2267744" y="2272312"/>
                <a:chExt cx="1719270" cy="1147767"/>
              </a:xfrm>
            </p:grpSpPr>
            <p:sp>
              <p:nvSpPr>
                <p:cNvPr id="193" name="Прямоугольник 192"/>
                <p:cNvSpPr/>
                <p:nvPr/>
              </p:nvSpPr>
              <p:spPr>
                <a:xfrm>
                  <a:off x="2839248" y="2272312"/>
                  <a:ext cx="576262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4" name="Прямоугольник 193"/>
                <p:cNvSpPr/>
                <p:nvPr/>
              </p:nvSpPr>
              <p:spPr>
                <a:xfrm>
                  <a:off x="2267744" y="2843816"/>
                  <a:ext cx="576263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5" name="Прямоугольник 194"/>
                <p:cNvSpPr/>
                <p:nvPr/>
              </p:nvSpPr>
              <p:spPr>
                <a:xfrm>
                  <a:off x="3410752" y="2843816"/>
                  <a:ext cx="571504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6" name="Прямоугольник 195"/>
                <p:cNvSpPr/>
                <p:nvPr/>
              </p:nvSpPr>
              <p:spPr>
                <a:xfrm>
                  <a:off x="2839248" y="2843816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7" name="Прямоугольник 196"/>
                <p:cNvSpPr/>
                <p:nvPr/>
              </p:nvSpPr>
              <p:spPr>
                <a:xfrm>
                  <a:off x="3410752" y="2272312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8" name="Прямоугольник 197"/>
                <p:cNvSpPr/>
                <p:nvPr/>
              </p:nvSpPr>
              <p:spPr>
                <a:xfrm>
                  <a:off x="2267744" y="2272312"/>
                  <a:ext cx="574675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6" name="Группа 159"/>
              <p:cNvGrpSpPr/>
              <p:nvPr/>
            </p:nvGrpSpPr>
            <p:grpSpPr>
              <a:xfrm>
                <a:off x="2267744" y="3429000"/>
                <a:ext cx="1719270" cy="1147767"/>
                <a:chOff x="2267744" y="2272312"/>
                <a:chExt cx="1719270" cy="1147767"/>
              </a:xfrm>
            </p:grpSpPr>
            <p:sp>
              <p:nvSpPr>
                <p:cNvPr id="187" name="Прямоугольник 186"/>
                <p:cNvSpPr/>
                <p:nvPr/>
              </p:nvSpPr>
              <p:spPr>
                <a:xfrm>
                  <a:off x="2839248" y="2272312"/>
                  <a:ext cx="576262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Прямоугольник 187"/>
                <p:cNvSpPr/>
                <p:nvPr/>
              </p:nvSpPr>
              <p:spPr>
                <a:xfrm>
                  <a:off x="2267744" y="2843816"/>
                  <a:ext cx="576263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Прямоугольник 188"/>
                <p:cNvSpPr/>
                <p:nvPr/>
              </p:nvSpPr>
              <p:spPr>
                <a:xfrm>
                  <a:off x="3410752" y="2843816"/>
                  <a:ext cx="571504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0" name="Прямоугольник 189"/>
                <p:cNvSpPr/>
                <p:nvPr/>
              </p:nvSpPr>
              <p:spPr>
                <a:xfrm>
                  <a:off x="2839248" y="2843816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1" name="Прямоугольник 190"/>
                <p:cNvSpPr/>
                <p:nvPr/>
              </p:nvSpPr>
              <p:spPr>
                <a:xfrm>
                  <a:off x="3410752" y="2272312"/>
                  <a:ext cx="576262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2" name="Прямоугольник 191"/>
                <p:cNvSpPr/>
                <p:nvPr/>
              </p:nvSpPr>
              <p:spPr>
                <a:xfrm>
                  <a:off x="2267744" y="2272312"/>
                  <a:ext cx="574675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75" name="Солнце 174"/>
            <p:cNvSpPr/>
            <p:nvPr/>
          </p:nvSpPr>
          <p:spPr>
            <a:xfrm>
              <a:off x="-1647262" y="299695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7" name="Солнце 176"/>
            <p:cNvSpPr/>
            <p:nvPr/>
          </p:nvSpPr>
          <p:spPr>
            <a:xfrm>
              <a:off x="-1071198" y="299695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8" name="Солнце 177"/>
            <p:cNvSpPr/>
            <p:nvPr/>
          </p:nvSpPr>
          <p:spPr>
            <a:xfrm>
              <a:off x="-495134" y="299695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Солнце 178"/>
            <p:cNvSpPr/>
            <p:nvPr/>
          </p:nvSpPr>
          <p:spPr>
            <a:xfrm>
              <a:off x="-1044624" y="4149080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Солнце 179"/>
            <p:cNvSpPr/>
            <p:nvPr/>
          </p:nvSpPr>
          <p:spPr>
            <a:xfrm>
              <a:off x="-1647262" y="3573016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213" name="Group 14"/>
          <p:cNvGrpSpPr>
            <a:grpSpLocks/>
          </p:cNvGrpSpPr>
          <p:nvPr/>
        </p:nvGrpSpPr>
        <p:grpSpPr bwMode="auto">
          <a:xfrm>
            <a:off x="2699792" y="188640"/>
            <a:ext cx="6048672" cy="1800200"/>
            <a:chOff x="1344" y="1680"/>
            <a:chExt cx="2928" cy="448"/>
          </a:xfrm>
        </p:grpSpPr>
        <p:sp>
          <p:nvSpPr>
            <p:cNvPr id="21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7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Вам предложено 15 слов с пропущенными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буквами.  Выберите слова, где пропущена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 </a:t>
              </a:r>
              <a:r>
                <a:rPr lang="ru-RU" sz="20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. Щелкните на квадратиках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 теми номерами, которые выбрали.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Завершив задание,  проверьте себя.</a:t>
              </a:r>
            </a:p>
          </p:txBody>
        </p:sp>
      </p:grpSp>
      <p:grpSp>
        <p:nvGrpSpPr>
          <p:cNvPr id="216" name="Group 14"/>
          <p:cNvGrpSpPr>
            <a:grpSpLocks/>
          </p:cNvGrpSpPr>
          <p:nvPr/>
        </p:nvGrpSpPr>
        <p:grpSpPr bwMode="auto">
          <a:xfrm>
            <a:off x="2699792" y="188640"/>
            <a:ext cx="6048672" cy="1728192"/>
            <a:chOff x="1344" y="1680"/>
            <a:chExt cx="2928" cy="448"/>
          </a:xfrm>
        </p:grpSpPr>
        <p:sp>
          <p:nvSpPr>
            <p:cNvPr id="217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000">
                <a:latin typeface="Arial Black" pitchFamily="34" charset="0"/>
              </a:endParaRPr>
            </a:p>
          </p:txBody>
        </p:sp>
        <p:sp>
          <p:nvSpPr>
            <p:cNvPr id="21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4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Посчитайте,  количество верных ответов.</a:t>
              </a:r>
            </a:p>
            <a:p>
              <a:pPr lvl="0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КРИТЕРИИ ОЦЕНКИ: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14 - 15 верных ответов – «5»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12 - 13 верных ответов – «4»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8 – 11 верных ответов – «3»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менее 8 верных ответов – «2»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9" name="Прямоугольник 218"/>
          <p:cNvSpPr/>
          <p:nvPr/>
        </p:nvSpPr>
        <p:spPr>
          <a:xfrm>
            <a:off x="2699792" y="188640"/>
            <a:ext cx="6048672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0" name="Группа 219"/>
          <p:cNvGrpSpPr/>
          <p:nvPr/>
        </p:nvGrpSpPr>
        <p:grpSpPr>
          <a:xfrm>
            <a:off x="3995936" y="2060848"/>
            <a:ext cx="1929594" cy="788214"/>
            <a:chOff x="1187624" y="2060848"/>
            <a:chExt cx="1929594" cy="788214"/>
          </a:xfrm>
        </p:grpSpPr>
        <p:grpSp>
          <p:nvGrpSpPr>
            <p:cNvPr id="221" name="Группа 184"/>
            <p:cNvGrpSpPr/>
            <p:nvPr/>
          </p:nvGrpSpPr>
          <p:grpSpPr>
            <a:xfrm>
              <a:off x="1547664" y="2420888"/>
              <a:ext cx="465402" cy="428174"/>
              <a:chOff x="2699792" y="3501008"/>
              <a:chExt cx="576263" cy="576262"/>
            </a:xfrm>
          </p:grpSpPr>
          <p:sp>
            <p:nvSpPr>
              <p:cNvPr id="224" name="Прямоугольник 223"/>
              <p:cNvSpPr/>
              <p:nvPr/>
            </p:nvSpPr>
            <p:spPr>
              <a:xfrm>
                <a:off x="2699792" y="3501008"/>
                <a:ext cx="576263" cy="5762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5" name="Солнце 224"/>
              <p:cNvSpPr/>
              <p:nvPr/>
            </p:nvSpPr>
            <p:spPr>
              <a:xfrm>
                <a:off x="2771800" y="3573016"/>
                <a:ext cx="432048" cy="432048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22" name="Прямоугольник 221"/>
            <p:cNvSpPr/>
            <p:nvPr/>
          </p:nvSpPr>
          <p:spPr>
            <a:xfrm>
              <a:off x="1187624" y="2060848"/>
              <a:ext cx="1929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latin typeface="Arial Black" pitchFamily="34" charset="0"/>
                  <a:cs typeface="Arial" pitchFamily="34" charset="0"/>
                </a:rPr>
                <a:t>Верные ответы</a:t>
              </a:r>
              <a:endParaRPr lang="ru-RU" sz="16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2267744" y="2420888"/>
              <a:ext cx="465402" cy="428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2060"/>
                  </a:solidFill>
                </a:rPr>
                <a:t>N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79512" y="476672"/>
            <a:ext cx="1728192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Тренажер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«Пятнашки»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0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2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29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2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2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19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2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5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17" name="Управляющая кнопка: домой 116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1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14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3" grpId="0" animBg="1"/>
      <p:bldP spid="99" grpId="0" animBg="1"/>
      <p:bldP spid="94" grpId="0" animBg="1"/>
      <p:bldP spid="100" grpId="0" animBg="1"/>
      <p:bldP spid="95" grpId="0" animBg="1"/>
      <p:bldP spid="101" grpId="0" animBg="1"/>
      <p:bldP spid="96" grpId="0" animBg="1"/>
      <p:bldP spid="90" grpId="0" animBg="1"/>
      <p:bldP spid="91" grpId="0" animBg="1"/>
      <p:bldP spid="92" grpId="0" animBg="1"/>
      <p:bldP spid="102" grpId="0" animBg="1"/>
      <p:bldP spid="103" grpId="0" animBg="1"/>
      <p:bldP spid="104" grpId="0" animBg="1"/>
      <p:bldP spid="1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48"/>
          <p:cNvGrpSpPr/>
          <p:nvPr/>
        </p:nvGrpSpPr>
        <p:grpSpPr>
          <a:xfrm>
            <a:off x="5940152" y="3645024"/>
            <a:ext cx="1731811" cy="2870828"/>
            <a:chOff x="6732240" y="1412776"/>
            <a:chExt cx="1731811" cy="2870828"/>
          </a:xfrm>
          <a:solidFill>
            <a:srgbClr val="FF6600"/>
          </a:solidFill>
        </p:grpSpPr>
        <p:grpSp>
          <p:nvGrpSpPr>
            <p:cNvPr id="8" name="Группа 79"/>
            <p:cNvGrpSpPr/>
            <p:nvPr/>
          </p:nvGrpSpPr>
          <p:grpSpPr>
            <a:xfrm>
              <a:off x="6732240" y="3140968"/>
              <a:ext cx="1147767" cy="576262"/>
              <a:chOff x="5000628" y="3357562"/>
              <a:chExt cx="1147767" cy="576262"/>
            </a:xfrm>
            <a:grpFill/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5000628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572132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" name="Группа 88"/>
            <p:cNvGrpSpPr/>
            <p:nvPr/>
          </p:nvGrpSpPr>
          <p:grpSpPr>
            <a:xfrm>
              <a:off x="6732240" y="1412776"/>
              <a:ext cx="1731811" cy="2870828"/>
              <a:chOff x="5000628" y="2214554"/>
              <a:chExt cx="1731811" cy="2870828"/>
            </a:xfrm>
            <a:grpFill/>
          </p:grpSpPr>
          <p:grpSp>
            <p:nvGrpSpPr>
              <p:cNvPr id="11" name="Группа 120"/>
              <p:cNvGrpSpPr/>
              <p:nvPr/>
            </p:nvGrpSpPr>
            <p:grpSpPr>
              <a:xfrm>
                <a:off x="5000628" y="2214554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2" name="Группа 122"/>
              <p:cNvGrpSpPr/>
              <p:nvPr/>
            </p:nvGrpSpPr>
            <p:grpSpPr>
              <a:xfrm>
                <a:off x="5000628" y="2786058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3" name="Группа 78"/>
              <p:cNvGrpSpPr/>
              <p:nvPr/>
            </p:nvGrpSpPr>
            <p:grpSpPr>
              <a:xfrm>
                <a:off x="6143636" y="2786058"/>
                <a:ext cx="588604" cy="1147766"/>
                <a:chOff x="6143636" y="2786058"/>
                <a:chExt cx="576263" cy="1147766"/>
              </a:xfrm>
              <a:grpFill/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4" name="Группа 77"/>
              <p:cNvGrpSpPr/>
              <p:nvPr/>
            </p:nvGrpSpPr>
            <p:grpSpPr>
              <a:xfrm>
                <a:off x="5000628" y="3357562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143636" y="2214554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5" name="Группа 82"/>
              <p:cNvGrpSpPr/>
              <p:nvPr/>
            </p:nvGrpSpPr>
            <p:grpSpPr>
              <a:xfrm>
                <a:off x="5004048" y="4509120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6" name="Группа 85"/>
              <p:cNvGrpSpPr/>
              <p:nvPr/>
            </p:nvGrpSpPr>
            <p:grpSpPr>
              <a:xfrm>
                <a:off x="6156176" y="3933056"/>
                <a:ext cx="576263" cy="1147766"/>
                <a:chOff x="6143636" y="2786058"/>
                <a:chExt cx="576263" cy="1147766"/>
              </a:xfrm>
              <a:grpFill/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97" name="Прямоугольник 96"/>
          <p:cNvSpPr/>
          <p:nvPr/>
        </p:nvSpPr>
        <p:spPr>
          <a:xfrm>
            <a:off x="5940152" y="3645024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516216" y="3645024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92280" y="3645024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940152" y="4221088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16216" y="4221088"/>
            <a:ext cx="576263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92280" y="4221088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940152" y="4797152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516216" y="4797152"/>
            <a:ext cx="571504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92280" y="4797152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940152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516216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92280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940152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516216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092280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5868144" y="3068960"/>
            <a:ext cx="1728192" cy="432048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0821"/>
              </p:ext>
            </p:extLst>
          </p:nvPr>
        </p:nvGraphicFramePr>
        <p:xfrm>
          <a:off x="179512" y="3068960"/>
          <a:ext cx="5616624" cy="3456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814"/>
                <a:gridCol w="2082378"/>
                <a:gridCol w="1722432"/>
              </a:tblGrid>
              <a:tr h="81756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b="1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ru-RU" sz="1600" b="1" cap="all" baseline="0" dirty="0" smtClean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Пол…г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Неср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вненный</a:t>
                      </a:r>
                      <a:endParaRPr lang="ru-RU" sz="1600" b="1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пог...релец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3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Отм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smtClean="0">
                          <a:solidFill>
                            <a:srgbClr val="6600CC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Обр…стать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smtClean="0">
                          <a:solidFill>
                            <a:srgbClr val="6600CC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Пл...вник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3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внодушие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Подр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стковый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...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8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Раств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..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римый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Переск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...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изл...гать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53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Оз…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рять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прекл...нение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прил...жение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7" name="Группа 196"/>
          <p:cNvGrpSpPr/>
          <p:nvPr/>
        </p:nvGrpSpPr>
        <p:grpSpPr>
          <a:xfrm>
            <a:off x="5940152" y="3645024"/>
            <a:ext cx="1719270" cy="2875959"/>
            <a:chOff x="2843808" y="188640"/>
            <a:chExt cx="1719270" cy="2875959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2843808" y="188640"/>
              <a:ext cx="1719270" cy="2875959"/>
              <a:chOff x="-1719270" y="1772816"/>
              <a:chExt cx="1719270" cy="2875959"/>
            </a:xfrm>
          </p:grpSpPr>
          <p:grpSp>
            <p:nvGrpSpPr>
              <p:cNvPr id="169" name="Группа 166"/>
              <p:cNvGrpSpPr/>
              <p:nvPr/>
            </p:nvGrpSpPr>
            <p:grpSpPr>
              <a:xfrm>
                <a:off x="-1719270" y="1772816"/>
                <a:ext cx="1719270" cy="2875959"/>
                <a:chOff x="2267744" y="1700808"/>
                <a:chExt cx="1719270" cy="2875959"/>
              </a:xfrm>
            </p:grpSpPr>
            <p:sp>
              <p:nvSpPr>
                <p:cNvPr id="177" name="Прямоугольник 176"/>
                <p:cNvSpPr/>
                <p:nvPr/>
              </p:nvSpPr>
              <p:spPr>
                <a:xfrm>
                  <a:off x="2839248" y="1700808"/>
                  <a:ext cx="576263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8" name="Прямоугольник 177"/>
                <p:cNvSpPr/>
                <p:nvPr/>
              </p:nvSpPr>
              <p:spPr>
                <a:xfrm>
                  <a:off x="3410752" y="1700808"/>
                  <a:ext cx="576262" cy="576262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9" name="Прямоугольник 178"/>
                <p:cNvSpPr/>
                <p:nvPr/>
              </p:nvSpPr>
              <p:spPr>
                <a:xfrm>
                  <a:off x="2267744" y="1700808"/>
                  <a:ext cx="576263" cy="576263"/>
                </a:xfrm>
                <a:prstGeom prst="rect">
                  <a:avLst/>
                </a:prstGeom>
                <a:noFill/>
                <a:ln>
                  <a:solidFill>
                    <a:srgbClr val="00C8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2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80" name="Группа 158"/>
                <p:cNvGrpSpPr/>
                <p:nvPr/>
              </p:nvGrpSpPr>
              <p:grpSpPr>
                <a:xfrm>
                  <a:off x="2267744" y="2272312"/>
                  <a:ext cx="1719270" cy="1147767"/>
                  <a:chOff x="2267744" y="2272312"/>
                  <a:chExt cx="1719270" cy="1147767"/>
                </a:xfrm>
              </p:grpSpPr>
              <p:sp>
                <p:nvSpPr>
                  <p:cNvPr id="188" name="Прямоугольник 187"/>
                  <p:cNvSpPr/>
                  <p:nvPr/>
                </p:nvSpPr>
                <p:spPr>
                  <a:xfrm>
                    <a:off x="2839248" y="2272312"/>
                    <a:ext cx="576262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9" name="Прямоугольник 188"/>
                  <p:cNvSpPr/>
                  <p:nvPr/>
                </p:nvSpPr>
                <p:spPr>
                  <a:xfrm>
                    <a:off x="2267744" y="2843816"/>
                    <a:ext cx="576263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0" name="Прямоугольник 189"/>
                  <p:cNvSpPr/>
                  <p:nvPr/>
                </p:nvSpPr>
                <p:spPr>
                  <a:xfrm>
                    <a:off x="3410752" y="2843816"/>
                    <a:ext cx="571504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1" name="Прямоугольник 190"/>
                  <p:cNvSpPr/>
                  <p:nvPr/>
                </p:nvSpPr>
                <p:spPr>
                  <a:xfrm>
                    <a:off x="2839248" y="2843816"/>
                    <a:ext cx="576262" cy="576263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2" name="Прямоугольник 191"/>
                  <p:cNvSpPr/>
                  <p:nvPr/>
                </p:nvSpPr>
                <p:spPr>
                  <a:xfrm>
                    <a:off x="3410752" y="2272312"/>
                    <a:ext cx="576262" cy="576263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3" name="Прямоугольник 192"/>
                  <p:cNvSpPr/>
                  <p:nvPr/>
                </p:nvSpPr>
                <p:spPr>
                  <a:xfrm>
                    <a:off x="2267744" y="2272312"/>
                    <a:ext cx="574675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81" name="Группа 159"/>
                <p:cNvGrpSpPr/>
                <p:nvPr/>
              </p:nvGrpSpPr>
              <p:grpSpPr>
                <a:xfrm>
                  <a:off x="2267744" y="3429000"/>
                  <a:ext cx="1719270" cy="1147767"/>
                  <a:chOff x="2267744" y="2272312"/>
                  <a:chExt cx="1719270" cy="1147767"/>
                </a:xfrm>
              </p:grpSpPr>
              <p:sp>
                <p:nvSpPr>
                  <p:cNvPr id="182" name="Прямоугольник 181"/>
                  <p:cNvSpPr/>
                  <p:nvPr/>
                </p:nvSpPr>
                <p:spPr>
                  <a:xfrm>
                    <a:off x="2839248" y="2272312"/>
                    <a:ext cx="576262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Прямоугольник 182"/>
                  <p:cNvSpPr/>
                  <p:nvPr/>
                </p:nvSpPr>
                <p:spPr>
                  <a:xfrm>
                    <a:off x="2267744" y="2843816"/>
                    <a:ext cx="576263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4" name="Прямоугольник 183"/>
                  <p:cNvSpPr/>
                  <p:nvPr/>
                </p:nvSpPr>
                <p:spPr>
                  <a:xfrm>
                    <a:off x="3410752" y="2843816"/>
                    <a:ext cx="571504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5" name="Прямоугольник 184"/>
                  <p:cNvSpPr/>
                  <p:nvPr/>
                </p:nvSpPr>
                <p:spPr>
                  <a:xfrm>
                    <a:off x="2839248" y="2843816"/>
                    <a:ext cx="576262" cy="576263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6" name="Прямоугольник 185"/>
                  <p:cNvSpPr/>
                  <p:nvPr/>
                </p:nvSpPr>
                <p:spPr>
                  <a:xfrm>
                    <a:off x="3410752" y="2272312"/>
                    <a:ext cx="576262" cy="576263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Прямоугольник 186"/>
                  <p:cNvSpPr/>
                  <p:nvPr/>
                </p:nvSpPr>
                <p:spPr>
                  <a:xfrm>
                    <a:off x="2267744" y="2272312"/>
                    <a:ext cx="574675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70" name="Солнце 169"/>
              <p:cNvSpPr/>
              <p:nvPr/>
            </p:nvSpPr>
            <p:spPr>
              <a:xfrm>
                <a:off x="-1647262" y="2420888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71" name="Солнце 170"/>
              <p:cNvSpPr/>
              <p:nvPr/>
            </p:nvSpPr>
            <p:spPr>
              <a:xfrm>
                <a:off x="-468560" y="3573016"/>
                <a:ext cx="40547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Солнце 171"/>
              <p:cNvSpPr/>
              <p:nvPr/>
            </p:nvSpPr>
            <p:spPr>
              <a:xfrm>
                <a:off x="-1044624" y="1916832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73" name="Солнце 172"/>
              <p:cNvSpPr/>
              <p:nvPr/>
            </p:nvSpPr>
            <p:spPr>
              <a:xfrm>
                <a:off x="-540568" y="2420888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75" name="Солнце 174"/>
              <p:cNvSpPr/>
              <p:nvPr/>
            </p:nvSpPr>
            <p:spPr>
              <a:xfrm>
                <a:off x="-1620688" y="4149080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sp>
          <p:nvSpPr>
            <p:cNvPr id="194" name="Солнце 193"/>
            <p:cNvSpPr/>
            <p:nvPr/>
          </p:nvSpPr>
          <p:spPr>
            <a:xfrm>
              <a:off x="3563888" y="836712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95" name="Солнце 194"/>
            <p:cNvSpPr/>
            <p:nvPr/>
          </p:nvSpPr>
          <p:spPr>
            <a:xfrm>
              <a:off x="2987824" y="1412776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96" name="Солнце 195"/>
            <p:cNvSpPr/>
            <p:nvPr/>
          </p:nvSpPr>
          <p:spPr>
            <a:xfrm>
              <a:off x="4067944" y="1412776"/>
              <a:ext cx="386614" cy="410344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8" name="Group 14"/>
          <p:cNvGrpSpPr>
            <a:grpSpLocks/>
          </p:cNvGrpSpPr>
          <p:nvPr/>
        </p:nvGrpSpPr>
        <p:grpSpPr bwMode="auto">
          <a:xfrm>
            <a:off x="2699792" y="188640"/>
            <a:ext cx="6048672" cy="1800200"/>
            <a:chOff x="1344" y="1680"/>
            <a:chExt cx="2928" cy="448"/>
          </a:xfrm>
        </p:grpSpPr>
        <p:sp>
          <p:nvSpPr>
            <p:cNvPr id="199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7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Вам предложено 15 слов с пропущенными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буквами.  Выберите слова, где пропущена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 </a:t>
              </a:r>
              <a:r>
                <a:rPr lang="ru-RU" sz="20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. Щелкните на квадратиках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 теми номерами, которые выбрали.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Завершив задание,  проверьте себя.</a:t>
              </a:r>
            </a:p>
          </p:txBody>
        </p:sp>
      </p:grpSp>
      <p:grpSp>
        <p:nvGrpSpPr>
          <p:cNvPr id="201" name="Group 14"/>
          <p:cNvGrpSpPr>
            <a:grpSpLocks/>
          </p:cNvGrpSpPr>
          <p:nvPr/>
        </p:nvGrpSpPr>
        <p:grpSpPr bwMode="auto">
          <a:xfrm>
            <a:off x="2699792" y="188640"/>
            <a:ext cx="6048672" cy="1728192"/>
            <a:chOff x="1344" y="1680"/>
            <a:chExt cx="2928" cy="448"/>
          </a:xfrm>
        </p:grpSpPr>
        <p:sp>
          <p:nvSpPr>
            <p:cNvPr id="202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000">
                <a:latin typeface="Arial Black" pitchFamily="34" charset="0"/>
              </a:endParaRPr>
            </a:p>
          </p:txBody>
        </p:sp>
        <p:sp>
          <p:nvSpPr>
            <p:cNvPr id="203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4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Посчитайте,  количество верных ответов.</a:t>
              </a:r>
            </a:p>
            <a:p>
              <a:pPr lvl="0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КРИТЕРИИ ОЦЕНКИ: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14 - 15 верных ответов – «5»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12 - 13 верных ответов – «4»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8 – 11 верных ответов – «3»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менее 8 верных ответов – «2»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4" name="Прямоугольник 203"/>
          <p:cNvSpPr/>
          <p:nvPr/>
        </p:nvSpPr>
        <p:spPr>
          <a:xfrm>
            <a:off x="2699792" y="188640"/>
            <a:ext cx="6048672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5" name="Группа 204"/>
          <p:cNvGrpSpPr/>
          <p:nvPr/>
        </p:nvGrpSpPr>
        <p:grpSpPr>
          <a:xfrm>
            <a:off x="3851920" y="2060848"/>
            <a:ext cx="1929594" cy="788214"/>
            <a:chOff x="1187624" y="2060848"/>
            <a:chExt cx="1929594" cy="788214"/>
          </a:xfrm>
        </p:grpSpPr>
        <p:grpSp>
          <p:nvGrpSpPr>
            <p:cNvPr id="206" name="Группа 184"/>
            <p:cNvGrpSpPr/>
            <p:nvPr/>
          </p:nvGrpSpPr>
          <p:grpSpPr>
            <a:xfrm>
              <a:off x="1547664" y="2420888"/>
              <a:ext cx="465402" cy="428174"/>
              <a:chOff x="2699792" y="3501008"/>
              <a:chExt cx="576263" cy="576262"/>
            </a:xfrm>
          </p:grpSpPr>
          <p:sp>
            <p:nvSpPr>
              <p:cNvPr id="209" name="Прямоугольник 208"/>
              <p:cNvSpPr/>
              <p:nvPr/>
            </p:nvSpPr>
            <p:spPr>
              <a:xfrm>
                <a:off x="2699792" y="3501008"/>
                <a:ext cx="576263" cy="5762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0" name="Солнце 209"/>
              <p:cNvSpPr/>
              <p:nvPr/>
            </p:nvSpPr>
            <p:spPr>
              <a:xfrm>
                <a:off x="2771800" y="3573016"/>
                <a:ext cx="432048" cy="432048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7" name="Прямоугольник 206"/>
            <p:cNvSpPr/>
            <p:nvPr/>
          </p:nvSpPr>
          <p:spPr>
            <a:xfrm>
              <a:off x="1187624" y="2060848"/>
              <a:ext cx="1929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latin typeface="Arial Black" pitchFamily="34" charset="0"/>
                  <a:cs typeface="Arial" pitchFamily="34" charset="0"/>
                </a:rPr>
                <a:t>Верные ответы</a:t>
              </a:r>
              <a:endParaRPr lang="ru-RU" sz="16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8" name="Прямоугольник 207"/>
            <p:cNvSpPr/>
            <p:nvPr/>
          </p:nvSpPr>
          <p:spPr>
            <a:xfrm>
              <a:off x="2267744" y="2420888"/>
              <a:ext cx="465402" cy="428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2060"/>
                  </a:solidFill>
                </a:rPr>
                <a:t>N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79512" y="476672"/>
            <a:ext cx="1728192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Тренажер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«Пятнашки»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0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26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29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9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22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23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19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21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5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17" name="Управляющая кнопка: домой 116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2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13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14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3" grpId="0" animBg="1"/>
      <p:bldP spid="99" grpId="0" animBg="1"/>
      <p:bldP spid="94" grpId="0" animBg="1"/>
      <p:bldP spid="100" grpId="0" animBg="1"/>
      <p:bldP spid="95" grpId="0" animBg="1"/>
      <p:bldP spid="101" grpId="0" animBg="1"/>
      <p:bldP spid="96" grpId="0" animBg="1"/>
      <p:bldP spid="90" grpId="0" animBg="1"/>
      <p:bldP spid="91" grpId="0" animBg="1"/>
      <p:bldP spid="92" grpId="0" animBg="1"/>
      <p:bldP spid="102" grpId="0" animBg="1"/>
      <p:bldP spid="103" grpId="0" animBg="1"/>
      <p:bldP spid="104" grpId="0" animBg="1"/>
      <p:bldP spid="13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148"/>
          <p:cNvGrpSpPr/>
          <p:nvPr/>
        </p:nvGrpSpPr>
        <p:grpSpPr>
          <a:xfrm>
            <a:off x="5940152" y="3645024"/>
            <a:ext cx="1731811" cy="2870828"/>
            <a:chOff x="6732240" y="1412776"/>
            <a:chExt cx="1731811" cy="2870828"/>
          </a:xfrm>
          <a:solidFill>
            <a:srgbClr val="FF6600"/>
          </a:solidFill>
        </p:grpSpPr>
        <p:grpSp>
          <p:nvGrpSpPr>
            <p:cNvPr id="8" name="Группа 79"/>
            <p:cNvGrpSpPr/>
            <p:nvPr/>
          </p:nvGrpSpPr>
          <p:grpSpPr>
            <a:xfrm>
              <a:off x="6732240" y="3140968"/>
              <a:ext cx="1147767" cy="576262"/>
              <a:chOff x="5000628" y="3357562"/>
              <a:chExt cx="1147767" cy="576262"/>
            </a:xfrm>
            <a:grpFill/>
          </p:grpSpPr>
          <p:sp>
            <p:nvSpPr>
              <p:cNvPr id="81" name="Прямоугольник 80"/>
              <p:cNvSpPr/>
              <p:nvPr/>
            </p:nvSpPr>
            <p:spPr>
              <a:xfrm>
                <a:off x="5000628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572132" y="3357562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0" name="Группа 88"/>
            <p:cNvGrpSpPr/>
            <p:nvPr/>
          </p:nvGrpSpPr>
          <p:grpSpPr>
            <a:xfrm>
              <a:off x="6732240" y="1412776"/>
              <a:ext cx="1731811" cy="2870828"/>
              <a:chOff x="5000628" y="2214554"/>
              <a:chExt cx="1731811" cy="2870828"/>
            </a:xfrm>
            <a:grpFill/>
          </p:grpSpPr>
          <p:grpSp>
            <p:nvGrpSpPr>
              <p:cNvPr id="11" name="Группа 120"/>
              <p:cNvGrpSpPr/>
              <p:nvPr/>
            </p:nvGrpSpPr>
            <p:grpSpPr>
              <a:xfrm>
                <a:off x="5000628" y="2214554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2" name="Группа 122"/>
              <p:cNvGrpSpPr/>
              <p:nvPr/>
            </p:nvGrpSpPr>
            <p:grpSpPr>
              <a:xfrm>
                <a:off x="5000628" y="2786058"/>
                <a:ext cx="1147767" cy="576262"/>
                <a:chOff x="7072330" y="4714884"/>
                <a:chExt cx="1147767" cy="576262"/>
              </a:xfrm>
              <a:grpFill/>
            </p:grpSpPr>
            <p:sp>
              <p:nvSpPr>
                <p:cNvPr id="124" name="Прямоугольник 123"/>
                <p:cNvSpPr/>
                <p:nvPr/>
              </p:nvSpPr>
              <p:spPr>
                <a:xfrm>
                  <a:off x="7072330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/>
              </p:nvSpPr>
              <p:spPr>
                <a:xfrm>
                  <a:off x="7643834" y="4714884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3" name="Группа 78"/>
              <p:cNvGrpSpPr/>
              <p:nvPr/>
            </p:nvGrpSpPr>
            <p:grpSpPr>
              <a:xfrm>
                <a:off x="6143636" y="2786058"/>
                <a:ext cx="588604" cy="1147766"/>
                <a:chOff x="6143636" y="2786058"/>
                <a:chExt cx="576263" cy="1147766"/>
              </a:xfrm>
              <a:grpFill/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4" name="Группа 77"/>
              <p:cNvGrpSpPr/>
              <p:nvPr/>
            </p:nvGrpSpPr>
            <p:grpSpPr>
              <a:xfrm>
                <a:off x="5000628" y="3357562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130" name="Прямоугольник 129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34" name="Прямоугольник 133"/>
              <p:cNvSpPr/>
              <p:nvPr/>
            </p:nvSpPr>
            <p:spPr>
              <a:xfrm>
                <a:off x="6143636" y="2214554"/>
                <a:ext cx="576263" cy="57626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5" name="Группа 82"/>
              <p:cNvGrpSpPr/>
              <p:nvPr/>
            </p:nvGrpSpPr>
            <p:grpSpPr>
              <a:xfrm>
                <a:off x="5004048" y="4509120"/>
                <a:ext cx="1147767" cy="576262"/>
                <a:chOff x="5000628" y="3357562"/>
                <a:chExt cx="1147767" cy="576262"/>
              </a:xfrm>
              <a:grpFill/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5000628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5572132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6" name="Группа 85"/>
              <p:cNvGrpSpPr/>
              <p:nvPr/>
            </p:nvGrpSpPr>
            <p:grpSpPr>
              <a:xfrm>
                <a:off x="6156176" y="3933056"/>
                <a:ext cx="576263" cy="1147766"/>
                <a:chOff x="6143636" y="2786058"/>
                <a:chExt cx="576263" cy="1147766"/>
              </a:xfrm>
              <a:grpFill/>
            </p:grpSpPr>
            <p:sp>
              <p:nvSpPr>
                <p:cNvPr id="87" name="Прямоугольник 86"/>
                <p:cNvSpPr/>
                <p:nvPr/>
              </p:nvSpPr>
              <p:spPr>
                <a:xfrm>
                  <a:off x="6143636" y="2786058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6143636" y="3357562"/>
                  <a:ext cx="576263" cy="57626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sp>
        <p:nvSpPr>
          <p:cNvPr id="97" name="Прямоугольник 96"/>
          <p:cNvSpPr/>
          <p:nvPr/>
        </p:nvSpPr>
        <p:spPr>
          <a:xfrm>
            <a:off x="5940152" y="3645024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A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516216" y="3645024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092280" y="3645024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940152" y="4221088"/>
            <a:ext cx="576263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16216" y="4221088"/>
            <a:ext cx="576263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92280" y="4221088"/>
            <a:ext cx="576262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940152" y="4797152"/>
            <a:ext cx="576262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516216" y="4797152"/>
            <a:ext cx="571504" cy="576262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92280" y="4797152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940152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516216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7092280" y="5373216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940152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516216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092280" y="5949280"/>
            <a:ext cx="574675" cy="576263"/>
          </a:xfrm>
          <a:prstGeom prst="rect">
            <a:avLst/>
          </a:prstGeom>
          <a:solidFill>
            <a:srgbClr val="FFFF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5868144" y="3068960"/>
            <a:ext cx="1800200" cy="360040"/>
          </a:xfrm>
          <a:prstGeom prst="ellipse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Проверить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" name="Таблица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50821"/>
              </p:ext>
            </p:extLst>
          </p:nvPr>
        </p:nvGraphicFramePr>
        <p:xfrm>
          <a:off x="251520" y="2924944"/>
          <a:ext cx="5616624" cy="3542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5288"/>
                <a:gridCol w="2301894"/>
                <a:gridCol w="1749442"/>
              </a:tblGrid>
              <a:tr h="84137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Отп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…рать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Бл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стящий</a:t>
                      </a:r>
                      <a:endParaRPr lang="ru-RU" sz="1600" b="1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Выб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…рать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809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Уд…рать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Выж</a:t>
                      </a: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…гать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cap="all" baseline="0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600" b="1" cap="all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Уд…</a:t>
                      </a:r>
                      <a:r>
                        <a:rPr lang="ru-RU" sz="1600" b="1" cap="all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рет</a:t>
                      </a:r>
                      <a:endParaRPr lang="ru-RU" sz="1600" b="1" cap="all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Раст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Расст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…лить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Ст…рать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…стать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Выч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тание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Зап…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735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cap="all" baseline="0" dirty="0" err="1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Бл</a:t>
                      </a:r>
                      <a:r>
                        <a:rPr lang="ru-RU" sz="1600" b="1" cap="all" baseline="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…</a:t>
                      </a:r>
                      <a:r>
                        <a:rPr lang="ru-RU" sz="1600" b="1" cap="all" baseline="0" dirty="0" err="1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стеть</a:t>
                      </a:r>
                      <a:endParaRPr lang="ru-RU" sz="1600" b="1" cap="all" baseline="0" dirty="0" smtClean="0"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Соч…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тание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Расст</a:t>
                      </a:r>
                      <a:r>
                        <a:rPr lang="ru-RU" sz="1600" b="1" kern="1200" cap="all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…</a:t>
                      </a:r>
                      <a:r>
                        <a:rPr lang="ru-RU" sz="1600" b="1" kern="1200" cap="all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лать</a:t>
                      </a:r>
                      <a:endParaRPr lang="ru-RU" sz="1600" b="1" kern="1200" cap="all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4" name="Group 14"/>
          <p:cNvGrpSpPr>
            <a:grpSpLocks/>
          </p:cNvGrpSpPr>
          <p:nvPr/>
        </p:nvGrpSpPr>
        <p:grpSpPr bwMode="auto">
          <a:xfrm>
            <a:off x="2699792" y="188640"/>
            <a:ext cx="6048672" cy="1800200"/>
            <a:chOff x="1344" y="1680"/>
            <a:chExt cx="2928" cy="448"/>
          </a:xfrm>
        </p:grpSpPr>
        <p:sp>
          <p:nvSpPr>
            <p:cNvPr id="155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72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Вам предложено 15 слов с пропущенными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буквами.  Выберите слова, где пропущена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буква </a:t>
              </a:r>
              <a:r>
                <a:rPr lang="ru-RU" sz="2000" b="1" dirty="0" smtClean="0"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. Щелкните на квадратиках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с теми номерами, которые выбрали. </a:t>
              </a:r>
            </a:p>
            <a:p>
              <a:r>
                <a:rPr lang="ru-RU" sz="2000" b="1" dirty="0" smtClean="0">
                  <a:latin typeface="Arial" pitchFamily="34" charset="0"/>
                  <a:cs typeface="Arial" pitchFamily="34" charset="0"/>
                </a:rPr>
                <a:t>Завершив задание,  проверьте себя.</a:t>
              </a:r>
            </a:p>
          </p:txBody>
        </p:sp>
      </p:grpSp>
      <p:grpSp>
        <p:nvGrpSpPr>
          <p:cNvPr id="159" name="Group 14"/>
          <p:cNvGrpSpPr>
            <a:grpSpLocks/>
          </p:cNvGrpSpPr>
          <p:nvPr/>
        </p:nvGrpSpPr>
        <p:grpSpPr bwMode="auto">
          <a:xfrm>
            <a:off x="2699792" y="188640"/>
            <a:ext cx="6048672" cy="1728192"/>
            <a:chOff x="1344" y="1680"/>
            <a:chExt cx="2928" cy="448"/>
          </a:xfrm>
        </p:grpSpPr>
        <p:sp>
          <p:nvSpPr>
            <p:cNvPr id="16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4000">
                <a:latin typeface="Arial Black" pitchFamily="34" charset="0"/>
              </a:endParaRPr>
            </a:p>
          </p:txBody>
        </p:sp>
        <p:sp>
          <p:nvSpPr>
            <p:cNvPr id="167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412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Посчитайте,  количество верных ответов.</a:t>
              </a:r>
            </a:p>
            <a:p>
              <a:pPr lvl="0"/>
              <a:r>
                <a:rPr lang="ru-RU" sz="1600" b="1" i="1" dirty="0" smtClean="0">
                  <a:latin typeface="Arial" pitchFamily="34" charset="0"/>
                  <a:cs typeface="Arial" pitchFamily="34" charset="0"/>
                </a:rPr>
                <a:t>КРИТЕРИИ ОЦЕНКИ: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14 - 15 верных ответов – «5»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12 - 13 верных ответов – «4»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8 – 11 верных ответов – «3»</a:t>
              </a:r>
            </a:p>
            <a:p>
              <a:pPr lvl="0"/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менее 8 верных ответов – «2»</a:t>
              </a:r>
              <a:endParaRPr lang="ru-RU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2699792" y="188640"/>
            <a:ext cx="5976664" cy="15841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9" name="Группа 168"/>
          <p:cNvGrpSpPr/>
          <p:nvPr/>
        </p:nvGrpSpPr>
        <p:grpSpPr>
          <a:xfrm>
            <a:off x="3851920" y="2060848"/>
            <a:ext cx="1929594" cy="788214"/>
            <a:chOff x="1187624" y="2060848"/>
            <a:chExt cx="1929594" cy="788214"/>
          </a:xfrm>
        </p:grpSpPr>
        <p:grpSp>
          <p:nvGrpSpPr>
            <p:cNvPr id="170" name="Группа 184"/>
            <p:cNvGrpSpPr/>
            <p:nvPr/>
          </p:nvGrpSpPr>
          <p:grpSpPr>
            <a:xfrm>
              <a:off x="1547664" y="2420888"/>
              <a:ext cx="465402" cy="428174"/>
              <a:chOff x="2699792" y="3501008"/>
              <a:chExt cx="576263" cy="576262"/>
            </a:xfrm>
          </p:grpSpPr>
          <p:sp>
            <p:nvSpPr>
              <p:cNvPr id="173" name="Прямоугольник 172"/>
              <p:cNvSpPr/>
              <p:nvPr/>
            </p:nvSpPr>
            <p:spPr>
              <a:xfrm>
                <a:off x="2699792" y="3501008"/>
                <a:ext cx="576263" cy="576262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4" name="Солнце 173"/>
              <p:cNvSpPr/>
              <p:nvPr/>
            </p:nvSpPr>
            <p:spPr>
              <a:xfrm>
                <a:off x="2771800" y="3573016"/>
                <a:ext cx="432048" cy="432048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1" name="Прямоугольник 170"/>
            <p:cNvSpPr/>
            <p:nvPr/>
          </p:nvSpPr>
          <p:spPr>
            <a:xfrm>
              <a:off x="1187624" y="2060848"/>
              <a:ext cx="19295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600" b="1" dirty="0" smtClean="0">
                  <a:latin typeface="Arial Black" pitchFamily="34" charset="0"/>
                  <a:cs typeface="Arial" pitchFamily="34" charset="0"/>
                </a:rPr>
                <a:t>Верные ответы</a:t>
              </a:r>
              <a:endParaRPr lang="ru-RU" sz="1600" b="1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2267744" y="2420888"/>
              <a:ext cx="465402" cy="428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002060"/>
                  </a:solidFill>
                </a:rPr>
                <a:t>N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3" name="Группа 212"/>
          <p:cNvGrpSpPr/>
          <p:nvPr/>
        </p:nvGrpSpPr>
        <p:grpSpPr>
          <a:xfrm>
            <a:off x="5940152" y="3645024"/>
            <a:ext cx="1728192" cy="2880320"/>
            <a:chOff x="-859636" y="0"/>
            <a:chExt cx="3055371" cy="3933056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-859636" y="0"/>
              <a:ext cx="3055371" cy="3933056"/>
              <a:chOff x="2843808" y="188640"/>
              <a:chExt cx="1719270" cy="2875959"/>
            </a:xfrm>
          </p:grpSpPr>
          <p:grpSp>
            <p:nvGrpSpPr>
              <p:cNvPr id="176" name="Группа 167"/>
              <p:cNvGrpSpPr/>
              <p:nvPr/>
            </p:nvGrpSpPr>
            <p:grpSpPr>
              <a:xfrm>
                <a:off x="2843808" y="188640"/>
                <a:ext cx="1719270" cy="2875959"/>
                <a:chOff x="-1719270" y="1772816"/>
                <a:chExt cx="1719270" cy="2875959"/>
              </a:xfrm>
            </p:grpSpPr>
            <p:grpSp>
              <p:nvGrpSpPr>
                <p:cNvPr id="180" name="Группа 166"/>
                <p:cNvGrpSpPr/>
                <p:nvPr/>
              </p:nvGrpSpPr>
              <p:grpSpPr>
                <a:xfrm>
                  <a:off x="-1719270" y="1772816"/>
                  <a:ext cx="1719270" cy="2875959"/>
                  <a:chOff x="2267744" y="1700808"/>
                  <a:chExt cx="1719270" cy="2875959"/>
                </a:xfrm>
              </p:grpSpPr>
              <p:sp>
                <p:nvSpPr>
                  <p:cNvPr id="186" name="Прямоугольник 185"/>
                  <p:cNvSpPr/>
                  <p:nvPr/>
                </p:nvSpPr>
                <p:spPr>
                  <a:xfrm>
                    <a:off x="2839248" y="1700808"/>
                    <a:ext cx="576263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7" name="Прямоугольник 186"/>
                  <p:cNvSpPr/>
                  <p:nvPr/>
                </p:nvSpPr>
                <p:spPr>
                  <a:xfrm>
                    <a:off x="3410752" y="1700808"/>
                    <a:ext cx="576262" cy="576262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8" name="Прямоугольник 187"/>
                  <p:cNvSpPr/>
                  <p:nvPr/>
                </p:nvSpPr>
                <p:spPr>
                  <a:xfrm>
                    <a:off x="2267744" y="1700808"/>
                    <a:ext cx="576263" cy="576263"/>
                  </a:xfrm>
                  <a:prstGeom prst="rect">
                    <a:avLst/>
                  </a:prstGeom>
                  <a:noFill/>
                  <a:ln>
                    <a:solidFill>
                      <a:srgbClr val="00C8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000" b="1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89" name="Группа 158"/>
                  <p:cNvGrpSpPr/>
                  <p:nvPr/>
                </p:nvGrpSpPr>
                <p:grpSpPr>
                  <a:xfrm>
                    <a:off x="2267744" y="2272312"/>
                    <a:ext cx="1719270" cy="1147767"/>
                    <a:chOff x="2267744" y="2272312"/>
                    <a:chExt cx="1719270" cy="1147767"/>
                  </a:xfrm>
                </p:grpSpPr>
                <p:sp>
                  <p:nvSpPr>
                    <p:cNvPr id="197" name="Прямоугольник 196"/>
                    <p:cNvSpPr/>
                    <p:nvPr/>
                  </p:nvSpPr>
                  <p:spPr>
                    <a:xfrm>
                      <a:off x="2839248" y="2272312"/>
                      <a:ext cx="576262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Прямоугольник 197"/>
                    <p:cNvSpPr/>
                    <p:nvPr/>
                  </p:nvSpPr>
                  <p:spPr>
                    <a:xfrm>
                      <a:off x="2267744" y="2843816"/>
                      <a:ext cx="576263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Прямоугольник 198"/>
                    <p:cNvSpPr/>
                    <p:nvPr/>
                  </p:nvSpPr>
                  <p:spPr>
                    <a:xfrm>
                      <a:off x="3410752" y="2843816"/>
                      <a:ext cx="571504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Прямоугольник 199"/>
                    <p:cNvSpPr/>
                    <p:nvPr/>
                  </p:nvSpPr>
                  <p:spPr>
                    <a:xfrm>
                      <a:off x="2839248" y="2843816"/>
                      <a:ext cx="576262" cy="57626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Прямоугольник 200"/>
                    <p:cNvSpPr/>
                    <p:nvPr/>
                  </p:nvSpPr>
                  <p:spPr>
                    <a:xfrm>
                      <a:off x="3410752" y="2272312"/>
                      <a:ext cx="576262" cy="57626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Прямоугольник 201"/>
                    <p:cNvSpPr/>
                    <p:nvPr/>
                  </p:nvSpPr>
                  <p:spPr>
                    <a:xfrm>
                      <a:off x="2267744" y="2272312"/>
                      <a:ext cx="574675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90" name="Группа 159"/>
                  <p:cNvGrpSpPr/>
                  <p:nvPr/>
                </p:nvGrpSpPr>
                <p:grpSpPr>
                  <a:xfrm>
                    <a:off x="2267744" y="3429000"/>
                    <a:ext cx="1719270" cy="1147767"/>
                    <a:chOff x="2267744" y="2272312"/>
                    <a:chExt cx="1719270" cy="1147767"/>
                  </a:xfrm>
                </p:grpSpPr>
                <p:sp>
                  <p:nvSpPr>
                    <p:cNvPr id="191" name="Прямоугольник 190"/>
                    <p:cNvSpPr/>
                    <p:nvPr/>
                  </p:nvSpPr>
                  <p:spPr>
                    <a:xfrm>
                      <a:off x="2839248" y="2272312"/>
                      <a:ext cx="576262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Прямоугольник 191"/>
                    <p:cNvSpPr/>
                    <p:nvPr/>
                  </p:nvSpPr>
                  <p:spPr>
                    <a:xfrm>
                      <a:off x="2267744" y="2843816"/>
                      <a:ext cx="576263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Прямоугольник 192"/>
                    <p:cNvSpPr/>
                    <p:nvPr/>
                  </p:nvSpPr>
                  <p:spPr>
                    <a:xfrm>
                      <a:off x="3410752" y="2843816"/>
                      <a:ext cx="571504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Прямоугольник 193"/>
                    <p:cNvSpPr/>
                    <p:nvPr/>
                  </p:nvSpPr>
                  <p:spPr>
                    <a:xfrm>
                      <a:off x="2839248" y="2843816"/>
                      <a:ext cx="576262" cy="57626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Прямоугольник 194"/>
                    <p:cNvSpPr/>
                    <p:nvPr/>
                  </p:nvSpPr>
                  <p:spPr>
                    <a:xfrm>
                      <a:off x="3410752" y="2272312"/>
                      <a:ext cx="576262" cy="57626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Прямоугольник 195"/>
                    <p:cNvSpPr/>
                    <p:nvPr/>
                  </p:nvSpPr>
                  <p:spPr>
                    <a:xfrm>
                      <a:off x="2267744" y="2272312"/>
                      <a:ext cx="574675" cy="576262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C8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81" name="Солнце 180"/>
                <p:cNvSpPr/>
                <p:nvPr/>
              </p:nvSpPr>
              <p:spPr>
                <a:xfrm>
                  <a:off x="-1647262" y="2420888"/>
                  <a:ext cx="386614" cy="410344"/>
                </a:xfrm>
                <a:prstGeom prst="sun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182" name="Солнце 181"/>
                <p:cNvSpPr/>
                <p:nvPr/>
              </p:nvSpPr>
              <p:spPr>
                <a:xfrm>
                  <a:off x="-486230" y="4122233"/>
                  <a:ext cx="405474" cy="410344"/>
                </a:xfrm>
                <a:prstGeom prst="sun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Солнце 183"/>
                <p:cNvSpPr/>
                <p:nvPr/>
              </p:nvSpPr>
              <p:spPr>
                <a:xfrm>
                  <a:off x="-1053499" y="3595690"/>
                  <a:ext cx="386614" cy="410344"/>
                </a:xfrm>
                <a:prstGeom prst="sun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  <p:sp>
              <p:nvSpPr>
                <p:cNvPr id="185" name="Солнце 184"/>
                <p:cNvSpPr/>
                <p:nvPr/>
              </p:nvSpPr>
              <p:spPr>
                <a:xfrm>
                  <a:off x="-486230" y="1910755"/>
                  <a:ext cx="386614" cy="410344"/>
                </a:xfrm>
                <a:prstGeom prst="sun">
                  <a:avLst/>
                </a:prstGeom>
                <a:solidFill>
                  <a:srgbClr val="FFFF00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/>
                </a:p>
              </p:txBody>
            </p:sp>
          </p:grpSp>
          <p:sp>
            <p:nvSpPr>
              <p:cNvPr id="177" name="Солнце 176"/>
              <p:cNvSpPr/>
              <p:nvPr/>
            </p:nvSpPr>
            <p:spPr>
              <a:xfrm>
                <a:off x="3563888" y="836712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78" name="Солнце 177"/>
              <p:cNvSpPr/>
              <p:nvPr/>
            </p:nvSpPr>
            <p:spPr>
              <a:xfrm>
                <a:off x="2940915" y="1958860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179" name="Солнце 178"/>
              <p:cNvSpPr/>
              <p:nvPr/>
            </p:nvSpPr>
            <p:spPr>
              <a:xfrm>
                <a:off x="4067944" y="1412776"/>
                <a:ext cx="386614" cy="410344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</p:grpSp>
        <p:sp>
          <p:nvSpPr>
            <p:cNvPr id="212" name="Солнце 211"/>
            <p:cNvSpPr/>
            <p:nvPr/>
          </p:nvSpPr>
          <p:spPr>
            <a:xfrm>
              <a:off x="-684584" y="188640"/>
              <a:ext cx="684584" cy="561171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05" name="Прямоугольник 104"/>
          <p:cNvSpPr/>
          <p:nvPr/>
        </p:nvSpPr>
        <p:spPr>
          <a:xfrm>
            <a:off x="179512" y="476672"/>
            <a:ext cx="1728192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Тренажер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«Пятнашки»</a:t>
            </a:r>
            <a:endParaRPr lang="ru-RU" sz="16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107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122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123" name="Управляющая кнопка: сведения 4">
                <a:hlinkClick r:id="rId3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119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121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9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116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117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0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11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115" name="Управляющая кнопка: домой 114">
                <a:hlinkClick r:id="rId7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112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113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6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3" grpId="0" animBg="1"/>
      <p:bldP spid="99" grpId="0" animBg="1"/>
      <p:bldP spid="94" grpId="0" animBg="1"/>
      <p:bldP spid="100" grpId="0" animBg="1"/>
      <p:bldP spid="95" grpId="0" animBg="1"/>
      <p:bldP spid="101" grpId="0" animBg="1"/>
      <p:bldP spid="96" grpId="0" animBg="1"/>
      <p:bldP spid="90" grpId="0" animBg="1"/>
      <p:bldP spid="91" grpId="0" animBg="1"/>
      <p:bldP spid="92" grpId="0" animBg="1"/>
      <p:bldP spid="102" grpId="0" animBg="1"/>
      <p:bldP spid="103" grpId="0" animBg="1"/>
      <p:bldP spid="104" grpId="0" animBg="1"/>
      <p:bldP spid="1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2143116"/>
            <a:ext cx="7986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0000CC"/>
                </a:solidFill>
              </a:rPr>
              <a:t>allforchildren.ru/</a:t>
            </a:r>
            <a:r>
              <a:rPr lang="ru-RU" sz="1400" b="1" u="sng" dirty="0" err="1">
                <a:solidFill>
                  <a:srgbClr val="0000CC"/>
                </a:solidFill>
              </a:rPr>
              <a:t>pictures</a:t>
            </a:r>
            <a:r>
              <a:rPr lang="ru-RU" sz="1400" b="1" u="sng" dirty="0">
                <a:solidFill>
                  <a:srgbClr val="0000CC"/>
                </a:solidFill>
              </a:rPr>
              <a:t>/school21.php?page=6 </a:t>
            </a:r>
            <a:r>
              <a:rPr lang="ru-RU" sz="1400" b="1" u="sng" dirty="0" smtClean="0">
                <a:solidFill>
                  <a:srgbClr val="0000CC"/>
                </a:solidFill>
              </a:rPr>
              <a:t>  - </a:t>
            </a:r>
            <a:r>
              <a:rPr lang="ru-RU" sz="1400" dirty="0" smtClean="0"/>
              <a:t>рисунки </a:t>
            </a:r>
            <a:r>
              <a:rPr lang="ru-RU" sz="1400" dirty="0"/>
              <a:t>для оформления титульного </a:t>
            </a:r>
            <a:r>
              <a:rPr lang="ru-RU" sz="1400" dirty="0" smtClean="0"/>
              <a:t>слайда</a:t>
            </a:r>
            <a:endParaRPr lang="ru-RU" sz="1400" b="1" u="sng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6747" y="188640"/>
            <a:ext cx="4073552" cy="57606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7" name="Прямоугольник 6"/>
          <p:cNvSpPr/>
          <p:nvPr/>
        </p:nvSpPr>
        <p:spPr>
          <a:xfrm>
            <a:off x="2566747" y="188640"/>
            <a:ext cx="407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6600"/>
                </a:solidFill>
                <a:latin typeface="Comic Sans MS" pitchFamily="66" charset="0"/>
              </a:rPr>
              <a:t>Использованные ресурсы</a:t>
            </a:r>
            <a:endParaRPr lang="ru-RU" sz="24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714348" y="2571744"/>
            <a:ext cx="2566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itchFamily="34" charset="0"/>
                <a:hlinkClick r:id="rId4"/>
              </a:rPr>
              <a:t>http</a:t>
            </a:r>
            <a:r>
              <a:rPr lang="en-US" sz="1400" b="1" dirty="0">
                <a:latin typeface="Calibri" pitchFamily="34" charset="0"/>
                <a:hlinkClick r:id="rId4"/>
              </a:rPr>
              <a:t>://smiles2k.net </a:t>
            </a:r>
            <a:r>
              <a:rPr lang="ru-RU" sz="1400" b="1" dirty="0" smtClean="0">
                <a:latin typeface="Calibri" pitchFamily="34" charset="0"/>
              </a:rPr>
              <a:t> - с</a:t>
            </a:r>
            <a:r>
              <a:rPr lang="ru-RU" sz="1400" dirty="0" smtClean="0"/>
              <a:t>майлики</a:t>
            </a:r>
            <a:endParaRPr lang="ru-RU" sz="1400" b="1" dirty="0">
              <a:latin typeface="Calibri" pitchFamily="34" charset="0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642910" y="3000372"/>
            <a:ext cx="687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 smtClean="0">
                <a:hlinkClick r:id="rId5"/>
              </a:rPr>
              <a:t>http://allday.ru/index.php?newsid=542466</a:t>
            </a:r>
            <a:r>
              <a:rPr lang="ru-RU" sz="1400" b="1" dirty="0" smtClean="0"/>
              <a:t> </a:t>
            </a:r>
            <a:r>
              <a:rPr lang="ru-RU" sz="1400" dirty="0" smtClean="0"/>
              <a:t>- рисунки </a:t>
            </a:r>
            <a:r>
              <a:rPr lang="ru-RU" sz="1400" dirty="0"/>
              <a:t>– основа для управляющих кнопок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0043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www.pavlodar.ru </a:t>
            </a:r>
            <a:r>
              <a:rPr lang="ru-RU" sz="1400" b="1" dirty="0" smtClean="0">
                <a:solidFill>
                  <a:srgbClr val="0000CC"/>
                </a:solidFill>
              </a:rPr>
              <a:t> - </a:t>
            </a:r>
            <a:r>
              <a:rPr lang="ru-RU" sz="1400" dirty="0" smtClean="0"/>
              <a:t>фотографии </a:t>
            </a:r>
            <a:r>
              <a:rPr lang="ru-RU" sz="1400" dirty="0"/>
              <a:t>города </a:t>
            </a:r>
            <a:r>
              <a:rPr lang="ru-RU" sz="1400" dirty="0" smtClean="0"/>
              <a:t>Павлодара</a:t>
            </a:r>
            <a:endParaRPr lang="ru-RU" sz="1400" b="1" dirty="0">
              <a:solidFill>
                <a:srgbClr val="0000CC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48" y="3929066"/>
            <a:ext cx="3335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hlinkClick r:id="rId6"/>
              </a:rPr>
              <a:t>http://</a:t>
            </a:r>
            <a:r>
              <a:rPr lang="en-US" sz="1400" b="1" dirty="0" smtClean="0">
                <a:solidFill>
                  <a:srgbClr val="008000"/>
                </a:solidFill>
                <a:hlinkClick r:id="rId6"/>
              </a:rPr>
              <a:t>lenagold.ru</a:t>
            </a:r>
            <a:r>
              <a:rPr lang="ru-RU" sz="1400" b="1" dirty="0" smtClean="0">
                <a:solidFill>
                  <a:srgbClr val="008000"/>
                </a:solidFill>
              </a:rPr>
              <a:t> </a:t>
            </a:r>
            <a:r>
              <a:rPr lang="ru-RU" sz="1400" dirty="0" smtClean="0"/>
              <a:t>– рисунки для слайдов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92867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hlinkClick r:id="rId7"/>
              </a:rPr>
              <a:t>http://rus.1september.ru/article.php?ID=200203206</a:t>
            </a:r>
            <a:r>
              <a:rPr lang="ru-RU" sz="1400" dirty="0" smtClean="0"/>
              <a:t> - </a:t>
            </a:r>
            <a:r>
              <a:rPr lang="ru-RU" sz="1400" b="1" dirty="0" smtClean="0"/>
              <a:t>Н.М.РУХЛЕНКО. </a:t>
            </a:r>
            <a:r>
              <a:rPr lang="ru-RU" sz="1400" dirty="0" smtClean="0"/>
              <a:t>Чередование гласных в корнях слов (на примере малых фольклорных форм)</a:t>
            </a:r>
          </a:p>
        </p:txBody>
      </p:sp>
      <p:sp>
        <p:nvSpPr>
          <p:cNvPr id="18" name="Rectangle 38"/>
          <p:cNvSpPr>
            <a:spLocks noChangeArrowheads="1"/>
          </p:cNvSpPr>
          <p:nvPr/>
        </p:nvSpPr>
        <p:spPr bwMode="auto">
          <a:xfrm>
            <a:off x="642910" y="1571612"/>
            <a:ext cx="72152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400" dirty="0">
                <a:hlinkClick r:id="rId8"/>
              </a:rPr>
              <a:t>http://didaktor.ru/priyomy-mediadidaktiki</a:t>
            </a:r>
            <a:r>
              <a:rPr lang="ru-RU" sz="1400" dirty="0" smtClean="0">
                <a:hlinkClick r:id="rId8"/>
              </a:rPr>
              <a:t>/</a:t>
            </a:r>
            <a:r>
              <a:rPr lang="ru-RU" sz="1400" dirty="0" smtClean="0"/>
              <a:t> - идея </a:t>
            </a:r>
            <a:r>
              <a:rPr lang="ru-RU" sz="1400" dirty="0"/>
              <a:t>приемов </a:t>
            </a:r>
            <a:r>
              <a:rPr lang="ru-RU" sz="1400" dirty="0" err="1"/>
              <a:t>медиатехники</a:t>
            </a:r>
            <a:r>
              <a:rPr lang="ru-RU" sz="1400" dirty="0"/>
              <a:t> (анимированная </a:t>
            </a:r>
            <a:r>
              <a:rPr lang="ru-RU" sz="1400" dirty="0" err="1"/>
              <a:t>сорбонка</a:t>
            </a:r>
            <a:r>
              <a:rPr lang="ru-RU" sz="1400" dirty="0"/>
              <a:t>: слайды 18-21, </a:t>
            </a:r>
            <a:r>
              <a:rPr lang="ru-RU" sz="1400" dirty="0" smtClean="0"/>
              <a:t>интерактивный диктант: </a:t>
            </a:r>
            <a:r>
              <a:rPr lang="ru-RU" sz="1400" dirty="0"/>
              <a:t>слайды 22 – 26)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.MICROSOF-B96C92\Мои документы\МОЯ\УЧЕБНИК\dfdfd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</p:spPr>
      </p:pic>
      <p:sp>
        <p:nvSpPr>
          <p:cNvPr id="1050" name="AutoShape 26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 descr="Смайлы Эмо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8"/>
          <p:cNvGrpSpPr/>
          <p:nvPr/>
        </p:nvGrpSpPr>
        <p:grpSpPr>
          <a:xfrm>
            <a:off x="3059832" y="764704"/>
            <a:ext cx="3024336" cy="576064"/>
            <a:chOff x="2987824" y="2708920"/>
            <a:chExt cx="2952328" cy="1022601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2708920"/>
              <a:ext cx="2952328" cy="1022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8" name="Прямоугольник 47">
              <a:hlinkClick r:id="rId5" action="ppaction://hlinksldjump"/>
            </p:cNvPr>
            <p:cNvSpPr/>
            <p:nvPr/>
          </p:nvSpPr>
          <p:spPr>
            <a:xfrm>
              <a:off x="2987824" y="2836747"/>
              <a:ext cx="2952328" cy="81952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  <a:cs typeface="Arial" pitchFamily="34" charset="0"/>
                </a:rPr>
                <a:t>ТЕОРИЯ</a:t>
              </a:r>
              <a:endParaRPr lang="ru-RU" sz="2400" b="1" dirty="0"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4" name="Группа 79"/>
          <p:cNvGrpSpPr/>
          <p:nvPr/>
        </p:nvGrpSpPr>
        <p:grpSpPr>
          <a:xfrm>
            <a:off x="755576" y="2492896"/>
            <a:ext cx="3528391" cy="864096"/>
            <a:chOff x="3512883" y="548680"/>
            <a:chExt cx="2499277" cy="2574286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888" y="548680"/>
              <a:ext cx="2448272" cy="25742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Прямоугольник 55">
              <a:hlinkClick r:id="rId7" action="ppaction://hlinksldjump"/>
            </p:cNvPr>
            <p:cNvSpPr/>
            <p:nvPr/>
          </p:nvSpPr>
          <p:spPr>
            <a:xfrm>
              <a:off x="3512883" y="763204"/>
              <a:ext cx="2448272" cy="220060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Тренажер</a:t>
              </a:r>
            </a:p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ru-RU" sz="2400" b="1" dirty="0" smtClean="0">
                  <a:latin typeface="Comic Sans MS" pitchFamily="66" charset="0"/>
                  <a:cs typeface="Arial" pitchFamily="34" charset="0"/>
                </a:rPr>
                <a:t>О или А?</a:t>
              </a:r>
              <a:endPara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99"/>
          <p:cNvGrpSpPr/>
          <p:nvPr/>
        </p:nvGrpSpPr>
        <p:grpSpPr>
          <a:xfrm>
            <a:off x="4908132" y="4608559"/>
            <a:ext cx="3480292" cy="908674"/>
            <a:chOff x="6588224" y="4572655"/>
            <a:chExt cx="2255833" cy="931868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588224" y="4572655"/>
              <a:ext cx="2232248" cy="9318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9" name="Прямоугольник 58">
              <a:hlinkClick r:id="rId9" action="ppaction://hlinksldjump"/>
            </p:cNvPr>
            <p:cNvSpPr/>
            <p:nvPr/>
          </p:nvSpPr>
          <p:spPr>
            <a:xfrm>
              <a:off x="6588224" y="4692216"/>
              <a:ext cx="2255833" cy="72595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Тренажер «проверь себя»</a:t>
              </a:r>
            </a:p>
            <a:p>
              <a:pPr algn="ctr"/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Пятнашки</a:t>
              </a:r>
              <a:endPara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97"/>
          <p:cNvGrpSpPr/>
          <p:nvPr/>
        </p:nvGrpSpPr>
        <p:grpSpPr>
          <a:xfrm>
            <a:off x="827584" y="1412776"/>
            <a:ext cx="3384376" cy="936104"/>
            <a:chOff x="3059832" y="764704"/>
            <a:chExt cx="2808312" cy="129614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59832" y="764704"/>
              <a:ext cx="2808312" cy="12961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Прямоугольник 14">
              <a:hlinkClick r:id="rId11" action="ppaction://hlinksldjump"/>
            </p:cNvPr>
            <p:cNvSpPr/>
            <p:nvPr/>
          </p:nvSpPr>
          <p:spPr>
            <a:xfrm>
              <a:off x="3059832" y="864407"/>
              <a:ext cx="2808312" cy="115061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Тест</a:t>
              </a:r>
              <a:r>
                <a:rPr lang="en-US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  </a:t>
              </a:r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Знаете ли Вы Теорию?</a:t>
              </a:r>
            </a:p>
          </p:txBody>
        </p:sp>
      </p:grpSp>
      <p:grpSp>
        <p:nvGrpSpPr>
          <p:cNvPr id="7" name="Группа 98"/>
          <p:cNvGrpSpPr/>
          <p:nvPr/>
        </p:nvGrpSpPr>
        <p:grpSpPr>
          <a:xfrm>
            <a:off x="4910106" y="2487463"/>
            <a:ext cx="3488954" cy="869529"/>
            <a:chOff x="6228184" y="908720"/>
            <a:chExt cx="2456500" cy="1584176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28184" y="908720"/>
              <a:ext cx="2448272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4" name="Прямоугольник 83">
              <a:hlinkClick r:id="rId13" action="ppaction://hlinksldjump"/>
            </p:cNvPr>
            <p:cNvSpPr/>
            <p:nvPr/>
          </p:nvSpPr>
          <p:spPr>
            <a:xfrm>
              <a:off x="6278317" y="1039910"/>
              <a:ext cx="2406367" cy="134575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Тренажер</a:t>
              </a:r>
            </a:p>
            <a:p>
              <a:r>
                <a:rPr lang="ru-RU" sz="2000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    </a:t>
              </a:r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Третье Лишнее</a:t>
              </a:r>
              <a:endPara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84"/>
          <p:cNvGrpSpPr/>
          <p:nvPr/>
        </p:nvGrpSpPr>
        <p:grpSpPr>
          <a:xfrm>
            <a:off x="683568" y="3501008"/>
            <a:ext cx="3672408" cy="864096"/>
            <a:chOff x="3491879" y="548680"/>
            <a:chExt cx="2564894" cy="1584176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63888" y="548680"/>
              <a:ext cx="2448272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7" name="Прямоугольник 86">
              <a:hlinkClick r:id="rId15" action="ppaction://hlinksldjump"/>
            </p:cNvPr>
            <p:cNvSpPr/>
            <p:nvPr/>
          </p:nvSpPr>
          <p:spPr>
            <a:xfrm>
              <a:off x="3491879" y="548680"/>
              <a:ext cx="2564894" cy="152349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cap="all" dirty="0" smtClean="0">
                  <a:latin typeface="Comic Sans MS" pitchFamily="66" charset="0"/>
                  <a:cs typeface="Arial" pitchFamily="34" charset="0"/>
                </a:rPr>
                <a:t>   </a:t>
              </a:r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Интерактивный</a:t>
              </a:r>
            </a:p>
            <a:p>
              <a:pPr algn="ctr"/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Диктант</a:t>
              </a:r>
              <a:endPara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87"/>
          <p:cNvGrpSpPr/>
          <p:nvPr/>
        </p:nvGrpSpPr>
        <p:grpSpPr>
          <a:xfrm>
            <a:off x="4826280" y="3501008"/>
            <a:ext cx="3634152" cy="792088"/>
            <a:chOff x="3491879" y="548680"/>
            <a:chExt cx="2564894" cy="1584176"/>
          </a:xfrm>
        </p:grpSpPr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63888" y="548680"/>
              <a:ext cx="2448272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0" name="Прямоугольник 89">
              <a:hlinkClick r:id="rId17" action="ppaction://hlinksldjump"/>
            </p:cNvPr>
            <p:cNvSpPr/>
            <p:nvPr/>
          </p:nvSpPr>
          <p:spPr>
            <a:xfrm>
              <a:off x="3491879" y="548680"/>
              <a:ext cx="2564894" cy="14773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Тренажер</a:t>
              </a:r>
            </a:p>
            <a:p>
              <a:pPr algn="ctr"/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Мозаика</a:t>
              </a:r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719571" y="4653137"/>
            <a:ext cx="3672408" cy="864096"/>
            <a:chOff x="3491879" y="548680"/>
            <a:chExt cx="2564894" cy="1584176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63888" y="548680"/>
              <a:ext cx="2448272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3" name="Прямоугольник 92">
              <a:hlinkClick r:id="rId18" action="ppaction://hlinksldjump"/>
            </p:cNvPr>
            <p:cNvSpPr/>
            <p:nvPr/>
          </p:nvSpPr>
          <p:spPr>
            <a:xfrm>
              <a:off x="3491879" y="778639"/>
              <a:ext cx="256489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Тренажер</a:t>
              </a:r>
            </a:p>
            <a:p>
              <a:pPr algn="ctr"/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Загадки</a:t>
              </a:r>
              <a:endPara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93"/>
          <p:cNvGrpSpPr/>
          <p:nvPr/>
        </p:nvGrpSpPr>
        <p:grpSpPr>
          <a:xfrm>
            <a:off x="4826280" y="1435195"/>
            <a:ext cx="3600400" cy="864096"/>
            <a:chOff x="3505577" y="548680"/>
            <a:chExt cx="2564894" cy="1584176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563888" y="548680"/>
              <a:ext cx="2448272" cy="15841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6" name="Прямоугольник 95">
              <a:hlinkClick r:id="rId20" action="ppaction://hlinksldjump"/>
            </p:cNvPr>
            <p:cNvSpPr/>
            <p:nvPr/>
          </p:nvSpPr>
          <p:spPr>
            <a:xfrm>
              <a:off x="3505577" y="680695"/>
              <a:ext cx="256489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cap="all" dirty="0" smtClean="0">
                  <a:solidFill>
                    <a:schemeClr val="tx2"/>
                  </a:solidFill>
                  <a:latin typeface="Comic Sans MS" pitchFamily="66" charset="0"/>
                  <a:cs typeface="Arial" pitchFamily="34" charset="0"/>
                </a:rPr>
                <a:t>Кроссворд</a:t>
              </a:r>
            </a:p>
            <a:p>
              <a:pPr algn="ctr"/>
              <a:r>
                <a:rPr lang="ru-RU" sz="2400" b="1" cap="all" dirty="0" smtClean="0">
                  <a:latin typeface="Comic Sans MS" pitchFamily="66" charset="0"/>
                  <a:cs typeface="Arial" pitchFamily="34" charset="0"/>
                </a:rPr>
                <a:t>Угадай  слово</a:t>
              </a:r>
            </a:p>
          </p:txBody>
        </p:sp>
      </p:grpSp>
      <p:sp>
        <p:nvSpPr>
          <p:cNvPr id="97" name="Скругленный прямоугольник 96"/>
          <p:cNvSpPr/>
          <p:nvPr/>
        </p:nvSpPr>
        <p:spPr>
          <a:xfrm>
            <a:off x="2627784" y="188640"/>
            <a:ext cx="4176464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Comic Sans MS" pitchFamily="66" charset="0"/>
              </a:rPr>
              <a:t>СОДЕРЖАНИЕ</a:t>
            </a:r>
            <a:endParaRPr lang="ru-RU" sz="28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699792" y="6165304"/>
            <a:ext cx="3888336" cy="468000"/>
            <a:chOff x="2987824" y="6165304"/>
            <a:chExt cx="3888336" cy="468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995936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987824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Управляющая кнопка: далее 53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Управляющая кнопка: назад 54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Управляющая кнопка: сведения 56">
              <a:hlinkClick r:id="rId5" action="ppaction://hlinksldjump" highlightClick="1"/>
            </p:cNvPr>
            <p:cNvSpPr/>
            <p:nvPr/>
          </p:nvSpPr>
          <p:spPr>
            <a:xfrm>
              <a:off x="3131840" y="6237312"/>
              <a:ext cx="648000" cy="324000"/>
            </a:xfrm>
            <a:prstGeom prst="actionButtonInformation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AutoShape 12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39952" y="6237312"/>
              <a:ext cx="648000" cy="324000"/>
            </a:xfrm>
            <a:prstGeom prst="actionButtonReturn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Picture 2" descr="E:\Новая папка\school2179.gif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4" y="267366"/>
            <a:ext cx="1186597" cy="12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Новая папка\school2183.gif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8" y="387584"/>
            <a:ext cx="1302983" cy="11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Прямоугольник 84"/>
          <p:cNvSpPr/>
          <p:nvPr/>
        </p:nvSpPr>
        <p:spPr>
          <a:xfrm>
            <a:off x="214282" y="3500438"/>
            <a:ext cx="200026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КЛ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Н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 / 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КЛ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600" dirty="0" smtClean="0">
                <a:latin typeface="Arial Black" pitchFamily="34" charset="0"/>
              </a:rPr>
              <a:t>Н</a:t>
            </a:r>
            <a:r>
              <a:rPr lang="en-US" sz="1600" dirty="0" smtClean="0">
                <a:latin typeface="Arial Black" pitchFamily="34" charset="0"/>
              </a:rPr>
              <a:t>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282" y="4857760"/>
            <a:ext cx="2000264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ТВ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Р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 / 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ТВ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600" dirty="0" smtClean="0">
                <a:latin typeface="Arial Black" pitchFamily="34" charset="0"/>
              </a:rPr>
              <a:t>Р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214282" y="4429132"/>
            <a:ext cx="2000264" cy="33855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ПЛ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В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 / </a:t>
            </a:r>
            <a:r>
              <a:rPr lang="en-US" sz="1600" dirty="0" smtClean="0">
                <a:latin typeface="Arial Black" pitchFamily="34" charset="0"/>
              </a:rPr>
              <a:t>-</a:t>
            </a:r>
            <a:r>
              <a:rPr lang="ru-RU" sz="1600" dirty="0" smtClean="0">
                <a:latin typeface="Arial Black" pitchFamily="34" charset="0"/>
              </a:rPr>
              <a:t>ПЛ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600" dirty="0" smtClean="0">
                <a:latin typeface="Arial Black" pitchFamily="34" charset="0"/>
              </a:rPr>
              <a:t>В</a:t>
            </a:r>
            <a:r>
              <a:rPr lang="en-US" sz="1600" dirty="0" smtClean="0">
                <a:latin typeface="Arial Black" pitchFamily="34" charset="0"/>
              </a:rPr>
              <a:t>-</a:t>
            </a:r>
            <a:endParaRPr lang="ru-RU" sz="1600" dirty="0" smtClean="0">
              <a:latin typeface="Arial Black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357422" y="3000372"/>
            <a:ext cx="20002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-М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К- / -М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К-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357422" y="3500438"/>
            <a:ext cx="207170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-Р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ВН- / -Р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ВН-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500562" y="3000372"/>
            <a:ext cx="20002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Ж- / -Л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Г-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214810" y="3857628"/>
            <a:ext cx="264320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-Р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С- / -Р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СТ(Р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Щ)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6929454" y="3071810"/>
            <a:ext cx="18573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-К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С- / -К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С-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500562" y="3429001"/>
            <a:ext cx="20002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-СК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ru-RU" sz="1600" dirty="0" smtClean="0">
                <a:latin typeface="Arial Black" pitchFamily="34" charset="0"/>
              </a:rPr>
              <a:t>Ч- / -СК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dirty="0" smtClean="0">
                <a:latin typeface="Arial Black" pitchFamily="34" charset="0"/>
              </a:rPr>
              <a:t>К-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282" y="4000504"/>
            <a:ext cx="2000264" cy="2857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 Г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Р- / -Г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Р-</a:t>
            </a:r>
            <a:endParaRPr lang="ru-RU" sz="16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3000372"/>
            <a:ext cx="200026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Black" pitchFamily="34" charset="0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 З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Р- / -З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Р-</a:t>
            </a:r>
            <a:endParaRPr lang="ru-RU" sz="16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6948264" y="3573016"/>
            <a:ext cx="201622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-Б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Р- / -Б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Р-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-Д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Р- / -Д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Р-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-М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Р- / -М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Р-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-П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Р- / -П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Р-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-Т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Р- / -Т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Р-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-Ж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Г- / -Ж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Г-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-БЛ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СТ-/-БЛ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СТ-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-Ч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Т- / -Ч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Т-</a:t>
            </a:r>
          </a:p>
          <a:p>
            <a:pPr algn="ctr"/>
            <a:r>
              <a:rPr lang="ru-RU" sz="1600" dirty="0" smtClean="0">
                <a:latin typeface="Arial Black" pitchFamily="34" charset="0"/>
              </a:rPr>
              <a:t>-СТ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r>
              <a:rPr lang="ru-RU" sz="1600" dirty="0" smtClean="0">
                <a:latin typeface="Arial Black" pitchFamily="34" charset="0"/>
              </a:rPr>
              <a:t>Л-/-СТ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600" dirty="0" smtClean="0">
                <a:latin typeface="Arial Black" pitchFamily="34" charset="0"/>
              </a:rPr>
              <a:t>Л-</a:t>
            </a:r>
            <a:endParaRPr lang="ru-RU" sz="1600" dirty="0">
              <a:latin typeface="Arial Black" pitchFamily="34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2699792" y="6165304"/>
            <a:ext cx="3888336" cy="468000"/>
            <a:chOff x="2987824" y="6165304"/>
            <a:chExt cx="3888336" cy="46800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3995936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004048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012160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987824" y="6165304"/>
              <a:ext cx="864000" cy="4680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Управляющая кнопка: далее 94">
              <a:hlinkClick r:id="" action="ppaction://hlinkshowjump?jump=nextslide" highlightClick="1"/>
            </p:cNvPr>
            <p:cNvSpPr/>
            <p:nvPr/>
          </p:nvSpPr>
          <p:spPr>
            <a:xfrm>
              <a:off x="6156176" y="6237312"/>
              <a:ext cx="648000" cy="324000"/>
            </a:xfrm>
            <a:prstGeom prst="actionButtonForwardNex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Управляющая кнопка: назад 96">
              <a:hlinkClick r:id="" action="ppaction://hlinkshowjump?jump=previousslide" highlightClick="1"/>
            </p:cNvPr>
            <p:cNvSpPr/>
            <p:nvPr/>
          </p:nvSpPr>
          <p:spPr>
            <a:xfrm>
              <a:off x="5148064" y="6237312"/>
              <a:ext cx="648000" cy="324000"/>
            </a:xfrm>
            <a:prstGeom prst="actionButtonBackPrevious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AutoShape 12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39952" y="6237312"/>
              <a:ext cx="648000" cy="324000"/>
            </a:xfrm>
            <a:prstGeom prst="actionButtonReturn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Управляющая кнопка: домой 107">
            <a:hlinkClick r:id="rId3" action="ppaction://hlinksldjump" highlightClick="1"/>
          </p:cNvPr>
          <p:cNvSpPr/>
          <p:nvPr/>
        </p:nvSpPr>
        <p:spPr>
          <a:xfrm>
            <a:off x="2854678" y="6237312"/>
            <a:ext cx="602316" cy="324000"/>
          </a:xfrm>
          <a:prstGeom prst="actionButtonHom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0" y="2924944"/>
            <a:ext cx="9144000" cy="3933056"/>
            <a:chOff x="2357422" y="4857760"/>
            <a:chExt cx="4500594" cy="1643050"/>
          </a:xfrm>
          <a:blipFill>
            <a:blip r:embed="rId4"/>
            <a:stretch>
              <a:fillRect/>
            </a:stretch>
          </a:blipFill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357422" y="4857760"/>
              <a:ext cx="4500594" cy="164305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/>
                </a:rPr>
                <a:t>-ТВ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/>
                </a:rPr>
                <a:t>Р-/-ТВ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/>
                </a:rPr>
                <a:t>Р-</a:t>
              </a:r>
            </a:p>
            <a:p>
              <a:pPr lvl="0" algn="ctr"/>
              <a:r>
                <a:rPr lang="ru-RU" sz="3200" b="1" u="sng" dirty="0" smtClean="0">
                  <a:solidFill>
                    <a:srgbClr val="008000"/>
                  </a:solidFill>
                  <a:latin typeface="Arial"/>
                </a:rPr>
                <a:t>Без ударения </a:t>
              </a:r>
              <a:r>
                <a:rPr lang="ru-RU" sz="3200" b="1" dirty="0" smtClean="0">
                  <a:solidFill>
                    <a:srgbClr val="000000"/>
                  </a:solidFill>
                  <a:latin typeface="Arial"/>
                </a:rPr>
                <a:t>пишется </a:t>
              </a:r>
              <a:r>
                <a:rPr lang="ru-RU" sz="32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rgbClr val="000000"/>
                  </a:solidFill>
                  <a:latin typeface="Arial"/>
                </a:rPr>
                <a:t>, </a:t>
              </a:r>
            </a:p>
            <a:p>
              <a:pPr lvl="0" algn="ctr"/>
              <a:r>
                <a:rPr lang="ru-RU" sz="3200" b="1" dirty="0" smtClean="0">
                  <a:solidFill>
                    <a:schemeClr val="tx1"/>
                  </a:solidFill>
                  <a:latin typeface="Arial"/>
                </a:rPr>
                <a:t>под ударением </a:t>
              </a:r>
              <a:r>
                <a:rPr lang="ru-RU" sz="3200" b="1" dirty="0" smtClean="0">
                  <a:solidFill>
                    <a:srgbClr val="000000"/>
                  </a:solidFill>
                  <a:latin typeface="Arial"/>
                </a:rPr>
                <a:t>может 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писаться</a:t>
              </a:r>
            </a:p>
            <a:p>
              <a:pPr lvl="0" algn="ctr"/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как 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, так и</a:t>
              </a:r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 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о:</a:t>
              </a:r>
            </a:p>
            <a:p>
              <a:pPr lvl="0" algn="ctr"/>
              <a:r>
                <a:rPr lang="ru-RU" sz="3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тв</a:t>
              </a:r>
              <a:r>
                <a:rPr lang="ru-RU" sz="32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3200" b="1" i="1" u="sng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3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ть, тв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рь, тв</a:t>
              </a:r>
              <a:r>
                <a:rPr lang="ru-RU" sz="32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рчество</a:t>
              </a:r>
              <a:endParaRPr lang="ru-RU" sz="2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/>
              <a:r>
                <a:rPr lang="ru-RU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             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ИСКЛ. - утв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рь</a:t>
              </a:r>
              <a:endParaRPr lang="ru-RU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Умножение 47"/>
            <p:cNvSpPr/>
            <p:nvPr/>
          </p:nvSpPr>
          <p:spPr>
            <a:xfrm>
              <a:off x="6415245" y="4984148"/>
              <a:ext cx="141767" cy="154698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2852936"/>
            <a:ext cx="8964488" cy="4005064"/>
            <a:chOff x="3668792" y="1118255"/>
            <a:chExt cx="3357586" cy="1643074"/>
          </a:xfrm>
          <a:blipFill>
            <a:blip r:embed="rId4"/>
            <a:stretch>
              <a:fillRect/>
            </a:stretch>
          </a:blip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668792" y="1118255"/>
              <a:ext cx="3357586" cy="16430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-Г</a:t>
              </a:r>
              <a:r>
                <a:rPr lang="ru-RU" sz="36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Р-/-Г</a:t>
              </a:r>
              <a:r>
                <a:rPr lang="ru-RU" sz="36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Р-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корне </a:t>
              </a:r>
              <a:r>
                <a:rPr lang="ru-RU" sz="32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под ударением 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</a:t>
              </a:r>
            </a:p>
            <a:p>
              <a:pPr algn="ctr"/>
              <a:r>
                <a:rPr lang="ru-RU" sz="3200" b="1" i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без ударения 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О:</a:t>
              </a:r>
              <a:endPara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заг</a:t>
              </a:r>
              <a:r>
                <a:rPr lang="ru-RU" sz="32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р, заг</a:t>
              </a:r>
              <a:r>
                <a:rPr lang="ru-RU" sz="32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е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</a:t>
              </a:r>
            </a:p>
            <a:p>
              <a:r>
                <a:rPr lang="ru-RU" sz="2000" b="1" i="1" dirty="0" smtClean="0">
                  <a:solidFill>
                    <a:srgbClr val="FF0000"/>
                  </a:solidFill>
                  <a:latin typeface="arial"/>
                </a:rPr>
                <a:t>                          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/>
                </a:rPr>
                <a:t>ИСКЛ. - приг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/>
                </a:rPr>
                <a:t>а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/>
                </a:rPr>
                <a:t>рь, изг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/>
                </a:rPr>
                <a:t>а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/>
                </a:rPr>
                <a:t>рь, выг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/>
                </a:rPr>
                <a:t>а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/>
                </a:rPr>
                <a:t>рки.</a:t>
              </a:r>
              <a:endPara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Умножение 41"/>
            <p:cNvSpPr/>
            <p:nvPr/>
          </p:nvSpPr>
          <p:spPr>
            <a:xfrm>
              <a:off x="6651967" y="1307841"/>
              <a:ext cx="146418" cy="200020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0" y="2924944"/>
            <a:ext cx="9144000" cy="3933056"/>
            <a:chOff x="0" y="2996952"/>
            <a:chExt cx="3428992" cy="1643074"/>
          </a:xfrm>
          <a:blipFill>
            <a:blip r:embed="rId4"/>
            <a:stretch>
              <a:fillRect/>
            </a:stretch>
          </a:blipFill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0" y="2996952"/>
              <a:ext cx="3428992" cy="16430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4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-КЛ</a:t>
              </a:r>
              <a:r>
                <a:rPr lang="ru-RU" sz="36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Н-/-КЛ</a:t>
              </a:r>
              <a:r>
                <a:rPr lang="ru-RU" sz="36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6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Н-</a:t>
              </a:r>
            </a:p>
            <a:p>
              <a:pPr algn="ctr"/>
              <a:r>
                <a:rPr lang="ru-RU" sz="32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Без ударения 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пишется </a:t>
              </a:r>
              <a:r>
                <a:rPr lang="ru-RU" sz="32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/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под ударением 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может писаться </a:t>
              </a:r>
            </a:p>
            <a:p>
              <a:pPr algn="ctr"/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как 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так и 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о:</a:t>
              </a:r>
              <a:endParaRPr lang="ru-RU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накл</a:t>
              </a:r>
              <a:r>
                <a:rPr lang="ru-RU" sz="28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28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ть, кл</a:t>
              </a:r>
              <a:r>
                <a:rPr lang="ru-RU" sz="28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няться, покл</a:t>
              </a:r>
              <a:r>
                <a:rPr lang="ru-RU" sz="28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Умножение 78"/>
            <p:cNvSpPr/>
            <p:nvPr/>
          </p:nvSpPr>
          <p:spPr>
            <a:xfrm>
              <a:off x="3091646" y="3117281"/>
              <a:ext cx="135015" cy="150410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0" y="2780928"/>
            <a:ext cx="9144000" cy="4077072"/>
            <a:chOff x="251521" y="2924943"/>
            <a:chExt cx="8640960" cy="3456384"/>
          </a:xfrm>
          <a:blipFill>
            <a:blip r:embed="rId4"/>
            <a:stretch>
              <a:fillRect/>
            </a:stretch>
          </a:blipFill>
        </p:grpSpPr>
        <p:grpSp>
          <p:nvGrpSpPr>
            <p:cNvPr id="52" name="Группа 51"/>
            <p:cNvGrpSpPr/>
            <p:nvPr/>
          </p:nvGrpSpPr>
          <p:grpSpPr>
            <a:xfrm>
              <a:off x="251521" y="2924943"/>
              <a:ext cx="8640960" cy="3456384"/>
              <a:chOff x="5391124" y="2537513"/>
              <a:chExt cx="4000528" cy="1643074"/>
            </a:xfrm>
            <a:grpFill/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5391124" y="2537513"/>
                <a:ext cx="4000528" cy="164307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i="1" dirty="0" smtClean="0">
                    <a:solidFill>
                      <a:srgbClr val="000000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" pitchFamily="34" charset="0"/>
                    <a:cs typeface="Arial" pitchFamily="34" charset="0"/>
                  </a:rPr>
                  <a:t>-ПЛ</a:t>
                </a:r>
                <a:r>
                  <a:rPr lang="ru-RU" sz="3600" b="1" i="1" dirty="0" smtClean="0">
                    <a:solidFill>
                      <a:srgbClr val="0000CC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3600" b="1" i="1" dirty="0" smtClean="0">
                    <a:solidFill>
                      <a:srgbClr val="000000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" pitchFamily="34" charset="0"/>
                    <a:cs typeface="Arial" pitchFamily="34" charset="0"/>
                  </a:rPr>
                  <a:t>В-/-ПЛ</a:t>
                </a:r>
                <a:r>
                  <a:rPr lang="ru-RU" sz="3600" b="1" i="1" dirty="0" smtClean="0">
                    <a:solidFill>
                      <a:srgbClr val="006600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3600" b="1" i="1" dirty="0" smtClean="0">
                    <a:solidFill>
                      <a:srgbClr val="000000"/>
                    </a:solidFill>
                    <a:effectLst>
                      <a:glow rad="101600">
                        <a:srgbClr val="FFFF00">
                          <a:alpha val="60000"/>
                        </a:srgbClr>
                      </a:glow>
                    </a:effectLst>
                    <a:latin typeface="Arial" pitchFamily="34" charset="0"/>
                    <a:cs typeface="Arial" pitchFamily="34" charset="0"/>
                  </a:rPr>
                  <a:t>В-</a:t>
                </a:r>
              </a:p>
              <a:p>
                <a:pPr algn="ctr"/>
                <a:r>
                  <a:rPr lang="ru-RU" sz="3200" b="1" i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– только в трёх словах:</a:t>
                </a:r>
              </a:p>
              <a:p>
                <a:pPr algn="ctr"/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ПЛ</a:t>
                </a:r>
                <a:r>
                  <a:rPr lang="ru-RU" sz="3200" b="1" i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ВЕЦ, ПЛ</a:t>
                </a:r>
                <a:r>
                  <a:rPr lang="ru-RU" sz="3200" b="1" i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ВЧИХА, ПЛ</a:t>
                </a:r>
                <a:r>
                  <a:rPr lang="ru-RU" sz="3200" b="1" i="1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О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ВЦЫ.</a:t>
                </a:r>
              </a:p>
              <a:p>
                <a:pPr algn="ctr"/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 остальных словах – </a:t>
                </a:r>
                <a:r>
                  <a:rPr lang="ru-RU" sz="3200" b="1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А:</a:t>
                </a:r>
              </a:p>
              <a:p>
                <a:pPr algn="ctr"/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пл</a:t>
                </a:r>
                <a:r>
                  <a:rPr lang="ru-RU" sz="3200" b="1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вник, спл</a:t>
                </a:r>
                <a:r>
                  <a:rPr lang="ru-RU" sz="3200" b="1" i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а</a:t>
                </a:r>
                <a:r>
                  <a:rPr lang="ru-RU" sz="3200" b="1" i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вляться</a:t>
                </a:r>
                <a:endParaRPr lang="ru-RU" sz="3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Умножение 50"/>
              <p:cNvSpPr/>
              <p:nvPr/>
            </p:nvSpPr>
            <p:spPr>
              <a:xfrm>
                <a:off x="8929718" y="2786058"/>
                <a:ext cx="214314" cy="200020"/>
              </a:xfrm>
              <a:prstGeom prst="mathMultiply">
                <a:avLst>
                  <a:gd name="adj1" fmla="val 447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2" name="Умножение 91"/>
            <p:cNvSpPr/>
            <p:nvPr/>
          </p:nvSpPr>
          <p:spPr>
            <a:xfrm>
              <a:off x="8110425" y="3169125"/>
              <a:ext cx="288032" cy="288032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-145032" y="2889177"/>
            <a:ext cx="9289032" cy="3968823"/>
            <a:chOff x="2361380" y="7614592"/>
            <a:chExt cx="5225117" cy="1463982"/>
          </a:xfrm>
          <a:blipFill>
            <a:blip r:embed="rId4"/>
            <a:stretch>
              <a:fillRect/>
            </a:stretch>
          </a:blipFill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2361380" y="7614592"/>
              <a:ext cx="5225117" cy="14639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-/-</a:t>
              </a:r>
              <a:r>
                <a:rPr lang="ru-RU" sz="3200" b="1" i="1" dirty="0" smtClean="0">
                  <a:solidFill>
                    <a:srgbClr val="339933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Е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</a:t>
              </a:r>
            </a:p>
            <a:p>
              <a:pPr lvl="0" algn="ctr"/>
              <a:r>
                <a:rPr lang="ru-RU" sz="2800" b="1" dirty="0" smtClean="0">
                  <a:solidFill>
                    <a:srgbClr val="000000"/>
                  </a:solidFill>
                  <a:latin typeface="Verdana"/>
                  <a:ea typeface="Times New Roman"/>
                  <a:cs typeface="Times New Roman"/>
                </a:rPr>
                <a:t> 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В корне - </a:t>
              </a:r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И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, если за корнем есть      суффикс 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, </a:t>
              </a:r>
              <a:endParaRPr lang="en-US" sz="32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 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en-US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 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в корне - </a:t>
              </a:r>
              <a:r>
                <a:rPr lang="ru-RU" sz="3200" b="1" dirty="0" smtClean="0">
                  <a:solidFill>
                    <a:srgbClr val="339933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, если за корнем </a:t>
              </a:r>
              <a:r>
                <a:rPr lang="ru-RU" sz="3200" b="1" dirty="0" smtClean="0">
                  <a:solidFill>
                    <a:srgbClr val="FF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нет А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ea typeface="Times New Roman"/>
                  <a:cs typeface="Arial" pitchFamily="34" charset="0"/>
                </a:rPr>
                <a:t>: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8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      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соб</a:t>
              </a:r>
              <a:r>
                <a:rPr lang="ru-RU" sz="2800" b="1" i="1" dirty="0" smtClean="0">
                  <a:solidFill>
                    <a:srgbClr val="0000CC"/>
                  </a:solidFill>
                  <a:effectLst/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2800" b="1" i="1" dirty="0" smtClean="0"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ть – соб</a:t>
              </a:r>
              <a:r>
                <a:rPr lang="ru-RU" sz="2800" b="1" i="1" dirty="0" smtClean="0">
                  <a:solidFill>
                    <a:srgbClr val="339933"/>
                  </a:solidFill>
                  <a:effectLst/>
                  <a:latin typeface="Arial" pitchFamily="34" charset="0"/>
                  <a:cs typeface="Arial" pitchFamily="34" charset="0"/>
                </a:rPr>
                <a:t>е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ру, выж</a:t>
              </a:r>
              <a:r>
                <a:rPr lang="ru-RU" sz="2800" b="1" i="1" dirty="0" smtClean="0">
                  <a:solidFill>
                    <a:srgbClr val="0000CC"/>
                  </a:solidFill>
                  <a:effectLst/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</a:t>
              </a:r>
              <a:r>
                <a:rPr lang="ru-RU" sz="2800" b="1" i="1" dirty="0" smtClean="0"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ть – выж</a:t>
              </a:r>
              <a:r>
                <a:rPr lang="ru-RU" sz="2800" b="1" i="1" dirty="0" smtClean="0">
                  <a:solidFill>
                    <a:srgbClr val="339933"/>
                  </a:solidFill>
                  <a:effectLst/>
                  <a:latin typeface="Arial" pitchFamily="34" charset="0"/>
                  <a:cs typeface="Arial" pitchFamily="34" charset="0"/>
                </a:rPr>
                <a:t>е</a:t>
              </a:r>
              <a:r>
                <a:rPr lang="ru-RU" sz="2800" b="1" i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чь.</a:t>
              </a:r>
            </a:p>
            <a:p>
              <a:pPr lvl="0" algn="ctr"/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ИСКЛ.: сочетание, сочетать</a:t>
              </a:r>
              <a:endPara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Умножение 140"/>
            <p:cNvSpPr/>
            <p:nvPr/>
          </p:nvSpPr>
          <p:spPr>
            <a:xfrm>
              <a:off x="6857411" y="7752704"/>
              <a:ext cx="165264" cy="144775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2780929"/>
            <a:ext cx="9144000" cy="4077071"/>
            <a:chOff x="2361380" y="6950551"/>
            <a:chExt cx="5143536" cy="1463982"/>
          </a:xfrm>
          <a:blipFill>
            <a:blip r:embed="rId4"/>
            <a:stretch>
              <a:fillRect/>
            </a:stretch>
          </a:blip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361380" y="6950551"/>
              <a:ext cx="5143536" cy="146398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8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-Р</a:t>
              </a:r>
              <a:r>
                <a:rPr lang="ru-RU" sz="2800" b="1" i="1" dirty="0" smtClean="0">
                  <a:solidFill>
                    <a:srgbClr val="0000CC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ВН-/-Р</a:t>
              </a:r>
              <a:r>
                <a:rPr lang="ru-RU" sz="2800" b="1" i="1" dirty="0" smtClean="0">
                  <a:solidFill>
                    <a:srgbClr val="006600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ВН-</a:t>
              </a:r>
            </a:p>
            <a:p>
              <a:pPr lvl="0" algn="ctr"/>
              <a:r>
                <a:rPr lang="ru-RU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 в значении «равный, одинаковый»,</a:t>
              </a:r>
            </a:p>
            <a:p>
              <a:pPr lvl="0" algn="ctr"/>
              <a:r>
                <a: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«находящийся рядом»:</a:t>
              </a:r>
            </a:p>
            <a:p>
              <a:pPr lvl="0" algn="ctr"/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</a:t>
              </a:r>
              <a:r>
                <a:rPr lang="ru-RU" sz="28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внить, пор</a:t>
              </a:r>
              <a:r>
                <a:rPr lang="ru-RU" sz="28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вняться.</a:t>
              </a:r>
            </a:p>
            <a:p>
              <a:pPr lvl="0" algn="ctr"/>
              <a:r>
                <a:rPr lang="ru-RU" sz="28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в значении «ровный, гладкий, прямой»:</a:t>
              </a:r>
            </a:p>
            <a:p>
              <a:pPr lvl="0" algn="ctr"/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выр</a:t>
              </a:r>
              <a:r>
                <a:rPr lang="ru-RU" sz="28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внять , подр</a:t>
              </a:r>
              <a:r>
                <a:rPr lang="ru-RU" sz="28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внять.</a:t>
              </a:r>
            </a:p>
            <a:p>
              <a:pPr lvl="0" algn="ctr"/>
              <a:r>
                <a:rPr lang="ru-RU" sz="20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        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ИСКЛ.: поровну, ровесник, равнина</a:t>
              </a:r>
              <a:endPara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Умножение 60"/>
            <p:cNvSpPr/>
            <p:nvPr/>
          </p:nvSpPr>
          <p:spPr>
            <a:xfrm>
              <a:off x="6947443" y="7088663"/>
              <a:ext cx="165264" cy="144775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0" y="2780928"/>
            <a:ext cx="9144000" cy="4077072"/>
            <a:chOff x="2786050" y="3214686"/>
            <a:chExt cx="5286412" cy="2606648"/>
          </a:xfrm>
          <a:blipFill>
            <a:blip r:embed="rId4"/>
            <a:stretch>
              <a:fillRect/>
            </a:stretch>
          </a:blip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786050" y="3214686"/>
              <a:ext cx="5286412" cy="26066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-Р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СТ – (-Р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Щ-) / - Р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С – </a:t>
              </a:r>
            </a:p>
            <a:p>
              <a:pPr lvl="0" algn="ctr"/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перед СТ и Щ, </a:t>
              </a:r>
            </a:p>
            <a:p>
              <a:pPr lvl="0" algn="ctr"/>
              <a:r>
                <a:rPr lang="ru-RU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перед С.</a:t>
              </a:r>
            </a:p>
            <a:p>
              <a:pPr lvl="0"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ст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ение, выр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выр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щ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</a:t>
              </a:r>
            </a:p>
            <a:p>
              <a:pPr lvl="0"/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 ИСКЛ. - рост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к, Рост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в, ростовщ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</a:t>
              </a:r>
            </a:p>
            <a:p>
              <a:pPr lvl="0"/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отр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сль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 и его производные 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отраслев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й,        </a:t>
              </a:r>
            </a:p>
            <a:p>
              <a:pPr lvl="0"/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межотраслев</a:t>
              </a:r>
              <a:r>
                <a:rPr lang="ru-RU" sz="24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4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й </a:t>
              </a:r>
              <a:r>
                <a:rPr lang="ru-RU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 т. п.</a:t>
              </a:r>
            </a:p>
            <a:p>
              <a:pPr algn="ctr"/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Умножение 74"/>
            <p:cNvSpPr/>
            <p:nvPr/>
          </p:nvSpPr>
          <p:spPr>
            <a:xfrm>
              <a:off x="7534862" y="3434224"/>
              <a:ext cx="184040" cy="203257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0" y="2780928"/>
            <a:ext cx="9144000" cy="4077072"/>
            <a:chOff x="3202379" y="-365180"/>
            <a:chExt cx="4857784" cy="1643074"/>
          </a:xfrm>
          <a:blipFill>
            <a:blip r:embed="rId4"/>
            <a:stretch>
              <a:fillRect/>
            </a:stretch>
          </a:blipFill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202379" y="-365180"/>
              <a:ext cx="4857784" cy="16430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FontTx/>
                <a:buChar char="-"/>
              </a:pP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СК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К- / -СК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Ч-</a:t>
              </a:r>
            </a:p>
            <a:p>
              <a:pPr algn="ctr">
                <a:buFontTx/>
                <a:buChar char="-"/>
              </a:pPr>
              <a:r>
                <a:rPr lang="ru-RU" sz="36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перед К, </a:t>
              </a:r>
              <a:r>
                <a:rPr lang="ru-RU" sz="36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перед </a:t>
              </a:r>
              <a:r>
                <a:rPr lang="ru-RU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</a:t>
              </a:r>
              <a:r>
                <a:rPr lang="ru-RU" sz="36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Ск</a:t>
              </a:r>
              <a:r>
                <a:rPr lang="ru-RU" sz="3200" b="1" i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ать, проск</a:t>
              </a:r>
              <a:r>
                <a:rPr lang="ru-RU" sz="3200" b="1" i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ать, на ск</a:t>
              </a:r>
              <a:r>
                <a:rPr lang="ru-RU" sz="3200" b="1" i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у,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выск</a:t>
              </a:r>
              <a:r>
                <a:rPr lang="ru-RU" sz="32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а, заск</a:t>
              </a:r>
              <a:r>
                <a:rPr lang="ru-RU" sz="32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ить, выск</a:t>
              </a:r>
              <a:r>
                <a:rPr lang="ru-RU" sz="3200" b="1" i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ч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ить.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ИСКЛ. – (я) скачу, (делаю)скачок , скачи (и  </a:t>
              </a:r>
            </a:p>
            <a:p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      ты)</a:t>
              </a:r>
            </a:p>
            <a:p>
              <a:endPara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Умножение 69"/>
            <p:cNvSpPr/>
            <p:nvPr/>
          </p:nvSpPr>
          <p:spPr>
            <a:xfrm>
              <a:off x="7543997" y="-220083"/>
              <a:ext cx="196066" cy="196150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0" y="2852936"/>
            <a:ext cx="9144000" cy="4005064"/>
            <a:chOff x="2214546" y="3357562"/>
            <a:chExt cx="4714908" cy="1643074"/>
          </a:xfrm>
          <a:blipFill>
            <a:blip r:embed="rId4"/>
            <a:stretch>
              <a:fillRect/>
            </a:stretch>
          </a:blip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214546" y="3357562"/>
              <a:ext cx="4714908" cy="164307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-М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К-/-М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К-</a:t>
              </a:r>
            </a:p>
            <a:p>
              <a:pPr algn="ctr"/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в значении «опускать что-либо в жидкость»: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обм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кнуть кисть в краску.</a:t>
              </a:r>
            </a:p>
            <a:p>
              <a:pPr algn="ctr"/>
              <a:r>
                <a:rPr lang="ru-RU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– в значении «пропускать жидкость»: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пром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кашка.</a:t>
              </a:r>
              <a:endParaRPr lang="ru-RU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Умножение 44"/>
            <p:cNvSpPr/>
            <p:nvPr/>
          </p:nvSpPr>
          <p:spPr>
            <a:xfrm>
              <a:off x="6428469" y="3475727"/>
              <a:ext cx="214314" cy="200020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0" y="2780928"/>
            <a:ext cx="9144000" cy="4077072"/>
            <a:chOff x="4143372" y="3330416"/>
            <a:chExt cx="3286148" cy="1357322"/>
          </a:xfrm>
          <a:blipFill>
            <a:blip r:embed="rId4"/>
            <a:stretch>
              <a:fillRect/>
            </a:stretch>
          </a:blipFill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4143372" y="3330416"/>
              <a:ext cx="3286148" cy="13573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-Л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Г-/-Л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Ж-</a:t>
              </a:r>
            </a:p>
            <a:p>
              <a:pPr algn="ctr"/>
              <a:endParaRPr lang="ru-RU" sz="32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32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перед Г, </a:t>
              </a:r>
              <a:r>
                <a:rPr lang="ru-RU" sz="3200" b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– перед Ж:</a:t>
              </a:r>
            </a:p>
            <a:p>
              <a:pPr algn="ctr"/>
              <a:r>
                <a:rPr lang="ru-RU" sz="32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предл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г</a:t>
              </a:r>
              <a:r>
                <a:rPr lang="ru-RU" sz="32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ать, предл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u="sng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ж</a:t>
              </a:r>
              <a:r>
                <a:rPr lang="ru-RU" sz="3200" b="1" i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ить</a:t>
              </a:r>
            </a:p>
            <a:p>
              <a:pPr algn="ctr"/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ИСКЛ.:  пол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г</a:t>
              </a:r>
              <a:endPara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Умножение 77"/>
            <p:cNvSpPr/>
            <p:nvPr/>
          </p:nvSpPr>
          <p:spPr>
            <a:xfrm>
              <a:off x="7054471" y="3450279"/>
              <a:ext cx="155268" cy="128102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0" y="2852936"/>
            <a:ext cx="9144000" cy="4005064"/>
            <a:chOff x="4143372" y="3357562"/>
            <a:chExt cx="3286148" cy="1357322"/>
          </a:xfrm>
          <a:blipFill>
            <a:blip r:embed="rId4"/>
            <a:stretch>
              <a:fillRect/>
            </a:stretch>
          </a:blipFill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143372" y="3357562"/>
              <a:ext cx="3286148" cy="13573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-К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С-/-К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С-</a:t>
              </a:r>
            </a:p>
            <a:p>
              <a:pPr algn="ctr"/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, если за корнем есть суффикс </a:t>
              </a:r>
              <a:r>
                <a:rPr lang="ru-RU" sz="3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algn="ctr"/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, если за корнем </a:t>
              </a:r>
              <a:r>
                <a:rPr lang="ru-RU" sz="3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нет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 суффикса </a:t>
              </a:r>
              <a:r>
                <a:rPr lang="ru-RU" sz="32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:</a:t>
              </a:r>
            </a:p>
            <a:p>
              <a:pPr algn="ctr"/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к</a:t>
              </a:r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2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ться, прик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с</a:t>
              </a:r>
              <a:r>
                <a:rPr lang="ru-RU" sz="3200" b="1" i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sz="3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овение</a:t>
              </a:r>
              <a:endPara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Умножение 63"/>
            <p:cNvSpPr/>
            <p:nvPr/>
          </p:nvSpPr>
          <p:spPr>
            <a:xfrm>
              <a:off x="7054471" y="3479580"/>
              <a:ext cx="129390" cy="122018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0" y="2852936"/>
            <a:ext cx="9144000" cy="4005064"/>
            <a:chOff x="0" y="3357562"/>
            <a:chExt cx="4429124" cy="1500198"/>
          </a:xfrm>
          <a:blipFill>
            <a:blip r:embed="rId4"/>
            <a:stretch>
              <a:fillRect/>
            </a:stretch>
          </a:blipFill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0" y="3357562"/>
              <a:ext cx="4429124" cy="150019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-З</a:t>
              </a:r>
              <a:r>
                <a:rPr lang="ru-RU" sz="3200" b="1" i="1" dirty="0" smtClean="0">
                  <a:solidFill>
                    <a:srgbClr val="0000CC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Р-/-З</a:t>
              </a:r>
              <a:r>
                <a:rPr lang="ru-RU" sz="3200" b="1" i="1" dirty="0" smtClean="0">
                  <a:solidFill>
                    <a:srgbClr val="0066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</a:effectLst>
                  <a:latin typeface="Arial" pitchFamily="34" charset="0"/>
                  <a:cs typeface="Arial" pitchFamily="34" charset="0"/>
                </a:rPr>
                <a:t>Р-</a:t>
              </a: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Под ударением - то, что слышится, </a:t>
              </a:r>
            </a:p>
            <a:p>
              <a:pPr algn="ctr"/>
              <a:r>
                <a:rPr lang="ru-RU" sz="3200" b="1" i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 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algn="ctr"/>
              <a:r>
                <a:rPr lang="ru-RU" sz="3200" b="1" i="1" u="sng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без ударения 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– только </a:t>
              </a:r>
              <a:r>
                <a:rPr lang="ru-RU" sz="3200" b="1" i="1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О:</a:t>
              </a:r>
              <a:endParaRPr lang="ru-RU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3200" b="1" i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рн</a:t>
              </a:r>
              <a:r>
                <a:rPr lang="ru-RU" sz="3200" b="1" i="1" u="sng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ца, з</a:t>
              </a:r>
              <a:r>
                <a:rPr lang="ru-RU" sz="32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а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рево, з</a:t>
              </a:r>
              <a:r>
                <a:rPr lang="ru-RU" sz="3200" b="1" i="1" u="sng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3200" b="1" i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рька</a:t>
              </a:r>
            </a:p>
            <a:p>
              <a:pPr algn="ctr"/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ИСКЛ. – </a:t>
              </a:r>
              <a:r>
                <a:rPr lang="ru-RU" sz="2800" b="1" i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з</a:t>
              </a:r>
              <a:r>
                <a:rPr lang="ru-RU" sz="2800" b="1" i="1" u="sng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рянка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, з</a:t>
              </a:r>
              <a:r>
                <a:rPr lang="ru-RU" sz="2800" b="1" i="1" u="sng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о</a:t>
              </a:r>
              <a:r>
                <a:rPr lang="ru-RU" sz="2800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ревать</a:t>
              </a:r>
              <a:endPara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Умножение 56"/>
            <p:cNvSpPr/>
            <p:nvPr/>
          </p:nvSpPr>
          <p:spPr>
            <a:xfrm>
              <a:off x="3993384" y="3465452"/>
              <a:ext cx="174394" cy="161835"/>
            </a:xfrm>
            <a:prstGeom prst="mathMultiply">
              <a:avLst>
                <a:gd name="adj1" fmla="val 4473"/>
              </a:avLst>
            </a:prstGeom>
            <a:grpFill/>
            <a:ln>
              <a:solidFill>
                <a:srgbClr val="E65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Стрелка вниз 73"/>
          <p:cNvSpPr/>
          <p:nvPr/>
        </p:nvSpPr>
        <p:spPr>
          <a:xfrm>
            <a:off x="7786710" y="1357298"/>
            <a:ext cx="484632" cy="714380"/>
          </a:xfrm>
          <a:prstGeom prst="down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низ 72"/>
          <p:cNvSpPr/>
          <p:nvPr/>
        </p:nvSpPr>
        <p:spPr>
          <a:xfrm>
            <a:off x="5357818" y="1428736"/>
            <a:ext cx="484632" cy="642942"/>
          </a:xfrm>
          <a:prstGeom prst="down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низ 71"/>
          <p:cNvSpPr/>
          <p:nvPr/>
        </p:nvSpPr>
        <p:spPr>
          <a:xfrm>
            <a:off x="3214678" y="1428736"/>
            <a:ext cx="484632" cy="714380"/>
          </a:xfrm>
          <a:prstGeom prst="down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071538" y="1357298"/>
            <a:ext cx="484632" cy="714380"/>
          </a:xfrm>
          <a:prstGeom prst="downArrow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1214422"/>
            <a:ext cx="8572560" cy="428628"/>
          </a:xfrm>
          <a:prstGeom prst="rect">
            <a:avLst/>
          </a:prstGeom>
          <a:solidFill>
            <a:srgbClr val="FF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Выбор гласной зависит от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80" name="Group 14"/>
          <p:cNvGrpSpPr>
            <a:grpSpLocks/>
          </p:cNvGrpSpPr>
          <p:nvPr/>
        </p:nvGrpSpPr>
        <p:grpSpPr bwMode="auto">
          <a:xfrm>
            <a:off x="395536" y="404664"/>
            <a:ext cx="8568952" cy="576064"/>
            <a:chOff x="1344" y="1680"/>
            <a:chExt cx="2928" cy="448"/>
          </a:xfrm>
        </p:grpSpPr>
        <p:sp>
          <p:nvSpPr>
            <p:cNvPr id="8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Arial Black" pitchFamily="34" charset="0"/>
              </a:endParaRPr>
            </a:p>
          </p:txBody>
        </p:sp>
        <p:sp>
          <p:nvSpPr>
            <p:cNvPr id="8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900" b="1" cap="all" dirty="0" smtClean="0">
                  <a:solidFill>
                    <a:srgbClr val="0000CC"/>
                  </a:solidFill>
                  <a:latin typeface="Arial Black" pitchFamily="34" charset="0"/>
                  <a:cs typeface="Arial" pitchFamily="34" charset="0"/>
                </a:rPr>
                <a:t>ПРАВОПИСАНИЕ КОРНЕЙ  С ЧЕРЕДУЮЩИМИСЯ ГЛАСНЫМИ </a:t>
              </a:r>
              <a:endParaRPr lang="ru-RU" sz="1900" dirty="0">
                <a:latin typeface="Arial Black" pitchFamily="34" charset="0"/>
              </a:endParaRPr>
            </a:p>
          </p:txBody>
        </p:sp>
      </p:grpSp>
      <p:grpSp>
        <p:nvGrpSpPr>
          <p:cNvPr id="69" name="Группа 48"/>
          <p:cNvGrpSpPr/>
          <p:nvPr/>
        </p:nvGrpSpPr>
        <p:grpSpPr>
          <a:xfrm>
            <a:off x="6119664" y="0"/>
            <a:ext cx="3024336" cy="360040"/>
            <a:chOff x="2987824" y="2708920"/>
            <a:chExt cx="2952328" cy="1022601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7824" y="2708920"/>
              <a:ext cx="2952328" cy="102260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4" name="Прямоугольник 83"/>
            <p:cNvSpPr/>
            <p:nvPr/>
          </p:nvSpPr>
          <p:spPr>
            <a:xfrm>
              <a:off x="3268998" y="2836745"/>
              <a:ext cx="2520280" cy="6009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Arial Black" pitchFamily="34" charset="0"/>
                  <a:cs typeface="Arial" pitchFamily="34" charset="0"/>
                </a:rPr>
                <a:t>ТЕОРИЯ</a:t>
              </a:r>
              <a:endParaRPr lang="ru-RU" sz="1600" b="1" dirty="0"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14282" y="2071678"/>
            <a:ext cx="2000264" cy="853266"/>
          </a:xfrm>
          <a:prstGeom prst="rect">
            <a:avLst/>
          </a:prstGeom>
          <a:solidFill>
            <a:srgbClr val="AFFF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места ударения в слове</a:t>
            </a:r>
            <a:endParaRPr lang="ru-RU" sz="1400" b="1" cap="all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357422" y="2071678"/>
            <a:ext cx="1926546" cy="853266"/>
          </a:xfrm>
          <a:prstGeom prst="rect">
            <a:avLst/>
          </a:prstGeom>
          <a:solidFill>
            <a:srgbClr val="AFFF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значения</a:t>
            </a:r>
            <a:endParaRPr lang="en-US" sz="2000" b="1" cap="all" dirty="0" smtClean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слова</a:t>
            </a:r>
            <a:endParaRPr lang="ru-RU" sz="1600" b="1" cap="all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429124" y="2071678"/>
            <a:ext cx="2143140" cy="853266"/>
          </a:xfrm>
          <a:prstGeom prst="rect">
            <a:avLst/>
          </a:prstGeom>
          <a:solidFill>
            <a:srgbClr val="AFFF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СОГЛАСНОЙ</a:t>
            </a:r>
          </a:p>
          <a:p>
            <a:pPr algn="ctr"/>
            <a:r>
              <a:rPr lang="ru-RU" sz="20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В КОРНЕ</a:t>
            </a:r>
            <a:endParaRPr lang="ru-RU" sz="2000" b="1" cap="all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786578" y="2071678"/>
            <a:ext cx="2143140" cy="853266"/>
          </a:xfrm>
          <a:prstGeom prst="rect">
            <a:avLst/>
          </a:prstGeom>
          <a:solidFill>
            <a:srgbClr val="AFFFA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ОТ НАЛИЧИЯ СУФФИКСА </a:t>
            </a:r>
            <a:r>
              <a:rPr lang="ru-RU" b="1" cap="all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а</a:t>
            </a:r>
            <a:r>
              <a:rPr lang="ru-RU" sz="1600" b="1" cap="all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ЗА КОРНЕМ</a:t>
            </a:r>
            <a:endParaRPr lang="ru-RU" sz="1600" b="1" cap="all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1" y="3356992"/>
            <a:ext cx="2544583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-/-гор-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636912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-/-кос-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3" y="4137110"/>
            <a:ext cx="252028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-/-рос-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3" y="4922928"/>
            <a:ext cx="252028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плав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-/-плов-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3" y="5708746"/>
            <a:ext cx="2520280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-клан-/-клон-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323528" y="263691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436510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157192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211960" y="2636912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11960" y="3429000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11960" y="4149080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скак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скоч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960" y="4941168"/>
            <a:ext cx="2520280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-мак-/-мок-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11960" y="5733256"/>
            <a:ext cx="2520280" cy="6480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76256" y="2780928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876256" y="429309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876256" y="508518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87625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76256" y="357301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5536" y="332656"/>
            <a:ext cx="14401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Знаете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ли  Вы теорию?</a:t>
            </a:r>
            <a:endParaRPr lang="ru-RU" sz="2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40" name="Group 14"/>
          <p:cNvGrpSpPr>
            <a:grpSpLocks/>
          </p:cNvGrpSpPr>
          <p:nvPr/>
        </p:nvGrpSpPr>
        <p:grpSpPr bwMode="auto">
          <a:xfrm>
            <a:off x="2771800" y="404664"/>
            <a:ext cx="6048672" cy="1584176"/>
            <a:chOff x="1344" y="1680"/>
            <a:chExt cx="2928" cy="448"/>
          </a:xfrm>
        </p:grpSpPr>
        <p:sp>
          <p:nvSpPr>
            <p:cNvPr id="41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407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Выбор гласной в каком корне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зависит от наличия за корнем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суффикса –А-?</a:t>
              </a:r>
            </a:p>
          </p:txBody>
        </p:sp>
      </p:grp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2771800" y="404664"/>
            <a:ext cx="6048672" cy="1656184"/>
            <a:chOff x="1344" y="1680"/>
            <a:chExt cx="2928" cy="448"/>
          </a:xfrm>
        </p:grpSpPr>
        <p:sp>
          <p:nvSpPr>
            <p:cNvPr id="44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ответ и щелкни левой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кнопкой мыши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2771800" y="404664"/>
            <a:ext cx="6120680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45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80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81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3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78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79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4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76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77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5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74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75" name="Управляющая кнопка: домой 74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6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67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69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E17B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70" grpId="0" animBg="1"/>
      <p:bldP spid="71" grpId="0" animBg="1"/>
      <p:bldP spid="72" grpId="0" animBg="1"/>
      <p:bldP spid="73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636912"/>
            <a:ext cx="2617284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гар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-/-гор-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422730"/>
            <a:ext cx="2592287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-мак-/-мок-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9632" y="4137110"/>
            <a:ext cx="2592287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раст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-/-рос-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922928"/>
            <a:ext cx="2592287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плав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-/-плов-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5708746"/>
            <a:ext cx="2592287" cy="64294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-клан-/-клон-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рест 18"/>
          <p:cNvSpPr/>
          <p:nvPr/>
        </p:nvSpPr>
        <p:spPr>
          <a:xfrm>
            <a:off x="395536" y="3356992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285293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436510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157192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4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FFFF6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Выбор гласной 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каком корне</a:t>
              </a:r>
            </a:p>
            <a:p>
              <a:pPr lvl="0"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зависит от его значения?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4211960" y="2636912"/>
            <a:ext cx="2592288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зор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211960" y="3429000"/>
            <a:ext cx="2592288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равн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ровн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211960" y="4149080"/>
            <a:ext cx="2592288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скак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скоч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211960" y="4941168"/>
            <a:ext cx="2592288" cy="57150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кас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-/-кос-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11960" y="5733256"/>
            <a:ext cx="2592288" cy="64807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твар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-/-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твор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Крест 68"/>
          <p:cNvSpPr/>
          <p:nvPr/>
        </p:nvSpPr>
        <p:spPr>
          <a:xfrm>
            <a:off x="6948264" y="3429000"/>
            <a:ext cx="571504" cy="557210"/>
          </a:xfrm>
          <a:prstGeom prst="plus">
            <a:avLst>
              <a:gd name="adj" fmla="val 35597"/>
            </a:avLst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48264" y="2780928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948264" y="4293096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948264" y="5085184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48264" y="5949280"/>
            <a:ext cx="571504" cy="214314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 14"/>
          <p:cNvGrpSpPr>
            <a:grpSpLocks/>
          </p:cNvGrpSpPr>
          <p:nvPr/>
        </p:nvGrpSpPr>
        <p:grpSpPr bwMode="auto">
          <a:xfrm>
            <a:off x="2987824" y="404664"/>
            <a:ext cx="5400600" cy="1584176"/>
            <a:chOff x="1344" y="1680"/>
            <a:chExt cx="2928" cy="448"/>
          </a:xfrm>
        </p:grpSpPr>
        <p:sp>
          <p:nvSpPr>
            <p:cNvPr id="80" name="Freeform 15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sz="5400">
                <a:latin typeface="Arial Black" pitchFamily="34" charset="0"/>
              </a:endParaRPr>
            </a:p>
          </p:txBody>
        </p:sp>
        <p:sp>
          <p:nvSpPr>
            <p:cNvPr id="81" name="Rectangle 16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solidFill>
              <a:srgbClr val="CDFF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Наведи курсор на правильный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ответ и щелкни левой</a:t>
              </a:r>
            </a:p>
            <a:p>
              <a:pPr lvl="0" algn="ctr"/>
              <a:r>
                <a:rPr lang="ru-RU" sz="2400" b="1" dirty="0" smtClean="0">
                  <a:latin typeface="Arial" pitchFamily="34" charset="0"/>
                  <a:cs typeface="Arial" pitchFamily="34" charset="0"/>
                </a:rPr>
                <a:t> кнопкой мыши</a:t>
              </a:r>
              <a:endParaRPr lang="ru-RU" sz="23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2987824" y="332656"/>
            <a:ext cx="5328592" cy="15121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36" y="332656"/>
            <a:ext cx="1440160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Знаете 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cs typeface="Arial" pitchFamily="34" charset="0"/>
              </a:rPr>
              <a:t>ли  Вы теорию?</a:t>
            </a:r>
            <a:endParaRPr lang="ru-RU" sz="20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746752" y="1844824"/>
            <a:ext cx="1397248" cy="3816424"/>
            <a:chOff x="7746752" y="980728"/>
            <a:chExt cx="1397248" cy="3816424"/>
          </a:xfrm>
        </p:grpSpPr>
        <p:grpSp>
          <p:nvGrpSpPr>
            <p:cNvPr id="31" name="Группа 19"/>
            <p:cNvGrpSpPr/>
            <p:nvPr/>
          </p:nvGrpSpPr>
          <p:grpSpPr>
            <a:xfrm>
              <a:off x="7962776" y="1844824"/>
              <a:ext cx="792088" cy="836364"/>
              <a:chOff x="6444209" y="2348880"/>
              <a:chExt cx="792088" cy="836364"/>
            </a:xfrm>
          </p:grpSpPr>
          <p:pic>
            <p:nvPicPr>
              <p:cNvPr id="48" name="Picture 4" descr="C:\Documents and Settings\Администратор.MICROSOF-B96C92\Рабочий стол\Рисунок3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444209" y="2348880"/>
                <a:ext cx="792088" cy="836364"/>
              </a:xfrm>
              <a:prstGeom prst="rect">
                <a:avLst/>
              </a:prstGeom>
              <a:noFill/>
            </p:spPr>
          </p:pic>
          <p:sp>
            <p:nvSpPr>
              <p:cNvPr id="49" name="Управляющая кнопка: сведения 4">
                <a:hlinkClick r:id="rId4" action="ppaction://hlinksldjump" highlightClick="1"/>
              </p:cNvPr>
              <p:cNvSpPr/>
              <p:nvPr/>
            </p:nvSpPr>
            <p:spPr>
              <a:xfrm>
                <a:off x="6660232" y="2852936"/>
                <a:ext cx="360000" cy="288000"/>
              </a:xfrm>
              <a:prstGeom prst="actionButtonInformation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22"/>
            <p:cNvGrpSpPr/>
            <p:nvPr/>
          </p:nvGrpSpPr>
          <p:grpSpPr>
            <a:xfrm>
              <a:off x="8178800" y="3429000"/>
              <a:ext cx="965200" cy="648072"/>
              <a:chOff x="6876256" y="2852936"/>
              <a:chExt cx="965200" cy="648072"/>
            </a:xfrm>
          </p:grpSpPr>
          <p:pic>
            <p:nvPicPr>
              <p:cNvPr id="46" name="Picture 5" descr="C:\Documents and Settings\Администратор.MICROSOF-B96C92\Рабочий стол\Рисунок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 t="8600" b="14003"/>
              <a:stretch>
                <a:fillRect/>
              </a:stretch>
            </p:blipFill>
            <p:spPr bwMode="auto">
              <a:xfrm>
                <a:off x="6876256" y="2852936"/>
                <a:ext cx="965200" cy="648072"/>
              </a:xfrm>
              <a:prstGeom prst="rect">
                <a:avLst/>
              </a:prstGeom>
              <a:noFill/>
            </p:spPr>
          </p:pic>
          <p:sp>
            <p:nvSpPr>
              <p:cNvPr id="47" name="Управляющая кнопка: назад 6">
                <a:hlinkClick r:id="" action="ppaction://hlinkshowjump?jump=previousslide" highlightClick="1"/>
              </p:cNvPr>
              <p:cNvSpPr/>
              <p:nvPr/>
            </p:nvSpPr>
            <p:spPr>
              <a:xfrm>
                <a:off x="6948264" y="3140968"/>
                <a:ext cx="360000" cy="288000"/>
              </a:xfrm>
              <a:prstGeom prst="actionButtonBackPrevious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23"/>
            <p:cNvGrpSpPr/>
            <p:nvPr/>
          </p:nvGrpSpPr>
          <p:grpSpPr>
            <a:xfrm>
              <a:off x="7818760" y="4149080"/>
              <a:ext cx="936104" cy="648072"/>
              <a:chOff x="6444208" y="4797152"/>
              <a:chExt cx="936104" cy="648072"/>
            </a:xfrm>
          </p:grpSpPr>
          <p:pic>
            <p:nvPicPr>
              <p:cNvPr id="43" name="Picture 2" descr="C:\Documents and Settings\Администратор.MICROSOF-B96C92\Рабочий стол\Рисунок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 t="9017" b="9834"/>
              <a:stretch>
                <a:fillRect/>
              </a:stretch>
            </p:blipFill>
            <p:spPr bwMode="auto">
              <a:xfrm>
                <a:off x="6444208" y="4797152"/>
                <a:ext cx="936104" cy="648072"/>
              </a:xfrm>
              <a:prstGeom prst="rect">
                <a:avLst/>
              </a:prstGeom>
              <a:noFill/>
            </p:spPr>
          </p:pic>
          <p:sp>
            <p:nvSpPr>
              <p:cNvPr id="45" name="Управляющая кнопка: далее 8">
                <a:hlinkClick r:id="" action="ppaction://hlinkshowjump?jump=nextslide" highlightClick="1"/>
              </p:cNvPr>
              <p:cNvSpPr/>
              <p:nvPr/>
            </p:nvSpPr>
            <p:spPr>
              <a:xfrm>
                <a:off x="6876255" y="5085184"/>
                <a:ext cx="360000" cy="288000"/>
              </a:xfrm>
              <a:prstGeom prst="actionButtonForwardNex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4" name="Группа 18"/>
            <p:cNvGrpSpPr/>
            <p:nvPr/>
          </p:nvGrpSpPr>
          <p:grpSpPr>
            <a:xfrm>
              <a:off x="8034784" y="980728"/>
              <a:ext cx="924060" cy="831067"/>
              <a:chOff x="4283968" y="620688"/>
              <a:chExt cx="924060" cy="831067"/>
            </a:xfrm>
          </p:grpSpPr>
          <p:pic>
            <p:nvPicPr>
              <p:cNvPr id="39" name="Picture 2" descr="C:\Documents and Settings\Администратор.MICROSOF-B96C92\Рабочий стол\Рисунок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283968" y="620688"/>
                <a:ext cx="924060" cy="831067"/>
              </a:xfrm>
              <a:prstGeom prst="rect">
                <a:avLst/>
              </a:prstGeom>
              <a:noFill/>
            </p:spPr>
          </p:pic>
          <p:sp>
            <p:nvSpPr>
              <p:cNvPr id="42" name="Управляющая кнопка: домой 41">
                <a:hlinkClick r:id="rId8" action="ppaction://hlinksldjump" highlightClick="1"/>
              </p:cNvPr>
              <p:cNvSpPr/>
              <p:nvPr/>
            </p:nvSpPr>
            <p:spPr>
              <a:xfrm>
                <a:off x="4355976" y="1052736"/>
                <a:ext cx="360000" cy="288000"/>
              </a:xfrm>
              <a:prstGeom prst="actionButtonHom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5" name="Группа 20"/>
            <p:cNvGrpSpPr/>
            <p:nvPr/>
          </p:nvGrpSpPr>
          <p:grpSpPr>
            <a:xfrm>
              <a:off x="7746752" y="2852936"/>
              <a:ext cx="864096" cy="792088"/>
              <a:chOff x="3491880" y="2204864"/>
              <a:chExt cx="792088" cy="792088"/>
            </a:xfrm>
          </p:grpSpPr>
          <p:pic>
            <p:nvPicPr>
              <p:cNvPr id="36" name="Picture 2" descr="C:\Documents and Settings\Администратор.MICROSOF-B96C92\Рабочий стол\чел5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8333"/>
              <a:stretch>
                <a:fillRect/>
              </a:stretch>
            </p:blipFill>
            <p:spPr bwMode="auto">
              <a:xfrm>
                <a:off x="3491880" y="2204864"/>
                <a:ext cx="792088" cy="792088"/>
              </a:xfrm>
              <a:prstGeom prst="rect">
                <a:avLst/>
              </a:prstGeom>
              <a:noFill/>
            </p:spPr>
          </p:pic>
          <p:sp>
            <p:nvSpPr>
              <p:cNvPr id="37" name="AutoShape 12">
                <a:hlinkClick r:id="" action="ppaction://hlinkshowjump?jump=lastslideviewed" highlightClick="1"/>
              </p:cNvPr>
              <p:cNvSpPr>
                <a:spLocks noChangeArrowheads="1"/>
              </p:cNvSpPr>
              <p:nvPr/>
            </p:nvSpPr>
            <p:spPr bwMode="auto">
              <a:xfrm>
                <a:off x="3851920" y="2348880"/>
                <a:ext cx="360000" cy="288000"/>
              </a:xfrm>
              <a:prstGeom prst="actionButtonReturn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265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6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4137</Words>
  <Application>Microsoft Office PowerPoint</Application>
  <PresentationFormat>Экран (4:3)</PresentationFormat>
  <Paragraphs>1842</Paragraphs>
  <Slides>59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Валерия</cp:lastModifiedBy>
  <cp:revision>738</cp:revision>
  <dcterms:created xsi:type="dcterms:W3CDTF">2002-01-01T06:24:04Z</dcterms:created>
  <dcterms:modified xsi:type="dcterms:W3CDTF">2012-11-09T02:04:59Z</dcterms:modified>
</cp:coreProperties>
</file>