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70" r:id="rId5"/>
    <p:sldId id="273" r:id="rId6"/>
    <p:sldId id="271" r:id="rId7"/>
    <p:sldId id="258" r:id="rId8"/>
    <p:sldId id="259" r:id="rId9"/>
    <p:sldId id="260" r:id="rId10"/>
    <p:sldId id="272" r:id="rId11"/>
    <p:sldId id="261" r:id="rId12"/>
    <p:sldId id="262" r:id="rId13"/>
    <p:sldId id="263" r:id="rId14"/>
    <p:sldId id="264" r:id="rId15"/>
    <p:sldId id="267" r:id="rId16"/>
    <p:sldId id="268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smiles.33b.ru/smile.104337.html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smiles.33b.ru/smile.104337.htm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hyperlink" Target="http://smiles.33b.ru/smile.104595.html" TargetMode="External"/><Relationship Id="rId1" Type="http://schemas.openxmlformats.org/officeDocument/2006/relationships/slideLayout" Target="../slideLayouts/slideLayout3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85728"/>
            <a:ext cx="762075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Наречие   как самостоятельная неизменяемая часть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83" b="95306" l="9804" r="89916">
                        <a14:foregroundMark x1="66106" y1="74964" x2="66106" y2="74964"/>
                        <a14:foregroundMark x1="34734" y1="52489" x2="34734" y2="52489"/>
                        <a14:foregroundMark x1="14006" y1="44950" x2="31933" y2="54054"/>
                        <a14:foregroundMark x1="42017" y1="3983" x2="47059" y2="10526"/>
                        <a14:backgroundMark x1="61345" y1="77809" x2="61345" y2="77809"/>
                        <a14:backgroundMark x1="58263" y1="69701" x2="58263" y2="69701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35394" y="3185458"/>
            <a:ext cx="1857388" cy="358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6" descr="http://www.distedu.ru/mirror/_nach/nsc.1september.ru/2003/18/14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7714" l="3398" r="96602">
                        <a14:foregroundMark x1="66505" y1="14286" x2="62621" y2="5429"/>
                        <a14:foregroundMark x1="59709" y1="25714" x2="59709" y2="25714"/>
                        <a14:foregroundMark x1="64078" y1="22571" x2="64078" y2="22571"/>
                        <a14:foregroundMark x1="67961" y1="20571" x2="67961" y2="20571"/>
                        <a14:backgroundMark x1="62136" y1="5714" x2="65534" y2="140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326980">
            <a:off x="6804248" y="3310973"/>
            <a:ext cx="1962150" cy="333375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6694" l="9434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7864" y="2924944"/>
            <a:ext cx="2170482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188640"/>
            <a:ext cx="2910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ФИЗКУЛЬТМИНУТКА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268760"/>
            <a:ext cx="53640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Медленно</a:t>
            </a:r>
            <a:r>
              <a:rPr lang="ru-RU" sz="2400" b="1" i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встаньте,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резко </a:t>
            </a:r>
            <a:r>
              <a:rPr lang="ru-RU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поднимите </a:t>
            </a: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руки,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плавно </a:t>
            </a:r>
            <a:r>
              <a:rPr lang="ru-RU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опустите,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высоко подпрыгните,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низко присядьте,</a:t>
            </a:r>
          </a:p>
          <a:p>
            <a:pPr>
              <a:spcAft>
                <a:spcPts val="0"/>
              </a:spcAft>
            </a:pPr>
            <a:endParaRPr lang="ru-RU" sz="2400" b="1" dirty="0" smtClean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тихо </a:t>
            </a:r>
            <a:r>
              <a:rPr lang="ru-RU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сядьте за парту.</a:t>
            </a:r>
            <a:endParaRPr lang="ru-RU" sz="2000" b="1" dirty="0">
              <a:effectLst/>
              <a:latin typeface="Calibri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85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44063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Способы образования наречий</a:t>
            </a:r>
            <a:endParaRPr lang="ru-RU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225689"/>
            <a:ext cx="7715304" cy="5693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Дважды                </a:t>
            </a:r>
            <a:r>
              <a:rPr lang="ru-RU" sz="40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два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Где-то                      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где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Сурово                   </a:t>
            </a:r>
            <a:r>
              <a:rPr lang="ru-RU" sz="40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суровый</a:t>
            </a:r>
            <a:endParaRPr lang="ru-RU" sz="3600" b="1" cap="none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2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32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4143372" y="2143116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0800000">
            <a:off x="4071934" y="3429000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4071934" y="4643446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Табличка 12"/>
          <p:cNvSpPr/>
          <p:nvPr/>
        </p:nvSpPr>
        <p:spPr>
          <a:xfrm>
            <a:off x="5857884" y="1928802"/>
            <a:ext cx="2428892" cy="3429024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83" b="95306" l="9804" r="89916">
                        <a14:foregroundMark x1="66106" y1="74964" x2="66106" y2="74964"/>
                        <a14:foregroundMark x1="34734" y1="52489" x2="34734" y2="52489"/>
                        <a14:foregroundMark x1="14006" y1="44950" x2="31933" y2="54054"/>
                        <a14:foregroundMark x1="42017" y1="3983" x2="47059" y2="10526"/>
                        <a14:backgroundMark x1="61345" y1="77809" x2="61345" y2="77809"/>
                        <a14:backgroundMark x1="58263" y1="69701" x2="58263" y2="69701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496014">
            <a:off x="-14808" y="1344419"/>
            <a:ext cx="1857388" cy="358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142984"/>
            <a:ext cx="83582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Слева                     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левый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Наизнанку               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изнанка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Вчетвером 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четверо</a:t>
            </a:r>
            <a:endParaRPr lang="ru-RU" sz="3600" b="1" spc="50" dirty="0" smtClean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трелка вправо 2"/>
          <p:cNvSpPr/>
          <p:nvPr/>
        </p:nvSpPr>
        <p:spPr>
          <a:xfrm rot="10800000">
            <a:off x="3714744" y="1357298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 rot="10800000">
            <a:off x="3929058" y="3214686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0800000">
            <a:off x="4000496" y="5072074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абличка 6"/>
          <p:cNvSpPr/>
          <p:nvPr/>
        </p:nvSpPr>
        <p:spPr>
          <a:xfrm>
            <a:off x="5715008" y="1071546"/>
            <a:ext cx="2571768" cy="4572032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83" b="95306" l="9804" r="89916">
                        <a14:foregroundMark x1="66106" y1="74964" x2="66106" y2="74964"/>
                        <a14:foregroundMark x1="34734" y1="52489" x2="34734" y2="52489"/>
                        <a14:foregroundMark x1="14006" y1="44950" x2="31933" y2="54054"/>
                        <a14:foregroundMark x1="42017" y1="3983" x2="47059" y2="10526"/>
                        <a14:backgroundMark x1="61345" y1="77809" x2="61345" y2="77809"/>
                        <a14:backgroundMark x1="58263" y1="69701" x2="58263" y2="69701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422326">
            <a:off x="-105517" y="864998"/>
            <a:ext cx="1857388" cy="358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000108"/>
            <a:ext cx="864399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Никогда                       </a:t>
            </a:r>
            <a:r>
              <a:rPr lang="ru-RU" sz="3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когда</a:t>
            </a:r>
          </a:p>
          <a:p>
            <a:pPr algn="ctr"/>
            <a:endParaRPr lang="ru-RU" sz="36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Послезавтра                        </a:t>
            </a:r>
            <a:r>
              <a:rPr lang="ru-RU" sz="3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завтра</a:t>
            </a:r>
          </a:p>
          <a:p>
            <a:pPr algn="ctr"/>
            <a:endParaRPr lang="ru-RU" sz="36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Еле-еле                        </a:t>
            </a:r>
            <a:r>
              <a:rPr lang="ru-RU" sz="3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еле, еле</a:t>
            </a:r>
          </a:p>
          <a:p>
            <a:pPr algn="ctr"/>
            <a:endParaRPr lang="ru-RU" sz="36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3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Мимоходом               </a:t>
            </a:r>
            <a:r>
              <a:rPr lang="ru-RU" sz="36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мимо, ходить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 rot="10800000">
            <a:off x="3643306" y="1214422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 rot="10800000">
            <a:off x="3571868" y="3429000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0800000">
            <a:off x="3714744" y="2357430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0800000">
            <a:off x="3643306" y="4572008"/>
            <a:ext cx="164307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Табличка 6"/>
          <p:cNvSpPr/>
          <p:nvPr/>
        </p:nvSpPr>
        <p:spPr>
          <a:xfrm>
            <a:off x="5357818" y="1071546"/>
            <a:ext cx="3214710" cy="428628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83" b="95306" l="9804" r="89916">
                        <a14:foregroundMark x1="66106" y1="74964" x2="66106" y2="74964"/>
                        <a14:foregroundMark x1="34734" y1="52489" x2="34734" y2="52489"/>
                        <a14:foregroundMark x1="14006" y1="44950" x2="31933" y2="54054"/>
                        <a14:foregroundMark x1="42017" y1="3983" x2="47059" y2="10526"/>
                        <a14:backgroundMark x1="61345" y1="77809" x2="61345" y2="77809"/>
                        <a14:backgroundMark x1="58263" y1="69701" x2="58263" y2="69701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517557">
            <a:off x="-354254" y="3548014"/>
            <a:ext cx="1857388" cy="3584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32354" y="580088"/>
            <a:ext cx="7810151" cy="50167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Два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жды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 где-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то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 суров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о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лев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а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на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изнанк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в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четвер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ом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Ни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когда, 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после</a:t>
            </a:r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завтра</a:t>
            </a:r>
          </a:p>
          <a:p>
            <a:pPr algn="ctr"/>
            <a:endParaRPr lang="ru-RU" sz="4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Еле-еле, </a:t>
            </a:r>
            <a:r>
              <a:rPr lang="ru-RU" sz="40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мимо</a:t>
            </a:r>
            <a:r>
              <a:rPr lang="ru-RU" sz="4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ход</a:t>
            </a:r>
            <a:r>
              <a:rPr lang="ru-RU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ом</a:t>
            </a:r>
            <a:endParaRPr lang="ru-RU" sz="36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928926" y="1071546"/>
            <a:ext cx="500066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500298" y="1071546"/>
            <a:ext cx="419104" cy="3667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5054896" y="1107265"/>
            <a:ext cx="428628" cy="3571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407907" y="1071546"/>
            <a:ext cx="307101" cy="4286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7429520" y="1214422"/>
            <a:ext cx="357190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7643834" y="1214422"/>
            <a:ext cx="357190" cy="2143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429124" y="3571876"/>
            <a:ext cx="150019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1142976" y="2500306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785918" y="3643314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8036743" y="2393149"/>
            <a:ext cx="35719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5179223" y="2464587"/>
            <a:ext cx="28575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2000232" y="2500306"/>
            <a:ext cx="285752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2143108" y="2500306"/>
            <a:ext cx="357190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7072330" y="4857760"/>
            <a:ext cx="35719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28662" y="2357430"/>
            <a:ext cx="35719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7750991" y="2393149"/>
            <a:ext cx="357190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 flipH="1" flipV="1">
            <a:off x="5019676" y="2481258"/>
            <a:ext cx="266704" cy="1619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 flipH="1" flipV="1">
            <a:off x="6786578" y="4857760"/>
            <a:ext cx="285752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5716199" y="3784999"/>
            <a:ext cx="42783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2321703" y="3821909"/>
            <a:ext cx="3571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715008" y="2357430"/>
            <a:ext cx="3571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3144034" y="2499512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571736" y="2357430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rot="5400000">
            <a:off x="5930116" y="2499512"/>
            <a:ext cx="2857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694" l="9434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-299455" y="4014585"/>
            <a:ext cx="2170482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08720"/>
            <a:ext cx="80724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800" b="1" i="1" dirty="0" smtClean="0">
                <a:latin typeface="Comic Sans MS" pitchFamily="66" charset="0"/>
              </a:rPr>
              <a:t>Был полдень ____________ палило</a:t>
            </a:r>
          </a:p>
          <a:p>
            <a:pPr>
              <a:buFontTx/>
              <a:buNone/>
            </a:pPr>
            <a:r>
              <a:rPr lang="ru-RU" sz="2800" b="1" i="1" dirty="0" smtClean="0">
                <a:latin typeface="Comic Sans MS" pitchFamily="66" charset="0"/>
              </a:rPr>
              <a:t>солнце.  На горизонте появилась черная туча, которая ______ двигалась с запада на восток. _______ подул ветер. Молодая березка ______ затрепетала. Порывистый ветер усиливался.  Вдали сверкнула молния ________ раздался первый удар грома. Спеша </a:t>
            </a:r>
            <a:r>
              <a:rPr lang="ru-RU" sz="2800" b="1" i="1" dirty="0" err="1" smtClean="0">
                <a:latin typeface="Comic Sans MS" pitchFamily="66" charset="0"/>
              </a:rPr>
              <a:t>укрыться_______заметались</a:t>
            </a:r>
            <a:r>
              <a:rPr lang="ru-RU" sz="2800" b="1" i="1" dirty="0" smtClean="0">
                <a:latin typeface="Comic Sans MS" pitchFamily="66" charset="0"/>
              </a:rPr>
              <a:t> птицы.</a:t>
            </a:r>
            <a:endParaRPr lang="ru-RU" sz="2800" b="1" i="1" dirty="0">
              <a:latin typeface="Comic Sans MS" pitchFamily="66" charset="0"/>
            </a:endParaRPr>
          </a:p>
        </p:txBody>
      </p:sp>
      <p:pic>
        <p:nvPicPr>
          <p:cNvPr id="6" name="Picture 26" descr="e5413e915f3dddb80ec369a286f956e7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013176"/>
            <a:ext cx="2146920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1357298"/>
            <a:ext cx="82153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800" dirty="0" smtClean="0"/>
              <a:t>            </a:t>
            </a:r>
            <a:r>
              <a:rPr lang="ru-RU" sz="2800" dirty="0" smtClean="0">
                <a:latin typeface="Comic Sans MS" pitchFamily="66" charset="0"/>
              </a:rPr>
              <a:t>Был полдень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,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беспощадно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палило</a:t>
            </a:r>
          </a:p>
          <a:p>
            <a:pPr>
              <a:buFontTx/>
              <a:buNone/>
            </a:pPr>
            <a:r>
              <a:rPr lang="ru-RU" sz="2800" dirty="0" smtClean="0">
                <a:latin typeface="Comic Sans MS" pitchFamily="66" charset="0"/>
              </a:rPr>
              <a:t>солнце. На горизонте появилась черная туча, которая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медленно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двигалась с запада на восток.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Внезапно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подул ветер. Молодая березка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испуганно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затрепетала. Порывистый ветер усиливался. Вдали сверкнула молния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,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глухо</a:t>
            </a: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раздался первый удар грома. Спеша укрыться</a:t>
            </a:r>
            <a:r>
              <a:rPr lang="ru-RU" sz="2800" dirty="0" smtClean="0">
                <a:solidFill>
                  <a:srgbClr val="FF0000"/>
                </a:solidFill>
                <a:latin typeface="Comic Sans MS" pitchFamily="66" charset="0"/>
              </a:rPr>
              <a:t>, беспорядочно </a:t>
            </a:r>
            <a:r>
              <a:rPr lang="ru-RU" sz="2800" dirty="0" smtClean="0">
                <a:latin typeface="Comic Sans MS" pitchFamily="66" charset="0"/>
              </a:rPr>
              <a:t>заметались птицы.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44266" y="785794"/>
            <a:ext cx="4482317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</a:t>
            </a:r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задание:</a:t>
            </a:r>
          </a:p>
          <a:p>
            <a:r>
              <a:rPr lang="ru-RU" sz="2000" dirty="0"/>
              <a:t>1) текст на с.4-5; </a:t>
            </a:r>
          </a:p>
          <a:p>
            <a:r>
              <a:rPr lang="ru-RU" sz="2000" dirty="0"/>
              <a:t>2) упражнение 374</a:t>
            </a:r>
          </a:p>
          <a:p>
            <a:r>
              <a:rPr lang="ru-RU" sz="2000" dirty="0"/>
              <a:t>Индивидуальное задание по карточке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10" descr="карандаш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16832"/>
            <a:ext cx="2776538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newkino.su/image/aHR0cDovL2R2YnN0YW5kYXJ0LnJ1L2ltYWdlLnBocD9hSFIwY0RvdkwzTmphRzl2YkMxaWIzZ3VjblV2YVcxaFoyVnpMM04wYjNKcFpYTXZjMmhoWW14dmJubGZjSEpsZW1WdWRHRjZhWGxmTXk1cWNHYz0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28596" y="714356"/>
            <a:ext cx="33300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Цели урока: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643306" y="790171"/>
            <a:ext cx="478634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учащиеся получают сведения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о происхождении термина наречие;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повторяют, расширяют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и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углубляют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 Narrow" pitchFamily="34" charset="0"/>
                <a:ea typeface="Times New Roman" pitchFamily="18" charset="0"/>
                <a:cs typeface="Aharoni" pitchFamily="2" charset="-79"/>
              </a:rPr>
              <a:t>сведения о наречии как части речи.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 Narrow" pitchFamily="34" charset="0"/>
              <a:cs typeface="Aharoni" pitchFamily="2" charset="-79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928802"/>
            <a:ext cx="39516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задачи урока: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1960" y="2052319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i="1" u="sng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образовательные:</a:t>
            </a:r>
            <a:endParaRPr lang="ru-RU" b="1" u="sng" dirty="0" smtClean="0">
              <a:solidFill>
                <a:schemeClr val="bg1">
                  <a:lumMod val="95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повторить правила постановки знаков препинания при деепричастном обороте, пунктуационный разбор сложного предложения;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 формирование умения находить и использовать наречия в тексте;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i="1" u="sng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развивающие</a:t>
            </a:r>
            <a:r>
              <a:rPr lang="ru-RU" b="1" i="1" u="sng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:</a:t>
            </a:r>
            <a:endParaRPr lang="ru-RU" b="1" u="sng" dirty="0" smtClean="0">
              <a:solidFill>
                <a:schemeClr val="bg1">
                  <a:lumMod val="95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 развивать творческие способности учащихся;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 расширять словарный запас учащихся за счет употребления в речи наречий;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i="1" u="sng" dirty="0" smtClean="0">
                <a:solidFill>
                  <a:schemeClr val="bg1">
                    <a:lumMod val="95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воспитательная:</a:t>
            </a:r>
            <a:endParaRPr lang="ru-RU" b="1" u="sng" dirty="0" smtClean="0">
              <a:solidFill>
                <a:schemeClr val="bg1">
                  <a:lumMod val="95000"/>
                </a:schemeClr>
              </a:solidFill>
              <a:latin typeface="Arial Narrow" pitchFamily="34" charset="0"/>
              <a:cs typeface="Aharoni" pitchFamily="2" charset="-79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 воспитывать интерес к изучению предмета.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  <a:cs typeface="Aharoni" pitchFamily="2" charset="-79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085" y="836712"/>
            <a:ext cx="8430426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14350" indent="-514350" algn="just">
              <a:buAutoNum type="arabicPeriod"/>
            </a:pPr>
            <a:r>
              <a:rPr lang="ru-RU" sz="3200" b="1" i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Наши </a:t>
            </a:r>
            <a:r>
              <a:rPr lang="ru-RU" sz="3200" b="1" i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наречия вообще </a:t>
            </a:r>
            <a:r>
              <a:rPr lang="ru-RU" sz="3200" b="1" i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являются </a:t>
            </a:r>
            <a:r>
              <a:rPr lang="ru-RU" sz="3200" b="1" i="1" dirty="0" err="1" smtClean="0">
                <a:solidFill>
                  <a:schemeClr val="accent4">
                    <a:lumMod val="50000"/>
                  </a:schemeClr>
                </a:solidFill>
                <a:latin typeface="Arial Narrow" pitchFamily="34" charset="0"/>
                <a:ea typeface="Batang" pitchFamily="18" charset="-127"/>
                <a:cs typeface="Times New Roman"/>
              </a:rPr>
              <a:t>любопытн</a:t>
            </a: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Arial Narrow" pitchFamily="34" charset="0"/>
                <a:ea typeface="Batang" pitchFamily="18" charset="-127"/>
                <a:cs typeface="Times New Roman"/>
              </a:rPr>
              <a:t>..</a:t>
            </a:r>
            <a:r>
              <a:rPr lang="ru-RU" sz="3200" b="1" i="1" dirty="0" err="1" smtClean="0">
                <a:solidFill>
                  <a:schemeClr val="accent4">
                    <a:lumMod val="50000"/>
                  </a:schemeClr>
                </a:solidFill>
                <a:latin typeface="Arial Narrow" pitchFamily="34" charset="0"/>
                <a:ea typeface="Batang" pitchFamily="18" charset="-127"/>
                <a:cs typeface="Times New Roman"/>
              </a:rPr>
              <a:t>йшим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 Narrow" pitchFamily="34" charset="0"/>
                <a:ea typeface="Times New Roman"/>
                <a:cs typeface="Times New Roman"/>
              </a:rPr>
              <a:t> </a:t>
            </a:r>
            <a:r>
              <a:rPr lang="ru-RU" sz="3200" b="1" i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разрядом слов </a:t>
            </a:r>
            <a:r>
              <a:rPr lang="ru-RU" sz="3200" b="1" i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их по праву можно назвать «живыми </a:t>
            </a:r>
            <a:r>
              <a:rPr lang="ru-RU" sz="3200" b="1" i="1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ископа</a:t>
            </a:r>
            <a:r>
              <a:rPr lang="ru-RU" sz="3200" b="1" i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..</a:t>
            </a:r>
            <a:r>
              <a:rPr lang="ru-RU" sz="3200" b="1" i="1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мыми</a:t>
            </a:r>
            <a:r>
              <a:rPr lang="ru-RU" sz="3200" b="1" i="1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».</a:t>
            </a:r>
            <a:endParaRPr lang="ru-RU" sz="3200" b="1" i="1" cap="none" spc="0" dirty="0" smtClean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Batang" pitchFamily="18" charset="-127"/>
            </a:endParaRPr>
          </a:p>
          <a:p>
            <a:pPr marL="514350" indent="-514350" algn="just">
              <a:buAutoNum type="arabicPeriod"/>
            </a:pPr>
            <a:endParaRPr lang="ru-RU" sz="3200" b="1" i="1" cap="none" spc="0" dirty="0" smtClean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Batang" pitchFamily="18" charset="-127"/>
            </a:endParaRPr>
          </a:p>
          <a:p>
            <a:pPr marL="514350" indent="-514350" algn="just">
              <a:buAutoNum type="arabicPeriod"/>
            </a:pP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 Наткнувшись на такой след древнего слова  языковед </a:t>
            </a:r>
            <a:r>
              <a:rPr lang="ru-RU" sz="3200" b="1" i="1" cap="none" spc="0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постара</a:t>
            </a: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..</a:t>
            </a:r>
            <a:r>
              <a:rPr lang="ru-RU" sz="3200" b="1" i="1" cap="none" spc="0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тся</a:t>
            </a: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 отыскать само слово где(</a:t>
            </a:r>
            <a:r>
              <a:rPr lang="ru-RU" sz="3200" b="1" i="1" cap="none" spc="0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нибудь</a:t>
            </a: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) в стари..</a:t>
            </a:r>
            <a:r>
              <a:rPr lang="ru-RU" sz="3200" b="1" i="1" cap="none" spc="0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ых</a:t>
            </a: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 </a:t>
            </a:r>
            <a:r>
              <a:rPr lang="ru-RU" sz="3200" b="1" i="1" cap="none" spc="0" dirty="0" err="1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рук..писях</a:t>
            </a:r>
            <a:r>
              <a:rPr lang="ru-RU" sz="3200" b="1" i="1" cap="none" spc="0" dirty="0" smtClean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Batang" pitchFamily="18" charset="-127"/>
              </a:rPr>
              <a:t> и книгах.</a:t>
            </a:r>
            <a:endParaRPr lang="ru-RU" sz="3200" b="1" i="1" dirty="0" smtClean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Batang" pitchFamily="18" charset="-127"/>
            </a:endParaRPr>
          </a:p>
          <a:p>
            <a:pPr marL="514350" indent="-514350" algn="ctr"/>
            <a:endParaRPr lang="ru-RU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0837" y="116632"/>
            <a:ext cx="4164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Лингвистическая разминка</a:t>
            </a:r>
            <a:endParaRPr lang="ru-RU" sz="28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26" descr="e5413e915f3dddb80ec369a286f956e7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653137"/>
            <a:ext cx="3083024" cy="187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052736"/>
            <a:ext cx="7789141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i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Наши </a:t>
            </a:r>
            <a:r>
              <a:rPr lang="ru-RU" sz="3200" b="1" i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наречия вообще являются любопытнейшим разрядом слов; их по праву можно назвать «живыми ископаемыми».</a:t>
            </a:r>
          </a:p>
          <a:p>
            <a:endParaRPr lang="ru-RU" sz="3200" b="1" i="1" cap="none" spc="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3200" b="1" i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b="1" i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Наткнувшись </a:t>
            </a:r>
            <a:r>
              <a:rPr lang="ru-RU" sz="3200" b="1" i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 такой след </a:t>
            </a:r>
            <a:r>
              <a:rPr lang="ru-RU" sz="3200" b="1" i="1" cap="none" spc="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древнего </a:t>
            </a:r>
            <a:r>
              <a:rPr lang="ru-RU" sz="3200" b="1" i="1" cap="none" spc="0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слова,  языковед постарается отыскать и само слово где-нибудь в старинных рукописях и книгах.</a:t>
            </a:r>
          </a:p>
        </p:txBody>
      </p:sp>
      <p:pic>
        <p:nvPicPr>
          <p:cNvPr id="4" name="Picture 5" descr="school03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4959" y="476250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101974" y="3110"/>
            <a:ext cx="2406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ПРОВЕРЬ  СЕБЯ!</a:t>
            </a:r>
            <a:endParaRPr lang="ru-RU" sz="24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579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festival.1september.ru/articles/502346/img1.gif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88362" y="0"/>
            <a:ext cx="4355638" cy="6839203"/>
          </a:xfrm>
          <a:prstGeom prst="rect">
            <a:avLst/>
          </a:prstGeom>
          <a:noFill/>
          <a:ln w="76200">
            <a:solidFill>
              <a:srgbClr val="92D050"/>
            </a:solidFill>
            <a:miter lim="800000"/>
            <a:headEnd/>
            <a:tailEnd/>
          </a:ln>
        </p:spPr>
      </p:pic>
      <p:pic>
        <p:nvPicPr>
          <p:cNvPr id="4" name="Рисунок 3" descr="http://festival.1september.ru/articles/502346/Image2635.jpg"/>
          <p:cNvPicPr/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39" b="95902" l="2609" r="99130">
                        <a14:foregroundMark x1="30000" y1="66393" x2="30000" y2="66393"/>
                        <a14:foregroundMark x1="81304" y1="66393" x2="81304" y2="66393"/>
                        <a14:foregroundMark x1="66522" y1="54918" x2="66522" y2="54918"/>
                        <a14:foregroundMark x1="55652" y1="15574" x2="55652" y2="15574"/>
                        <a14:foregroundMark x1="56957" y1="15574" x2="67826" y2="13934"/>
                        <a14:foregroundMark x1="72609" y1="13934" x2="94783" y2="12295"/>
                        <a14:foregroundMark x1="56087" y1="15574" x2="56087" y2="2459"/>
                        <a14:foregroundMark x1="53913" y1="27869" x2="96522" y2="24590"/>
                        <a14:foregroundMark x1="52174" y1="51639" x2="99130" y2="48361"/>
                        <a14:foregroundMark x1="54783" y1="74590" x2="97391" y2="69672"/>
                        <a14:foregroundMark x1="52609" y1="85246" x2="98261" y2="80328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48810" cy="6839203"/>
          </a:xfrm>
          <a:prstGeom prst="rect">
            <a:avLst/>
          </a:prstGeom>
          <a:noFill/>
          <a:ln w="76200">
            <a:solidFill>
              <a:srgbClr val="92D05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57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anana.by/uploads/posts/2009-02/1235232565_1234934253_0lik.ru_open_bo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608" y="404664"/>
            <a:ext cx="3118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  <a:ea typeface="Times New Roman" pitchFamily="18" charset="0"/>
                <a:cs typeface="Aharoni" pitchFamily="2" charset="-79"/>
              </a:rPr>
              <a:t>Загляни  в словарь </a:t>
            </a:r>
            <a:endParaRPr lang="ru-RU" sz="28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937468"/>
            <a:ext cx="38884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3975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Наречие: 1) Совокупность местных говоров или диалектов какого-либо языка, обладающих общими для них диалектными особенностями. </a:t>
            </a:r>
          </a:p>
          <a:p>
            <a:pPr lvl="0" indent="53975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(</a:t>
            </a:r>
            <a:r>
              <a:rPr lang="ru-RU" sz="20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Южно-великорусского </a:t>
            </a:r>
            <a:r>
              <a:rPr lang="ru-RU" sz="20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наречие.)</a:t>
            </a:r>
          </a:p>
          <a:p>
            <a:pPr indent="539750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Narrow" pitchFamily="34" charset="0"/>
              <a:ea typeface="Times New Roman" pitchFamily="18" charset="0"/>
              <a:cs typeface="Aharoni" pitchFamily="2" charset="-79"/>
            </a:endParaRPr>
          </a:p>
          <a:p>
            <a:pPr indent="53975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Устаревшее</a:t>
            </a:r>
            <a:r>
              <a:rPr lang="ru-RU" sz="2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. </a:t>
            </a:r>
            <a:r>
              <a:rPr lang="ru-RU" sz="20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То же, что язык. (</a:t>
            </a:r>
            <a:r>
              <a:rPr lang="ru-RU" sz="2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Русский должен знать все славянские наречия. </a:t>
            </a:r>
            <a:r>
              <a:rPr lang="ru-RU" sz="20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И.С. Тургенев</a:t>
            </a:r>
            <a:r>
              <a:rPr lang="ru-RU" sz="20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.)</a:t>
            </a:r>
          </a:p>
          <a:p>
            <a:pPr indent="539750" fontAlgn="base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haroni" pitchFamily="2" charset="-79"/>
            </a:endParaRPr>
          </a:p>
          <a:p>
            <a:pPr lvl="0" indent="5397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Разговорное, устаревшее. </a:t>
            </a:r>
            <a:r>
              <a:rPr lang="ru-RU" sz="20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Язык какой-л. группы </a:t>
            </a:r>
            <a:r>
              <a:rPr lang="ru-RU" sz="20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населения.</a:t>
            </a:r>
          </a:p>
          <a:p>
            <a:pPr lvl="0" indent="5397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(Всё </a:t>
            </a:r>
            <a:r>
              <a:rPr lang="ru-RU" sz="2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это, разумеется, было сказано на крестьянском наречии. </a:t>
            </a:r>
          </a:p>
          <a:p>
            <a:pPr lvl="0" indent="5397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А.С</a:t>
            </a:r>
            <a:r>
              <a:rPr lang="ru-RU" sz="20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. Пушкин</a:t>
            </a:r>
            <a:r>
              <a:rPr lang="ru-RU" sz="20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.)</a:t>
            </a:r>
            <a:endParaRPr lang="ru-RU" sz="2000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haroni" pitchFamily="2" charset="-79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683191"/>
            <a:ext cx="390974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397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Наречие -</a:t>
            </a:r>
            <a:r>
              <a:rPr lang="ru-RU" sz="28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неизменяемая </a:t>
            </a:r>
            <a:r>
              <a:rPr lang="ru-RU" sz="28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часть речи, обозначающая признак действия, качества или предмета, например: </a:t>
            </a:r>
            <a:r>
              <a:rPr lang="ru-RU" sz="28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быстро, вслух, </a:t>
            </a:r>
            <a:r>
              <a:rPr lang="ru-RU" sz="28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мас</a:t>
            </a:r>
            <a:r>
              <a:rPr lang="ru-RU" sz="28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ea typeface="Times New Roman" pitchFamily="18" charset="0"/>
                <a:cs typeface="Aharoni" pitchFamily="2" charset="-79"/>
              </a:rPr>
              <a:t>­</a:t>
            </a:r>
            <a:r>
              <a:rPr lang="ru-RU" sz="2800" b="1" i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терски</a:t>
            </a:r>
            <a:r>
              <a:rPr lang="ru-RU" sz="28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Aharoni" pitchFamily="2" charset="-79"/>
              </a:rPr>
              <a:t>, наяву, чрезвычайно</a:t>
            </a:r>
            <a:r>
              <a:rPr lang="ru-RU" sz="2800" b="1" i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newkino.su/image/aHR0cDovL2R2YnN0YW5kYXJ0LnJ1L2ltYWdlLnBocD9hSFIwY0RvdkwzTmphRzl2YkMxaWIzZ3VjblV2YVcxaFoyVnpMM04wYjNKcFpYTXZjMmhoWW14dmJubGZjSEpsZW1WdWRHRjZhWGxmTXk1cWNHYz0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87739" y="2145798"/>
            <a:ext cx="20938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РЕЧЬ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488" y="576844"/>
            <a:ext cx="383508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i="1" dirty="0" smtClean="0">
                <a:solidFill>
                  <a:srgbClr val="00B050"/>
                </a:solidFill>
              </a:rPr>
              <a:t>Из</a:t>
            </a:r>
            <a:r>
              <a:rPr lang="ru-RU" sz="5400" b="1" i="1" dirty="0" smtClean="0">
                <a:solidFill>
                  <a:srgbClr val="FF0000"/>
                </a:solidFill>
              </a:rPr>
              <a:t>реч</a:t>
            </a:r>
            <a:r>
              <a:rPr lang="ru-RU" sz="5400" b="1" i="1" dirty="0" smtClean="0">
                <a:solidFill>
                  <a:srgbClr val="00B050"/>
                </a:solidFill>
              </a:rPr>
              <a:t>ение</a:t>
            </a:r>
            <a:endParaRPr lang="ru-RU" sz="54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2546" y="3134979"/>
            <a:ext cx="307366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На</a:t>
            </a:r>
            <a:r>
              <a:rPr lang="ru-RU" sz="5400" b="1" dirty="0" smtClean="0">
                <a:solidFill>
                  <a:srgbClr val="FF0000"/>
                </a:solidFill>
              </a:rPr>
              <a:t>реч</a:t>
            </a:r>
            <a:r>
              <a:rPr lang="ru-RU" sz="5400" b="1" dirty="0" smtClean="0">
                <a:solidFill>
                  <a:srgbClr val="00B050"/>
                </a:solidFill>
              </a:rPr>
              <a:t>ие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97178" y="3143248"/>
            <a:ext cx="38468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Реч</a:t>
            </a:r>
            <a:r>
              <a:rPr lang="ru-RU" sz="5400" b="1" i="1" dirty="0" smtClean="0">
                <a:solidFill>
                  <a:srgbClr val="00B050"/>
                </a:solidFill>
              </a:rPr>
              <a:t>истый</a:t>
            </a:r>
            <a:endParaRPr lang="ru-RU" sz="5400" b="1" i="1" dirty="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488" y="4656906"/>
            <a:ext cx="337464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На</a:t>
            </a:r>
            <a:r>
              <a:rPr lang="ru-RU" sz="5400" b="1" dirty="0" smtClean="0">
                <a:solidFill>
                  <a:srgbClr val="FF0000"/>
                </a:solidFill>
              </a:rPr>
              <a:t>рек</a:t>
            </a:r>
            <a:r>
              <a:rPr lang="ru-RU" sz="5400" b="1" dirty="0" smtClean="0">
                <a:solidFill>
                  <a:srgbClr val="00B050"/>
                </a:solidFill>
              </a:rPr>
              <a:t>ать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16200000">
            <a:off x="3877052" y="1766494"/>
            <a:ext cx="74695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2055245">
            <a:off x="5443709" y="2903125"/>
            <a:ext cx="74695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9392374">
            <a:off x="2596141" y="2904715"/>
            <a:ext cx="74695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3714744" y="4000504"/>
            <a:ext cx="121444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500174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ru-RU" sz="2400" b="1" dirty="0" smtClean="0">
                <a:latin typeface="Comic Sans MS" pitchFamily="66" charset="0"/>
                <a:ea typeface="Batang" pitchFamily="18" charset="-127"/>
              </a:rPr>
              <a:t>Скоро мы нашли в парке очень  уютный уголок.</a:t>
            </a:r>
          </a:p>
          <a:p>
            <a:pPr>
              <a:buFontTx/>
              <a:buNone/>
            </a:pPr>
            <a:r>
              <a:rPr lang="ru-RU" sz="2400" b="1" dirty="0" smtClean="0">
                <a:latin typeface="Comic Sans MS" pitchFamily="66" charset="0"/>
                <a:ea typeface="Batang" pitchFamily="18" charset="-127"/>
              </a:rPr>
              <a:t>Здесь мы довольно хорошо отдохнули.</a:t>
            </a:r>
          </a:p>
          <a:p>
            <a:pPr>
              <a:buFontTx/>
              <a:buNone/>
            </a:pPr>
            <a:r>
              <a:rPr lang="ru-RU" sz="2400" b="1" dirty="0" smtClean="0">
                <a:latin typeface="Comic Sans MS" pitchFamily="66" charset="0"/>
                <a:ea typeface="Batang" pitchFamily="18" charset="-127"/>
              </a:rPr>
              <a:t>На завтрак я люблю яйца всмятку</a:t>
            </a:r>
            <a:r>
              <a:rPr lang="ru-RU" sz="2400" b="1" dirty="0" smtClean="0"/>
              <a:t>. 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3214686"/>
            <a:ext cx="75009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ru-RU" b="1" dirty="0" smtClean="0"/>
          </a:p>
          <a:p>
            <a:pPr>
              <a:buFontTx/>
              <a:buNone/>
            </a:pPr>
            <a:endParaRPr lang="ru-RU" b="1" dirty="0" smtClean="0"/>
          </a:p>
          <a:p>
            <a:pPr>
              <a:buFontTx/>
              <a:buNone/>
            </a:pPr>
            <a:r>
              <a:rPr lang="ru-RU" sz="2000" b="1" dirty="0" smtClean="0">
                <a:latin typeface="Comic Sans MS" pitchFamily="66" charset="0"/>
              </a:rPr>
              <a:t>Скоро мы нашли в парке очень  уютный уголок.</a:t>
            </a:r>
          </a:p>
          <a:p>
            <a:pPr>
              <a:buFontTx/>
              <a:buNone/>
            </a:pPr>
            <a:endParaRPr lang="ru-RU" sz="2000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endParaRPr lang="ru-RU" sz="2000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ru-RU" sz="2000" b="1" dirty="0" smtClean="0">
                <a:latin typeface="Comic Sans MS" pitchFamily="66" charset="0"/>
              </a:rPr>
              <a:t> Здесь мы довольно хорошо отдохнули.</a:t>
            </a:r>
          </a:p>
          <a:p>
            <a:pPr>
              <a:buFontTx/>
              <a:buNone/>
            </a:pPr>
            <a:endParaRPr lang="ru-RU" sz="2000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endParaRPr lang="ru-RU" sz="2000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endParaRPr lang="ru-RU" sz="2000" b="1" dirty="0" smtClean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ru-RU" sz="2000" b="1" dirty="0" smtClean="0">
                <a:latin typeface="Comic Sans MS" pitchFamily="66" charset="0"/>
              </a:rPr>
              <a:t> На завтрак я люблю яйца всмятку. </a:t>
            </a:r>
            <a:endParaRPr lang="ru-RU" b="1" dirty="0">
              <a:latin typeface="Comic Sans MS" pitchFamily="66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999306" y="3714752"/>
            <a:ext cx="2865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000496" y="3714752"/>
            <a:ext cx="2865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998909" y="4500967"/>
            <a:ext cx="43021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500298" y="4500570"/>
            <a:ext cx="2865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571471" y="4572405"/>
            <a:ext cx="1436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42976" y="3571876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214414" y="4286256"/>
            <a:ext cx="36433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643306" y="4500570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143372" y="3571876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2179621" y="367823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643174" y="435769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643306" y="542926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>
            <a:off x="4358480" y="5572140"/>
            <a:ext cx="28495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V="1">
            <a:off x="4536281" y="4536289"/>
            <a:ext cx="7223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4714876" y="442913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4894265" y="367823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3394067" y="446405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3536943" y="553562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714348" y="3357562"/>
            <a:ext cx="6286544" cy="3071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27" descr="78ce56ae5fa75ac85e3ab5e321d88a9d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5" y="466839"/>
            <a:ext cx="14097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http://www.distedu.ru/mirror/_nach/nsc.1september.ru/2003/18/14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7714" l="3398" r="96602">
                        <a14:foregroundMark x1="66505" y1="14286" x2="62621" y2="5429"/>
                        <a14:foregroundMark x1="59709" y1="25714" x2="59709" y2="25714"/>
                        <a14:foregroundMark x1="64078" y1="22571" x2="64078" y2="22571"/>
                        <a14:foregroundMark x1="67961" y1="20571" x2="67961" y2="20571"/>
                        <a14:backgroundMark x1="62136" y1="5714" x2="65534" y2="14000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rot="326980">
            <a:off x="7027978" y="3228927"/>
            <a:ext cx="1962150" cy="333375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36083" y="98302"/>
            <a:ext cx="3932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 smtClean="0">
                <a:latin typeface="Comic Sans MS" pitchFamily="66" charset="0"/>
                <a:ea typeface="Batang" pitchFamily="18" charset="-127"/>
              </a:rPr>
              <a:t>МИНИ-ИССЛЕДОВАНИЕ</a:t>
            </a:r>
            <a:endParaRPr lang="ru-RU" sz="2400" u="sng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://newkino.su/image/aHR0cDovL2R2YnN0YW5kYXJ0LnJ1L2ltYWdlLnBocD9hSFIwY0RvdkwzTmphRzl2YkMxaWIzZ3VjblV2YVcxaFoyVnpMM04wYjNKcFpYTXZjMmhoWW14dmJubGZjSEpsZW1WdWRHRjZhWGxmTXk1cWNHYz0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856606" y="3382190"/>
            <a:ext cx="23134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Наречие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1920791"/>
            <a:ext cx="2857520" cy="830997"/>
          </a:xfrm>
          <a:prstGeom prst="rect">
            <a:avLst/>
          </a:prstGeom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 prst="artDeco"/>
            <a:contourClr>
              <a:schemeClr val="accent6">
                <a:shade val="60000"/>
                <a:satMod val="110000"/>
              </a:schemeClr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F0"/>
                </a:solidFill>
                <a:latin typeface="Comic Sans MS" pitchFamily="66" charset="0"/>
              </a:rPr>
              <a:t>Самостоятельная</a:t>
            </a:r>
          </a:p>
          <a:p>
            <a:pPr algn="ctr"/>
            <a:r>
              <a:rPr lang="ru-RU" sz="2400" b="1" dirty="0" smtClean="0">
                <a:solidFill>
                  <a:srgbClr val="00B0F0"/>
                </a:solidFill>
                <a:latin typeface="Comic Sans MS" pitchFamily="66" charset="0"/>
              </a:rPr>
              <a:t> часть речи</a:t>
            </a:r>
            <a:endParaRPr lang="ru-RU" sz="24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1409983">
            <a:off x="273977" y="2263821"/>
            <a:ext cx="3143240" cy="230832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ContrastingRightFacing"/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Сочетаются с глаголами,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прилагательными,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наречиями,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реже – с существительными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28568" y="2643182"/>
            <a:ext cx="2515432" cy="461665"/>
          </a:xfrm>
          <a:prstGeom prst="rect">
            <a:avLst/>
          </a:prstGeom>
          <a:ln>
            <a:noFill/>
          </a:ln>
          <a:effectLst/>
          <a:scene3d>
            <a:camera prst="perspectiveHeroicExtremeLeftFacing"/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Comic Sans MS" pitchFamily="66" charset="0"/>
              </a:rPr>
              <a:t>Не изменяются</a:t>
            </a:r>
            <a:endParaRPr lang="ru-RU" sz="2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55873" y="5066374"/>
            <a:ext cx="3571900" cy="1200329"/>
          </a:xfrm>
          <a:prstGeom prst="rect">
            <a:avLst/>
          </a:prstGeom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 prst="softRound"/>
            <a:contourClr>
              <a:schemeClr val="accent5">
                <a:shade val="60000"/>
                <a:satMod val="110000"/>
              </a:schemeClr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990099"/>
                </a:solidFill>
                <a:latin typeface="Comic Sans MS" pitchFamily="66" charset="0"/>
              </a:rPr>
              <a:t>Обстоятельства,</a:t>
            </a:r>
          </a:p>
          <a:p>
            <a:r>
              <a:rPr lang="ru-RU" sz="2400" b="1" dirty="0" err="1" smtClean="0">
                <a:solidFill>
                  <a:srgbClr val="990099"/>
                </a:solidFill>
                <a:latin typeface="Comic Sans MS" pitchFamily="66" charset="0"/>
              </a:rPr>
              <a:t>реже-определения</a:t>
            </a:r>
            <a:r>
              <a:rPr lang="ru-RU" sz="2400" b="1" dirty="0" smtClean="0">
                <a:solidFill>
                  <a:srgbClr val="990099"/>
                </a:solidFill>
                <a:latin typeface="Comic Sans MS" pitchFamily="66" charset="0"/>
              </a:rPr>
              <a:t> и </a:t>
            </a:r>
          </a:p>
          <a:p>
            <a:r>
              <a:rPr lang="ru-RU" sz="2400" b="1" dirty="0" smtClean="0">
                <a:solidFill>
                  <a:srgbClr val="990099"/>
                </a:solidFill>
                <a:latin typeface="Comic Sans MS" pitchFamily="66" charset="0"/>
              </a:rPr>
              <a:t>сказуемые. </a:t>
            </a:r>
            <a:endParaRPr lang="ru-RU" sz="2400" b="1" dirty="0">
              <a:solidFill>
                <a:srgbClr val="990099"/>
              </a:solidFill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93075" y="574400"/>
            <a:ext cx="5786478" cy="101566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?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Где? Куда? Когда? Откуда?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Почему? Зачем</a:t>
            </a:r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? </a:t>
            </a:r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Как</a:t>
            </a:r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? 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rot="6179885">
            <a:off x="3346438" y="2725841"/>
            <a:ext cx="367972" cy="11004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0800000">
            <a:off x="4798947" y="2820737"/>
            <a:ext cx="285752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5568215">
            <a:off x="6341818" y="2515430"/>
            <a:ext cx="316970" cy="1393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786314" y="4214818"/>
            <a:ext cx="285752" cy="764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694" l="9434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 flipH="1">
            <a:off x="6978924" y="3375662"/>
            <a:ext cx="2170482" cy="300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428</TotalTime>
  <Words>531</Words>
  <Application>Microsoft Office PowerPoint</Application>
  <PresentationFormat>Экран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Batang</vt:lpstr>
      <vt:lpstr>Aharoni</vt:lpstr>
      <vt:lpstr>Arial</vt:lpstr>
      <vt:lpstr>Arial Narrow</vt:lpstr>
      <vt:lpstr>Calibri</vt:lpstr>
      <vt:lpstr>Comic Sans MS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48</cp:revision>
  <dcterms:created xsi:type="dcterms:W3CDTF">2013-10-08T18:46:45Z</dcterms:created>
  <dcterms:modified xsi:type="dcterms:W3CDTF">2013-11-17T14:11:54Z</dcterms:modified>
</cp:coreProperties>
</file>