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7" r:id="rId2"/>
    <p:sldId id="300" r:id="rId3"/>
    <p:sldId id="298" r:id="rId4"/>
    <p:sldId id="309" r:id="rId5"/>
    <p:sldId id="294" r:id="rId6"/>
    <p:sldId id="310" r:id="rId7"/>
    <p:sldId id="295" r:id="rId8"/>
    <p:sldId id="289" r:id="rId9"/>
    <p:sldId id="296" r:id="rId10"/>
    <p:sldId id="288" r:id="rId11"/>
    <p:sldId id="290" r:id="rId12"/>
    <p:sldId id="291" r:id="rId13"/>
    <p:sldId id="308" r:id="rId14"/>
    <p:sldId id="301" r:id="rId15"/>
    <p:sldId id="315" r:id="rId16"/>
    <p:sldId id="311" r:id="rId17"/>
    <p:sldId id="312" r:id="rId18"/>
    <p:sldId id="313" r:id="rId19"/>
    <p:sldId id="314" r:id="rId20"/>
    <p:sldId id="302" r:id="rId21"/>
    <p:sldId id="304" r:id="rId22"/>
    <p:sldId id="305" r:id="rId23"/>
    <p:sldId id="316" r:id="rId24"/>
    <p:sldId id="317" r:id="rId25"/>
    <p:sldId id="318" r:id="rId26"/>
    <p:sldId id="303" r:id="rId27"/>
    <p:sldId id="293" r:id="rId28"/>
    <p:sldId id="319" r:id="rId29"/>
    <p:sldId id="320" r:id="rId30"/>
    <p:sldId id="321" r:id="rId31"/>
    <p:sldId id="322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00FFFF"/>
    <a:srgbClr val="0000FF"/>
    <a:srgbClr val="FFFF66"/>
    <a:srgbClr val="FF66CC"/>
    <a:srgbClr val="FF0066"/>
    <a:srgbClr val="0099FF"/>
    <a:srgbClr val="00FFCC"/>
    <a:srgbClr val="3333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520" autoAdjust="0"/>
  </p:normalViewPr>
  <p:slideViewPr>
    <p:cSldViewPr>
      <p:cViewPr>
        <p:scale>
          <a:sx n="66" d="100"/>
          <a:sy n="66" d="100"/>
        </p:scale>
        <p:origin x="-142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92C2FD3F-4F42-4A2D-8F90-F4E26A33C792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6D18092-BE67-451B-BB5C-993530A175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2714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9pPr>
          </a:lstStyle>
          <a:p>
            <a:pPr eaLnBrk="1"/>
            <a:fld id="{ECAE8C00-7076-4E51-8309-87E81D681B2E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0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0"/>
            <a:ext cx="5486976" cy="4115139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1pPr>
            <a:lvl2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2pPr>
            <a:lvl3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3pPr>
            <a:lvl4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4pPr>
            <a:lvl5pPr eaLnBrk="0"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5pPr>
            <a:lvl6pPr marL="2204550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6pPr>
            <a:lvl7pPr marL="2605377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7pPr>
            <a:lvl8pPr marL="3006204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8pPr>
            <a:lvl9pPr marL="3407032" indent="-200414" defTabSz="3938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634643" algn="l"/>
                <a:tab pos="1269286" algn="l"/>
                <a:tab pos="1903929" algn="l"/>
                <a:tab pos="2538573" algn="l"/>
              </a:tabLst>
              <a:defRPr>
                <a:solidFill>
                  <a:schemeClr val="tx1"/>
                </a:solidFill>
                <a:latin typeface="Arial" charset="0"/>
                <a:ea typeface="MS Gothic" charset="-128"/>
              </a:defRPr>
            </a:lvl9pPr>
          </a:lstStyle>
          <a:p>
            <a:pPr eaLnBrk="1"/>
            <a:fld id="{9FC61733-BA75-49D5-B7E2-0FDCEA57A9CF}" type="slidenum">
              <a:rPr lang="ru-RU">
                <a:solidFill>
                  <a:srgbClr val="000000"/>
                </a:solidFill>
                <a:latin typeface="Times New Roman" pitchFamily="16" charset="0"/>
              </a:rPr>
              <a:pPr eaLnBrk="1"/>
              <a:t>11</a:t>
            </a:fld>
            <a:endParaRPr lang="ru-RU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09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512" y="4343231"/>
            <a:ext cx="5486976" cy="4037751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7CDA5-9961-4AA9-8936-A2042540C653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DBEED-85F5-4CC5-B3D9-DC3CB1983E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35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196BF-0266-4A2D-9DEE-B548F97DE2F8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36D54-E543-417E-9107-7DF2A1369E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3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4FC0E-0EC4-4976-9155-09C25128A84B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B66A1-6EAD-4B36-AA7E-7B6A2C3FE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23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ABCA8-3406-4C4D-B903-7341FF837471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D7A3D-33A9-4730-9D90-8DC8344717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96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71611-A861-4947-983B-ABEAE27D9F5A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728AB-1B1C-4227-BCA4-A4BC35F8EC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79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706C64-7CC0-4D42-88A8-AC8234E8DF43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98986-DD8A-40FA-9135-2E5A3DA4F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83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29EB3-7C0D-4EAB-9D8E-5EA4C6967B4C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3D31D-85E2-401E-B394-15458B383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685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4B3D7-707D-47CC-8F25-A3D58F8C844B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A121A-C022-4D53-B143-87370E6C63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379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B4480-2AA5-43F9-92AA-1BAF02E3C646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74FAD-FC7E-4429-B908-E815FFE3B5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30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100AFB-F942-4B14-9A3F-6D8846183F16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4D194-5020-4EB6-80DB-8A41CB2748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15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4B569-6385-4A65-9A1C-E49086629906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60766-A2F9-4CEB-9A20-975DC3B66F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05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F0781D-7C41-47F4-8CB2-53744C58CEC1}" type="datetimeFigureOut">
              <a:rPr lang="ru-RU"/>
              <a:pPr>
                <a:defRPr/>
              </a:pPr>
              <a:t>28.01.2016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121DCA7-B9CE-4A4F-9FA2-A72FDD55E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488832" cy="3284632"/>
          </a:xfrm>
          <a:prstGeom prst="rect">
            <a:avLst/>
          </a:prstGeom>
        </p:spPr>
        <p:txBody>
          <a:bodyPr wrap="square" lIns="82945" tIns="41473" rIns="82945" bIns="41473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45" dirty="0">
                <a:ln w="11430"/>
                <a:solidFill>
                  <a:srgbClr val="0000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Казахстанские школы в рамках </a:t>
            </a:r>
            <a:r>
              <a:rPr lang="ru-RU" sz="8800" b="1" spc="45" dirty="0" err="1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ligraph" pitchFamily="2" charset="0"/>
              </a:rPr>
              <a:t>трехъязычия</a:t>
            </a:r>
            <a:r>
              <a:rPr lang="ru-RU" sz="8800" b="1" spc="45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ligraph" pitchFamily="2" charset="0"/>
              </a:rPr>
              <a:t>.</a:t>
            </a:r>
            <a:r>
              <a:rPr lang="ru-RU" sz="8800" b="1" u="sng" spc="45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026" name="Picture 2" descr="C:\Users\Пользователь\Desktop\3х язычие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02" y="3929066"/>
            <a:ext cx="3043155" cy="22823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03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500042"/>
            <a:ext cx="7226045" cy="3407743"/>
          </a:xfrm>
          <a:prstGeom prst="rect">
            <a:avLst/>
          </a:prstGeom>
          <a:solidFill>
            <a:srgbClr val="FFFF00"/>
          </a:solidFill>
        </p:spPr>
        <p:txBody>
          <a:bodyPr wrap="square" lIns="82945" tIns="41473" rIns="82945" bIns="41473">
            <a:spAutoFit/>
          </a:bodyPr>
          <a:lstStyle/>
          <a:p>
            <a:r>
              <a:rPr lang="ru-RU" sz="2400" b="1" dirty="0" smtClean="0"/>
              <a:t>25 ноября 2015 года состоялась конференция</a:t>
            </a:r>
          </a:p>
          <a:p>
            <a:endParaRPr lang="ru-RU" sz="2400" b="1" dirty="0" smtClean="0"/>
          </a:p>
          <a:p>
            <a:pPr algn="ctr"/>
            <a:r>
              <a:rPr lang="ru-RU" sz="3200" b="1" dirty="0" smtClean="0"/>
              <a:t>"Дорожная карта развития трехъязычного </a:t>
            </a:r>
          </a:p>
          <a:p>
            <a:pPr algn="ctr"/>
            <a:r>
              <a:rPr lang="ru-RU" sz="3200" b="1" dirty="0" smtClean="0"/>
              <a:t>образования на 2015-2020 годы»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 </a:t>
            </a:r>
          </a:p>
          <a:p>
            <a:endParaRPr lang="ru-RU" sz="2400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214810" y="857232"/>
            <a:ext cx="928694" cy="428628"/>
          </a:xfrm>
          <a:prstGeom prst="downArrow">
            <a:avLst/>
          </a:prstGeom>
          <a:solidFill>
            <a:srgbClr val="0000FF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4" name="Picture 6" descr="https://i.ytimg.com/vi/Znw4YrI2yJ8/maxresdefault.jpg"/>
          <p:cNvPicPr>
            <a:picLocks noChangeAspect="1" noChangeArrowheads="1"/>
          </p:cNvPicPr>
          <p:nvPr/>
        </p:nvPicPr>
        <p:blipFill>
          <a:blip r:embed="rId2"/>
          <a:srcRect b="11700"/>
          <a:stretch>
            <a:fillRect/>
          </a:stretch>
        </p:blipFill>
        <p:spPr bwMode="auto">
          <a:xfrm>
            <a:off x="1331640" y="2857496"/>
            <a:ext cx="6480720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4011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71480"/>
            <a:ext cx="8501122" cy="4300295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endParaRPr lang="ru-RU" dirty="0" smtClean="0"/>
          </a:p>
          <a:p>
            <a:pPr algn="ctr"/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ринятие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Дорожной карты развития трехъязычного образования </a:t>
            </a:r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обеспечит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планомерный и поэтапный переход всех уровней образования на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трехъязычное образование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3929058" y="2357430"/>
            <a:ext cx="857256" cy="500066"/>
          </a:xfrm>
          <a:prstGeom prst="downArrow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11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8358246" cy="4638849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</a:rPr>
              <a:t>Реализация Дорожной карты развития трехъязычного образования на 2015-2020 годы направлена на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66"/>
                </a:solidFill>
              </a:rPr>
              <a:t>обновление содержания учебных программ </a:t>
            </a:r>
            <a:r>
              <a:rPr lang="ru-RU" sz="2800" b="1" dirty="0" smtClean="0"/>
              <a:t>на всех уровнях образования;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обеспечение преемственности трехъязычного образования в контексте единой образовательной среды;</a:t>
            </a:r>
          </a:p>
          <a:p>
            <a:pPr>
              <a:buFont typeface="Arial" pitchFamily="34" charset="0"/>
              <a:buChar char="•"/>
            </a:pPr>
            <a:endParaRPr lang="ru-RU" dirty="0" smtClean="0"/>
          </a:p>
        </p:txBody>
      </p:sp>
      <p:sp>
        <p:nvSpPr>
          <p:cNvPr id="4" name="Стрелка вниз 3"/>
          <p:cNvSpPr/>
          <p:nvPr/>
        </p:nvSpPr>
        <p:spPr>
          <a:xfrm>
            <a:off x="3786182" y="1857364"/>
            <a:ext cx="1071570" cy="714380"/>
          </a:xfrm>
          <a:prstGeom prst="downArrow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48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785794"/>
            <a:ext cx="7929618" cy="4854293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FF"/>
                </a:solidFill>
              </a:rPr>
              <a:t>Реализация Дорожной карты развития трехъязычного образования на 2015-2020 годы направлена на </a:t>
            </a:r>
          </a:p>
          <a:p>
            <a:pPr algn="ctr"/>
            <a:endParaRPr lang="ru-RU" sz="2400" b="1" dirty="0" smtClean="0">
              <a:solidFill>
                <a:srgbClr val="0000FF"/>
              </a:solidFill>
            </a:endParaRPr>
          </a:p>
          <a:p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2800" b="1" dirty="0" smtClean="0"/>
              <a:t>совершенствование системы подготовки и переподготовки педагогических кадров для эффективного внедрения трехъязычного образования; 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/>
              <a:t>обеспечение проведения эффективных научных исследований в области трехъязычного образования в Казахстане.</a:t>
            </a:r>
            <a:endParaRPr lang="ru-RU" sz="2800" b="1" dirty="0"/>
          </a:p>
        </p:txBody>
      </p:sp>
      <p:sp>
        <p:nvSpPr>
          <p:cNvPr id="3" name="Стрелка вниз 2"/>
          <p:cNvSpPr/>
          <p:nvPr/>
        </p:nvSpPr>
        <p:spPr>
          <a:xfrm>
            <a:off x="4000496" y="2000240"/>
            <a:ext cx="928694" cy="714380"/>
          </a:xfrm>
          <a:prstGeom prst="downArrow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48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348" y="500042"/>
            <a:ext cx="80010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Министерство образования и науки совместно с </a:t>
            </a:r>
            <a:r>
              <a:rPr lang="kk-KZ" sz="2800" b="1" dirty="0" smtClean="0"/>
              <a:t>Автономной организацией образования «Назарбаев Интеллектуальные школы»  «НИШ» </a:t>
            </a:r>
            <a:r>
              <a:rPr lang="ru-RU" sz="2800" b="1" dirty="0" smtClean="0"/>
              <a:t>продолжает работу по обновлению содержания среднего образования</a:t>
            </a:r>
          </a:p>
          <a:p>
            <a:pPr algn="ctr"/>
            <a:endParaRPr lang="ru-RU" sz="2800" b="1" dirty="0"/>
          </a:p>
        </p:txBody>
      </p:sp>
      <p:pic>
        <p:nvPicPr>
          <p:cNvPr id="7170" name="Picture 2" descr="http://almaty.vsesdelki.kz/content/2014/20140901/u149359/images/201409/f20140901100332-photo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143248"/>
            <a:ext cx="3643338" cy="28765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783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857232"/>
            <a:ext cx="842237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«хорошее образование на всю жизнь» </a:t>
            </a:r>
          </a:p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«обучения в течение всей жизни»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5058" name="Picture 2" descr="http://www.eed.ru/clipart/1383930875_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143248"/>
            <a:ext cx="4214842" cy="28134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5060" name="Picture 4" descr="http://www.eed.ru/clipart/1383813300_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2857496"/>
            <a:ext cx="3105158" cy="33531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i.kapital.kz/c/d644de7909e1257b7bdc3ce568f2293b/n/640/480/2/1/a/5/7/8a8cb401792b3a088b25d7318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214686"/>
            <a:ext cx="4195511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8" name="Picture 6" descr="http://nis.edu.kz/site/nis/repository/image/filials/karaganda/IMG_06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357562"/>
            <a:ext cx="4364667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785786" y="500042"/>
            <a:ext cx="771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20 НИШ 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эффективно функционируют во всех регионах страны  </a:t>
            </a:r>
          </a:p>
          <a:p>
            <a:endParaRPr lang="ru-RU" sz="36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2428868"/>
            <a:ext cx="511652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30  «</a:t>
            </a:r>
            <a:r>
              <a:rPr lang="ru-RU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пилотных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 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школ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571480"/>
            <a:ext cx="57864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1.ГОСО, учебные программы и учебники, методические пособия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643050"/>
            <a:ext cx="8001056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Разработан и утвержден постановлением Правительства РК от 25 апреля 2015 года </a:t>
            </a:r>
            <a:r>
              <a:rPr lang="kk-KZ" sz="2400" dirty="0" smtClean="0"/>
              <a:t> № 327 Государственный общеобязательный стандарт начального образования РК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7290" y="3071810"/>
            <a:ext cx="6429420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Разработаны проекты ГОС основной и старшей школы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357694"/>
            <a:ext cx="807249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В рамках нового стандарта образования разработаны 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  (22)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учебные программы начальной школы, подготовлено более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обновленных учебных программ основной и старшей школы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928670"/>
            <a:ext cx="750099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</a:t>
            </a:r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основу программ всех уровней образования заложена система </a:t>
            </a:r>
            <a:r>
              <a:rPr lang="kk-KZ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ценностей «Мәңгілік Ел»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4130171" y="2967335"/>
            <a:ext cx="65308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</a:t>
            </a:r>
            <a:r>
              <a:rPr lang="kk-KZ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основу программ всех уровней образования</a:t>
            </a:r>
          </a:p>
          <a:p>
            <a:pPr algn="ctr"/>
            <a:r>
              <a:rPr lang="kk-KZ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заложена система</a:t>
            </a:r>
          </a:p>
          <a:p>
            <a:pPr algn="ctr"/>
            <a:r>
              <a:rPr lang="kk-KZ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ценностей «Мәңгілік Ел». </a:t>
            </a:r>
            <a:endParaRPr lang="ru-RU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1986" name="Picture 2" descr="http://ortcom.kz/media/upload/1/2015/06/18/e91b60fff4f240e42120e06e5d434b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500306"/>
            <a:ext cx="5500726" cy="3937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500042"/>
            <a:ext cx="735811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Постепенно </a:t>
            </a:r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предшкольная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подготовка детей вольется в уровень начального образования, и тогда структура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«1+11»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плавно перерастет в полноценную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12-летнюю школу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0962" name="Picture 2" descr="http://www.selezneva-lichnost.ru/pic/pesennik/school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3448056"/>
            <a:ext cx="2500330" cy="352247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66678"/>
            <a:ext cx="80648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Казахстан должен восприниматься во всем мире как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высокообразованная страна,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население которой пользуется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66C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тремя языками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 Это: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казахский язык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— государственный язык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, русский язык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как язык межнационального общения и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английский язык </a:t>
            </a: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— язык успешной интеграции в глобальную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экономику» 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482" name="Picture 2" descr="http://kursiv.kz/thumb/news14434053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500570"/>
            <a:ext cx="2473390" cy="18573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493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Пользователь\Desktop\шаблоны 2016\course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78" y="4071942"/>
            <a:ext cx="2831426" cy="2220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00166" y="500042"/>
            <a:ext cx="646914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Внедрение </a:t>
            </a:r>
            <a:r>
              <a:rPr lang="ru-RU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критериального</a:t>
            </a:r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оценивания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00034" y="1071546"/>
            <a:ext cx="800105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endParaRPr lang="kk-KZ" sz="28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lang="kk-KZ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азработано более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47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методических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рекомендаций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 оцениванию по предметам,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которые включают рекомендуемую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учителя </a:t>
            </a:r>
            <a:r>
              <a:rPr kumimoji="0" lang="kk-KZ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деятельность по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обучению и оцениванию</a:t>
            </a: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74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2976" y="642918"/>
            <a:ext cx="716555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3.Внедрения трехъязычного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обучения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1643050"/>
            <a:ext cx="778674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kk-KZ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рамках реализации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Плана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Нации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«100 шагов»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начат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планомерный переход к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единовременному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обучению на казахском,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русском и английском языках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 descr="http://orleu-edu.kz/Images/news_photos/sko-02-07-20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4429132"/>
            <a:ext cx="3929090" cy="19450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344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428604"/>
            <a:ext cx="7143800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 трехъязычного обучения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предусматривает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поэтапный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переход на английский язык обучения в старших классах 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714348" y="3357562"/>
            <a:ext cx="7858180" cy="230832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2013-2014 учебного года в Казахстане английский язык изучается с первого класса.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1-4 классах на изучение английского отводится по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 часу в неделю, в 5-11 классах –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 2 часа в неделю.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3" descr="http://orleu-edu.kz/Images/news_photos/sko-02-07-20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285992"/>
            <a:ext cx="2308876" cy="1143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099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428736"/>
            <a:ext cx="77153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</a:rPr>
              <a:t>В 2017-2018 </a:t>
            </a:r>
            <a:r>
              <a:rPr lang="kk-KZ" sz="3200" b="1" dirty="0" smtClean="0"/>
              <a:t>учебном году в 5-й класс придут ученики, которые начали изучение английского языка с 1-го класса, поэтому </a:t>
            </a:r>
            <a:r>
              <a:rPr lang="kk-KZ" sz="3200" b="1" dirty="0" smtClean="0">
                <a:solidFill>
                  <a:srgbClr val="FF0000"/>
                </a:solidFill>
              </a:rPr>
              <a:t>с 5-го класса начнется подготовка к переходу на английский язык обучения в </a:t>
            </a:r>
            <a:r>
              <a:rPr lang="kk-KZ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старших классах.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Picture 3" descr="http://orleu-edu.kz/Images/news_photos/sko-02-07-20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57166"/>
            <a:ext cx="2308876" cy="114300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00042"/>
            <a:ext cx="8001056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В основной школе подготовка учащихся будет осуществляться по методикам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предметно-интегрированного обучения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с увеличением часов английского языка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(на 1 ч)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http://orleu-edu.kz/Images/news_photos/sko-02-07-201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0" y="2143116"/>
            <a:ext cx="2308876" cy="1143008"/>
          </a:xfrm>
          <a:prstGeom prst="rect">
            <a:avLst/>
          </a:prstGeom>
          <a:noFill/>
        </p:spPr>
      </p:pic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571472" y="3357562"/>
            <a:ext cx="8072494" cy="2246769"/>
          </a:xfrm>
          <a:prstGeom prst="rect">
            <a:avLst/>
          </a:prstGeom>
          <a:solidFill>
            <a:srgbClr val="FFFF66"/>
          </a:solid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Предметно-интегрированное обучение означает, что учебный материал на уроках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английского языка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строится на содержании предметов, изучаемых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английском языке.</a:t>
            </a: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000240"/>
            <a:ext cx="7572428" cy="40318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3200" b="1" dirty="0" smtClean="0"/>
              <a:t>Начата подготовка для перехода на изучение терминологии по предметам: </a:t>
            </a:r>
            <a:r>
              <a:rPr lang="kk-KZ" sz="3200" b="1" dirty="0" smtClean="0">
                <a:solidFill>
                  <a:srgbClr val="FF0000"/>
                </a:solidFill>
              </a:rPr>
              <a:t>«Информатика», «Физика», «Химия», «Биология», </a:t>
            </a:r>
            <a:r>
              <a:rPr lang="kk-KZ" sz="3200" b="1" dirty="0" smtClean="0"/>
              <a:t>проведения внеклассных мероприятий и изучение отдельных тем по элективным курсам на английском языке </a:t>
            </a:r>
            <a:r>
              <a:rPr lang="kk-KZ" sz="3200" b="1" dirty="0" smtClean="0">
                <a:solidFill>
                  <a:srgbClr val="FF0000"/>
                </a:solidFill>
              </a:rPr>
              <a:t>с 5-го последовательно по 9-й класс.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46082" name="Picture 2" descr="http://sabaq.kz/wp-content/uploads/2014/05/kazbrit-200x14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357166"/>
            <a:ext cx="2143140" cy="150019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8596" y="428604"/>
            <a:ext cx="8143932" cy="20621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После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9-го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класса будет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проводиться </a:t>
            </a: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внешняя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оценка уровня компетенции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обучающихся по языкам.</a:t>
            </a: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28596" y="4572008"/>
            <a:ext cx="8215370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Планируется организация летней языковой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школы для учащихся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5-11 классов с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привлечением</a:t>
            </a:r>
            <a:r>
              <a:rPr kumimoji="0" lang="kk-KZ" sz="2800" b="1" i="0" u="none" strike="noStrike" cap="none" normalizeH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студентов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3-4 курсов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педагогических вузов. </a:t>
            </a: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Пользователь\Desktop\шаблоны 2016\progres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2714620"/>
            <a:ext cx="2245194" cy="164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58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image.subscribe.ru/list/digest/children/im_20150915183542_246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2714620"/>
            <a:ext cx="6955110" cy="34775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42910" y="500042"/>
            <a:ext cx="7861561" cy="181588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2023-2024 </a:t>
            </a: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учебном году будет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осуществлен переход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трехъязычие </a:t>
            </a:r>
            <a:r>
              <a:rPr kumimoji="0" lang="kk-KZ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всех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общеобразовательных школ страны. </a:t>
            </a:r>
            <a:endParaRPr kumimoji="0" lang="kk-KZ" sz="28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05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857224" y="928670"/>
            <a:ext cx="757242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рамках перехода на трехъязычие планируется изучение: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«История Казахстана» на казахском языке 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«Всемирная история» на русском языке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«Информатика» 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«Физика»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«Химия» 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«Биология»             на английском языке </a:t>
            </a:r>
          </a:p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457200" algn="l"/>
              </a:tabLst>
            </a:pPr>
            <a:endParaRPr lang="kk-KZ" sz="24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(по выбору на основании коллегиального решения организации образования)</a:t>
            </a:r>
            <a:endParaRPr kumimoji="0" lang="kk-K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3929058" y="3214686"/>
            <a:ext cx="428628" cy="1285884"/>
          </a:xfrm>
          <a:prstGeom prst="rightBrac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428604"/>
            <a:ext cx="778674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График перехода общеобразовательных школ страны на обновленное содержание образования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428736"/>
            <a:ext cx="8143932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1 сентября 2015 года начался процесс апробации обновленных учебных программ и планов, учебников и учебно-методических комплексов (в первых классах) и его мониторинг в 30-ти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пилотных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школах республики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472" y="2786058"/>
            <a:ext cx="8143932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08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2017-2018 учебном году планируется переход всех первых классов школ республики на обновленное содержание образования,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2,5,7 классах апробация продолжится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214818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dirty="0" smtClean="0"/>
              <a:t>В рамках апробации в 1-х классах 30-ти пилотных школ введен  новый предмет «Естествознание»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5286388"/>
            <a:ext cx="7358114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kk-KZ" dirty="0" smtClean="0"/>
              <a:t> он станет вводным курсом к изучению биологии, физики, химии в старших классах, а «Познание мира» – общественно-гуманитарных предметов.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4286248" y="2357430"/>
            <a:ext cx="357190" cy="5000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286248" y="4857760"/>
            <a:ext cx="357190" cy="5000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4" t="24126" r="11205" b="8938"/>
          <a:stretch/>
        </p:blipFill>
        <p:spPr bwMode="auto">
          <a:xfrm>
            <a:off x="611560" y="714356"/>
            <a:ext cx="7920879" cy="53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4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1142984"/>
            <a:ext cx="7929618" cy="1200329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В основной школе планируется ввести новый учебный предмет – «Введение в естественные науки» (5-6 классы)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3286124"/>
            <a:ext cx="7929618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Позволит устранить существующий разрыв между изучением предмета «Естествознание» в 5-м классе и предметов «Физика» и «Химия», которые изучаются в 7-м и 8-м классах.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214810" y="2500306"/>
            <a:ext cx="857256" cy="571504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864" y="620688"/>
            <a:ext cx="7712431" cy="452431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«Для современного </a:t>
            </a:r>
          </a:p>
          <a:p>
            <a:pPr algn="ctr"/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казахстанца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Владение тремя языками  - 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это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обязательное  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условие 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собственного </a:t>
            </a: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Благополучия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</a:p>
          <a:p>
            <a:pPr algn="ctr"/>
            <a:r>
              <a:rPr lang="ru-RU" sz="36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Н.А. Назарбаев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05326"/>
            <a:ext cx="2664296" cy="19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457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500034" y="785794"/>
            <a:ext cx="792961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целях интеграции в мировое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образовательное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пространство Республика Казахстан выбрала стратегический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курс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ориентации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стандарты мировой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образовательной практики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учетом сохранения лучших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традиций и стандартов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отечественного образования.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" t="6591" r="463" b="-454"/>
          <a:stretch/>
        </p:blipFill>
        <p:spPr bwMode="auto">
          <a:xfrm>
            <a:off x="251520" y="332657"/>
            <a:ext cx="849694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325016"/>
            <a:ext cx="813690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овысить </a:t>
            </a:r>
            <a:r>
              <a:rPr lang="ru-RU" sz="2400" b="1" dirty="0"/>
              <a:t>качество образования с учетом опыта </a:t>
            </a:r>
            <a:r>
              <a:rPr lang="ru-RU" sz="2400" b="1" dirty="0" smtClean="0"/>
              <a:t>«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Назарбаев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Интеллектуальных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школ»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923928" y="2348880"/>
            <a:ext cx="2736304" cy="2376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498220"/>
            <a:ext cx="2969929" cy="386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42910" y="5286388"/>
            <a:ext cx="813690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овысить </a:t>
            </a:r>
            <a:r>
              <a:rPr lang="ru-RU" sz="2400" b="1" dirty="0"/>
              <a:t>качество образования с учетом опыта </a:t>
            </a:r>
            <a:r>
              <a:rPr lang="ru-RU" sz="2400" b="1" dirty="0" smtClean="0"/>
              <a:t>«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Назарбаев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Интеллектуальных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школ»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839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857224" y="500042"/>
            <a:ext cx="7582993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085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Возникла необходимости пересмотра учебной программы среднего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085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образования,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085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 как она не способствует развитию навыков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мышления высокого уровня,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45085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перегружена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академическими предметами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этом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чрезмерный упор делается на теорию.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4348" y="3143248"/>
            <a:ext cx="8136904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П</a:t>
            </a:r>
            <a:r>
              <a:rPr lang="ru-RU" sz="2400" b="1" dirty="0" smtClean="0"/>
              <a:t>овысить </a:t>
            </a:r>
            <a:r>
              <a:rPr lang="ru-RU" sz="2400" b="1" dirty="0"/>
              <a:t>качество образования с учетом опыта </a:t>
            </a:r>
            <a:r>
              <a:rPr lang="ru-RU" sz="2400" b="1" dirty="0" smtClean="0"/>
              <a:t>«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Назарбаев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Интеллектуальных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школ»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248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96610" y="548680"/>
            <a:ext cx="7220572" cy="4669627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Основной целью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образования  в “НИШ” является </a:t>
            </a:r>
          </a:p>
          <a:p>
            <a:endParaRPr lang="ru-RU" dirty="0"/>
          </a:p>
          <a:p>
            <a:pPr algn="ctr"/>
            <a:r>
              <a:rPr lang="ru-RU" sz="2800" b="1" dirty="0" smtClean="0"/>
              <a:t>формирование </a:t>
            </a:r>
            <a:r>
              <a:rPr lang="ru-RU" sz="2800" b="1" u="sng" dirty="0" err="1" smtClean="0">
                <a:solidFill>
                  <a:srgbClr val="FF0000"/>
                </a:solidFill>
              </a:rPr>
              <a:t>полиязычной</a:t>
            </a:r>
            <a:r>
              <a:rPr lang="ru-RU" sz="2800" b="1" dirty="0" smtClean="0">
                <a:solidFill>
                  <a:srgbClr val="FF0000"/>
                </a:solidFill>
              </a:rPr>
              <a:t> личности </a:t>
            </a:r>
            <a:r>
              <a:rPr lang="ru-RU" sz="2800" b="1" dirty="0" smtClean="0"/>
              <a:t>выпускника, который владеет тремя языками, знает предметные области на этих языках, умеет успешно вести диалог по различным сферам деятельности, ценит культуру своего народа и при этом понимает и уважает культуру других народов. </a:t>
            </a:r>
            <a:endParaRPr lang="ru-RU" sz="28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84562"/>
            <a:ext cx="2160240" cy="2807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88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5" t="15052"/>
          <a:stretch>
            <a:fillRect/>
          </a:stretch>
        </p:blipFill>
        <p:spPr bwMode="auto">
          <a:xfrm>
            <a:off x="428596" y="357166"/>
            <a:ext cx="8424366" cy="5382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8" name="AutoShape 2" descr="http://img3.cliparto.com/pic/xl/214142/4463703-student-with-computers-studying-at-schoo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http://img3.cliparto.com/pic/xl/214142/4463703-student-with-computers-studying-at-school.jpg"/>
          <p:cNvPicPr>
            <a:picLocks noChangeAspect="1" noChangeArrowheads="1"/>
          </p:cNvPicPr>
          <p:nvPr/>
        </p:nvPicPr>
        <p:blipFill>
          <a:blip r:embed="rId3"/>
          <a:srcRect t="16692"/>
          <a:stretch>
            <a:fillRect/>
          </a:stretch>
        </p:blipFill>
        <p:spPr bwMode="auto">
          <a:xfrm>
            <a:off x="3571868" y="5006098"/>
            <a:ext cx="2500330" cy="138518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403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3081</TotalTime>
  <Words>948</Words>
  <Application>Microsoft Office PowerPoint</Application>
  <PresentationFormat>Экран (4:3)</PresentationFormat>
  <Paragraphs>117</Paragraphs>
  <Slides>31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 Владимировна</dc:creator>
  <cp:lastModifiedBy>Пользователь</cp:lastModifiedBy>
  <cp:revision>352</cp:revision>
  <dcterms:created xsi:type="dcterms:W3CDTF">2012-07-22T08:44:34Z</dcterms:created>
  <dcterms:modified xsi:type="dcterms:W3CDTF">2016-01-28T04:25:18Z</dcterms:modified>
</cp:coreProperties>
</file>