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7" r:id="rId3"/>
    <p:sldId id="293" r:id="rId4"/>
    <p:sldId id="294" r:id="rId5"/>
    <p:sldId id="296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8" autoAdjust="0"/>
  </p:normalViewPr>
  <p:slideViewPr>
    <p:cSldViewPr>
      <p:cViewPr>
        <p:scale>
          <a:sx n="55" d="100"/>
          <a:sy n="55" d="100"/>
        </p:scale>
        <p:origin x="-1584" y="-11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357298"/>
            <a:ext cx="9001156" cy="2643206"/>
          </a:xfrm>
        </p:spPr>
        <p:txBody>
          <a:bodyPr>
            <a:normAutofit/>
          </a:bodyPr>
          <a:lstStyle/>
          <a:p>
            <a:r>
              <a:rPr lang="ru-RU" dirty="0" smtClean="0"/>
              <a:t>КПД </a:t>
            </a:r>
            <a:r>
              <a:rPr lang="ru-RU" dirty="0" smtClean="0"/>
              <a:t>простых механизмов</a:t>
            </a:r>
            <a:br>
              <a:rPr lang="ru-RU" dirty="0" smtClean="0"/>
            </a:b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3786190"/>
            <a:ext cx="2843930" cy="282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Повторим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1. Что такое механическая работа?</a:t>
            </a:r>
          </a:p>
          <a:p>
            <a:pPr>
              <a:buNone/>
            </a:pPr>
            <a:r>
              <a:rPr lang="ru-RU" dirty="0" smtClean="0"/>
              <a:t>2. Как практически определить механическую работу?</a:t>
            </a:r>
          </a:p>
          <a:p>
            <a:pPr>
              <a:buNone/>
            </a:pPr>
            <a:r>
              <a:rPr lang="ru-RU" dirty="0" smtClean="0"/>
              <a:t>3. Что называется простым механизмом? Для чего их применяют?</a:t>
            </a:r>
          </a:p>
          <a:p>
            <a:pPr>
              <a:buNone/>
            </a:pPr>
            <a:r>
              <a:rPr lang="ru-RU" dirty="0" smtClean="0"/>
              <a:t>4. Что представляет собой рычаг и для чего их применяют?</a:t>
            </a:r>
          </a:p>
          <a:p>
            <a:pPr>
              <a:buNone/>
            </a:pPr>
            <a:r>
              <a:rPr lang="ru-RU" dirty="0" smtClean="0"/>
              <a:t>5. Что такое блок? Какие виды блоков вы знаете? Для чего их применяют?</a:t>
            </a:r>
          </a:p>
          <a:p>
            <a:pPr>
              <a:buNone/>
            </a:pPr>
            <a:r>
              <a:rPr lang="ru-RU" dirty="0" smtClean="0"/>
              <a:t>8. В чем состоит «золотое правило механики»?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Коэффициент полезного действия механизма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5000628" cy="528638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Тот или иной механизм нужен, в конечном итоге, </a:t>
            </a:r>
            <a:r>
              <a:rPr lang="ru-RU" b="1" dirty="0" smtClean="0"/>
              <a:t>для совершения работы.</a:t>
            </a: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3000" b="1" dirty="0" smtClean="0">
                <a:solidFill>
                  <a:srgbClr val="FF0000"/>
                </a:solidFill>
              </a:rPr>
              <a:t>Полезная </a:t>
            </a:r>
            <a:r>
              <a:rPr lang="ru-RU" sz="3000" b="1" dirty="0" smtClean="0">
                <a:solidFill>
                  <a:srgbClr val="FF0000"/>
                </a:solidFill>
              </a:rPr>
              <a:t>работа </a:t>
            </a:r>
            <a:r>
              <a:rPr lang="ru-RU" sz="3000" b="1" i="1" dirty="0" err="1" smtClean="0">
                <a:solidFill>
                  <a:srgbClr val="FF0000"/>
                </a:solidFill>
              </a:rPr>
              <a:t>А</a:t>
            </a:r>
            <a:r>
              <a:rPr lang="ru-RU" sz="3000" b="1" i="1" baseline="-25000" dirty="0" err="1" smtClean="0">
                <a:solidFill>
                  <a:srgbClr val="FF0000"/>
                </a:solidFill>
              </a:rPr>
              <a:t>п</a:t>
            </a:r>
            <a:r>
              <a:rPr lang="ru-RU" sz="3000" b="1" i="1" baseline="-25000" dirty="0" smtClean="0">
                <a:solidFill>
                  <a:srgbClr val="FF0000"/>
                </a:solidFill>
              </a:rPr>
              <a:t> </a:t>
            </a:r>
            <a:r>
              <a:rPr lang="ru-RU" sz="3000" i="1" dirty="0" smtClean="0"/>
              <a:t>– </a:t>
            </a:r>
            <a:r>
              <a:rPr lang="ru-RU" sz="3000" dirty="0" err="1" smtClean="0"/>
              <a:t>работа</a:t>
            </a:r>
            <a:r>
              <a:rPr lang="ru-RU" sz="3000" dirty="0" smtClean="0"/>
              <a:t>, затраченная</a:t>
            </a:r>
            <a:r>
              <a:rPr lang="ru-RU" sz="3000" dirty="0" smtClean="0"/>
              <a:t> на перемещение тела.</a:t>
            </a:r>
            <a:endParaRPr lang="en-US" sz="3000" dirty="0" smtClean="0"/>
          </a:p>
          <a:p>
            <a:r>
              <a:rPr lang="ru-RU" sz="3000" b="1" dirty="0" smtClean="0">
                <a:solidFill>
                  <a:srgbClr val="FF0000"/>
                </a:solidFill>
              </a:rPr>
              <a:t>Затраченная</a:t>
            </a:r>
            <a:r>
              <a:rPr lang="ru-RU" sz="3000" dirty="0" smtClean="0"/>
              <a:t> </a:t>
            </a:r>
            <a:r>
              <a:rPr lang="ru-RU" sz="3000" b="1" i="1" dirty="0" smtClean="0">
                <a:solidFill>
                  <a:srgbClr val="FF0000"/>
                </a:solidFill>
              </a:rPr>
              <a:t>А</a:t>
            </a:r>
            <a:r>
              <a:rPr lang="ru-RU" sz="3000" b="1" i="1" baseline="-25000" dirty="0" smtClean="0">
                <a:solidFill>
                  <a:srgbClr val="FF0000"/>
                </a:solidFill>
              </a:rPr>
              <a:t>з </a:t>
            </a:r>
            <a:r>
              <a:rPr lang="ru-RU" sz="3000" dirty="0" smtClean="0"/>
              <a:t>– работа, затраченная на приведение механизма в движение.</a:t>
            </a:r>
            <a:endParaRPr lang="ru-RU" sz="3000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1714488"/>
            <a:ext cx="400050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8" y="1714488"/>
            <a:ext cx="135732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ая выноска 5"/>
          <p:cNvSpPr/>
          <p:nvPr/>
        </p:nvSpPr>
        <p:spPr>
          <a:xfrm>
            <a:off x="4857752" y="4643446"/>
            <a:ext cx="4286248" cy="1000156"/>
          </a:xfrm>
          <a:prstGeom prst="wedgeRectCallout">
            <a:avLst>
              <a:gd name="adj1" fmla="val 25190"/>
              <a:gd name="adj2" fmla="val -96330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142844" y="1571612"/>
            <a:ext cx="5286412" cy="2000264"/>
          </a:xfrm>
          <a:prstGeom prst="wedgeRectCallout">
            <a:avLst>
              <a:gd name="adj1" fmla="val 67162"/>
              <a:gd name="adj2" fmla="val 1215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</a:rPr>
              <a:t>При подъеме груза мы преодолеваем </a:t>
            </a:r>
            <a:r>
              <a:rPr lang="ru-RU" sz="2800" dirty="0" smtClean="0">
                <a:solidFill>
                  <a:srgbClr val="C00000"/>
                </a:solidFill>
              </a:rPr>
              <a:t>силу тяжести веревки</a:t>
            </a:r>
            <a:r>
              <a:rPr lang="ru-RU" sz="2800" dirty="0" smtClean="0">
                <a:solidFill>
                  <a:schemeClr val="tx1"/>
                </a:solidFill>
              </a:rPr>
              <a:t>,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силу трения</a:t>
            </a:r>
            <a:r>
              <a:rPr lang="ru-RU" sz="2800" dirty="0" smtClean="0">
                <a:solidFill>
                  <a:schemeClr val="tx1"/>
                </a:solidFill>
              </a:rPr>
              <a:t>,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силу тяжести других приспособлений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5" y="1714488"/>
            <a:ext cx="1463719" cy="587990"/>
          </a:xfrm>
          <a:prstGeom prst="rect">
            <a:avLst/>
          </a:prstGeom>
          <a:noFill/>
        </p:spPr>
      </p:pic>
      <p:sp>
        <p:nvSpPr>
          <p:cNvPr id="10" name="Прямоугольная выноска 9"/>
          <p:cNvSpPr/>
          <p:nvPr/>
        </p:nvSpPr>
        <p:spPr>
          <a:xfrm>
            <a:off x="0" y="0"/>
            <a:ext cx="9144000" cy="1571612"/>
          </a:xfrm>
          <a:prstGeom prst="wedgeRectCallout">
            <a:avLst>
              <a:gd name="adj1" fmla="val 28304"/>
              <a:gd name="adj2" fmla="val 64638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Характеристика механизма, определяющая </a:t>
            </a:r>
            <a:r>
              <a:rPr lang="ru-RU" sz="2400" b="1" dirty="0" smtClean="0">
                <a:solidFill>
                  <a:srgbClr val="FF0000"/>
                </a:solidFill>
              </a:rPr>
              <a:t>какую долю </a:t>
            </a:r>
            <a:r>
              <a:rPr lang="ru-RU" sz="2400" b="1" dirty="0" smtClean="0">
                <a:solidFill>
                  <a:srgbClr val="C00000"/>
                </a:solidFill>
              </a:rPr>
              <a:t>полезная работа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составляет</a:t>
            </a:r>
            <a:r>
              <a:rPr lang="ru-RU" sz="2400" b="1" dirty="0" smtClean="0">
                <a:solidFill>
                  <a:schemeClr val="tx1"/>
                </a:solidFill>
              </a:rPr>
              <a:t> от </a:t>
            </a:r>
            <a:r>
              <a:rPr lang="ru-RU" sz="2400" b="1" dirty="0" smtClean="0">
                <a:solidFill>
                  <a:srgbClr val="C00000"/>
                </a:solidFill>
              </a:rPr>
              <a:t>полной</a:t>
            </a:r>
            <a:r>
              <a:rPr lang="ru-RU" sz="2400" b="1" dirty="0" smtClean="0">
                <a:solidFill>
                  <a:schemeClr val="tx1"/>
                </a:solidFill>
              </a:rPr>
              <a:t>, называется </a:t>
            </a:r>
            <a:r>
              <a:rPr lang="ru-RU" sz="2400" b="1" dirty="0" smtClean="0">
                <a:solidFill>
                  <a:srgbClr val="FF0000"/>
                </a:solidFill>
              </a:rPr>
              <a:t>коэффициентом полезного действия </a:t>
            </a:r>
            <a:r>
              <a:rPr lang="ru-RU" sz="2400" b="1" dirty="0" smtClean="0">
                <a:solidFill>
                  <a:schemeClr val="tx1"/>
                </a:solidFill>
              </a:rPr>
              <a:t>— КПД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5826125" y="4786313"/>
          <a:ext cx="2063750" cy="858837"/>
        </p:xfrm>
        <a:graphic>
          <a:graphicData uri="http://schemas.openxmlformats.org/presentationml/2006/ole">
            <p:oleObj spid="_x0000_s9217" name="Формула" r:id="rId6" imgW="82548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Пути повышения КПД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уменьшают массу движущихся частей, </a:t>
            </a:r>
          </a:p>
          <a:p>
            <a:r>
              <a:rPr lang="ru-RU" dirty="0" smtClean="0"/>
              <a:t>уменьшают трение в деталях.</a:t>
            </a:r>
          </a:p>
          <a:p>
            <a:r>
              <a:rPr lang="ru-RU" dirty="0" smtClean="0"/>
              <a:t>Созданы машины и механизмы, у которых КПД достигает 98-99%.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Построить машину с КПД равным 100% невозможно</a:t>
            </a:r>
            <a:r>
              <a:rPr lang="ru-RU" dirty="0" smtClean="0"/>
              <a:t>, можно лишь достичь условия, что </a:t>
            </a:r>
          </a:p>
          <a:p>
            <a:pPr algn="ctr"/>
            <a:r>
              <a:rPr lang="ru-RU" sz="3600" b="1" dirty="0" err="1" smtClean="0">
                <a:solidFill>
                  <a:srgbClr val="FF0000"/>
                </a:solidFill>
              </a:rPr>
              <a:t>А</a:t>
            </a:r>
            <a:r>
              <a:rPr lang="ru-RU" sz="3600" b="1" baseline="-25000" dirty="0" err="1" smtClean="0">
                <a:solidFill>
                  <a:srgbClr val="FF0000"/>
                </a:solidFill>
              </a:rPr>
              <a:t>п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≈ А</a:t>
            </a:r>
            <a:r>
              <a:rPr lang="ru-RU" sz="3600" b="1" baseline="-25000" dirty="0" smtClean="0">
                <a:solidFill>
                  <a:srgbClr val="FF0000"/>
                </a:solidFill>
              </a:rPr>
              <a:t>з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Пример расчета КПД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5286380" cy="2643206"/>
          </a:xfrm>
        </p:spPr>
        <p:txBody>
          <a:bodyPr>
            <a:normAutofit/>
          </a:bodyPr>
          <a:lstStyle/>
          <a:p>
            <a:r>
              <a:rPr lang="ru-RU" dirty="0" smtClean="0"/>
              <a:t>Вкатывая бочки</a:t>
            </a:r>
            <a:r>
              <a:rPr lang="en-US" dirty="0" smtClean="0"/>
              <a:t> </a:t>
            </a:r>
            <a:r>
              <a:rPr lang="ru-RU" dirty="0" smtClean="0"/>
              <a:t>массой </a:t>
            </a:r>
            <a:r>
              <a:rPr lang="en-US" b="1" i="1" dirty="0" smtClean="0">
                <a:solidFill>
                  <a:srgbClr val="FF0000"/>
                </a:solidFill>
              </a:rPr>
              <a:t>m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по наклонной плоскости длиной </a:t>
            </a:r>
            <a:r>
              <a:rPr lang="en-US" b="1" i="1" dirty="0" smtClean="0">
                <a:solidFill>
                  <a:srgbClr val="FF0000"/>
                </a:solidFill>
              </a:rPr>
              <a:t>L</a:t>
            </a:r>
            <a:r>
              <a:rPr lang="ru-RU" dirty="0" smtClean="0"/>
              <a:t>, человек прикладывают силу </a:t>
            </a:r>
            <a:r>
              <a:rPr lang="en-US" b="1" i="1" dirty="0" smtClean="0">
                <a:solidFill>
                  <a:srgbClr val="FF0000"/>
                </a:solidFill>
              </a:rPr>
              <a:t>F</a:t>
            </a:r>
            <a:r>
              <a:rPr lang="ru-RU" b="1" i="1" dirty="0" smtClean="0"/>
              <a:t>. </a:t>
            </a:r>
            <a:r>
              <a:rPr lang="ru-RU" dirty="0" smtClean="0"/>
              <a:t>Высота плоскости </a:t>
            </a:r>
            <a:r>
              <a:rPr lang="en-US" b="1" i="1" dirty="0" smtClean="0"/>
              <a:t>– </a:t>
            </a:r>
            <a:r>
              <a:rPr lang="en-US" b="1" i="1" dirty="0" smtClean="0">
                <a:solidFill>
                  <a:srgbClr val="FF0000"/>
                </a:solidFill>
              </a:rPr>
              <a:t>h</a:t>
            </a:r>
            <a:r>
              <a:rPr lang="ru-RU" b="1" i="1" dirty="0" smtClean="0"/>
              <a:t>.</a:t>
            </a:r>
            <a:endParaRPr lang="ru-RU" dirty="0"/>
          </a:p>
        </p:txBody>
      </p:sp>
      <p:pic>
        <p:nvPicPr>
          <p:cNvPr id="5" name="Picture 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80" y="1142984"/>
            <a:ext cx="3857620" cy="2487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17"/>
          <p:cNvGrpSpPr>
            <a:grpSpLocks/>
          </p:cNvGrpSpPr>
          <p:nvPr/>
        </p:nvGrpSpPr>
        <p:grpSpPr bwMode="auto">
          <a:xfrm flipH="1">
            <a:off x="5214942" y="3929066"/>
            <a:ext cx="3929057" cy="1714511"/>
            <a:chOff x="2381" y="2523"/>
            <a:chExt cx="2586" cy="1461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2789" y="2976"/>
              <a:ext cx="2178" cy="636"/>
            </a:xfrm>
            <a:prstGeom prst="rtTriangl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2381" y="3203"/>
              <a:ext cx="27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0" i="1">
                  <a:latin typeface="Times New Roman" pitchFamily="18" charset="0"/>
                </a:rPr>
                <a:t>h</a:t>
              </a:r>
              <a:endParaRPr lang="ru-RU" sz="4000" b="0" i="1">
                <a:latin typeface="Times New Roman" pitchFamily="18" charset="0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4150" y="3022"/>
              <a:ext cx="272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700" i="1">
                  <a:latin typeface="Times New Roman" pitchFamily="18" charset="0"/>
                </a:rPr>
                <a:t>L</a:t>
              </a:r>
              <a:endParaRPr lang="ru-RU" sz="2700" i="1">
                <a:latin typeface="Times New Roman" pitchFamily="18" charset="0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 rot="992936">
              <a:off x="3198" y="2795"/>
              <a:ext cx="680" cy="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3470" y="2976"/>
              <a:ext cx="0" cy="8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H="1" flipV="1">
              <a:off x="2971" y="2795"/>
              <a:ext cx="499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2970" y="3657"/>
              <a:ext cx="45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>
                  <a:latin typeface="Times New Roman" pitchFamily="18" charset="0"/>
                </a:rPr>
                <a:t>mg</a:t>
              </a:r>
              <a:endParaRPr lang="ru-RU" sz="2800">
                <a:latin typeface="Times New Roman" pitchFamily="18" charset="0"/>
              </a:endParaRPr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3198" y="374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2925" y="2523"/>
              <a:ext cx="18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</a:rPr>
                <a:t>F</a:t>
              </a: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>
              <a:off x="2971" y="256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" name="Содержимое 2"/>
          <p:cNvSpPr txBox="1">
            <a:spLocks/>
          </p:cNvSpPr>
          <p:nvPr/>
        </p:nvSpPr>
        <p:spPr>
          <a:xfrm>
            <a:off x="0" y="3643314"/>
            <a:ext cx="5143504" cy="3214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Работа полезная:</a:t>
            </a:r>
            <a:endParaRPr lang="ru-RU" sz="32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3200" b="1" i="1" u="none" strike="noStrike" kern="1200" cap="none" spc="0" normalizeH="0" baseline="-2500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</a:t>
            </a:r>
            <a:r>
              <a:rPr kumimoji="0" lang="ru-RU" sz="3200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FS=</a:t>
            </a:r>
            <a:r>
              <a:rPr kumimoji="0" lang="en-US" sz="3200" b="1" i="1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mgh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3200" b="1" i="1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baseline="0" dirty="0" smtClean="0"/>
              <a:t>Работа затраченная:</a:t>
            </a:r>
          </a:p>
          <a:p>
            <a:pPr marL="342900" lvl="0" indent="-342900" algn="ctr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ru-RU" sz="3200" b="1" i="1" u="none" strike="noStrike" kern="1200" cap="none" spc="0" normalizeH="0" baseline="-2500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3200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lang="en-US" sz="3200" b="1" i="1" dirty="0" smtClean="0">
                <a:solidFill>
                  <a:srgbClr val="FF0000"/>
                </a:solidFill>
              </a:rPr>
              <a:t>FS=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∙</a:t>
            </a:r>
            <a:r>
              <a:rPr lang="en-US" sz="3200" b="1" i="1" dirty="0" smtClean="0">
                <a:solidFill>
                  <a:srgbClr val="FF0000"/>
                </a:solidFill>
              </a:rPr>
              <a:t>L</a:t>
            </a:r>
            <a:endParaRPr kumimoji="0" lang="en-US" sz="3200" b="1" i="1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b="1" baseline="0" dirty="0" smtClean="0">
                <a:solidFill>
                  <a:srgbClr val="FF0000"/>
                </a:solidFill>
              </a:rPr>
              <a:t>КПД </a:t>
            </a: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1323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4429124" y="5500702"/>
          <a:ext cx="2516253" cy="1054106"/>
        </p:xfrm>
        <a:graphic>
          <a:graphicData uri="http://schemas.openxmlformats.org/presentationml/2006/ole">
            <p:oleObj spid="_x0000_s6145" name="Формула" r:id="rId4" imgW="93960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14290"/>
            <a:ext cx="7772400" cy="869947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Рассмотрим задачи: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00034" y="642918"/>
            <a:ext cx="8286808" cy="5715040"/>
          </a:xfrm>
        </p:spPr>
        <p:txBody>
          <a:bodyPr>
            <a:noAutofit/>
          </a:bodyPr>
          <a:lstStyle/>
          <a:p>
            <a:pPr marL="514350" indent="-514350" algn="l">
              <a:buAutoNum type="arabicPeriod"/>
            </a:pPr>
            <a:r>
              <a:rPr lang="ru-RU" sz="2200" dirty="0" smtClean="0">
                <a:solidFill>
                  <a:schemeClr val="tx1"/>
                </a:solidFill>
              </a:rPr>
              <a:t>При равномерном перемещении груза массой 15 кг по наклонной плоскости динамометр, привязанный к грузу, показывает силу, равную 40 Н. Вычислите КПД наклонной плоскости, если ее длина 1,8 м, высота 30 см.</a:t>
            </a:r>
          </a:p>
          <a:p>
            <a:pPr marL="514350" indent="-514350" algn="l">
              <a:buAutoNum type="arabicPeriod"/>
            </a:pPr>
            <a:r>
              <a:rPr lang="ru-RU" sz="2200" dirty="0" smtClean="0">
                <a:solidFill>
                  <a:schemeClr val="tx1"/>
                </a:solidFill>
              </a:rPr>
              <a:t>Ведро с песком масса которого 24,5 кг поднимают при помощи неподвижного блока на высоту 10 м, действуя на веревку с силой 250 Н. Вычислите КПД установки.</a:t>
            </a:r>
          </a:p>
          <a:p>
            <a:pPr marL="514350" indent="-514350" algn="l">
              <a:buAutoNum type="arabicPeriod"/>
            </a:pPr>
            <a:r>
              <a:rPr lang="ru-RU" sz="2200" dirty="0" smtClean="0">
                <a:solidFill>
                  <a:schemeClr val="tx1"/>
                </a:solidFill>
              </a:rPr>
              <a:t>Двигатель подъемного крана мощностью 6 кВт поднимает груз массой 6 т на высоту 8 м. Определите время подъема груза, если КПД установки равен 80 %.</a:t>
            </a:r>
          </a:p>
          <a:p>
            <a:pPr marL="514350" indent="-514350" algn="l">
              <a:buAutoNum type="arabicPeriod"/>
            </a:pPr>
            <a:r>
              <a:rPr lang="ru-RU" sz="2200" dirty="0" smtClean="0">
                <a:solidFill>
                  <a:schemeClr val="tx1"/>
                </a:solidFill>
              </a:rPr>
              <a:t>Электродвигатель мощностью 10 кВт соединен ременной передачей с насосом, который за 30 мин подает воду в объеме 58, 75 м³ воды на высоту 25 м в резервуар. Определите КПД всей установки.</a:t>
            </a:r>
          </a:p>
          <a:p>
            <a:pPr marL="514350" indent="-514350" algn="l">
              <a:buAutoNum type="arabicPeriod"/>
            </a:pPr>
            <a:r>
              <a:rPr lang="ru-RU" sz="2200" dirty="0" smtClean="0">
                <a:solidFill>
                  <a:schemeClr val="tx1"/>
                </a:solidFill>
              </a:rPr>
              <a:t>С помощью неподвижного блока груз массой 100 кг подняли на высоту 5 м. Определите, совершенную при этом работу, если КПД равен 70 %.</a:t>
            </a:r>
            <a:endParaRPr lang="ru-RU" sz="2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</TotalTime>
  <Words>388</Words>
  <Application>Microsoft Office PowerPoint</Application>
  <PresentationFormat>Экран (4:3)</PresentationFormat>
  <Paragraphs>38</Paragraphs>
  <Slides>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Тема Office</vt:lpstr>
      <vt:lpstr>Microsoft Equation 3.0</vt:lpstr>
      <vt:lpstr>КПД простых механизмов </vt:lpstr>
      <vt:lpstr>Повторим</vt:lpstr>
      <vt:lpstr>Коэффициент полезного действия механизма</vt:lpstr>
      <vt:lpstr>Пути повышения КПД</vt:lpstr>
      <vt:lpstr>Пример расчета КПД</vt:lpstr>
      <vt:lpstr>Рассмотрим задачи: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Механическое движение. Траектория, путь, перемещение Подготовка к ГИА</dc:title>
  <cp:lastModifiedBy> </cp:lastModifiedBy>
  <cp:revision>78</cp:revision>
  <dcterms:modified xsi:type="dcterms:W3CDTF">2012-04-26T08:41:25Z</dcterms:modified>
</cp:coreProperties>
</file>