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6" r:id="rId3"/>
    <p:sldId id="257" r:id="rId4"/>
    <p:sldId id="264" r:id="rId5"/>
    <p:sldId id="259" r:id="rId6"/>
    <p:sldId id="260" r:id="rId7"/>
    <p:sldId id="261" r:id="rId8"/>
    <p:sldId id="262" r:id="rId9"/>
    <p:sldId id="263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339933"/>
    <a:srgbClr val="FFCC00"/>
    <a:srgbClr val="9999FF"/>
    <a:srgbClr val="FFFFCC"/>
    <a:srgbClr val="0000FF"/>
    <a:srgbClr val="0066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07" autoAdjust="0"/>
    <p:restoredTop sz="96727" autoAdjust="0"/>
  </p:normalViewPr>
  <p:slideViewPr>
    <p:cSldViewPr>
      <p:cViewPr varScale="1">
        <p:scale>
          <a:sx n="71" d="100"/>
          <a:sy n="71" d="100"/>
        </p:scale>
        <p:origin x="-6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42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F979BE-C854-41D2-84AF-E6A0E90399F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B6530B-CBA5-437C-B6D5-F9B4FA4E46AB}" type="slidenum">
              <a:rPr lang="ru-RU"/>
              <a:pPr/>
              <a:t>1</a:t>
            </a:fld>
            <a:endParaRPr lang="ru-RU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37C5D6-11B0-4C3C-B85F-FFE3B0D62BFA}" type="slidenum">
              <a:rPr lang="ru-RU"/>
              <a:pPr/>
              <a:t>10</a:t>
            </a:fld>
            <a:endParaRPr lang="ru-RU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01A5F1-7927-421F-B19C-B795F247E56E}" type="slidenum">
              <a:rPr lang="ru-RU"/>
              <a:pPr/>
              <a:t>11</a:t>
            </a:fld>
            <a:endParaRPr lang="ru-RU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D4A6C3-614C-49AB-870D-EA10CBA54972}" type="slidenum">
              <a:rPr lang="ru-RU"/>
              <a:pPr/>
              <a:t>12</a:t>
            </a:fld>
            <a:endParaRPr lang="ru-RU"/>
          </a:p>
        </p:txBody>
      </p:sp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ЗАДАНИЕ:</a:t>
            </a:r>
          </a:p>
          <a:p>
            <a:r>
              <a:rPr lang="ru-RU"/>
              <a:t>Перенесите в тетрадь схематическое изображение гидравлической машины и вывод формул, как показано на слайде.</a:t>
            </a:r>
          </a:p>
          <a:p>
            <a:r>
              <a:rPr lang="ru-RU" u="sng"/>
              <a:t>Укажите на рисунке</a:t>
            </a:r>
            <a:r>
              <a:rPr lang="ru-RU"/>
              <a:t> обозначения площадей поршней  </a:t>
            </a:r>
            <a:r>
              <a:rPr lang="en-US"/>
              <a:t>S</a:t>
            </a:r>
            <a:r>
              <a:rPr lang="en-US" baseline="-25000"/>
              <a:t>1</a:t>
            </a:r>
            <a:r>
              <a:rPr lang="ru-RU" baseline="-25000"/>
              <a:t> </a:t>
            </a:r>
            <a:r>
              <a:rPr lang="en-US"/>
              <a:t> </a:t>
            </a:r>
            <a:r>
              <a:rPr lang="ru-RU"/>
              <a:t>и  </a:t>
            </a:r>
            <a:r>
              <a:rPr lang="en-US"/>
              <a:t>S</a:t>
            </a:r>
            <a:r>
              <a:rPr lang="en-US" baseline="-25000"/>
              <a:t>2</a:t>
            </a:r>
            <a:r>
              <a:rPr lang="en-US"/>
              <a:t> </a:t>
            </a:r>
            <a:r>
              <a:rPr lang="ru-RU"/>
              <a:t>, а также сил  </a:t>
            </a:r>
            <a:r>
              <a:rPr lang="en-US"/>
              <a:t>F</a:t>
            </a:r>
            <a:r>
              <a:rPr lang="en-US" baseline="-25000"/>
              <a:t>1</a:t>
            </a:r>
            <a:r>
              <a:rPr lang="ru-RU" baseline="-25000"/>
              <a:t> </a:t>
            </a:r>
            <a:r>
              <a:rPr lang="en-US"/>
              <a:t> </a:t>
            </a:r>
            <a:r>
              <a:rPr lang="ru-RU"/>
              <a:t>и  </a:t>
            </a:r>
            <a:r>
              <a:rPr lang="en-US"/>
              <a:t>F</a:t>
            </a:r>
            <a:r>
              <a:rPr lang="en-US" baseline="-25000"/>
              <a:t>2</a:t>
            </a:r>
            <a:r>
              <a:rPr lang="en-US"/>
              <a:t>.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8D9E94-DE65-4CAA-9EBB-0E42CDF5B774}" type="slidenum">
              <a:rPr lang="ru-RU"/>
              <a:pPr/>
              <a:t>2</a:t>
            </a:fld>
            <a:endParaRPr lang="ru-RU"/>
          </a:p>
        </p:txBody>
      </p:sp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FCED69-5B42-4060-B87F-1D24C0F9846C}" type="slidenum">
              <a:rPr lang="ru-RU"/>
              <a:pPr/>
              <a:t>3</a:t>
            </a:fld>
            <a:endParaRPr lang="ru-RU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078261-D7BB-4B0E-9A9C-ACA7BF23F429}" type="slidenum">
              <a:rPr lang="ru-RU"/>
              <a:pPr/>
              <a:t>4</a:t>
            </a:fld>
            <a:endParaRPr lang="ru-RU"/>
          </a:p>
        </p:txBody>
      </p:sp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F62C9E-CFBF-4F40-AAD8-060DBA6FE8A3}" type="slidenum">
              <a:rPr lang="ru-RU"/>
              <a:pPr/>
              <a:t>5</a:t>
            </a:fld>
            <a:endParaRPr lang="ru-RU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0C3EF1-13BE-477C-A243-DCBE8051E9EB}" type="slidenum">
              <a:rPr lang="ru-RU"/>
              <a:pPr/>
              <a:t>6</a:t>
            </a:fld>
            <a:endParaRPr lang="ru-RU"/>
          </a:p>
        </p:txBody>
      </p:sp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CE84D1-7742-48E7-9AC2-015972C58EBB}" type="slidenum">
              <a:rPr lang="ru-RU"/>
              <a:pPr/>
              <a:t>7</a:t>
            </a:fld>
            <a:endParaRPr lang="ru-RU"/>
          </a:p>
        </p:txBody>
      </p:sp>
      <p:sp>
        <p:nvSpPr>
          <p:cNvPr id="33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3E010-70B5-4EC5-A002-28A15DE58C77}" type="slidenum">
              <a:rPr lang="ru-RU"/>
              <a:pPr/>
              <a:t>8</a:t>
            </a:fld>
            <a:endParaRPr lang="ru-RU"/>
          </a:p>
        </p:txBody>
      </p:sp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D112F-197A-4551-9A70-6705EA9D7636}" type="slidenum">
              <a:rPr lang="ru-RU"/>
              <a:pPr/>
              <a:t>9</a:t>
            </a:fld>
            <a:endParaRPr lang="ru-RU"/>
          </a:p>
        </p:txBody>
      </p:sp>
      <p:sp>
        <p:nvSpPr>
          <p:cNvPr id="3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0F893-80D0-474A-B36E-FA36FDF423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9B031-9BAA-42AA-9351-439BD58180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13C23-3908-492A-82C8-3735F3498D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AC5BA-D494-4E0D-AFB2-8527B3F3E2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DEF8C-49CF-46FC-8A27-A418A9CA63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D0D39-A02F-4F4E-BE5E-9E0FD20103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1BA7D-5FC1-45DB-8F6C-FBCF6AAD72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586CE-0D7B-417D-BEBB-DD5DF9E98F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05423-BC5A-4CEA-997E-11892EBFE9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5D483-B6A5-4E23-933C-27EA6051B3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898F0-5B07-40A2-953F-1A255B065B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134084-22BE-445D-8249-D317A61AAA4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.jpeg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lum bright="26000"/>
          </a:blip>
          <a:srcRect/>
          <a:stretch>
            <a:fillRect/>
          </a:stretch>
        </p:blipFill>
        <p:spPr bwMode="auto">
          <a:xfrm>
            <a:off x="1116013" y="476250"/>
            <a:ext cx="2903537" cy="3529013"/>
          </a:xfrm>
          <a:prstGeom prst="rect">
            <a:avLst/>
          </a:prstGeom>
          <a:noFill/>
          <a:ln w="127000" cmpd="thickThin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4643438" y="1557338"/>
            <a:ext cx="35290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 </a:t>
            </a:r>
            <a:r>
              <a:rPr lang="ru-RU" sz="2400"/>
              <a:t>(1623 – 1662)</a:t>
            </a:r>
          </a:p>
          <a:p>
            <a:pPr algn="just">
              <a:spcBef>
                <a:spcPct val="50000"/>
              </a:spcBef>
            </a:pPr>
            <a:r>
              <a:rPr lang="ru-RU" sz="2400"/>
              <a:t> - французский физик, математик, философ, писатель. </a:t>
            </a:r>
            <a:r>
              <a:rPr lang="ru-RU" sz="2400" u="sng"/>
              <a:t>Установил один из основных законов гидростатики</a:t>
            </a:r>
            <a:r>
              <a:rPr lang="ru-RU" u="sng"/>
              <a:t>:</a:t>
            </a:r>
          </a:p>
          <a:p>
            <a:pPr>
              <a:spcBef>
                <a:spcPct val="50000"/>
              </a:spcBef>
            </a:pPr>
            <a:endParaRPr lang="ru-RU" sz="400" u="sng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051050" y="4365625"/>
            <a:ext cx="6049963" cy="122555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давление, производимое на жидкость или газ, передаётся в любую точку одинаково   во   всех    направлениях.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4356100" y="549275"/>
            <a:ext cx="4465638" cy="9366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Блез ПАСКАЛЬ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0" y="5805488"/>
            <a:ext cx="9144000" cy="366712"/>
          </a:xfrm>
          <a:prstGeom prst="rect">
            <a:avLst/>
          </a:prstGeom>
          <a:solidFill>
            <a:srgbClr val="BBE0E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 честь Б.Паскаля единица давления в СИ названа паскалем и  равна 1 Н/м</a:t>
            </a:r>
            <a:r>
              <a:rPr lang="ru-RU" b="1" baseline="30000"/>
              <a:t>2 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uiExpand="1" animBg="1"/>
      <p:bldP spid="410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AutoShape 12" descr="Крупная сетка"/>
          <p:cNvSpPr>
            <a:spLocks noChangeArrowheads="1"/>
          </p:cNvSpPr>
          <p:nvPr/>
        </p:nvSpPr>
        <p:spPr bwMode="auto">
          <a:xfrm>
            <a:off x="755650" y="4437063"/>
            <a:ext cx="5616575" cy="2232025"/>
          </a:xfrm>
          <a:prstGeom prst="foldedCorner">
            <a:avLst>
              <a:gd name="adj" fmla="val 27245"/>
            </a:avLst>
          </a:prstGeom>
          <a:pattFill prst="lgGrid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900113" y="620713"/>
          <a:ext cx="5543550" cy="3829050"/>
        </p:xfrm>
        <a:graphic>
          <a:graphicData uri="http://schemas.openxmlformats.org/presentationml/2006/ole">
            <p:oleObj spid="_x0000_s12290" name="Точечный рисунок" r:id="rId4" imgW="2742857" imgH="1895238" progId="Paint.Picture">
              <p:embed/>
            </p:oleObj>
          </a:graphicData>
        </a:graphic>
      </p:graphicFrame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1835150" y="2852738"/>
            <a:ext cx="0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219700" y="40481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ru-RU" sz="2400" b="1" baseline="-25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5292725" y="404813"/>
            <a:ext cx="2873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4932363" y="115888"/>
            <a:ext cx="0" cy="14398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9" name="Text Box 11" descr="Крупная сетка"/>
          <p:cNvSpPr txBox="1">
            <a:spLocks noChangeArrowheads="1"/>
          </p:cNvSpPr>
          <p:nvPr/>
        </p:nvSpPr>
        <p:spPr bwMode="auto">
          <a:xfrm>
            <a:off x="900113" y="4508500"/>
            <a:ext cx="51117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Comic Sans MS" pitchFamily="66" charset="0"/>
              </a:rPr>
              <a:t>А во сколько раз отличаются друг от друга силы</a:t>
            </a:r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 F</a:t>
            </a:r>
            <a:r>
              <a:rPr lang="en-US" sz="3200" b="1" baseline="-2500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200" b="1">
                <a:solidFill>
                  <a:srgbClr val="FF0000"/>
                </a:solidFill>
                <a:latin typeface="Comic Sans MS" pitchFamily="66" charset="0"/>
              </a:rPr>
              <a:t>и</a:t>
            </a:r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 F</a:t>
            </a:r>
            <a:r>
              <a:rPr lang="en-US" sz="3200" b="1" baseline="-2500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Comic Sans MS" pitchFamily="66" charset="0"/>
              </a:rPr>
              <a:t>  ?</a:t>
            </a:r>
            <a:endParaRPr lang="ru-RU" sz="32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4787900" y="1412875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296" grpId="0"/>
      <p:bldP spid="12297" grpId="0" animBg="1"/>
      <p:bldP spid="12298" grpId="0" animBg="1"/>
      <p:bldP spid="122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900113" y="620713"/>
          <a:ext cx="5543550" cy="3829050"/>
        </p:xfrm>
        <a:graphic>
          <a:graphicData uri="http://schemas.openxmlformats.org/presentationml/2006/ole">
            <p:oleObj spid="_x0000_s14338" name="Точечный рисунок" r:id="rId4" imgW="2742857" imgH="1895238" progId="Paint.Picture">
              <p:embed/>
            </p:oleObj>
          </a:graphicData>
        </a:graphic>
      </p:graphicFrame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1835150" y="2852738"/>
            <a:ext cx="0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219700" y="40481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ru-RU" sz="2400" b="1" baseline="-25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5292725" y="404813"/>
            <a:ext cx="2873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4932363" y="115888"/>
            <a:ext cx="0" cy="14398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7" name="AutoShape 11" descr="Крупная сетка"/>
          <p:cNvSpPr>
            <a:spLocks noChangeArrowheads="1"/>
          </p:cNvSpPr>
          <p:nvPr/>
        </p:nvSpPr>
        <p:spPr bwMode="auto">
          <a:xfrm>
            <a:off x="250825" y="3933825"/>
            <a:ext cx="3024188" cy="2590800"/>
          </a:xfrm>
          <a:prstGeom prst="flowChartDocument">
            <a:avLst/>
          </a:prstGeom>
          <a:pattFill prst="lgGrid">
            <a:fgClr>
              <a:srgbClr val="99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42875" y="4005263"/>
            <a:ext cx="3276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FF0000"/>
                </a:solidFill>
                <a:latin typeface="Comic Sans MS" pitchFamily="66" charset="0"/>
              </a:rPr>
              <a:t>Под малым поршнем </a:t>
            </a:r>
            <a:r>
              <a:rPr lang="en-US" sz="2000" b="1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en-US" sz="2000" b="1" baseline="-25000">
                <a:solidFill>
                  <a:srgbClr val="FF0000"/>
                </a:solidFill>
                <a:latin typeface="Comic Sans MS" pitchFamily="66" charset="0"/>
              </a:rPr>
              <a:t>1</a:t>
            </a: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000">
                <a:solidFill>
                  <a:srgbClr val="FF0000"/>
                </a:solidFill>
                <a:latin typeface="Comic Sans MS" pitchFamily="66" charset="0"/>
              </a:rPr>
              <a:t>создаётся давление </a:t>
            </a:r>
            <a:r>
              <a:rPr lang="en-US" sz="2000" b="1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en-US" sz="2000" b="1" baseline="-2500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ru-RU" sz="2000" b="1" baseline="-250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349" name="AutoShape 13" descr="Крупная сетка"/>
          <p:cNvSpPr>
            <a:spLocks noChangeArrowheads="1"/>
          </p:cNvSpPr>
          <p:nvPr/>
        </p:nvSpPr>
        <p:spPr bwMode="auto">
          <a:xfrm>
            <a:off x="3779838" y="3933825"/>
            <a:ext cx="3384550" cy="2590800"/>
          </a:xfrm>
          <a:prstGeom prst="flowChartDocument">
            <a:avLst/>
          </a:prstGeom>
          <a:pattFill prst="lgGrid">
            <a:fgClr>
              <a:srgbClr val="99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3635375" y="3933825"/>
            <a:ext cx="36718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FF0000"/>
                </a:solidFill>
                <a:latin typeface="Comic Sans MS" pitchFamily="66" charset="0"/>
              </a:rPr>
              <a:t>Под большим поршнем </a:t>
            </a:r>
            <a:r>
              <a:rPr lang="en-US" sz="2000" b="1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ru-RU" sz="2000" b="1" baseline="-2500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20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000">
                <a:solidFill>
                  <a:srgbClr val="FF0000"/>
                </a:solidFill>
                <a:latin typeface="Comic Sans MS" pitchFamily="66" charset="0"/>
              </a:rPr>
              <a:t>создаётся </a:t>
            </a:r>
            <a:r>
              <a:rPr lang="ru-RU" sz="2000" i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такое же</a:t>
            </a:r>
            <a:r>
              <a:rPr lang="ru-RU" sz="2000">
                <a:solidFill>
                  <a:srgbClr val="FF0000"/>
                </a:solidFill>
                <a:latin typeface="Comic Sans MS" pitchFamily="66" charset="0"/>
              </a:rPr>
              <a:t> давление </a:t>
            </a:r>
            <a:r>
              <a:rPr lang="en-US" sz="2000" b="1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ru-RU" sz="2000" b="1" baseline="-25000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95288" y="5076825"/>
            <a:ext cx="2665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19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F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= </a:t>
            </a:r>
          </a:p>
          <a:p>
            <a:pPr algn="ctr"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                                      S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924300" y="5094288"/>
            <a:ext cx="2665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19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F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= </a:t>
            </a:r>
          </a:p>
          <a:p>
            <a:pPr algn="ctr"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                                      S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1187450" y="2997200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4643438" y="263683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1403350" y="5589588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4932363" y="5589588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>
            <a:off x="4787900" y="1412875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Text Box 19" descr="Каштан"/>
          <p:cNvSpPr txBox="1">
            <a:spLocks noChangeArrowheads="1"/>
          </p:cNvSpPr>
          <p:nvPr/>
        </p:nvSpPr>
        <p:spPr bwMode="auto">
          <a:xfrm>
            <a:off x="3059113" y="0"/>
            <a:ext cx="6084887" cy="321627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u="sng">
                <a:solidFill>
                  <a:schemeClr val="bg1"/>
                </a:solidFill>
              </a:rPr>
              <a:t>По закону Паскаля</a:t>
            </a:r>
            <a:r>
              <a:rPr lang="ru-RU" sz="4000" b="1">
                <a:solidFill>
                  <a:schemeClr val="bg1"/>
                </a:solidFill>
              </a:rPr>
              <a:t>              это давление передаётся в каждую точку жидкости, поэтому…</a:t>
            </a:r>
          </a:p>
        </p:txBody>
      </p:sp>
    </p:spTree>
  </p:cSld>
  <p:clrMapOvr>
    <a:masterClrMapping/>
  </p:clrMapOvr>
  <p:transition advClick="0" advTm="5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  <p:bldP spid="14348" grpId="0"/>
      <p:bldP spid="14349" grpId="0" animBg="1"/>
      <p:bldP spid="14350" grpId="0"/>
      <p:bldP spid="14351" grpId="0"/>
      <p:bldP spid="14352" grpId="0"/>
      <p:bldP spid="14353" grpId="0"/>
      <p:bldP spid="14354" grpId="0"/>
      <p:bldP spid="14356" grpId="0" animBg="1"/>
      <p:bldP spid="14357" grpId="0" animBg="1"/>
      <p:bldP spid="14355" grpId="0" animBg="1"/>
      <p:bldP spid="1435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9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620713"/>
            <a:ext cx="5543550" cy="3829050"/>
          </a:xfrm>
          <a:prstGeom prst="rect">
            <a:avLst/>
          </a:prstGeo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1835150" y="2852738"/>
            <a:ext cx="0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219700" y="404813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ru-RU" sz="2400" b="1" baseline="-25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5292725" y="404813"/>
            <a:ext cx="2873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V="1">
            <a:off x="4932363" y="115888"/>
            <a:ext cx="0" cy="14398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1187450" y="2997200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4643438" y="263683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33" name="Line 21"/>
          <p:cNvSpPr>
            <a:spLocks noChangeShapeType="1"/>
          </p:cNvSpPr>
          <p:nvPr/>
        </p:nvSpPr>
        <p:spPr bwMode="auto">
          <a:xfrm>
            <a:off x="4787900" y="1412875"/>
            <a:ext cx="3603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395288" y="5076825"/>
            <a:ext cx="2665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19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F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</a:t>
            </a:r>
          </a:p>
          <a:p>
            <a:pPr algn="ctr"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                                      S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35" name="Line 23"/>
          <p:cNvSpPr>
            <a:spLocks noChangeShapeType="1"/>
          </p:cNvSpPr>
          <p:nvPr/>
        </p:nvSpPr>
        <p:spPr bwMode="auto">
          <a:xfrm>
            <a:off x="1403350" y="5589588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3924300" y="5094288"/>
            <a:ext cx="2665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19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F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</a:t>
            </a:r>
          </a:p>
          <a:p>
            <a:pPr algn="ctr">
              <a:lnSpc>
                <a:spcPts val="1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                                            S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37" name="Line 25"/>
          <p:cNvSpPr>
            <a:spLocks noChangeShapeType="1"/>
          </p:cNvSpPr>
          <p:nvPr/>
        </p:nvSpPr>
        <p:spPr bwMode="auto">
          <a:xfrm>
            <a:off x="4932363" y="5589588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356100" y="908050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=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6300788" y="981075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(по закону Паскаля)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396875" y="5286375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=</a:t>
            </a:r>
            <a:endParaRPr lang="ru-RU" sz="28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46" name="Text Box 34"/>
          <p:cNvSpPr txBox="1">
            <a:spLocks noChangeArrowheads="1"/>
          </p:cNvSpPr>
          <p:nvPr/>
        </p:nvSpPr>
        <p:spPr bwMode="auto">
          <a:xfrm>
            <a:off x="3924300" y="530066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p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 =</a:t>
            </a:r>
            <a:endParaRPr lang="ru-RU" sz="2800" b="1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47" name="Text Box 35"/>
          <p:cNvSpPr txBox="1">
            <a:spLocks noChangeArrowheads="1"/>
          </p:cNvSpPr>
          <p:nvPr/>
        </p:nvSpPr>
        <p:spPr bwMode="auto">
          <a:xfrm>
            <a:off x="4427538" y="2852738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=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3348" name="Text Box 36"/>
          <p:cNvSpPr txBox="1">
            <a:spLocks noChangeArrowheads="1"/>
          </p:cNvSpPr>
          <p:nvPr/>
        </p:nvSpPr>
        <p:spPr bwMode="auto">
          <a:xfrm>
            <a:off x="3348038" y="4797425"/>
            <a:ext cx="865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F</a:t>
            </a:r>
            <a:r>
              <a:rPr lang="en-US" sz="2800" b="1" baseline="-2500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49" name="Line 37"/>
          <p:cNvSpPr>
            <a:spLocks noChangeShapeType="1"/>
          </p:cNvSpPr>
          <p:nvPr/>
        </p:nvSpPr>
        <p:spPr bwMode="auto">
          <a:xfrm>
            <a:off x="3276600" y="5446713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0" name="Text Box 38"/>
          <p:cNvSpPr txBox="1">
            <a:spLocks noChangeArrowheads="1"/>
          </p:cNvSpPr>
          <p:nvPr/>
        </p:nvSpPr>
        <p:spPr bwMode="auto">
          <a:xfrm>
            <a:off x="3348038" y="5575300"/>
            <a:ext cx="865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F</a:t>
            </a:r>
            <a:r>
              <a:rPr lang="ru-RU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13351" name="Text Box 39"/>
          <p:cNvSpPr txBox="1">
            <a:spLocks noChangeArrowheads="1"/>
          </p:cNvSpPr>
          <p:nvPr/>
        </p:nvSpPr>
        <p:spPr bwMode="auto">
          <a:xfrm>
            <a:off x="5078413" y="4783138"/>
            <a:ext cx="790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Comic Sans MS" pitchFamily="66" charset="0"/>
              </a:rPr>
              <a:t>S</a:t>
            </a:r>
            <a:r>
              <a:rPr lang="en-US" sz="2800" b="1" baseline="-25000" dirty="0">
                <a:solidFill>
                  <a:srgbClr val="0000FF"/>
                </a:solidFill>
                <a:latin typeface="Comic Sans MS" pitchFamily="66" charset="0"/>
              </a:rPr>
              <a:t>2</a:t>
            </a:r>
            <a:endParaRPr lang="ru-RU" sz="2800" b="1" baseline="-25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>
            <a:off x="5148263" y="5575300"/>
            <a:ext cx="790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Comic Sans MS" pitchFamily="66" charset="0"/>
              </a:rPr>
              <a:t>S</a:t>
            </a:r>
            <a:r>
              <a:rPr lang="ru-RU" sz="2800" b="1" baseline="-25000">
                <a:solidFill>
                  <a:srgbClr val="0000FF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>
            <a:off x="5076825" y="5446713"/>
            <a:ext cx="720725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4" name="Text Box 42"/>
          <p:cNvSpPr txBox="1">
            <a:spLocks noChangeArrowheads="1"/>
          </p:cNvSpPr>
          <p:nvPr/>
        </p:nvSpPr>
        <p:spPr bwMode="auto">
          <a:xfrm>
            <a:off x="4356100" y="5230813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</a:rPr>
              <a:t>=</a:t>
            </a: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3355" name="Text Box 43"/>
          <p:cNvSpPr txBox="1">
            <a:spLocks noChangeArrowheads="1"/>
          </p:cNvSpPr>
          <p:nvPr/>
        </p:nvSpPr>
        <p:spPr bwMode="auto">
          <a:xfrm>
            <a:off x="1476375" y="5230813"/>
            <a:ext cx="1223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Comic Sans MS" pitchFamily="66" charset="0"/>
              </a:rPr>
              <a:t>или</a:t>
            </a:r>
          </a:p>
        </p:txBody>
      </p:sp>
      <p:sp>
        <p:nvSpPr>
          <p:cNvPr id="13356" name="Rectangle 44"/>
          <p:cNvSpPr>
            <a:spLocks noChangeArrowheads="1"/>
          </p:cNvSpPr>
          <p:nvPr/>
        </p:nvSpPr>
        <p:spPr bwMode="auto">
          <a:xfrm>
            <a:off x="2771775" y="4581525"/>
            <a:ext cx="3673475" cy="1655763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58" name="Picture 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33375"/>
            <a:ext cx="2600325" cy="2305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2559 -0.3106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15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33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06701 -0.2581 " pathEditMode="fixed" rAng="0" ptsTypes="AA">
                                      <p:cBhvr>
                                        <p:cTn id="41" dur="2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12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3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20"/>
                            </p:stCondLst>
                            <p:childTnLst>
                              <p:par>
                                <p:cTn id="54" presetID="56" presetClass="path" presetSubtype="0" accel="50000" decel="5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1.11111E-6 L 0.21667 -0.3761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1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3.7037E-6 L 0.21268 -0.367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20"/>
                            </p:stCondLst>
                            <p:childTnLst>
                              <p:par>
                                <p:cTn id="59" presetID="5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20"/>
                            </p:stCondLst>
                            <p:childTnLst>
                              <p:par>
                                <p:cTn id="6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0.0276 -0.3787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-18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02361 -0.367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720"/>
                            </p:stCondLst>
                            <p:childTnLst>
                              <p:par>
                                <p:cTn id="70" presetID="5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72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720"/>
                            </p:stCondLst>
                            <p:childTnLst>
                              <p:par>
                                <p:cTn id="79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88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788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838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938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988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880"/>
                            </p:stCondLst>
                            <p:childTnLst>
                              <p:par>
                                <p:cTn id="1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1380"/>
                            </p:stCondLst>
                            <p:childTnLst>
                              <p:par>
                                <p:cTn id="1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3380"/>
                            </p:stCondLst>
                            <p:childTnLst>
                              <p:par>
                                <p:cTn id="1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380"/>
                            </p:stCondLst>
                            <p:childTnLst>
                              <p:par>
                                <p:cTn id="14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 animBg="1"/>
      <p:bldP spid="13319" grpId="0"/>
      <p:bldP spid="13320" grpId="0" animBg="1"/>
      <p:bldP spid="13321" grpId="0"/>
      <p:bldP spid="13322" grpId="0" animBg="1"/>
      <p:bldP spid="13323" grpId="0" animBg="1"/>
      <p:bldP spid="13331" grpId="0"/>
      <p:bldP spid="13331" grpId="1"/>
      <p:bldP spid="13332" grpId="0"/>
      <p:bldP spid="13332" grpId="1"/>
      <p:bldP spid="13333" grpId="0" animBg="1"/>
      <p:bldP spid="13334" grpId="0"/>
      <p:bldP spid="13335" grpId="0" animBg="1"/>
      <p:bldP spid="13336" grpId="0"/>
      <p:bldP spid="13337" grpId="0" animBg="1"/>
      <p:bldP spid="13340" grpId="0"/>
      <p:bldP spid="13341" grpId="0"/>
      <p:bldP spid="13343" grpId="0"/>
      <p:bldP spid="13346" grpId="0"/>
      <p:bldP spid="13347" grpId="0"/>
      <p:bldP spid="13348" grpId="0"/>
      <p:bldP spid="13349" grpId="0" animBg="1"/>
      <p:bldP spid="13350" grpId="0"/>
      <p:bldP spid="13351" grpId="0"/>
      <p:bldP spid="13352" grpId="0"/>
      <p:bldP spid="13353" grpId="0" animBg="1"/>
      <p:bldP spid="13354" grpId="0"/>
      <p:bldP spid="13355" grpId="0"/>
      <p:bldP spid="133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341438"/>
            <a:ext cx="8748712" cy="4105275"/>
          </a:xfr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pattFill prst="pct70">
              <a:fgClr>
                <a:srgbClr val="0000FF"/>
              </a:fgClr>
              <a:bgClr>
                <a:schemeClr val="folHlink"/>
              </a:bgClr>
            </a:pattFill>
          </a:ln>
        </p:spPr>
        <p:txBody>
          <a:bodyPr/>
          <a:lstStyle/>
          <a:p>
            <a:r>
              <a:rPr lang="ru-RU" sz="8000" b="1">
                <a:solidFill>
                  <a:srgbClr val="3333CC"/>
                </a:solidFill>
                <a:latin typeface="Comic Sans MS" pitchFamily="66" charset="0"/>
              </a:rPr>
              <a:t>Гидравлические машины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1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565400"/>
            <a:ext cx="8229600" cy="1973263"/>
          </a:xfrm>
          <a:solidFill>
            <a:srgbClr val="FFFF00"/>
          </a:solidFill>
          <a:ln w="76200" cmpd="tri">
            <a:solidFill>
              <a:srgbClr val="0000FF"/>
            </a:solidFill>
          </a:ln>
        </p:spPr>
        <p:txBody>
          <a:bodyPr/>
          <a:lstStyle/>
          <a:p>
            <a:pPr marL="6350" indent="22225" algn="ctr">
              <a:buFontTx/>
              <a:buNone/>
            </a:pPr>
            <a:r>
              <a:rPr lang="ru-RU" sz="4000">
                <a:solidFill>
                  <a:srgbClr val="3333CC"/>
                </a:solidFill>
              </a:rPr>
              <a:t>- это машины, действие которых основано на законах движения и равновесия жидкостей.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50825" y="1052513"/>
            <a:ext cx="8569325" cy="11509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pattFill prst="pct70">
              <a:fgClr>
                <a:srgbClr val="0000FF"/>
              </a:fgClr>
              <a:bgClr>
                <a:schemeClr val="folHlink"/>
              </a:bgClr>
            </a:patt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800" b="1">
                <a:solidFill>
                  <a:srgbClr val="3333CC"/>
                </a:solidFill>
                <a:latin typeface="Comic Sans MS" pitchFamily="66" charset="0"/>
              </a:rPr>
              <a:t>Гидравлические машины -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692275" y="5157788"/>
            <a:ext cx="56165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/>
              <a:t>* Греческое слово  </a:t>
            </a: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гидравликос</a:t>
            </a:r>
            <a:r>
              <a:rPr lang="ru-RU" sz="2800"/>
              <a:t>  в переводе на русский значит  «водяной».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92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84213" y="404813"/>
            <a:ext cx="7705725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>
                <a:solidFill>
                  <a:srgbClr val="0000FF"/>
                </a:solidFill>
              </a:rPr>
              <a:t>Рассмотрим принцип действия гидравлической машины…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CC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1042988" y="549275"/>
          <a:ext cx="5365750" cy="3392488"/>
        </p:xfrm>
        <a:graphic>
          <a:graphicData uri="http://schemas.openxmlformats.org/presentationml/2006/ole">
            <p:oleObj spid="_x0000_s5125" name="Точечный рисунок" r:id="rId4" imgW="2666667" imgH="1685714" progId="Paint.Picture">
              <p:embed/>
            </p:oleObj>
          </a:graphicData>
        </a:graphic>
      </p:graphicFrame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547813" y="4797425"/>
            <a:ext cx="40322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Площади</a:t>
            </a:r>
            <a:r>
              <a:rPr lang="en-US" sz="3200" b="1"/>
              <a:t> </a:t>
            </a:r>
            <a:r>
              <a:rPr lang="ru-RU" sz="3200" b="1"/>
              <a:t>поршней</a:t>
            </a:r>
          </a:p>
          <a:p>
            <a:pPr algn="ctr">
              <a:spcBef>
                <a:spcPct val="50000"/>
              </a:spcBef>
            </a:pPr>
            <a:r>
              <a:rPr lang="en-US" sz="2400" b="1"/>
              <a:t>S</a:t>
            </a:r>
            <a:r>
              <a:rPr lang="en-US" sz="2400" b="1" baseline="-25000"/>
              <a:t>1</a:t>
            </a:r>
            <a:r>
              <a:rPr lang="en-US" sz="3200" b="1"/>
              <a:t> </a:t>
            </a:r>
            <a:r>
              <a:rPr lang="ru-RU" sz="3200" b="1"/>
              <a:t> </a:t>
            </a:r>
            <a:r>
              <a:rPr lang="en-US" sz="3200" b="1"/>
              <a:t>&lt;</a:t>
            </a:r>
            <a:r>
              <a:rPr lang="ru-RU" sz="3200" b="1"/>
              <a:t> </a:t>
            </a:r>
            <a:r>
              <a:rPr lang="en-US" sz="3200" b="1"/>
              <a:t> </a:t>
            </a:r>
            <a:r>
              <a:rPr lang="ru-RU" sz="3200" b="1"/>
              <a:t> </a:t>
            </a:r>
            <a:r>
              <a:rPr lang="en-US" sz="4400" b="1"/>
              <a:t>S</a:t>
            </a:r>
            <a:r>
              <a:rPr lang="en-US" sz="4400" b="1" baseline="-25000"/>
              <a:t>2</a:t>
            </a:r>
            <a:endParaRPr lang="ru-RU" sz="4400" b="1" baseline="-25000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5133" name="AutoShape 13" descr="Крупная сетка"/>
          <p:cNvSpPr>
            <a:spLocks noChangeArrowheads="1"/>
          </p:cNvSpPr>
          <p:nvPr/>
        </p:nvSpPr>
        <p:spPr bwMode="auto">
          <a:xfrm>
            <a:off x="1547813" y="4365625"/>
            <a:ext cx="4321175" cy="2060575"/>
          </a:xfrm>
          <a:prstGeom prst="foldedCorner">
            <a:avLst>
              <a:gd name="adj" fmla="val 28801"/>
            </a:avLst>
          </a:prstGeom>
          <a:pattFill prst="lgGrid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Text Box 12" descr="Крупная сетка"/>
          <p:cNvSpPr txBox="1">
            <a:spLocks noChangeArrowheads="1"/>
          </p:cNvSpPr>
          <p:nvPr/>
        </p:nvSpPr>
        <p:spPr bwMode="auto">
          <a:xfrm>
            <a:off x="1692275" y="4395788"/>
            <a:ext cx="3960813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0000"/>
                </a:solidFill>
                <a:latin typeface="Comic Sans MS" pitchFamily="66" charset="0"/>
              </a:rPr>
              <a:t>Подействуем на малый поршень с некоторой силой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30" grpId="0"/>
      <p:bldP spid="5131" grpId="0"/>
      <p:bldP spid="5133" grpId="0" animBg="1"/>
      <p:bldP spid="5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971550" y="620713"/>
          <a:ext cx="5456238" cy="3497262"/>
        </p:xfrm>
        <a:graphic>
          <a:graphicData uri="http://schemas.openxmlformats.org/presentationml/2006/ole">
            <p:oleObj spid="_x0000_s6146" name="Точечный рисунок" r:id="rId4" imgW="2704762" imgH="1733333" progId="Paint.Picture">
              <p:embed/>
            </p:oleObj>
          </a:graphicData>
        </a:graphic>
      </p:graphicFrame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1835150" y="2205038"/>
            <a:ext cx="0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/>
      <p:bldP spid="61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900113" y="620713"/>
          <a:ext cx="5465762" cy="3516312"/>
        </p:xfrm>
        <a:graphic>
          <a:graphicData uri="http://schemas.openxmlformats.org/presentationml/2006/ole">
            <p:oleObj spid="_x0000_s7170" name="Точечный рисунок" r:id="rId4" imgW="2723810" imgH="1752381" progId="Paint.Picture">
              <p:embed/>
            </p:oleObj>
          </a:graphicData>
        </a:graphic>
      </p:graphicFrame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1835150" y="2349500"/>
            <a:ext cx="0" cy="3603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042988" y="549275"/>
          <a:ext cx="5446712" cy="3708400"/>
        </p:xfrm>
        <a:graphic>
          <a:graphicData uri="http://schemas.openxmlformats.org/presentationml/2006/ole">
            <p:oleObj spid="_x0000_s8194" name="Точечный рисунок" r:id="rId4" imgW="2685714" imgH="1828571" progId="Paint.Picture">
              <p:embed/>
            </p:oleObj>
          </a:graphicData>
        </a:graphic>
      </p:graphicFrame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835150" y="2492375"/>
            <a:ext cx="0" cy="3603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900113" y="604838"/>
          <a:ext cx="5546725" cy="3832225"/>
        </p:xfrm>
        <a:graphic>
          <a:graphicData uri="http://schemas.openxmlformats.org/presentationml/2006/ole">
            <p:oleObj spid="_x0000_s9218" name="Точечный рисунок" r:id="rId4" imgW="2742857" imgH="1895238" progId="Paint.Picture">
              <p:embed/>
            </p:oleObj>
          </a:graphicData>
        </a:graphic>
      </p:graphicFrame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649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1</a:t>
            </a:r>
            <a:endParaRPr lang="ru-RU" sz="3200" b="1" baseline="-250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227763" y="1557338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S</a:t>
            </a:r>
            <a:r>
              <a:rPr lang="en-US" sz="3200" b="1" baseline="-25000"/>
              <a:t>2</a:t>
            </a:r>
            <a:endParaRPr lang="ru-RU" sz="3200" b="1" baseline="-25000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1835150" y="2852738"/>
            <a:ext cx="0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</a:t>
            </a:r>
            <a:r>
              <a:rPr lang="en-US" sz="2400" b="1" baseline="-25000">
                <a:solidFill>
                  <a:srgbClr val="FF0000"/>
                </a:solidFill>
              </a:rPr>
              <a:t>1</a:t>
            </a:r>
            <a:endParaRPr lang="ru-RU" sz="2400" b="1" baseline="-25000">
              <a:solidFill>
                <a:srgbClr val="FF0000"/>
              </a:solidFill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468313" y="2565400"/>
            <a:ext cx="28733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</TotalTime>
  <Words>271</Words>
  <Application>Microsoft PowerPoint</Application>
  <PresentationFormat>Экран (4:3)</PresentationFormat>
  <Paragraphs>86</Paragraphs>
  <Slides>12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Monotype Corsiva</vt:lpstr>
      <vt:lpstr>Tahoma</vt:lpstr>
      <vt:lpstr>Comic Sans MS</vt:lpstr>
      <vt:lpstr>Wingdings</vt:lpstr>
      <vt:lpstr>Courier New</vt:lpstr>
      <vt:lpstr>Wingdings 3</vt:lpstr>
      <vt:lpstr>Оформление по умолчанию</vt:lpstr>
      <vt:lpstr>Точечный рисунок</vt:lpstr>
      <vt:lpstr>Слайд 1</vt:lpstr>
      <vt:lpstr>Гидравлические машины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Гидравлические машины</dc:title>
  <dc:creator>Intel</dc:creator>
  <cp:lastModifiedBy>админ</cp:lastModifiedBy>
  <cp:revision>60</cp:revision>
  <dcterms:created xsi:type="dcterms:W3CDTF">2005-01-02T13:57:07Z</dcterms:created>
  <dcterms:modified xsi:type="dcterms:W3CDTF">2012-01-15T15:47:02Z</dcterms:modified>
</cp:coreProperties>
</file>