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63" r:id="rId2"/>
  </p:sldMasterIdLst>
  <p:notesMasterIdLst>
    <p:notesMasterId r:id="rId13"/>
  </p:notesMasterIdLst>
  <p:sldIdLst>
    <p:sldId id="282" r:id="rId3"/>
    <p:sldId id="262" r:id="rId4"/>
    <p:sldId id="293" r:id="rId5"/>
    <p:sldId id="299" r:id="rId6"/>
    <p:sldId id="302" r:id="rId7"/>
    <p:sldId id="309" r:id="rId8"/>
    <p:sldId id="306" r:id="rId9"/>
    <p:sldId id="314" r:id="rId10"/>
    <p:sldId id="313" r:id="rId11"/>
    <p:sldId id="311" r:id="rId12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олков Артём Владимирович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99FF33"/>
    <a:srgbClr val="FF3399"/>
    <a:srgbClr val="FF66FF"/>
    <a:srgbClr val="FF9900"/>
    <a:srgbClr val="0000FF"/>
    <a:srgbClr val="3333CC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593" autoAdjust="0"/>
    <p:restoredTop sz="92334" autoAdjust="0"/>
  </p:normalViewPr>
  <p:slideViewPr>
    <p:cSldViewPr>
      <p:cViewPr>
        <p:scale>
          <a:sx n="50" d="100"/>
          <a:sy n="50" d="100"/>
        </p:scale>
        <p:origin x="-876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04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7676AC5-2DF2-4A1C-94E3-CCCFD215AFC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696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963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69637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9638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9639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9640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69641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9642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964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64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64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964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964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39A3EF9-F133-45BB-8052-E1496DC85F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E892D-4EBF-4A9A-8CB9-78529635BB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28702-BC97-4990-8D2E-FF6A1AB275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0F38145-3518-44CD-876D-8398C05CCD89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78856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8857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58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59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0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1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2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3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4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5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6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7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8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69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0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1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2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3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4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5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6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7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8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79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0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1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2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3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4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5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6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887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8888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C6EDC-C6DF-434C-9DFF-97751683B78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80337-2A44-472C-AF7A-E7A97321DDB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2BE8F-830D-4167-A9FF-013C5398C85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532E9-8D1A-47A6-80EB-A408BB2C9BA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C8F43-0AFB-48DD-B3DD-D8606893DF8D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2DD2B-9FEC-4818-A5CF-7E26FC60791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60A98-36F1-4778-9F04-07D37E9CE4D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970D3-59F3-4AED-8838-5C5DF6ED8E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32229B-1279-40E8-A40E-47BD4F74B2C8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E21A4-277E-4CA2-A29B-0B9EB9CF38A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2FFE5-C7CD-4BE8-96D9-975357E1209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04433E3-FF3F-4BE1-AD54-F52BA911B9F6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9769C87-4C2B-480A-90F6-F60326C5E69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9AA4A8A-64AD-4B3A-873C-993E37F5E3E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000500"/>
            <a:ext cx="8229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CB270E3-58B8-4CD7-AB31-199CF9D3319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CCC30-D605-4F58-8612-736B6ED67E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EF619-4DD9-40A3-8F1F-CB56BAB355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D3339-38B3-489E-8C7B-7F0C68A985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9D52E-60BE-488F-8CE9-F4058887A0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E271F-DFAB-4172-B96F-6D75532152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F499B-638C-41DE-B233-B6E662F7C5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64C33-5FF4-4731-83DF-6438A7E831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86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8612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861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861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861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61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861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endParaRPr lang="ru-RU"/>
          </a:p>
        </p:txBody>
      </p:sp>
      <p:sp>
        <p:nvSpPr>
          <p:cNvPr id="686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686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300A09DF-2905-4BF5-8AA2-C9013E88FD3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endParaRPr lang="ru-RU" altLang="en-US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 altLang="en-US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FD4168BF-9A12-4308-8AAC-06C4898F47F0}" type="slidenum">
              <a:rPr lang="ru-RU" altLang="en-US"/>
              <a:pPr/>
              <a:t>‹#›</a:t>
            </a:fld>
            <a:endParaRPr lang="ru-RU" altLang="en-US"/>
          </a:p>
        </p:txBody>
      </p:sp>
      <p:grpSp>
        <p:nvGrpSpPr>
          <p:cNvPr id="778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778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5.xml"/><Relationship Id="rId1" Type="http://schemas.openxmlformats.org/officeDocument/2006/relationships/audio" Target="../media/audio2.wav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403350" y="4005263"/>
            <a:ext cx="7129463" cy="1676400"/>
          </a:xfrm>
          <a:prstGeom prst="rect">
            <a:avLst/>
          </a:prstGeom>
          <a:blipFill dpi="0" rotWithShape="0">
            <a:blip r:embed="rId3">
              <a:alphaModFix amt="5000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chemeClr val="tx2"/>
                </a:solidFill>
                <a:latin typeface="Garamond" pitchFamily="18" charset="0"/>
              </a:rPr>
              <a:t>ТЕМА УРОКА:</a:t>
            </a:r>
          </a:p>
          <a:p>
            <a:pPr algn="l"/>
            <a:r>
              <a:rPr lang="ru-RU" sz="4000" b="1">
                <a:solidFill>
                  <a:schemeClr val="tx2"/>
                </a:solidFill>
                <a:latin typeface="Garamond" pitchFamily="18" charset="0"/>
              </a:rPr>
              <a:t>«Механическая работа и мощность»</a:t>
            </a:r>
          </a:p>
        </p:txBody>
      </p:sp>
    </p:spTree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stS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28662" y="285728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0" y="928670"/>
            <a:ext cx="916975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В каких из приведенных ниже примеров тела совершают механическую работу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А. Рабочий складывает детали в ящик.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Б. Штангист удерживает над головой штангу.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В. Гиря стоит на столе.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Г. Ученик сидит за столом и решает задачу.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Укажите единицы измерения, которые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являются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единицами измерения работы.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кДж.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МДж.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Дж.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вычисления мощности надо работу …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умножить на время.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разделить на путь.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умножить на путь.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разделить на время.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Определите работу, совершаемую при подъеме груза весом 4 Н на высоту 40 см.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0,1 Дж.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10 Дж.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1,6 Дж.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80 Дж.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Мальчик поднял ведро воды, используя усилие 80 Н, из колодца глубиной 10 м за 20 с. Какую мощность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развил мальчик?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 Вт.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16 к Вт.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1,5 Вт.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200 Вт.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08962" cy="1773238"/>
          </a:xfr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bg1"/>
              </a:gs>
            </a:gsLst>
            <a:lin ang="5400000" scaled="1"/>
          </a:gradFill>
          <a:ln/>
        </p:spPr>
        <p:txBody>
          <a:bodyPr/>
          <a:lstStyle/>
          <a:p>
            <a:pPr algn="ctr"/>
            <a:r>
              <a:rPr lang="ru-RU" sz="4400" b="0">
                <a:solidFill>
                  <a:srgbClr val="800000"/>
                </a:solidFill>
                <a:latin typeface="Garamond" pitchFamily="18" charset="0"/>
              </a:rPr>
              <a:t>Каждый день мы слышим слово </a:t>
            </a:r>
            <a:br>
              <a:rPr lang="ru-RU" sz="4400" b="0">
                <a:solidFill>
                  <a:srgbClr val="800000"/>
                </a:solidFill>
                <a:latin typeface="Garamond" pitchFamily="18" charset="0"/>
              </a:rPr>
            </a:br>
            <a:r>
              <a:rPr lang="ru-RU" sz="4400" b="0">
                <a:solidFill>
                  <a:srgbClr val="800000"/>
                </a:solidFill>
                <a:latin typeface="Garamond" pitchFamily="18" charset="0"/>
              </a:rPr>
              <a:t>РАБОТА!!!</a:t>
            </a:r>
          </a:p>
        </p:txBody>
      </p:sp>
      <p:sp>
        <p:nvSpPr>
          <p:cNvPr id="11275" name="WordArt 11"/>
          <p:cNvSpPr>
            <a:spLocks noChangeArrowheads="1" noChangeShapeType="1" noTextEdit="1"/>
          </p:cNvSpPr>
          <p:nvPr/>
        </p:nvSpPr>
        <p:spPr bwMode="auto">
          <a:xfrm>
            <a:off x="714348" y="2928934"/>
            <a:ext cx="7705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Что такое РАБОТА?</a:t>
            </a:r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3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wmpaud4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04800" y="7245350"/>
            <a:ext cx="304800" cy="304800"/>
          </a:xfrm>
          <a:prstGeom prst="rect">
            <a:avLst/>
          </a:prstGeom>
          <a:noFill/>
        </p:spPr>
      </p:pic>
      <p:sp>
        <p:nvSpPr>
          <p:cNvPr id="175136" name="WordArt 32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74882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МЕХАНИЧЕСКАЯ РАБОТА</a:t>
            </a:r>
          </a:p>
        </p:txBody>
      </p:sp>
      <p:sp>
        <p:nvSpPr>
          <p:cNvPr id="175137" name="AutoShape 33"/>
          <p:cNvSpPr>
            <a:spLocks noChangeArrowheads="1"/>
          </p:cNvSpPr>
          <p:nvPr/>
        </p:nvSpPr>
        <p:spPr bwMode="auto">
          <a:xfrm>
            <a:off x="714348" y="1500174"/>
            <a:ext cx="3311525" cy="5762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5050"/>
                </a:solidFill>
              </a:rPr>
              <a:t>Историческая справка</a:t>
            </a:r>
          </a:p>
        </p:txBody>
      </p:sp>
      <p:sp>
        <p:nvSpPr>
          <p:cNvPr id="175138" name="AutoShape 34"/>
          <p:cNvSpPr>
            <a:spLocks noChangeArrowheads="1"/>
          </p:cNvSpPr>
          <p:nvPr/>
        </p:nvSpPr>
        <p:spPr bwMode="auto">
          <a:xfrm>
            <a:off x="4214810" y="1571612"/>
            <a:ext cx="3671887" cy="2160588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5050"/>
                </a:solidFill>
              </a:rPr>
              <a:t>Термин «Работа» ввел</a:t>
            </a:r>
          </a:p>
          <a:p>
            <a:pPr algn="ctr"/>
            <a:r>
              <a:rPr lang="ru-RU">
                <a:solidFill>
                  <a:srgbClr val="FF5050"/>
                </a:solidFill>
              </a:rPr>
              <a:t>французский ученый</a:t>
            </a:r>
          </a:p>
          <a:p>
            <a:pPr algn="ctr"/>
            <a:r>
              <a:rPr lang="ru-RU">
                <a:solidFill>
                  <a:srgbClr val="FF5050"/>
                </a:solidFill>
              </a:rPr>
              <a:t>Ж. Понселе.</a:t>
            </a:r>
          </a:p>
          <a:p>
            <a:pPr algn="ctr"/>
            <a:r>
              <a:rPr lang="ru-RU">
                <a:solidFill>
                  <a:srgbClr val="FF5050"/>
                </a:solidFill>
              </a:rPr>
              <a:t>Работа- это</a:t>
            </a:r>
          </a:p>
          <a:p>
            <a:pPr algn="ctr"/>
            <a:r>
              <a:rPr lang="ru-RU">
                <a:solidFill>
                  <a:srgbClr val="FF5050"/>
                </a:solidFill>
              </a:rPr>
              <a:t>деятельность человека.</a:t>
            </a:r>
          </a:p>
        </p:txBody>
      </p:sp>
      <p:graphicFrame>
        <p:nvGraphicFramePr>
          <p:cNvPr id="175149" name="Group 45"/>
          <p:cNvGraphicFramePr>
            <a:graphicFrameLocks noGrp="1"/>
          </p:cNvGraphicFramePr>
          <p:nvPr>
            <p:ph sz="quarter" idx="2"/>
          </p:nvPr>
        </p:nvGraphicFramePr>
        <p:xfrm>
          <a:off x="714348" y="4000504"/>
          <a:ext cx="7777162" cy="2571768"/>
        </p:xfrm>
        <a:graphic>
          <a:graphicData uri="http://schemas.openxmlformats.org/drawingml/2006/table">
            <a:tbl>
              <a:tblPr/>
              <a:tblGrid>
                <a:gridCol w="7777162"/>
              </a:tblGrid>
              <a:tr h="70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charset="0"/>
                        </a:rPr>
                        <a:t>Условия, необходимые для совершения РАБОТЫ: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82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5150" name="WordArt 46"/>
          <p:cNvSpPr>
            <a:spLocks noChangeArrowheads="1" noChangeShapeType="1" noTextEdit="1"/>
          </p:cNvSpPr>
          <p:nvPr/>
        </p:nvSpPr>
        <p:spPr bwMode="auto">
          <a:xfrm>
            <a:off x="2714612" y="4929198"/>
            <a:ext cx="3429024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СИЛА</a:t>
            </a:r>
          </a:p>
        </p:txBody>
      </p:sp>
      <p:sp>
        <p:nvSpPr>
          <p:cNvPr id="175151" name="WordArt 47"/>
          <p:cNvSpPr>
            <a:spLocks noChangeArrowheads="1" noChangeShapeType="1" noTextEdit="1"/>
          </p:cNvSpPr>
          <p:nvPr/>
        </p:nvSpPr>
        <p:spPr bwMode="auto">
          <a:xfrm>
            <a:off x="2000232" y="5786454"/>
            <a:ext cx="5286412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ДВИЖЕНИЕ</a:t>
            </a:r>
          </a:p>
        </p:txBody>
      </p:sp>
      <p:pic>
        <p:nvPicPr>
          <p:cNvPr id="175152" name="Picture 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31913" y="3933825"/>
            <a:ext cx="750888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5154" name="Group 50"/>
          <p:cNvGrpSpPr>
            <a:grpSpLocks noChangeAspect="1"/>
          </p:cNvGrpSpPr>
          <p:nvPr/>
        </p:nvGrpSpPr>
        <p:grpSpPr bwMode="auto">
          <a:xfrm>
            <a:off x="-1692275" y="260350"/>
            <a:ext cx="1447800" cy="3130550"/>
            <a:chOff x="2281" y="3883"/>
            <a:chExt cx="1788" cy="3818"/>
          </a:xfrm>
        </p:grpSpPr>
        <p:sp>
          <p:nvSpPr>
            <p:cNvPr id="175155" name="AutoShape 51"/>
            <p:cNvSpPr>
              <a:spLocks noChangeAspect="1" noChangeArrowheads="1"/>
            </p:cNvSpPr>
            <p:nvPr/>
          </p:nvSpPr>
          <p:spPr bwMode="auto">
            <a:xfrm>
              <a:off x="2281" y="3883"/>
              <a:ext cx="1788" cy="3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75156" name="Picture 52" descr="j009007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09" y="4022"/>
              <a:ext cx="1480" cy="1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57" name="Picture 53" descr="j014948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422" y="5973"/>
              <a:ext cx="1581" cy="1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5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513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928670"/>
            <a:ext cx="7543800" cy="1295400"/>
          </a:xfrm>
        </p:spPr>
        <p:txBody>
          <a:bodyPr/>
          <a:lstStyle/>
          <a:p>
            <a:pPr marL="742950" indent="-742950">
              <a:buFontTx/>
              <a:buAutoNum type="arabicPeriod"/>
            </a:pPr>
            <a:r>
              <a:rPr lang="ru-RU" sz="3200" dirty="0" smtClean="0"/>
              <a:t>Работа равна произведению силы на пройденный путь: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183322" name="Object 26"/>
          <p:cNvGraphicFramePr>
            <a:graphicFrameLocks noChangeAspect="1"/>
          </p:cNvGraphicFramePr>
          <p:nvPr>
            <p:ph idx="1"/>
          </p:nvPr>
        </p:nvGraphicFramePr>
        <p:xfrm>
          <a:off x="4000496" y="2071678"/>
          <a:ext cx="3643338" cy="1108001"/>
        </p:xfrm>
        <a:graphic>
          <a:graphicData uri="http://schemas.openxmlformats.org/presentationml/2006/ole">
            <p:oleObj spid="_x0000_s183322" name="Формула" r:id="rId3" imgW="583920" imgH="177480" progId="Equation.3">
              <p:embed/>
            </p:oleObj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85720" y="3643314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.Если под действием силы тело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перемещается, т.е.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S=0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 работа силы также равна нулю. </a:t>
            </a:r>
          </a:p>
        </p:txBody>
      </p:sp>
      <p:graphicFrame>
        <p:nvGraphicFramePr>
          <p:cNvPr id="183324" name="Object 28"/>
          <p:cNvGraphicFramePr>
            <a:graphicFrameLocks noChangeAspect="1"/>
          </p:cNvGraphicFramePr>
          <p:nvPr/>
        </p:nvGraphicFramePr>
        <p:xfrm>
          <a:off x="4429124" y="5286388"/>
          <a:ext cx="2643206" cy="1233578"/>
        </p:xfrm>
        <a:graphic>
          <a:graphicData uri="http://schemas.openxmlformats.org/presentationml/2006/ole">
            <p:oleObj spid="_x0000_s183324" name="Формула" r:id="rId4" imgW="380880" imgH="177480" progId="Equation.3">
              <p:embed/>
            </p:oleObj>
          </a:graphicData>
        </a:graphic>
      </p:graphicFrame>
    </p:spTree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692150"/>
            <a:ext cx="7543800" cy="1295400"/>
          </a:xfrm>
        </p:spPr>
        <p:txBody>
          <a:bodyPr/>
          <a:lstStyle/>
          <a:p>
            <a:pPr marL="742950" indent="-742950"/>
            <a:r>
              <a:rPr lang="ru-RU" sz="2800" dirty="0"/>
              <a:t>Механическая работа в </a:t>
            </a:r>
            <a:r>
              <a:rPr lang="ru-RU" sz="2800" dirty="0" smtClean="0"/>
              <a:t>системе СИ измеряется </a:t>
            </a:r>
            <a:r>
              <a:rPr lang="ru-RU" sz="2800" dirty="0"/>
              <a:t>в </a:t>
            </a:r>
            <a:r>
              <a:rPr lang="ru-RU" sz="2800" i="1" dirty="0"/>
              <a:t>Джоулях (1Дж)</a:t>
            </a:r>
            <a:r>
              <a:rPr lang="ru-RU" sz="2800" dirty="0"/>
              <a:t> – в честь английского физика </a:t>
            </a:r>
            <a:br>
              <a:rPr lang="ru-RU" sz="2800" dirty="0"/>
            </a:br>
            <a:r>
              <a:rPr lang="ru-RU" sz="2800" dirty="0"/>
              <a:t>             Дж. Джоуля.</a:t>
            </a:r>
          </a:p>
        </p:txBody>
      </p:sp>
      <p:graphicFrame>
        <p:nvGraphicFramePr>
          <p:cNvPr id="187402" name="Object 10"/>
          <p:cNvGraphicFramePr>
            <a:graphicFrameLocks noChangeAspect="1"/>
          </p:cNvGraphicFramePr>
          <p:nvPr>
            <p:ph sz="quarter" idx="1"/>
          </p:nvPr>
        </p:nvGraphicFramePr>
        <p:xfrm>
          <a:off x="468313" y="3068638"/>
          <a:ext cx="4897437" cy="890587"/>
        </p:xfrm>
        <a:graphic>
          <a:graphicData uri="http://schemas.openxmlformats.org/presentationml/2006/ole">
            <p:oleObj spid="_x0000_s187402" name="Формула" r:id="rId3" imgW="1117440" imgH="203040" progId="Equation.3">
              <p:embed/>
            </p:oleObj>
          </a:graphicData>
        </a:graphic>
      </p:graphicFrame>
      <p:graphicFrame>
        <p:nvGraphicFramePr>
          <p:cNvPr id="187399" name="Object 7"/>
          <p:cNvGraphicFramePr>
            <a:graphicFrameLocks noChangeAspect="1"/>
          </p:cNvGraphicFramePr>
          <p:nvPr>
            <p:ph sz="quarter" idx="2"/>
          </p:nvPr>
        </p:nvGraphicFramePr>
        <p:xfrm>
          <a:off x="468313" y="2205038"/>
          <a:ext cx="4943475" cy="792162"/>
        </p:xfrm>
        <a:graphic>
          <a:graphicData uri="http://schemas.openxmlformats.org/presentationml/2006/ole">
            <p:oleObj spid="_x0000_s187399" name="Формула" r:id="rId4" imgW="1269720" imgH="203040" progId="Equation.3">
              <p:embed/>
            </p:oleObj>
          </a:graphicData>
        </a:graphic>
      </p:graphicFrame>
      <p:graphicFrame>
        <p:nvGraphicFramePr>
          <p:cNvPr id="187406" name="Object 14"/>
          <p:cNvGraphicFramePr>
            <a:graphicFrameLocks noChangeAspect="1"/>
          </p:cNvGraphicFramePr>
          <p:nvPr>
            <p:ph sz="quarter" idx="3"/>
          </p:nvPr>
        </p:nvGraphicFramePr>
        <p:xfrm>
          <a:off x="250825" y="4005263"/>
          <a:ext cx="5545138" cy="852487"/>
        </p:xfrm>
        <a:graphic>
          <a:graphicData uri="http://schemas.openxmlformats.org/presentationml/2006/ole">
            <p:oleObj spid="_x0000_s187406" name="Формула" r:id="rId5" imgW="1409400" imgH="203040" progId="Equation.3">
              <p:embed/>
            </p:oleObj>
          </a:graphicData>
        </a:graphic>
      </p:graphicFrame>
      <p:graphicFrame>
        <p:nvGraphicFramePr>
          <p:cNvPr id="187408" name="Object 16"/>
          <p:cNvGraphicFramePr>
            <a:graphicFrameLocks noChangeAspect="1"/>
          </p:cNvGraphicFramePr>
          <p:nvPr>
            <p:ph sz="quarter" idx="4"/>
          </p:nvPr>
        </p:nvGraphicFramePr>
        <p:xfrm>
          <a:off x="395288" y="4941888"/>
          <a:ext cx="5184775" cy="881062"/>
        </p:xfrm>
        <a:graphic>
          <a:graphicData uri="http://schemas.openxmlformats.org/presentationml/2006/ole">
            <p:oleObj spid="_x0000_s187408" name="Формула" r:id="rId6" imgW="1193760" imgH="203040" progId="Equation.3">
              <p:embed/>
            </p:oleObj>
          </a:graphicData>
        </a:graphic>
      </p:graphicFrame>
      <p:pic>
        <p:nvPicPr>
          <p:cNvPr id="187410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5907" y="1628775"/>
            <a:ext cx="2979967" cy="415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357166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МОЩНОСТЬ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физическая величина, равная отношению работы ко времени, за которое она была совершена.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834" name="Object 10"/>
          <p:cNvGraphicFramePr>
            <a:graphicFrameLocks noChangeAspect="1"/>
          </p:cNvGraphicFramePr>
          <p:nvPr/>
        </p:nvGraphicFramePr>
        <p:xfrm>
          <a:off x="5056812" y="2071678"/>
          <a:ext cx="2238896" cy="1428760"/>
        </p:xfrm>
        <a:graphic>
          <a:graphicData uri="http://schemas.openxmlformats.org/presentationml/2006/ole">
            <p:oleObj spid="_x0000_s205834" name="Формула" r:id="rId3" imgW="457200" imgH="393480" progId="Equation.3">
              <p:embed/>
            </p:oleObj>
          </a:graphicData>
        </a:graphic>
      </p:graphicFrame>
      <p:graphicFrame>
        <p:nvGraphicFramePr>
          <p:cNvPr id="205835" name="Object 11"/>
          <p:cNvGraphicFramePr>
            <a:graphicFrameLocks noChangeAspect="1"/>
          </p:cNvGraphicFramePr>
          <p:nvPr/>
        </p:nvGraphicFramePr>
        <p:xfrm>
          <a:off x="428596" y="2214554"/>
          <a:ext cx="3660756" cy="785818"/>
        </p:xfrm>
        <a:graphic>
          <a:graphicData uri="http://schemas.openxmlformats.org/presentationml/2006/ole">
            <p:oleObj spid="_x0000_s205835" name="Формула" r:id="rId4" imgW="1688760" imgH="39348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14348" y="3929066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Единицы мощности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05836" name="Object 12"/>
          <p:cNvGraphicFramePr>
            <a:graphicFrameLocks noChangeAspect="1"/>
          </p:cNvGraphicFramePr>
          <p:nvPr/>
        </p:nvGraphicFramePr>
        <p:xfrm>
          <a:off x="1119188" y="5046663"/>
          <a:ext cx="2422525" cy="836612"/>
        </p:xfrm>
        <a:graphic>
          <a:graphicData uri="http://schemas.openxmlformats.org/presentationml/2006/ole">
            <p:oleObj spid="_x0000_s205836" name="Формула" r:id="rId5" imgW="1117440" imgH="419040" progId="Equation.3">
              <p:embed/>
            </p:oleObj>
          </a:graphicData>
        </a:graphic>
      </p:graphicFrame>
      <p:graphicFrame>
        <p:nvGraphicFramePr>
          <p:cNvPr id="205837" name="Object 13"/>
          <p:cNvGraphicFramePr>
            <a:graphicFrameLocks noChangeAspect="1"/>
          </p:cNvGraphicFramePr>
          <p:nvPr/>
        </p:nvGraphicFramePr>
        <p:xfrm>
          <a:off x="4848225" y="5130800"/>
          <a:ext cx="1870075" cy="862013"/>
        </p:xfrm>
        <a:graphic>
          <a:graphicData uri="http://schemas.openxmlformats.org/presentationml/2006/ole">
            <p:oleObj spid="_x0000_s205837" name="Формула" r:id="rId6" imgW="86328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14414" y="1357298"/>
          <a:ext cx="6429420" cy="2406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2143140"/>
                <a:gridCol w="2143140"/>
              </a:tblGrid>
              <a:tr h="62149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 (Дж)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Сила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 (Н)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Пройденный путь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 (м)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14414" y="500042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Заполните таблицу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85853" y="4214818"/>
          <a:ext cx="6357981" cy="2290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327"/>
                <a:gridCol w="2119327"/>
                <a:gridCol w="2119327"/>
              </a:tblGrid>
              <a:tr h="6775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Мощность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(Вт)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 (Дж)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(с)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?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 spd="slow" advClick="0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214414" y="1357298"/>
          <a:ext cx="6429420" cy="2406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2143140"/>
                <a:gridCol w="2143140"/>
              </a:tblGrid>
              <a:tr h="62149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 (Дж)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Сила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 (Н)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Пройденный путь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 (м)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340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14414" y="500042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Заполните таблицу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285853" y="4214818"/>
          <a:ext cx="6357981" cy="2290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327"/>
                <a:gridCol w="2119327"/>
                <a:gridCol w="2119327"/>
              </a:tblGrid>
              <a:tr h="6775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Мощность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(Вт)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 (Дж)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en-US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(с)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5361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8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ransition spd="slow" advClick="0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7543800" cy="1295400"/>
          </a:xfrm>
        </p:spPr>
        <p:txBody>
          <a:bodyPr/>
          <a:lstStyle/>
          <a:p>
            <a:pPr marL="742950" indent="-742950"/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357166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1500174"/>
            <a:ext cx="742955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endParaRPr lang="ru-RU" dirty="0"/>
          </a:p>
          <a:p>
            <a:pPr marL="457200" indent="-457200" algn="l">
              <a:buFont typeface="+mj-lt"/>
              <a:buAutoNum type="arabicPeriod"/>
            </a:pPr>
            <a:r>
              <a:rPr lang="ru-RU" sz="2000" dirty="0" smtClean="0"/>
              <a:t>Чему равна мощность автомобиля «Волга», если он за 2 часа совершает работу 110 КДж?</a:t>
            </a:r>
          </a:p>
          <a:p>
            <a:pPr marL="457200" indent="-457200" algn="l">
              <a:buFont typeface="+mj-lt"/>
              <a:buAutoNum type="arabicPeriod"/>
            </a:pPr>
            <a:endParaRPr lang="ru-RU" sz="2000" dirty="0"/>
          </a:p>
          <a:p>
            <a:pPr marL="457200" indent="-457200" algn="l">
              <a:buFont typeface="+mj-lt"/>
              <a:buAutoNum type="arabicPeriod"/>
            </a:pPr>
            <a:r>
              <a:rPr lang="ru-RU" sz="2000" dirty="0" smtClean="0"/>
              <a:t>Определите с какой силой необходимо тянуть груз, чтобы он прошел расстояние 10 м, если совершаемая работа равна 500 Н. </a:t>
            </a:r>
          </a:p>
          <a:p>
            <a:pPr marL="457200" indent="-457200" algn="l">
              <a:buFont typeface="+mj-lt"/>
              <a:buAutoNum type="arabicPeriod"/>
            </a:pPr>
            <a:endParaRPr lang="ru-RU" sz="20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ru-RU" sz="2000" dirty="0" smtClean="0"/>
              <a:t>Чему равна работа, совершаемая при поднятии ящика массой 4 кг на высоту 2,5 м? </a:t>
            </a:r>
          </a:p>
          <a:p>
            <a:pPr marL="457200" indent="-457200" algn="l">
              <a:buFont typeface="+mj-lt"/>
              <a:buAutoNum type="arabicPeriod"/>
            </a:pPr>
            <a:endParaRPr lang="ru-RU" sz="20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ru-RU" sz="2000" dirty="0" smtClean="0"/>
              <a:t>Сила тяги трактора при вспахивании поля равна 1000 Н, а скорость его движения 7 км/ч. Какую работу </a:t>
            </a:r>
            <a:r>
              <a:rPr lang="ru-RU" sz="2000" dirty="0" smtClean="0"/>
              <a:t>совершает</a:t>
            </a:r>
            <a:r>
              <a:rPr lang="ru-RU" sz="2000" dirty="0" smtClean="0"/>
              <a:t> двигатель трактор а за 8 ч?</a:t>
            </a:r>
          </a:p>
          <a:p>
            <a:pPr marL="342900" indent="-342900" algn="l"/>
            <a:endParaRPr lang="ru-RU" dirty="0"/>
          </a:p>
          <a:p>
            <a:pPr marL="342900" indent="-342900" algn="l"/>
            <a:endParaRPr lang="ru-RU" dirty="0"/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346</Words>
  <Application>Microsoft PowerPoint</Application>
  <PresentationFormat>Экран (4:3)</PresentationFormat>
  <Paragraphs>106</Paragraphs>
  <Slides>10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Times New Roman</vt:lpstr>
      <vt:lpstr>Wingdings</vt:lpstr>
      <vt:lpstr>Garamond</vt:lpstr>
      <vt:lpstr>Verdana</vt:lpstr>
      <vt:lpstr>Webdings</vt:lpstr>
      <vt:lpstr>Arial Black</vt:lpstr>
      <vt:lpstr>Слои</vt:lpstr>
      <vt:lpstr>Сеть</vt:lpstr>
      <vt:lpstr>Microsoft Equation 3.0</vt:lpstr>
      <vt:lpstr>Слайд 1</vt:lpstr>
      <vt:lpstr>Каждый день мы слышим слово  РАБОТА!!!</vt:lpstr>
      <vt:lpstr>Слайд 3</vt:lpstr>
      <vt:lpstr>Работа равна произведению силы на пройденный путь: </vt:lpstr>
      <vt:lpstr>Механическая работа в системе СИ измеряется в Джоулях (1Дж) – в честь английского физика               Дж. Джоуля.</vt:lpstr>
      <vt:lpstr>Слайд 6</vt:lpstr>
      <vt:lpstr>Слайд 7</vt:lpstr>
      <vt:lpstr>Слайд 8</vt:lpstr>
      <vt:lpstr> </vt:lpstr>
      <vt:lpstr>Слайд 10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Интернет доступен каждому</dc:title>
  <dc:creator>RR</dc:creator>
  <cp:lastModifiedBy>админ</cp:lastModifiedBy>
  <cp:revision>458</cp:revision>
  <dcterms:created xsi:type="dcterms:W3CDTF">2005-10-13T18:21:57Z</dcterms:created>
  <dcterms:modified xsi:type="dcterms:W3CDTF">2012-03-08T07:05:42Z</dcterms:modified>
</cp:coreProperties>
</file>