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6" r:id="rId1"/>
  </p:sldMasterIdLst>
  <p:notesMasterIdLst>
    <p:notesMasterId r:id="rId26"/>
  </p:notesMasterIdLst>
  <p:sldIdLst>
    <p:sldId id="291" r:id="rId2"/>
    <p:sldId id="290" r:id="rId3"/>
    <p:sldId id="256" r:id="rId4"/>
    <p:sldId id="286" r:id="rId5"/>
    <p:sldId id="267" r:id="rId6"/>
    <p:sldId id="264" r:id="rId7"/>
    <p:sldId id="265" r:id="rId8"/>
    <p:sldId id="262" r:id="rId9"/>
    <p:sldId id="261" r:id="rId10"/>
    <p:sldId id="260" r:id="rId11"/>
    <p:sldId id="259" r:id="rId12"/>
    <p:sldId id="282" r:id="rId13"/>
    <p:sldId id="287" r:id="rId14"/>
    <p:sldId id="269" r:id="rId15"/>
    <p:sldId id="270" r:id="rId16"/>
    <p:sldId id="271" r:id="rId17"/>
    <p:sldId id="281" r:id="rId18"/>
    <p:sldId id="288" r:id="rId19"/>
    <p:sldId id="273" r:id="rId20"/>
    <p:sldId id="274" r:id="rId21"/>
    <p:sldId id="283" r:id="rId22"/>
    <p:sldId id="276" r:id="rId23"/>
    <p:sldId id="285" r:id="rId24"/>
    <p:sldId id="277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A90722"/>
    <a:srgbClr val="45030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316" autoAdjust="0"/>
    <p:restoredTop sz="94362" autoAdjust="0"/>
  </p:normalViewPr>
  <p:slideViewPr>
    <p:cSldViewPr>
      <p:cViewPr>
        <p:scale>
          <a:sx n="75" d="100"/>
          <a:sy n="75" d="100"/>
        </p:scale>
        <p:origin x="-19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208BAE-EF0B-4A1B-9C94-4A475D4FFD32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F43E-7134-48E4-981B-7C5024033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CF43E-7134-48E4-981B-7C50240334F6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F19E8F4-D611-48C1-ACDE-F9B3E36BB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E05B8C-7ABC-4353-B05F-DB1A8D4C7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DD5B3C-BFE5-4CD5-ADEA-29570043E0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A5EC806-F550-4E05-83E4-7690B5717D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497B3A9-F54F-4123-9A39-75B9C171CD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9BD97D4-0D91-4F4F-A2C8-A72827CAD4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8EBA687-9367-49CD-8A45-8EB35777A3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3220E40-23BC-4278-87B3-8D46DEFC6C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4FA9D6-E9F4-4BD1-B0A3-44A8234CD7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CD6B98-340E-4514-AB40-9CE01DF05B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503A03-5EC5-4686-9C00-20BD673F91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B1DCEF-EC82-49B1-98A9-59CCF6EAEA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A44AC9-077E-4D20-AEE1-09BE111D95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0E4BD7-DED9-47E8-9C7D-14AE197E16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39DC38-62F7-4B02-8E84-4DCDDA656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ACCBEE9-C707-4C1C-9127-1A863F205D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8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7502AD9-4CBC-4A42-BEE6-140985E13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" Target="slide15.xml"/><Relationship Id="rId7" Type="http://schemas.openxmlformats.org/officeDocument/2006/relationships/slide" Target="slide17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slide" Target="slide16.xml"/><Relationship Id="rId4" Type="http://schemas.openxmlformats.org/officeDocument/2006/relationships/image" Target="../media/image14.png"/><Relationship Id="rId9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png"/><Relationship Id="rId5" Type="http://schemas.openxmlformats.org/officeDocument/2006/relationships/slide" Target="slide21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Годичное движение солнца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500174"/>
            <a:ext cx="5386392" cy="433723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500034" y="1785926"/>
            <a:ext cx="3471858" cy="1868478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A90722"/>
                </a:solidFill>
                <a:latin typeface="Times New Roman" pitchFamily="18" charset="0"/>
              </a:rPr>
              <a:t>Иоганн Кеплер </a:t>
            </a:r>
            <a:r>
              <a:rPr lang="ru-RU" sz="2800" dirty="0">
                <a:solidFill>
                  <a:srgbClr val="A90722"/>
                </a:solidFill>
                <a:latin typeface="Times New Roman" pitchFamily="18" charset="0"/>
              </a:rPr>
              <a:t/>
            </a:r>
            <a:br>
              <a:rPr lang="ru-RU" sz="2800" dirty="0">
                <a:solidFill>
                  <a:srgbClr val="A90722"/>
                </a:solidFill>
                <a:latin typeface="Times New Roman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itchFamily="18" charset="0"/>
              </a:rPr>
              <a:t>немецкий ученый, развив учение Коперника, открыл законы движения планет</a:t>
            </a:r>
          </a:p>
        </p:txBody>
      </p:sp>
      <p:pic>
        <p:nvPicPr>
          <p:cNvPr id="6148" name="Picture 4" descr="1201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928670"/>
            <a:ext cx="4321175" cy="42465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>
          <a:xfrm>
            <a:off x="785786" y="1714488"/>
            <a:ext cx="3603621" cy="1384300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A90722"/>
                </a:solidFill>
                <a:latin typeface="Times New Roman" pitchFamily="18" charset="0"/>
              </a:rPr>
              <a:t>Исаак Ньютон </a:t>
            </a:r>
            <a:r>
              <a:rPr lang="ru-RU" sz="2800" dirty="0">
                <a:solidFill>
                  <a:srgbClr val="A90722"/>
                </a:solidFill>
                <a:latin typeface="Times New Roman" pitchFamily="18" charset="0"/>
              </a:rPr>
              <a:t/>
            </a:r>
            <a:br>
              <a:rPr lang="ru-RU" sz="2800" dirty="0">
                <a:solidFill>
                  <a:srgbClr val="A90722"/>
                </a:solidFill>
                <a:latin typeface="Times New Roman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itchFamily="18" charset="0"/>
              </a:rPr>
              <a:t>открыл закон всемирного тяготения и продолжил труды Галилея и Кеплера</a:t>
            </a:r>
          </a:p>
        </p:txBody>
      </p:sp>
      <p:pic>
        <p:nvPicPr>
          <p:cNvPr id="5124" name="Picture 4" descr="1202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857232"/>
            <a:ext cx="3578225" cy="43926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3982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A90722"/>
                </a:solidFill>
                <a:effectLst/>
              </a:rPr>
              <a:t>Соседи Солнца</a:t>
            </a:r>
          </a:p>
        </p:txBody>
      </p:sp>
      <p:sp>
        <p:nvSpPr>
          <p:cNvPr id="11059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14282" y="1214422"/>
            <a:ext cx="4508531" cy="4500594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/>
              <a:t>Солнце и движущиеся вокруг него небесные тела составляют Солнечную систему. 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ru-RU" sz="2000" dirty="0" smtClean="0"/>
              <a:t>В </a:t>
            </a:r>
            <a:r>
              <a:rPr lang="ru-RU" sz="2000" dirty="0"/>
              <a:t>ней 9 планет, многие из которых имеют спутники. 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ru-RU" sz="2000" dirty="0" smtClean="0"/>
              <a:t>В </a:t>
            </a:r>
            <a:r>
              <a:rPr lang="ru-RU" sz="2000" dirty="0"/>
              <a:t>настоящее время учёные предполагают, что Солнечная система возникла примерно 4,5 – 5 </a:t>
            </a:r>
            <a:r>
              <a:rPr lang="ru-RU" sz="2000" dirty="0" err="1"/>
              <a:t>млр</a:t>
            </a:r>
            <a:r>
              <a:rPr lang="ru-RU" sz="2000" dirty="0"/>
              <a:t>. лет назад из </a:t>
            </a:r>
            <a:r>
              <a:rPr lang="ru-RU" sz="2000" dirty="0" err="1"/>
              <a:t>газово</a:t>
            </a:r>
            <a:r>
              <a:rPr lang="ru-RU" sz="2000" dirty="0"/>
              <a:t> - пылевого облака. 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ru-RU" sz="2000" dirty="0" smtClean="0"/>
              <a:t>Планеты </a:t>
            </a:r>
            <a:r>
              <a:rPr lang="ru-RU" sz="2000" dirty="0"/>
              <a:t>делят на две группы: планеты земной группы и планеты - гиганты</a:t>
            </a:r>
          </a:p>
        </p:txBody>
      </p:sp>
      <p:pic>
        <p:nvPicPr>
          <p:cNvPr id="110599" name="Picture 7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86314" y="1357298"/>
            <a:ext cx="4010025" cy="45370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428596" y="714356"/>
            <a:ext cx="8229600" cy="113982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9072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Планеты земной группы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rgbClr val="A9072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9" descr="Меркурий">
            <a:hlinkClick r:id="" action="ppaction://hlinkshowjump?jump=nextslide" highlightClick="1"/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42844" y="2357430"/>
            <a:ext cx="2071702" cy="20757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493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2357430"/>
            <a:ext cx="2028142" cy="210499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7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786314" y="2357430"/>
            <a:ext cx="1857388" cy="21431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Picture 10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016" y="2357430"/>
            <a:ext cx="1928826" cy="21431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Стрелка вправо 6">
            <a:hlinkClick r:id="rId9" action="ppaction://hlinksldjump"/>
          </p:cNvPr>
          <p:cNvSpPr/>
          <p:nvPr/>
        </p:nvSpPr>
        <p:spPr>
          <a:xfrm>
            <a:off x="0" y="6072206"/>
            <a:ext cx="1285884" cy="7857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A90722"/>
                </a:solidFill>
              </a:rPr>
              <a:t>Меркурий</a:t>
            </a:r>
            <a:br>
              <a:rPr lang="ru-RU" sz="4400" dirty="0" smtClean="0">
                <a:solidFill>
                  <a:srgbClr val="A90722"/>
                </a:solidFill>
              </a:rPr>
            </a:br>
            <a:endParaRPr lang="ru-RU" dirty="0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1428736"/>
            <a:ext cx="3603621" cy="451327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Самая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близкая к Солнцу планета.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Своё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название она получила в честь одного из древнеримских богов.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Эта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планета намного меньше Земли, по размерам и массе она схожа с Луной. Похожа на лунную и её поверхность: те же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Из-за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близости к Солнцу поверхность планеты нагревается до +400 С.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Меркурий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практически лишён газовой оболочки – атмосферы.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Спутников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 него нет. </a:t>
            </a:r>
          </a:p>
        </p:txBody>
      </p:sp>
      <p:pic>
        <p:nvPicPr>
          <p:cNvPr id="33801" name="Picture 9" descr="Меркурий">
            <a:hlinkClick r:id="" action="ppaction://hlinkshowjump?jump=previousslide"/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3438" y="1628775"/>
            <a:ext cx="4038600" cy="40465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>
            <a:off x="0" y="6215082"/>
            <a:ext cx="1143008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68313" y="1268413"/>
            <a:ext cx="4038600" cy="4530725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1000" dirty="0"/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Получила своё название в честь римской богини любви и красоты.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Хорошо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видна невооружённым взглядом. Она имеет плотную, облачную атмосферу, которая стоит в основном углекислого газа. Такая атмосфера удерживает тепло, поэтому температура на Венере даже выше, чем на Меркурии, - до 500 С!</a:t>
            </a:r>
          </a:p>
          <a:p>
            <a:pPr>
              <a:lnSpc>
                <a:spcPct val="80000"/>
              </a:lnSpc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    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Большую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часть поверхности Венеры занимают холмистые равнины. Обнаружены на планете горные районы. В одном из таких районов возвышается гигантский вулкан высотой 12 км.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Спутников Венера не имеет</a:t>
            </a:r>
          </a:p>
        </p:txBody>
      </p:sp>
      <p:pic>
        <p:nvPicPr>
          <p:cNvPr id="8" name="Picture 2">
            <a:hlinkClick r:id="rId2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500174"/>
            <a:ext cx="4038600" cy="419164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A90722"/>
                </a:solidFill>
                <a:effectLst/>
              </a:rPr>
              <a:t>Венера</a:t>
            </a:r>
          </a:p>
        </p:txBody>
      </p:sp>
      <p:sp>
        <p:nvSpPr>
          <p:cNvPr id="9" name="Стрелка влево 8">
            <a:hlinkClick r:id="rId2" action="ppaction://hlinksldjump"/>
          </p:cNvPr>
          <p:cNvSpPr/>
          <p:nvPr/>
        </p:nvSpPr>
        <p:spPr>
          <a:xfrm>
            <a:off x="142844" y="6215082"/>
            <a:ext cx="1143008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A90722"/>
                </a:solidFill>
                <a:effectLst/>
              </a:rPr>
              <a:t>Земля</a:t>
            </a:r>
          </a:p>
        </p:txBody>
      </p:sp>
      <p:pic>
        <p:nvPicPr>
          <p:cNvPr id="37895" name="Picture 7">
            <a:hlinkClick r:id="rId2" action="ppaction://hlinksldjump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929190" y="1571612"/>
            <a:ext cx="3754437" cy="43926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789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28596" y="1428736"/>
            <a:ext cx="4038600" cy="4530725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Третья от Солнца большая планета Солнечной системы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Благодаря своим уникальным, природным условиям, стала местом, где возникла и получила развитие органическая жизнь.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Она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имеет атмосферу, образованную азотом, кислородом и небольшим количеством углекислого газа.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Более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70% Земли покрыта водой, чего не встретишь на остальных планетах.</a:t>
            </a:r>
          </a:p>
          <a:p>
            <a:pPr>
              <a:lnSpc>
                <a:spcPct val="80000"/>
              </a:lnSpc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Луна – единственный естественный спутник Земли.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  <p:sp>
        <p:nvSpPr>
          <p:cNvPr id="7" name="Стрелка влево 6">
            <a:hlinkClick r:id="rId2" action="ppaction://hlinksldjump"/>
          </p:cNvPr>
          <p:cNvSpPr/>
          <p:nvPr/>
        </p:nvSpPr>
        <p:spPr>
          <a:xfrm>
            <a:off x="0" y="6215082"/>
            <a:ext cx="1143008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A90722"/>
                </a:solidFill>
                <a:effectLst/>
              </a:rPr>
              <a:t>Марс</a:t>
            </a:r>
          </a:p>
        </p:txBody>
      </p:sp>
      <p:sp>
        <p:nvSpPr>
          <p:cNvPr id="57351" name="Rectangle 7"/>
          <p:cNvSpPr>
            <a:spLocks noGrp="1" noChangeArrowheads="1"/>
          </p:cNvSpPr>
          <p:nvPr>
            <p:ph sz="quarter" idx="1"/>
          </p:nvPr>
        </p:nvSpPr>
        <p:spPr>
          <a:xfrm>
            <a:off x="428596" y="1500174"/>
            <a:ext cx="4038600" cy="4530725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Красноватая планета, получила название в честь древнеримского бога войны. 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 Марса тонкая, разряжённая атмосфера, которая образована в основном углекислым газом.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Средняя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температура на Марсе составляет – 70 С. Только вблизи экватора она может иногда подниматься выше 0 С.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планете заметна смена времён года: размеры полярных шапок уменьшаются летом 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увеличиваются зимой.</a:t>
            </a:r>
          </a:p>
        </p:txBody>
      </p:sp>
      <p:pic>
        <p:nvPicPr>
          <p:cNvPr id="57354" name="Picture 10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643050"/>
            <a:ext cx="3714776" cy="37147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Стрелка влево 10">
            <a:hlinkClick r:id="rId2" action="ppaction://hlinksldjump"/>
          </p:cNvPr>
          <p:cNvSpPr/>
          <p:nvPr/>
        </p:nvSpPr>
        <p:spPr>
          <a:xfrm>
            <a:off x="0" y="6215082"/>
            <a:ext cx="1143008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A90722"/>
                </a:solidFill>
                <a:effectLst/>
              </a:rPr>
              <a:t>Планеты - гиганты</a:t>
            </a:r>
            <a:endParaRPr lang="ru-RU" dirty="0"/>
          </a:p>
        </p:txBody>
      </p:sp>
      <p:pic>
        <p:nvPicPr>
          <p:cNvPr id="7" name="Picture 10">
            <a:hlinkClick r:id="rId2" action="ppaction://hlinksldjump"/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l="22357" t="4926" r="18299" b="26677"/>
          <a:stretch>
            <a:fillRect/>
          </a:stretch>
        </p:blipFill>
        <p:spPr bwMode="auto">
          <a:xfrm>
            <a:off x="5643570" y="1428736"/>
            <a:ext cx="2879932" cy="248943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8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1500174"/>
            <a:ext cx="2500330" cy="250033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4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 r="15178"/>
          <a:stretch>
            <a:fillRect/>
          </a:stretch>
        </p:blipFill>
        <p:spPr bwMode="auto">
          <a:xfrm>
            <a:off x="2643174" y="4214818"/>
            <a:ext cx="2143140" cy="24013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7"/>
          <a:srcRect l="2412" r="5948"/>
          <a:stretch>
            <a:fillRect/>
          </a:stretch>
        </p:blipFill>
        <p:spPr bwMode="auto">
          <a:xfrm>
            <a:off x="5072066" y="4214818"/>
            <a:ext cx="2198877" cy="242889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Стрелка влево 9">
            <a:hlinkClick r:id="rId8" action="ppaction://hlinksldjump"/>
          </p:cNvPr>
          <p:cNvSpPr/>
          <p:nvPr/>
        </p:nvSpPr>
        <p:spPr>
          <a:xfrm rot="10800000">
            <a:off x="0" y="6072206"/>
            <a:ext cx="1143008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title"/>
          </p:nvPr>
        </p:nvSpPr>
        <p:spPr>
          <a:xfrm>
            <a:off x="500034" y="357166"/>
            <a:ext cx="8229600" cy="93660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A90722"/>
                </a:solidFill>
                <a:effectLst/>
              </a:rPr>
              <a:t>Юпитер</a:t>
            </a:r>
            <a:br>
              <a:rPr lang="ru-RU" sz="4400" dirty="0" smtClean="0">
                <a:solidFill>
                  <a:srgbClr val="A90722"/>
                </a:solidFill>
                <a:effectLst/>
              </a:rPr>
            </a:br>
            <a:endParaRPr lang="ru-RU" b="1" dirty="0">
              <a:solidFill>
                <a:srgbClr val="A90722"/>
              </a:solidFill>
              <a:effectLst/>
            </a:endParaRP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196975"/>
            <a:ext cx="4038600" cy="49339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Самая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большая планета Солнечной системы. Названа в честь римского бога, царя богов. </a:t>
            </a:r>
          </a:p>
          <a:p>
            <a:pPr>
              <a:lnSpc>
                <a:spcPct val="800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Юпитер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представляет собой гигантский быстро вращающийся шар. В его атмосфере расположены длинные слои облаков, из-за которых Юпитер выглядит полосатым. </a:t>
            </a:r>
          </a:p>
          <a:p>
            <a:pPr>
              <a:lnSpc>
                <a:spcPct val="80000"/>
              </a:lnSpc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Пока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точно не известно, что представляет собой поверхность Юпитера. Учёные предполагают, что она жидкая или газообразная. Предполагают также что, в центре Юпитера есть твёрдое ядро. </a:t>
            </a:r>
          </a:p>
        </p:txBody>
      </p:sp>
      <p:pic>
        <p:nvPicPr>
          <p:cNvPr id="4199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4000528" cy="40005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>
            <a:off x="0" y="6215082"/>
            <a:ext cx="1143008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Эклиптика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071546"/>
            <a:ext cx="8143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Эклиптика</a:t>
            </a:r>
            <a:r>
              <a:rPr lang="ru-RU" sz="1600" dirty="0" smtClean="0"/>
              <a:t>  -  годичный путь Солнца по небесной сфере. </a:t>
            </a:r>
            <a:endParaRPr lang="ru-RU" sz="1600" dirty="0"/>
          </a:p>
        </p:txBody>
      </p:sp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857364"/>
            <a:ext cx="4643470" cy="463418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357158" y="1857364"/>
            <a:ext cx="3571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Эклиптика проходит через 12 созвездий, называемых </a:t>
            </a:r>
            <a:r>
              <a:rPr lang="ru-RU" dirty="0" smtClean="0">
                <a:solidFill>
                  <a:srgbClr val="0070C0"/>
                </a:solidFill>
              </a:rPr>
              <a:t>зодиакальными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2857496"/>
            <a:ext cx="35004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21 марта </a:t>
            </a:r>
            <a:r>
              <a:rPr lang="ru-RU" dirty="0" smtClean="0"/>
              <a:t>– точка весеннего равноденствия.</a:t>
            </a:r>
          </a:p>
          <a:p>
            <a:endParaRPr lang="ru-RU" dirty="0"/>
          </a:p>
          <a:p>
            <a:r>
              <a:rPr lang="ru-RU" dirty="0" smtClean="0">
                <a:solidFill>
                  <a:srgbClr val="C00000"/>
                </a:solidFill>
              </a:rPr>
              <a:t>23 сентября </a:t>
            </a:r>
            <a:r>
              <a:rPr lang="ru-RU" dirty="0" smtClean="0"/>
              <a:t>– точка осеннего равноденствия.</a:t>
            </a:r>
          </a:p>
          <a:p>
            <a:endParaRPr lang="ru-RU" dirty="0"/>
          </a:p>
          <a:p>
            <a:r>
              <a:rPr lang="ru-RU" dirty="0" smtClean="0">
                <a:solidFill>
                  <a:srgbClr val="C00000"/>
                </a:solidFill>
              </a:rPr>
              <a:t>22 июня </a:t>
            </a:r>
            <a:r>
              <a:rPr lang="ru-RU" dirty="0" smtClean="0"/>
              <a:t>– день летнего солнцестояния. </a:t>
            </a:r>
          </a:p>
          <a:p>
            <a:endParaRPr lang="ru-RU" dirty="0"/>
          </a:p>
          <a:p>
            <a:r>
              <a:rPr lang="ru-RU" dirty="0" smtClean="0">
                <a:solidFill>
                  <a:srgbClr val="C00000"/>
                </a:solidFill>
              </a:rPr>
              <a:t>22 декабря</a:t>
            </a:r>
            <a:r>
              <a:rPr lang="ru-RU" dirty="0" smtClean="0"/>
              <a:t> день зимнего солнцестояния.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A90722"/>
                </a:solidFill>
                <a:effectLst/>
              </a:rPr>
              <a:t>Сатурн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1800" dirty="0"/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Назван в честь древнеримского бога, покровителя земледелия. </a:t>
            </a:r>
          </a:p>
          <a:p>
            <a:pPr>
              <a:lnSpc>
                <a:spcPct val="80000"/>
              </a:lnSpc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   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Это пожалуй, самая необычная по внешнему виду планета: её окружают яркие кольца. Общая ширина всех колец огромна – десятки тысяч километров, но их толщина не велика – не более 1 км.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Считают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что кольца образованы различными частицами, камнями, глыба разных размеров, покрытых льдом, снегом или инеем. </a:t>
            </a:r>
          </a:p>
          <a:p>
            <a:pPr>
              <a:lnSpc>
                <a:spcPct val="80000"/>
              </a:lnSpc>
              <a:buNone/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 этой планете приближается к – 170 С. Сатурн имеет 17 спутников. </a:t>
            </a:r>
          </a:p>
        </p:txBody>
      </p:sp>
      <p:pic>
        <p:nvPicPr>
          <p:cNvPr id="44042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22357" t="4926" r="18299" b="26677"/>
          <a:stretch>
            <a:fillRect/>
          </a:stretch>
        </p:blipFill>
        <p:spPr bwMode="auto">
          <a:xfrm>
            <a:off x="4572000" y="1928802"/>
            <a:ext cx="4214842" cy="36433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Стрелка влево 8">
            <a:hlinkClick r:id="rId3" action="ppaction://hlinksldjump"/>
          </p:cNvPr>
          <p:cNvSpPr/>
          <p:nvPr/>
        </p:nvSpPr>
        <p:spPr>
          <a:xfrm>
            <a:off x="0" y="6215082"/>
            <a:ext cx="1143008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714356"/>
            <a:ext cx="5214974" cy="5715040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Уран и Нептун примерно в два раза меньше Сатурна и почти одинаковы по размерам. </a:t>
            </a:r>
            <a:endParaRPr lang="en-US" sz="2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en-US" sz="2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Уран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получил имя в честь древнейшего греческого божества, олицетворявшего небо. </a:t>
            </a:r>
            <a:endParaRPr lang="en-US" sz="2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Нептун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– в честь древнеримского бога моря.</a:t>
            </a:r>
          </a:p>
          <a:p>
            <a:pPr>
              <a:lnSpc>
                <a:spcPct val="120000"/>
              </a:lnSpc>
              <a:buNone/>
            </a:pPr>
            <a:endParaRPr lang="en-US" sz="2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Обе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эти планеты практически не видны невооружённым взглядом. </a:t>
            </a:r>
            <a:endParaRPr lang="en-US" sz="2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endParaRPr lang="en-US" sz="2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Уран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стал первой планетой, открытой с помощью телескопа. Его случайно обнаружил в 1781 году английский астроном Уильям Гершель. </a:t>
            </a:r>
            <a:endParaRPr lang="en-US" sz="2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Нептун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же был открыт сначала «на кончике пера», т.е. место его расположения было рассчитано учёными, и лишь затем его удалось обнаружить с помощью телескопа в 1846 году.</a:t>
            </a:r>
          </a:p>
          <a:p>
            <a:pPr>
              <a:lnSpc>
                <a:spcPct val="120000"/>
              </a:lnSpc>
            </a:pPr>
            <a:endParaRPr lang="en-US" sz="2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Состав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атмосферы Урана: водород, серная кислота, аммиак. Уран имеет 15 спутников и  систему колец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Состав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атмосферы Нептуна: аммиак, вода, неон, соляная кислота. Нептун имеет 6 спутников. </a:t>
            </a:r>
            <a:endParaRPr lang="en-US" sz="2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en-US" sz="2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Удаленность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Нептуна от Земли существенно ограничивает возможности его исследования</a:t>
            </a:r>
          </a:p>
          <a:p>
            <a:pPr>
              <a:lnSpc>
                <a:spcPct val="80000"/>
              </a:lnSpc>
            </a:pPr>
            <a:endParaRPr lang="ru-RU" sz="2000" dirty="0"/>
          </a:p>
        </p:txBody>
      </p:sp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14290"/>
            <a:ext cx="8072494" cy="3571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A90722"/>
                </a:solidFill>
              </a:rPr>
              <a:t>Уран и Нептун</a:t>
            </a:r>
          </a:p>
        </p:txBody>
      </p:sp>
      <p:pic>
        <p:nvPicPr>
          <p:cNvPr id="112644" name="Picture 4"/>
          <p:cNvPicPr>
            <a:picLocks noChangeAspect="1" noChangeArrowheads="1"/>
          </p:cNvPicPr>
          <p:nvPr/>
        </p:nvPicPr>
        <p:blipFill>
          <a:blip r:embed="rId2"/>
          <a:srcRect r="15178"/>
          <a:stretch>
            <a:fillRect/>
          </a:stretch>
        </p:blipFill>
        <p:spPr bwMode="auto">
          <a:xfrm>
            <a:off x="6000760" y="714356"/>
            <a:ext cx="2643206" cy="296160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2645" name="Picture 5"/>
          <p:cNvPicPr>
            <a:picLocks noChangeAspect="1" noChangeArrowheads="1"/>
          </p:cNvPicPr>
          <p:nvPr/>
        </p:nvPicPr>
        <p:blipFill>
          <a:blip r:embed="rId3"/>
          <a:srcRect l="2412" r="5948"/>
          <a:stretch>
            <a:fillRect/>
          </a:stretch>
        </p:blipFill>
        <p:spPr bwMode="auto">
          <a:xfrm>
            <a:off x="6000760" y="3786190"/>
            <a:ext cx="2643206" cy="29197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Стрелка влево 7">
            <a:hlinkClick r:id="rId4" action="ppaction://hlinksldjump"/>
          </p:cNvPr>
          <p:cNvSpPr/>
          <p:nvPr/>
        </p:nvSpPr>
        <p:spPr>
          <a:xfrm>
            <a:off x="214282" y="6215082"/>
            <a:ext cx="1143008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A90722"/>
                </a:solidFill>
                <a:effectLst/>
              </a:rPr>
              <a:t>Плутон</a:t>
            </a:r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1285860"/>
            <a:ext cx="4038600" cy="4530725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Плутон открыт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1930 году и названа в честь греческого божества, владыки подземного мира.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Плутон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мало изучен.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Он единственный чьи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«окрестности»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посетили земные космические аппараты. </a:t>
            </a:r>
          </a:p>
          <a:p>
            <a:pPr>
              <a:lnSpc>
                <a:spcPct val="800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Плутон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затрачивает на один оборот вокруг Солнца почти 250 земных лет. С момента открытия этой планеты в 1930 году он ещё не успел совершить ни одного полного оборота.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2006 году Плутон был лишен звания планеты и переведен в разряд астероидов.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6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571612"/>
            <a:ext cx="4038600" cy="4038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484313"/>
            <a:ext cx="8229600" cy="45307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dirty="0"/>
              <a:t>Когда ты смотришь на ночное небо и видите звезды, то задумываешься над вопросами: каково устройство или предназначение этого мира?</a:t>
            </a:r>
          </a:p>
          <a:p>
            <a:pPr algn="ctr">
              <a:buFont typeface="Wingdings" pitchFamily="2" charset="2"/>
              <a:buNone/>
            </a:pPr>
            <a:r>
              <a:rPr lang="ru-RU" dirty="0"/>
              <a:t>	</a:t>
            </a:r>
            <a:endParaRPr lang="ru-RU" dirty="0" smtClean="0"/>
          </a:p>
          <a:p>
            <a:pPr algn="ctr">
              <a:buFont typeface="Wingdings" pitchFamily="2" charset="2"/>
              <a:buNone/>
            </a:pPr>
            <a:r>
              <a:rPr lang="ru-RU" dirty="0" smtClean="0"/>
              <a:t>Красота </a:t>
            </a:r>
            <a:r>
              <a:rPr lang="ru-RU" dirty="0"/>
              <a:t>и таинственность мироздания привлекала людей всегда, но не все доступно нашему разуму, поэтому мир – вечная загадка.</a:t>
            </a:r>
          </a:p>
          <a:p>
            <a:endParaRPr lang="ru-RU" dirty="0"/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A90722"/>
                </a:solidFill>
                <a:effectLst/>
              </a:rPr>
              <a:t>Заключение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43116"/>
            <a:ext cx="8229600" cy="3864175"/>
          </a:xfrm>
        </p:spPr>
        <p:txBody>
          <a:bodyPr>
            <a:normAutofit/>
          </a:bodyPr>
          <a:lstStyle/>
          <a:p>
            <a:pPr marL="609600" indent="-609600" algn="ctr">
              <a:buNone/>
            </a:pPr>
            <a:r>
              <a:rPr lang="ru-RU" sz="2400" dirty="0" smtClean="0"/>
              <a:t>Параграф 18 – 20 читать,</a:t>
            </a:r>
            <a:r>
              <a:rPr lang="kk-KZ" sz="2400" dirty="0" smtClean="0"/>
              <a:t> пересказ конспекта в тетради</a:t>
            </a:r>
            <a:r>
              <a:rPr lang="ru-RU" sz="2400" smtClean="0"/>
              <a:t>.</a:t>
            </a:r>
            <a:endParaRPr lang="ru-RU" sz="2400" dirty="0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smtClean="0">
                <a:solidFill>
                  <a:srgbClr val="A90722"/>
                </a:solidFill>
                <a:effectLst/>
              </a:rPr>
              <a:t>Домашнее задание</a:t>
            </a:r>
            <a:endParaRPr lang="ru-RU" sz="4000" b="1" dirty="0">
              <a:solidFill>
                <a:srgbClr val="A90722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593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714488"/>
            <a:ext cx="6840538" cy="4787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>
          <a:xfrm>
            <a:off x="857224" y="428604"/>
            <a:ext cx="7286676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solidFill>
                  <a:srgbClr val="A90722"/>
                </a:solidFill>
                <a:effectLst/>
                <a:latin typeface="Times New Roman" pitchFamily="18" charset="0"/>
              </a:rPr>
              <a:t>Взгляды древних ученых на строение </a:t>
            </a:r>
            <a:r>
              <a:rPr lang="ru-RU" sz="4000" b="1" i="1" dirty="0">
                <a:solidFill>
                  <a:srgbClr val="A90722"/>
                </a:solidFill>
                <a:effectLst/>
                <a:latin typeface="Times New Roman" pitchFamily="18" charset="0"/>
              </a:rPr>
              <a:t>Солнечной системы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700338" y="5805488"/>
            <a:ext cx="61198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b="1">
              <a:latin typeface="Tahoma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>
                <a:solidFill>
                  <a:schemeClr val="tx1"/>
                </a:solidFill>
              </a:rPr>
              <a:t>Этот большой мир существует независимо от нас, людей, и стоит перед нами как огромная вечная загадка, доступная, однако, нашему восприятию и нашему разуму.</a:t>
            </a:r>
            <a:br>
              <a:rPr lang="ru-RU" sz="4000">
                <a:solidFill>
                  <a:schemeClr val="tx1"/>
                </a:solidFill>
              </a:rPr>
            </a:br>
            <a:r>
              <a:rPr lang="ru-RU" sz="4000">
                <a:solidFill>
                  <a:schemeClr val="tx1"/>
                </a:solidFill>
              </a:rPr>
              <a:t/>
            </a:r>
            <a:br>
              <a:rPr lang="ru-RU" sz="4000">
                <a:solidFill>
                  <a:schemeClr val="tx1"/>
                </a:solidFill>
              </a:rPr>
            </a:br>
            <a:r>
              <a:rPr lang="ru-RU" sz="4000">
                <a:solidFill>
                  <a:schemeClr val="tx1"/>
                </a:solidFill>
              </a:rPr>
              <a:t>А. Эйнштейн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4818067" cy="5929354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3200" dirty="0">
                <a:solidFill>
                  <a:srgbClr val="A90722"/>
                </a:solidFill>
                <a:latin typeface="Times New Roman" pitchFamily="18" charset="0"/>
              </a:rPr>
              <a:t>Аристотель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один из первых учёных, кто стал заниматься космосом.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</a:rPr>
              <a:t>   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Он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отрицал вращение Земли, считал звезды и планеты связанными с вращающимися вокруг общего центра хрустальными сферами.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</a:rPr>
              <a:t>         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Вселенная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Аристотеля состоит из 56 реально существующих хрустальных сфер, самая внешняя из которых - звездная.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928670"/>
            <a:ext cx="3676629" cy="44291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>
          <a:xfrm>
            <a:off x="357158" y="1428736"/>
            <a:ext cx="4603754" cy="3308353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itchFamily="18" charset="0"/>
              </a:rPr>
              <a:t>Достижения античной астрономии обобщил древнегреческий астроном </a:t>
            </a:r>
            <a:r>
              <a:rPr lang="ru-RU" sz="3100" dirty="0">
                <a:solidFill>
                  <a:srgbClr val="A90722"/>
                </a:solidFill>
                <a:latin typeface="Times New Roman" pitchFamily="18" charset="0"/>
              </a:rPr>
              <a:t>Клавдий Птолемей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</a:rPr>
              <a:t>.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en-US" sz="28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Он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</a:rPr>
              <a:t>разработал геоцентрическую систему мира, создал теорию видимого движения Луны и пяти известных планет</a:t>
            </a:r>
          </a:p>
        </p:txBody>
      </p:sp>
      <p:pic>
        <p:nvPicPr>
          <p:cNvPr id="10244" name="Picture 4" descr="1193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071546"/>
            <a:ext cx="3585689" cy="435771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1191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000240"/>
            <a:ext cx="4032250" cy="39497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Rectangle 5"/>
          <p:cNvSpPr>
            <a:spLocks noGrp="1" noChangeArrowheads="1"/>
          </p:cNvSpPr>
          <p:nvPr>
            <p:ph type="title"/>
          </p:nvPr>
        </p:nvSpPr>
        <p:spPr>
          <a:xfrm>
            <a:off x="785786" y="142852"/>
            <a:ext cx="7829576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i="1" dirty="0">
                <a:solidFill>
                  <a:srgbClr val="A90722"/>
                </a:solidFill>
                <a:latin typeface="Times New Roman" pitchFamily="18" charset="0"/>
              </a:rPr>
              <a:t>Геоцентрическая система Птолемея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785794"/>
            <a:ext cx="8215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Планеты обращаются вокруг неподвижной Земли. Их неравномерное видимое перемещение относительно звезд объясняется при помощи дополнительных круговых движений по эпициклам Земли, вокруг Солнца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>
          <a:xfrm>
            <a:off x="428596" y="2214554"/>
            <a:ext cx="4714908" cy="1384300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rgbClr val="A90722"/>
                </a:solidFill>
                <a:latin typeface="Times New Roman" pitchFamily="18" charset="0"/>
              </a:rPr>
              <a:t>Николай Коперник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</a:rPr>
              <a:t> 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великий польский астроном, создатель гелиоцентрической системы мира. Он совершил переворот в естествознании, отказавшись от принятого в течение многих веков учения о центральном положении Земли. Коперник объяснил видимые движения небесных  светил вращением Земли вокруг оси и обращением планет</a:t>
            </a:r>
            <a:endParaRPr lang="ru-RU" sz="2400" dirty="0">
              <a:latin typeface="Times New Roman" pitchFamily="18" charset="0"/>
            </a:endParaRPr>
          </a:p>
        </p:txBody>
      </p:sp>
      <p:pic>
        <p:nvPicPr>
          <p:cNvPr id="8196" name="Picture 4" descr="1198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928670"/>
            <a:ext cx="3438211" cy="392909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Grp="1" noChangeArrowheads="1"/>
          </p:cNvSpPr>
          <p:nvPr>
            <p:ph type="title"/>
          </p:nvPr>
        </p:nvSpPr>
        <p:spPr>
          <a:xfrm>
            <a:off x="642910" y="1643050"/>
            <a:ext cx="3929090" cy="2311394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A90722"/>
                </a:solidFill>
                <a:latin typeface="Times New Roman" pitchFamily="18" charset="0"/>
              </a:rPr>
              <a:t>Галилео Галилей </a:t>
            </a:r>
            <a:r>
              <a:rPr lang="ru-RU" sz="2800" dirty="0">
                <a:solidFill>
                  <a:srgbClr val="A90722"/>
                </a:solidFill>
                <a:latin typeface="Times New Roman" pitchFamily="18" charset="0"/>
              </a:rPr>
              <a:t/>
            </a:r>
            <a:br>
              <a:rPr lang="ru-RU" sz="2800" dirty="0">
                <a:solidFill>
                  <a:srgbClr val="A90722"/>
                </a:solidFill>
                <a:latin typeface="Times New Roman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itchFamily="18" charset="0"/>
              </a:rPr>
              <a:t>итальянский физик и астроном, впервые направивший на небо телескоп и сделавший открытия, подтвердившие учение Коперника</a:t>
            </a:r>
          </a:p>
        </p:txBody>
      </p:sp>
      <p:pic>
        <p:nvPicPr>
          <p:cNvPr id="7172" name="Picture 4" descr="1200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000108"/>
            <a:ext cx="3873500" cy="41052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2.8|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2.8|2.5|2.1|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4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457</TotalTime>
  <Words>862</Words>
  <Application>Microsoft Office PowerPoint</Application>
  <PresentationFormat>Экран (4:3)</PresentationFormat>
  <Paragraphs>115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Открытая</vt:lpstr>
      <vt:lpstr>Годичное движение солнца</vt:lpstr>
      <vt:lpstr>Эклиптика</vt:lpstr>
      <vt:lpstr>Взгляды древних ученых на строение Солнечной системы</vt:lpstr>
      <vt:lpstr>        Этот большой мир существует независимо от нас, людей, и стоит перед нами как огромная вечная загадка, доступная, однако, нашему восприятию и нашему разуму.  А. Эйнштейн</vt:lpstr>
      <vt:lpstr>  Аристотель один из первых учёных, кто стал заниматься космосом.       Он отрицал вращение Земли, считал звезды и планеты связанными с вращающимися вокруг общего центра хрустальными сферами.            Вселенная Аристотеля состоит из 56 реально существующих хрустальных сфер, самая внешняя из которых - звездная. </vt:lpstr>
      <vt:lpstr>Достижения античной астрономии обобщил древнегреческий астроном Клавдий Птолемей.  Он разработал геоцентрическую систему мира, создал теорию видимого движения Луны и пяти известных планет</vt:lpstr>
      <vt:lpstr>Геоцентрическая система Птолемея </vt:lpstr>
      <vt:lpstr>Николай Коперник   великий польский астроном, создатель гелиоцентрической системы мира. Он совершил переворот в естествознании, отказавшись от принятого в течение многих веков учения о центральном положении Земли. Коперник объяснил видимые движения небесных  светил вращением Земли вокруг оси и обращением планет</vt:lpstr>
      <vt:lpstr>Галилео Галилей  итальянский физик и астроном, впервые направивший на небо телескоп и сделавший открытия, подтвердившие учение Коперника</vt:lpstr>
      <vt:lpstr>Иоганн Кеплер  немецкий ученый, развив учение Коперника, открыл законы движения планет</vt:lpstr>
      <vt:lpstr>Исаак Ньютон  открыл закон всемирного тяготения и продолжил труды Галилея и Кеплера</vt:lpstr>
      <vt:lpstr>Соседи Солнца</vt:lpstr>
      <vt:lpstr>Слайд 13</vt:lpstr>
      <vt:lpstr>Меркурий </vt:lpstr>
      <vt:lpstr>Венера</vt:lpstr>
      <vt:lpstr>Земля</vt:lpstr>
      <vt:lpstr>Марс</vt:lpstr>
      <vt:lpstr>Планеты - гиганты</vt:lpstr>
      <vt:lpstr>Юпитер </vt:lpstr>
      <vt:lpstr>Сатурн</vt:lpstr>
      <vt:lpstr>Уран и Нептун</vt:lpstr>
      <vt:lpstr>Плутон</vt:lpstr>
      <vt:lpstr>Заключение</vt:lpstr>
      <vt:lpstr>Домашнее задание</vt:lpstr>
    </vt:vector>
  </TitlesOfParts>
  <Company>Кураловская средняя 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Лицей  № 8</dc:creator>
  <cp:lastModifiedBy>пк</cp:lastModifiedBy>
  <cp:revision>72</cp:revision>
  <dcterms:created xsi:type="dcterms:W3CDTF">2005-11-19T08:04:14Z</dcterms:created>
  <dcterms:modified xsi:type="dcterms:W3CDTF">2013-01-10T06:36:42Z</dcterms:modified>
</cp:coreProperties>
</file>