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67" r:id="rId3"/>
    <p:sldId id="269" r:id="rId4"/>
    <p:sldId id="270" r:id="rId5"/>
    <p:sldId id="268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94F3305-F9D2-4426-A685-DB3993A1FEF7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D935CE4-9E53-408D-9B09-D81A555F066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file:///C:\Temp\Rar$DI52.552\skala.swf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file:///C:\Temp\Rar$DI52.552\ist.sw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ile:///C:\Temp\Rar$DI52.552\cena.sw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00034" y="428604"/>
            <a:ext cx="8286808" cy="27146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Измерительные </a:t>
            </a:r>
            <a:r>
              <a:rPr lang="ru-RU" sz="4800" b="1" dirty="0" smtClean="0">
                <a:solidFill>
                  <a:srgbClr val="FF0000"/>
                </a:solidFill>
              </a:rPr>
              <a:t>приборы</a:t>
            </a:r>
            <a:r>
              <a:rPr lang="en-US" sz="4800" b="1" dirty="0" smtClean="0">
                <a:solidFill>
                  <a:srgbClr val="FF0000"/>
                </a:solidFill>
              </a:rPr>
              <a:t>.  </a:t>
            </a: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Определение погрешности.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71472" y="4357694"/>
            <a:ext cx="45720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FF"/>
                </a:solidFill>
                <a:latin typeface="Arial" charset="0"/>
              </a:rPr>
              <a:t>«наука начинается с тех пор, как начинают измерять»</a:t>
            </a:r>
          </a:p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00FF"/>
                </a:solidFill>
                <a:latin typeface="Arial" charset="0"/>
              </a:rPr>
              <a:t>            Д. И. Менделеев.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9058" y="5715016"/>
            <a:ext cx="1500198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1" name="Text Box 5"/>
          <p:cNvSpPr txBox="1">
            <a:spLocks noChangeArrowheads="1"/>
          </p:cNvSpPr>
          <p:nvPr/>
        </p:nvSpPr>
        <p:spPr bwMode="auto">
          <a:xfrm>
            <a:off x="857224" y="1357298"/>
            <a:ext cx="4067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FF0066"/>
                </a:solidFill>
              </a:rPr>
              <a:t>Цена деления =</a:t>
            </a:r>
            <a:r>
              <a:rPr lang="ru-RU" sz="3200" b="1" dirty="0">
                <a:solidFill>
                  <a:srgbClr val="009900"/>
                </a:solidFill>
              </a:rPr>
              <a:t> 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428596" y="2928934"/>
            <a:ext cx="34941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00FF"/>
                </a:solidFill>
              </a:rPr>
              <a:t>300 мл – </a:t>
            </a:r>
            <a:r>
              <a:rPr lang="ru-RU" sz="2400" b="1" dirty="0" smtClean="0">
                <a:solidFill>
                  <a:srgbClr val="0000FF"/>
                </a:solidFill>
              </a:rPr>
              <a:t>200мл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52583" name="Line 7"/>
          <p:cNvSpPr>
            <a:spLocks noChangeShapeType="1"/>
          </p:cNvSpPr>
          <p:nvPr/>
        </p:nvSpPr>
        <p:spPr bwMode="auto">
          <a:xfrm>
            <a:off x="642910" y="3429000"/>
            <a:ext cx="30972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2584" name="Text Box 8"/>
          <p:cNvSpPr txBox="1">
            <a:spLocks noChangeArrowheads="1"/>
          </p:cNvSpPr>
          <p:nvPr/>
        </p:nvSpPr>
        <p:spPr bwMode="auto">
          <a:xfrm>
            <a:off x="1547813" y="3573463"/>
            <a:ext cx="7921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00FF"/>
                </a:solidFill>
              </a:rPr>
              <a:t>10</a:t>
            </a:r>
          </a:p>
        </p:txBody>
      </p:sp>
      <p:sp>
        <p:nvSpPr>
          <p:cNvPr id="152585" name="Text Box 9"/>
          <p:cNvSpPr txBox="1">
            <a:spLocks noChangeArrowheads="1"/>
          </p:cNvSpPr>
          <p:nvPr/>
        </p:nvSpPr>
        <p:spPr bwMode="auto">
          <a:xfrm>
            <a:off x="3708400" y="3141663"/>
            <a:ext cx="201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FF"/>
                </a:solidFill>
              </a:rPr>
              <a:t>= 10 мл</a:t>
            </a:r>
          </a:p>
        </p:txBody>
      </p:sp>
      <p:pic>
        <p:nvPicPr>
          <p:cNvPr id="152586" name="Picture 10" descr="19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214422"/>
            <a:ext cx="2994052" cy="4967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2" grpId="0"/>
      <p:bldP spid="152584" grpId="0"/>
      <p:bldP spid="1525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0"/>
            <a:ext cx="8510588" cy="90805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Определите цену деления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53608" name="Picture 8" descr="16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273675" y="4214813"/>
            <a:ext cx="3870325" cy="2166937"/>
          </a:xfrm>
          <a:noFill/>
          <a:ln/>
        </p:spPr>
      </p:pic>
      <p:pic>
        <p:nvPicPr>
          <p:cNvPr id="153604" name="Picture 4" descr="{6E1028B3-9430-4AE7-8148-ED94D03CA6BB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071942"/>
            <a:ext cx="3861323" cy="2309807"/>
          </a:xfrm>
          <a:prstGeom prst="rect">
            <a:avLst/>
          </a:prstGeom>
          <a:noFill/>
        </p:spPr>
      </p:pic>
      <p:pic>
        <p:nvPicPr>
          <p:cNvPr id="153605" name="Picture 5" descr="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285860"/>
            <a:ext cx="2551507" cy="2520950"/>
          </a:xfrm>
          <a:prstGeom prst="rect">
            <a:avLst/>
          </a:prstGeom>
          <a:noFill/>
        </p:spPr>
      </p:pic>
      <p:pic>
        <p:nvPicPr>
          <p:cNvPr id="153606" name="Picture 6" descr="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214422"/>
            <a:ext cx="2350861" cy="2575148"/>
          </a:xfrm>
          <a:prstGeom prst="rect">
            <a:avLst/>
          </a:prstGeom>
          <a:noFill/>
        </p:spPr>
      </p:pic>
      <p:pic>
        <p:nvPicPr>
          <p:cNvPr id="153607" name="Picture 7" descr="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1214422"/>
            <a:ext cx="2756293" cy="2574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4"/>
          <p:cNvSpPr txBox="1">
            <a:spLocks noChangeArrowheads="1"/>
          </p:cNvSpPr>
          <p:nvPr/>
        </p:nvSpPr>
        <p:spPr bwMode="auto">
          <a:xfrm>
            <a:off x="571472" y="1214422"/>
            <a:ext cx="442912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66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2" action="ppaction://hlinkfile"/>
              </a:rPr>
              <a:t>Зная цену деления, можно определить, какое значение показывает прибор.</a:t>
            </a:r>
            <a:endParaRPr lang="ru-RU" sz="2800" b="1" dirty="0">
              <a:solidFill>
                <a:srgbClr val="66CC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56677" name="Picture 5" descr="19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214422"/>
            <a:ext cx="3025421" cy="5019670"/>
          </a:xfrm>
          <a:prstGeom prst="rect">
            <a:avLst/>
          </a:prstGeom>
          <a:noFill/>
        </p:spPr>
      </p:pic>
      <p:sp>
        <p:nvSpPr>
          <p:cNvPr id="156678" name="Text Box 6"/>
          <p:cNvSpPr txBox="1">
            <a:spLocks noChangeArrowheads="1"/>
          </p:cNvSpPr>
          <p:nvPr/>
        </p:nvSpPr>
        <p:spPr bwMode="auto">
          <a:xfrm>
            <a:off x="571472" y="3929066"/>
            <a:ext cx="4786346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FF0066"/>
                </a:solidFill>
              </a:rPr>
              <a:t>Объем жидкости = 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00FF"/>
                </a:solidFill>
              </a:rPr>
              <a:t>100 мл + 6 *10 мл = 160 мл.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6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8"/>
            <a:ext cx="8510588" cy="6207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hlinkClick r:id="rId2" action="ppaction://hlinkfile"/>
              </a:rPr>
              <a:t>Погрешности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8483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1071546"/>
            <a:ext cx="8215370" cy="165735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FF0066"/>
                </a:solidFill>
              </a:rPr>
              <a:t>Источниками погрешностей при измерениях являются: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solidFill>
                  <a:srgbClr val="0000FF"/>
                </a:solidFill>
              </a:rPr>
              <a:t>неточность самих измерительных </a:t>
            </a:r>
            <a:r>
              <a:rPr lang="ru-RU" sz="2400" dirty="0" smtClean="0">
                <a:solidFill>
                  <a:srgbClr val="0000FF"/>
                </a:solidFill>
              </a:rPr>
              <a:t>приборов (инструментальная погрешность),</a:t>
            </a:r>
            <a:endParaRPr lang="ru-RU" sz="2400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400" dirty="0">
                <a:solidFill>
                  <a:srgbClr val="0000FF"/>
                </a:solidFill>
              </a:rPr>
              <a:t>способ снятия показаний с прибора, 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solidFill>
                  <a:srgbClr val="0000FF"/>
                </a:solidFill>
              </a:rPr>
              <a:t>непостоянство измеряемой величины.</a:t>
            </a:r>
          </a:p>
        </p:txBody>
      </p:sp>
      <p:pic>
        <p:nvPicPr>
          <p:cNvPr id="148484" name="Picture 4" descr="{500A077C-5F2F-4C17-A5DB-5A5D85D14DF4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071810"/>
            <a:ext cx="3474769" cy="2776533"/>
          </a:xfrm>
          <a:prstGeom prst="rect">
            <a:avLst/>
          </a:prstGeom>
          <a:noFill/>
        </p:spPr>
      </p:pic>
      <p:pic>
        <p:nvPicPr>
          <p:cNvPr id="148485" name="Picture 5" descr="DSC010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714752"/>
            <a:ext cx="3393164" cy="1581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8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8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2" name="Text Box 4"/>
          <p:cNvSpPr txBox="1">
            <a:spLocks noChangeArrowheads="1"/>
          </p:cNvSpPr>
          <p:nvPr/>
        </p:nvSpPr>
        <p:spPr bwMode="auto">
          <a:xfrm>
            <a:off x="428596" y="500042"/>
            <a:ext cx="84248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Погрешность измерений равна половине цены деления шкалы измерительного прибора!</a:t>
            </a:r>
          </a:p>
        </p:txBody>
      </p:sp>
      <p:pic>
        <p:nvPicPr>
          <p:cNvPr id="227333" name="Picture 5"/>
          <p:cNvPicPr>
            <a:picLocks noChangeAspect="1" noChangeArrowheads="1"/>
          </p:cNvPicPr>
          <p:nvPr/>
        </p:nvPicPr>
        <p:blipFill>
          <a:blip r:embed="rId2"/>
          <a:srcRect l="7178" t="39171" r="3125" b="43098"/>
          <a:stretch>
            <a:fillRect/>
          </a:stretch>
        </p:blipFill>
        <p:spPr bwMode="auto">
          <a:xfrm>
            <a:off x="2285984" y="1571612"/>
            <a:ext cx="6429420" cy="953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7334" name="Picture 6"/>
          <p:cNvPicPr>
            <a:picLocks noChangeAspect="1" noChangeArrowheads="1"/>
          </p:cNvPicPr>
          <p:nvPr/>
        </p:nvPicPr>
        <p:blipFill>
          <a:blip r:embed="rId2"/>
          <a:srcRect l="69189" t="39171" r="8809" b="43098"/>
          <a:stretch>
            <a:fillRect/>
          </a:stretch>
        </p:blipFill>
        <p:spPr bwMode="auto">
          <a:xfrm>
            <a:off x="5286380" y="3286124"/>
            <a:ext cx="3434680" cy="2076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7335" name="Text Box 7"/>
          <p:cNvSpPr txBox="1">
            <a:spLocks noChangeArrowheads="1"/>
          </p:cNvSpPr>
          <p:nvPr/>
        </p:nvSpPr>
        <p:spPr bwMode="auto">
          <a:xfrm>
            <a:off x="428596" y="2786058"/>
            <a:ext cx="471490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Длина карандаша</a:t>
            </a: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000" b="1" i="1" dirty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</a:t>
            </a:r>
            <a:r>
              <a:rPr lang="ru-RU" sz="2000" b="1" i="1" dirty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=13,7 см.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Погрешность измерения равна</a:t>
            </a: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∆</a:t>
            </a:r>
            <a:r>
              <a:rPr lang="en-US" sz="2000" b="1" i="1" dirty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l=</a:t>
            </a:r>
            <a:r>
              <a:rPr lang="ru-RU" sz="20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0,1 см</a:t>
            </a:r>
            <a:r>
              <a:rPr lang="en-US" sz="20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</a:t>
            </a:r>
            <a:r>
              <a:rPr lang="ru-RU" sz="20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0,05 см.</a:t>
            </a:r>
            <a:endParaRPr lang="en-US" sz="2000" b="1" dirty="0">
              <a:solidFill>
                <a:srgbClr val="3333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Длину карандаша можно записать:</a:t>
            </a:r>
          </a:p>
          <a:p>
            <a:pPr>
              <a:spcBef>
                <a:spcPct val="50000"/>
              </a:spcBef>
            </a:pPr>
            <a:r>
              <a:rPr lang="en-US" sz="2000" b="1" i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</a:t>
            </a:r>
            <a:r>
              <a:rPr lang="en-US" sz="2400" b="1" i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</a:t>
            </a:r>
            <a:r>
              <a:rPr lang="en-US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=(</a:t>
            </a:r>
            <a:r>
              <a:rPr lang="en-US" sz="2400" b="1" i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 </a:t>
            </a:r>
            <a:r>
              <a:rPr lang="en-US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± ∆</a:t>
            </a:r>
            <a:r>
              <a:rPr lang="en-US" sz="2400" b="1" i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l</a:t>
            </a:r>
            <a:r>
              <a:rPr lang="en-US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)</a:t>
            </a:r>
          </a:p>
        </p:txBody>
      </p:sp>
      <p:sp>
        <p:nvSpPr>
          <p:cNvPr id="227336" name="Text Box 8"/>
          <p:cNvSpPr txBox="1">
            <a:spLocks noChangeArrowheads="1"/>
          </p:cNvSpPr>
          <p:nvPr/>
        </p:nvSpPr>
        <p:spPr bwMode="auto">
          <a:xfrm>
            <a:off x="785786" y="6000768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</a:t>
            </a:r>
            <a:r>
              <a:rPr 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=(13,7 ± 0,05) </a:t>
            </a:r>
            <a:r>
              <a:rPr lang="ru-RU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см</a:t>
            </a:r>
            <a:endParaRPr lang="ru-RU" dirty="0">
              <a:solidFill>
                <a:srgbClr val="CC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5357826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13</a:t>
            </a:r>
            <a:r>
              <a:rPr lang="ru-RU" sz="24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,65 </a:t>
            </a:r>
            <a:r>
              <a:rPr lang="en-US" sz="24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</a:t>
            </a:r>
            <a:r>
              <a:rPr lang="ru-RU" sz="24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L&lt;</a:t>
            </a:r>
            <a:r>
              <a:rPr lang="ru-RU" sz="24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13</a:t>
            </a:r>
            <a:r>
              <a:rPr lang="ru-RU" sz="24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  <a:r>
              <a:rPr lang="en-US" sz="24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75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3" y="642918"/>
            <a:ext cx="8393141" cy="542928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CC0000"/>
                </a:solidFill>
              </a:rPr>
              <a:t>Домашнее задание:</a:t>
            </a:r>
            <a:br>
              <a:rPr lang="ru-RU" b="1" i="1" dirty="0">
                <a:solidFill>
                  <a:srgbClr val="CC0000"/>
                </a:solidFill>
              </a:rPr>
            </a:br>
            <a:r>
              <a:rPr lang="ru-RU" sz="3200" b="1" i="1" dirty="0">
                <a:solidFill>
                  <a:srgbClr val="CC0000"/>
                </a:solidFill>
              </a:rPr>
              <a:t>Учебник:</a:t>
            </a:r>
            <a:r>
              <a:rPr lang="ru-RU" b="1" i="1" dirty="0">
                <a:solidFill>
                  <a:srgbClr val="CC0000"/>
                </a:solidFill>
              </a:rPr>
              <a:t> </a:t>
            </a:r>
            <a:br>
              <a:rPr lang="ru-RU" b="1" i="1" dirty="0">
                <a:solidFill>
                  <a:srgbClr val="CC0000"/>
                </a:solidFill>
              </a:rPr>
            </a:br>
            <a:r>
              <a:rPr lang="ru-RU" sz="2800" b="1" dirty="0">
                <a:solidFill>
                  <a:schemeClr val="bg2"/>
                </a:solidFill>
              </a:rPr>
              <a:t> </a:t>
            </a:r>
            <a:r>
              <a:rPr lang="ru-RU" sz="2800" b="1" dirty="0" smtClean="0">
                <a:solidFill>
                  <a:schemeClr val="bg2"/>
                </a:solidFill>
              </a:rPr>
              <a:t/>
            </a:r>
            <a:br>
              <a:rPr lang="ru-RU" sz="2800" b="1" dirty="0" smtClean="0">
                <a:solidFill>
                  <a:schemeClr val="bg2"/>
                </a:solidFill>
              </a:rPr>
            </a:br>
            <a:r>
              <a:rPr lang="ru-RU" sz="2800" b="1" dirty="0">
                <a:solidFill>
                  <a:schemeClr val="bg2"/>
                </a:solidFill>
              </a:rPr>
              <a:t/>
            </a:r>
            <a:br>
              <a:rPr lang="ru-RU" sz="2800" b="1" dirty="0">
                <a:solidFill>
                  <a:schemeClr val="bg2"/>
                </a:solidFill>
              </a:rPr>
            </a:br>
            <a:r>
              <a:rPr lang="ru-RU" sz="2800" b="1" dirty="0" smtClean="0">
                <a:solidFill>
                  <a:schemeClr val="bg2"/>
                </a:solidFill>
              </a:rPr>
              <a:t/>
            </a:r>
            <a:br>
              <a:rPr lang="ru-RU" sz="2800" b="1" dirty="0" smtClean="0">
                <a:solidFill>
                  <a:schemeClr val="bg2"/>
                </a:solidFill>
              </a:rPr>
            </a:br>
            <a:r>
              <a:rPr lang="ru-RU" sz="2800" b="1" dirty="0" smtClean="0">
                <a:solidFill>
                  <a:schemeClr val="bg2"/>
                </a:solidFill>
              </a:rPr>
              <a:t> </a:t>
            </a:r>
            <a:r>
              <a:rPr lang="ru-RU" sz="2800" b="1" dirty="0">
                <a:solidFill>
                  <a:srgbClr val="0000FF"/>
                </a:solidFill>
                <a:sym typeface="Wingdings" pitchFamily="2" charset="2"/>
              </a:rPr>
              <a:t></a:t>
            </a:r>
            <a:r>
              <a:rPr lang="ru-RU" sz="2800" b="1" dirty="0">
                <a:solidFill>
                  <a:schemeClr val="bg2"/>
                </a:solidFill>
                <a:sym typeface="Wingdings" pitchFamily="2" charset="2"/>
              </a:rPr>
              <a:t> </a:t>
            </a:r>
            <a:r>
              <a:rPr lang="ru-RU" sz="3200" dirty="0" smtClean="0"/>
              <a:t>§ 4, 5 читать, ответить на вопросы, выучить определения; упражнение стр. 10 № 3,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стр</a:t>
            </a:r>
            <a:r>
              <a:rPr lang="ru-RU" sz="3200" dirty="0" smtClean="0"/>
              <a:t>. 12 № 2</a:t>
            </a:r>
            <a:br>
              <a:rPr lang="ru-RU" sz="3200" dirty="0" smtClean="0"/>
            </a:br>
            <a:r>
              <a:rPr lang="ru-RU" sz="2800" b="1" dirty="0">
                <a:solidFill>
                  <a:schemeClr val="bg2"/>
                </a:solidFill>
              </a:rPr>
              <a:t/>
            </a:r>
            <a:br>
              <a:rPr lang="ru-RU" sz="2800" b="1" dirty="0">
                <a:solidFill>
                  <a:schemeClr val="bg2"/>
                </a:solidFill>
              </a:rPr>
            </a:br>
            <a:r>
              <a:rPr lang="ru-RU" sz="2800" b="1" dirty="0" smtClean="0">
                <a:solidFill>
                  <a:schemeClr val="bg2"/>
                </a:solidFill>
              </a:rPr>
              <a:t> </a:t>
            </a:r>
            <a:r>
              <a:rPr lang="ru-RU" sz="2800" b="1" dirty="0">
                <a:solidFill>
                  <a:schemeClr val="bg2"/>
                </a:solidFill>
              </a:rPr>
              <a:t/>
            </a:r>
            <a:br>
              <a:rPr lang="ru-RU" sz="2800" b="1" dirty="0">
                <a:solidFill>
                  <a:schemeClr val="bg2"/>
                </a:solidFill>
              </a:rPr>
            </a:b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500034" y="1000108"/>
            <a:ext cx="82868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rgbClr val="0000FF"/>
                </a:solidFill>
                <a:latin typeface="Arial" charset="0"/>
              </a:rPr>
              <a:t>Для измерения физических величин и проведения опытов используются различные </a:t>
            </a:r>
            <a:r>
              <a:rPr lang="ru-RU" sz="2000" dirty="0">
                <a:solidFill>
                  <a:srgbClr val="006600"/>
                </a:solidFill>
                <a:latin typeface="Arial" charset="0"/>
              </a:rPr>
              <a:t>физические приборы</a:t>
            </a:r>
            <a:r>
              <a:rPr lang="ru-RU" sz="2000" dirty="0">
                <a:solidFill>
                  <a:srgbClr val="0000FF"/>
                </a:solidFill>
                <a:latin typeface="Arial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Arial" charset="0"/>
              </a:rPr>
              <a:t>(специальные устройства, которые предназначены для измерения физических величин и проведения опытов</a:t>
            </a:r>
            <a:r>
              <a:rPr lang="ru-RU" sz="2000" dirty="0" smtClean="0">
                <a:solidFill>
                  <a:srgbClr val="000000"/>
                </a:solidFill>
                <a:latin typeface="Arial" charset="0"/>
              </a:rPr>
              <a:t>).</a:t>
            </a:r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10598" name="Picture 6" descr="{6E1028B3-9430-4AE7-8148-ED94D03CA6BB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786058"/>
            <a:ext cx="5286412" cy="3049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4" name="Picture 4" descr="{6F4F0E34-98FA-42CB-8B04-1EE78FF0CE13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857364"/>
            <a:ext cx="7067008" cy="4375165"/>
          </a:xfrm>
          <a:prstGeom prst="rect">
            <a:avLst/>
          </a:prstGeom>
          <a:noFill/>
        </p:spPr>
      </p:pic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571472" y="571480"/>
            <a:ext cx="81439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rgbClr val="0000FF"/>
                </a:solidFill>
                <a:latin typeface="Arial" charset="0"/>
              </a:rPr>
              <a:t>Для измерения различных физических величин используют самые разнообразные приборы. Такие, например, как часы, весы, транспортиры, барометры и амперметры.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500034" y="571480"/>
            <a:ext cx="821537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 мере развития физики и техники приборы совершенствовались и усложнялись</a:t>
            </a:r>
          </a:p>
        </p:txBody>
      </p:sp>
      <p:pic>
        <p:nvPicPr>
          <p:cNvPr id="113670" name="Picture 6" descr="{B4E4D2B5-F5E4-4A13-9A21-E58BBD6F3770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8286808" cy="4929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4" name="Picture 4" descr="{144F2932-1C07-46EC-BCD1-AFEBD566FED6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71678"/>
            <a:ext cx="6500858" cy="4075451"/>
          </a:xfrm>
          <a:prstGeom prst="rect">
            <a:avLst/>
          </a:prstGeom>
          <a:noFill/>
        </p:spPr>
      </p:pic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642910" y="714356"/>
            <a:ext cx="80010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00FF"/>
                </a:solidFill>
                <a:latin typeface="Arial" charset="0"/>
              </a:rPr>
              <a:t>Приборы, предназначенные для измерения одной и той же физической величины, например, объема, могут иметь различную цену деления.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6" name="Picture 4" descr="{D08C6CA3-CF61-4EED-93AD-13F81E3218D9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143248"/>
            <a:ext cx="5500694" cy="3145709"/>
          </a:xfrm>
          <a:prstGeom prst="rect">
            <a:avLst/>
          </a:prstGeom>
          <a:noFill/>
        </p:spPr>
      </p:pic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571472" y="571480"/>
            <a:ext cx="814393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rgbClr val="0000FF"/>
                </a:solidFill>
                <a:latin typeface="Arial" charset="0"/>
              </a:rPr>
              <a:t>Современные измерительные приборы делятся на два основных вида: стрелочные </a:t>
            </a:r>
            <a:r>
              <a:rPr lang="ru-RU" sz="2000" dirty="0" smtClean="0">
                <a:solidFill>
                  <a:srgbClr val="0000FF"/>
                </a:solidFill>
                <a:latin typeface="Arial" charset="0"/>
              </a:rPr>
              <a:t>и </a:t>
            </a:r>
            <a:r>
              <a:rPr lang="ru-RU" sz="2000" dirty="0">
                <a:solidFill>
                  <a:srgbClr val="0000FF"/>
                </a:solidFill>
                <a:latin typeface="Arial" charset="0"/>
              </a:rPr>
              <a:t>цифровые. </a:t>
            </a:r>
            <a:endParaRPr lang="ru-RU" sz="2000" dirty="0" smtClean="0">
              <a:solidFill>
                <a:srgbClr val="0000FF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rgbClr val="FF0066"/>
                </a:solidFill>
                <a:latin typeface="Arial" charset="0"/>
              </a:rPr>
              <a:t>Цифровые </a:t>
            </a:r>
            <a:r>
              <a:rPr lang="ru-RU" sz="2000" dirty="0">
                <a:solidFill>
                  <a:srgbClr val="FF0066"/>
                </a:solidFill>
                <a:latin typeface="Arial" charset="0"/>
              </a:rPr>
              <a:t>приборы</a:t>
            </a:r>
            <a:r>
              <a:rPr lang="ru-RU" sz="2000" dirty="0">
                <a:solidFill>
                  <a:srgbClr val="0000FF"/>
                </a:solidFill>
                <a:latin typeface="Arial" charset="0"/>
              </a:rPr>
              <a:t> показывают непосредственно значение измеряемой величины. </a:t>
            </a:r>
            <a:endParaRPr lang="ru-RU" sz="2000" dirty="0" smtClean="0">
              <a:solidFill>
                <a:srgbClr val="0000FF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rgbClr val="0000FF"/>
                </a:solidFill>
              </a:rPr>
              <a:t>Показания </a:t>
            </a:r>
            <a:r>
              <a:rPr lang="ru-RU" sz="2000" dirty="0">
                <a:solidFill>
                  <a:srgbClr val="FF0066"/>
                </a:solidFill>
              </a:rPr>
              <a:t>стрелочных приборов</a:t>
            </a:r>
            <a:r>
              <a:rPr lang="ru-RU" sz="2000" dirty="0">
                <a:solidFill>
                  <a:srgbClr val="0000FF"/>
                </a:solidFill>
              </a:rPr>
              <a:t> определяют по положению стрелки относительно нарисованной шкалы.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14290"/>
            <a:ext cx="8229600" cy="83661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Шкала прибора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idx="1"/>
          </p:nvPr>
        </p:nvSpPr>
        <p:spPr>
          <a:xfrm>
            <a:off x="0" y="1214422"/>
            <a:ext cx="8715404" cy="2214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000000"/>
                </a:solidFill>
              </a:rPr>
              <a:t>   На </a:t>
            </a:r>
            <a:r>
              <a:rPr lang="ru-RU" sz="2000" dirty="0">
                <a:solidFill>
                  <a:srgbClr val="000000"/>
                </a:solidFill>
              </a:rPr>
              <a:t>измерительных приборах нанесены при помощи штрихов деления и написаны значения величин, соответствующие делениям. Интервалы между штрихами, около которых написаны числовые значения, могут быть дополнительно разделены на несколько делений, не обозначенных числами. </a:t>
            </a:r>
          </a:p>
        </p:txBody>
      </p:sp>
      <p:pic>
        <p:nvPicPr>
          <p:cNvPr id="116740" name="Picture 4" descr="{6E1028B3-9430-4AE7-8148-ED94D03CA6BB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857628"/>
            <a:ext cx="1247775" cy="876300"/>
          </a:xfrm>
          <a:prstGeom prst="rect">
            <a:avLst/>
          </a:prstGeom>
          <a:noFill/>
        </p:spPr>
      </p:pic>
      <p:pic>
        <p:nvPicPr>
          <p:cNvPr id="116741" name="Picture 5" descr="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571876"/>
            <a:ext cx="1285875" cy="1133475"/>
          </a:xfrm>
          <a:prstGeom prst="rect">
            <a:avLst/>
          </a:prstGeom>
          <a:noFill/>
        </p:spPr>
      </p:pic>
      <p:pic>
        <p:nvPicPr>
          <p:cNvPr id="116742" name="Picture 6" descr="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786190"/>
            <a:ext cx="1504950" cy="942975"/>
          </a:xfrm>
          <a:prstGeom prst="rect">
            <a:avLst/>
          </a:prstGeom>
          <a:noFill/>
        </p:spPr>
      </p:pic>
      <p:pic>
        <p:nvPicPr>
          <p:cNvPr id="116744" name="Picture 8" descr="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72396" y="3214686"/>
            <a:ext cx="1128713" cy="1236662"/>
          </a:xfrm>
          <a:prstGeom prst="rect">
            <a:avLst/>
          </a:prstGeom>
          <a:noFill/>
        </p:spPr>
      </p:pic>
      <p:pic>
        <p:nvPicPr>
          <p:cNvPr id="116745" name="Picture 9" descr="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3429000"/>
            <a:ext cx="2085975" cy="1171575"/>
          </a:xfrm>
          <a:prstGeom prst="rect">
            <a:avLst/>
          </a:prstGeom>
          <a:noFill/>
        </p:spPr>
      </p:pic>
      <p:pic>
        <p:nvPicPr>
          <p:cNvPr id="116746" name="Picture 10" descr="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4929198"/>
            <a:ext cx="2600325" cy="14478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14348" y="5000636"/>
            <a:ext cx="4929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+mn-lt"/>
              </a:rPr>
              <a:t>Деления и цифры, нанесенные на поверхности прибора, называют </a:t>
            </a:r>
            <a:r>
              <a:rPr lang="ru-RU" b="1" dirty="0" smtClean="0">
                <a:solidFill>
                  <a:srgbClr val="FF0000"/>
                </a:solidFill>
                <a:latin typeface="+mn-lt"/>
              </a:rPr>
              <a:t>шкалой прибора.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  <p:bldP spid="116739" grpId="0" build="p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0" y="35716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FF0000"/>
                </a:solidFill>
              </a:rPr>
              <a:t>Задание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642910" y="1000108"/>
            <a:ext cx="4211638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FF0066"/>
                </a:solidFill>
              </a:rPr>
              <a:t>Задание 1:</a:t>
            </a:r>
          </a:p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0000FF"/>
                </a:solidFill>
              </a:rPr>
              <a:t>Сколько делений изображено на отрезке?</a:t>
            </a:r>
          </a:p>
        </p:txBody>
      </p:sp>
      <p:sp>
        <p:nvSpPr>
          <p:cNvPr id="118795" name="Text Box 11"/>
          <p:cNvSpPr txBox="1">
            <a:spLocks noChangeArrowheads="1"/>
          </p:cNvSpPr>
          <p:nvPr/>
        </p:nvSpPr>
        <p:spPr bwMode="auto">
          <a:xfrm>
            <a:off x="571472" y="2786058"/>
            <a:ext cx="43561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FF0066"/>
                </a:solidFill>
              </a:rPr>
              <a:t>Задание 2:</a:t>
            </a:r>
          </a:p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0000FF"/>
                </a:solidFill>
              </a:rPr>
              <a:t>Сравните количество делений на отрезках «а» и «б».</a:t>
            </a:r>
          </a:p>
        </p:txBody>
      </p:sp>
      <p:sp>
        <p:nvSpPr>
          <p:cNvPr id="118796" name="Text Box 12"/>
          <p:cNvSpPr txBox="1">
            <a:spLocks noChangeArrowheads="1"/>
          </p:cNvSpPr>
          <p:nvPr/>
        </p:nvSpPr>
        <p:spPr bwMode="auto">
          <a:xfrm>
            <a:off x="571472" y="4071942"/>
            <a:ext cx="4211638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FF0066"/>
                </a:solidFill>
              </a:rPr>
              <a:t>Задание 3:</a:t>
            </a:r>
          </a:p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0000FF"/>
                </a:solidFill>
              </a:rPr>
              <a:t>Продолжите счет чисел на отрезках.</a:t>
            </a:r>
          </a:p>
        </p:txBody>
      </p:sp>
      <p:pic>
        <p:nvPicPr>
          <p:cNvPr id="118798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7" y="1071546"/>
            <a:ext cx="3071834" cy="1502315"/>
          </a:xfrm>
          <a:prstGeom prst="rect">
            <a:avLst/>
          </a:prstGeom>
          <a:noFill/>
        </p:spPr>
      </p:pic>
      <p:pic>
        <p:nvPicPr>
          <p:cNvPr id="118799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714620"/>
            <a:ext cx="1643074" cy="1747542"/>
          </a:xfrm>
          <a:prstGeom prst="rect">
            <a:avLst/>
          </a:prstGeom>
          <a:noFill/>
        </p:spPr>
      </p:pic>
      <p:pic>
        <p:nvPicPr>
          <p:cNvPr id="118800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5286388"/>
            <a:ext cx="8215370" cy="1335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122238"/>
            <a:ext cx="6838976" cy="56356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C0000"/>
                </a:solidFill>
                <a:hlinkClick r:id="rId2" action="ppaction://hlinkfile"/>
              </a:rPr>
              <a:t>Цена деления:</a:t>
            </a: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147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dirty="0">
                <a:solidFill>
                  <a:srgbClr val="009900"/>
                </a:solidFill>
              </a:rPr>
              <a:t>Найти два ближайших штриха шкалы, около которых написаны числовые значения,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9900"/>
                </a:solidFill>
              </a:rPr>
              <a:t>Из </a:t>
            </a:r>
            <a:r>
              <a:rPr lang="ru-RU" dirty="0">
                <a:solidFill>
                  <a:srgbClr val="009900"/>
                </a:solidFill>
              </a:rPr>
              <a:t>большего значения вычесть меньшее,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009900"/>
                </a:solidFill>
              </a:rPr>
              <a:t>Полученное </a:t>
            </a:r>
            <a:r>
              <a:rPr lang="ru-RU" dirty="0">
                <a:solidFill>
                  <a:srgbClr val="009900"/>
                </a:solidFill>
              </a:rPr>
              <a:t>число разделить на число делений, между этими числами.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</TotalTime>
  <Words>379</Words>
  <Application>Microsoft Office PowerPoint</Application>
  <PresentationFormat>Экран (4:3)</PresentationFormat>
  <Paragraphs>45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Измерительные приборы.   Определение погрешности.</vt:lpstr>
      <vt:lpstr>Слайд 2</vt:lpstr>
      <vt:lpstr>Слайд 3</vt:lpstr>
      <vt:lpstr>Слайд 4</vt:lpstr>
      <vt:lpstr>Слайд 5</vt:lpstr>
      <vt:lpstr>Слайд 6</vt:lpstr>
      <vt:lpstr>Шкала прибора</vt:lpstr>
      <vt:lpstr>Слайд 8</vt:lpstr>
      <vt:lpstr>Цена деления:</vt:lpstr>
      <vt:lpstr>Слайд 10</vt:lpstr>
      <vt:lpstr>Определите цену деления </vt:lpstr>
      <vt:lpstr>Слайд 12</vt:lpstr>
      <vt:lpstr>Погрешности</vt:lpstr>
      <vt:lpstr>Слайд 14</vt:lpstr>
      <vt:lpstr>Домашнее задание: Учебник:        § 4, 5 читать, ответить на вопросы, выучить определения; упражнение стр. 10 № 3,  стр. 12 № 2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Измерительные приборы.   Определение погрешности.</dc:title>
  <dc:creator>Людмила</dc:creator>
  <cp:lastModifiedBy>Людмила</cp:lastModifiedBy>
  <cp:revision>1</cp:revision>
  <dcterms:created xsi:type="dcterms:W3CDTF">2011-09-18T15:58:33Z</dcterms:created>
  <dcterms:modified xsi:type="dcterms:W3CDTF">2011-09-18T16:06:48Z</dcterms:modified>
</cp:coreProperties>
</file>