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3"/>
  </p:notesMasterIdLst>
  <p:handoutMasterIdLst>
    <p:handoutMasterId r:id="rId14"/>
  </p:handoutMasterIdLst>
  <p:sldIdLst>
    <p:sldId id="256" r:id="rId2"/>
    <p:sldId id="258" r:id="rId3"/>
    <p:sldId id="259" r:id="rId4"/>
    <p:sldId id="260" r:id="rId5"/>
    <p:sldId id="268" r:id="rId6"/>
    <p:sldId id="262" r:id="rId7"/>
    <p:sldId id="263" r:id="rId8"/>
    <p:sldId id="264" r:id="rId9"/>
    <p:sldId id="265" r:id="rId10"/>
    <p:sldId id="266" r:id="rId11"/>
    <p:sldId id="267"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800000"/>
    <a:srgbClr val="1C1C1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957" autoAdjust="0"/>
    <p:restoredTop sz="94714" autoAdjust="0"/>
  </p:normalViewPr>
  <p:slideViewPr>
    <p:cSldViewPr>
      <p:cViewPr varScale="1">
        <p:scale>
          <a:sx n="62" d="100"/>
          <a:sy n="62" d="100"/>
        </p:scale>
        <p:origin x="-142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7" d="100"/>
          <a:sy n="67" d="100"/>
        </p:scale>
        <p:origin x="-2796"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A6FD8D0-0238-40EA-A89F-F8BAEE94A7DE}" type="datetimeFigureOut">
              <a:rPr lang="ru-RU" smtClean="0"/>
              <a:pPr/>
              <a:t>13.04.2014</a:t>
            </a:fld>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1B3187-7A82-454E-A16F-A8CE3D15A993}" type="slidenum">
              <a:rPr lang="ru-RU" smtClean="0"/>
              <a:pPr/>
              <a:t>‹#›</a:t>
            </a:fld>
            <a:endParaRPr lang="ru-RU"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D69274-E653-423A-B199-299139A6226A}" type="datetimeFigureOut">
              <a:rPr lang="ru-RU" smtClean="0"/>
              <a:pPr/>
              <a:t>13.04.2014</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5D25CB-8792-4456-AF39-D33EC48048FE}"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r>
              <a:rPr lang="ru-RU" dirty="0" smtClean="0"/>
              <a:t>Скачать флаг,</a:t>
            </a:r>
            <a:r>
              <a:rPr lang="ru-RU" baseline="0" dirty="0" smtClean="0"/>
              <a:t> описание </a:t>
            </a:r>
            <a:endParaRPr lang="ru-RU" dirty="0"/>
          </a:p>
        </p:txBody>
      </p:sp>
      <p:sp>
        <p:nvSpPr>
          <p:cNvPr id="4" name="Номер слайда 3"/>
          <p:cNvSpPr>
            <a:spLocks noGrp="1"/>
          </p:cNvSpPr>
          <p:nvPr>
            <p:ph type="sldNum" sz="quarter" idx="10"/>
          </p:nvPr>
        </p:nvSpPr>
        <p:spPr/>
        <p:txBody>
          <a:bodyPr/>
          <a:lstStyle/>
          <a:p>
            <a:fld id="{6C5D25CB-8792-4456-AF39-D33EC48048FE}" type="slidenum">
              <a:rPr lang="ru-RU" smtClean="0"/>
              <a:pPr/>
              <a:t>2</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r>
              <a:rPr lang="ru-RU" dirty="0" smtClean="0"/>
              <a:t>Картинка барса</a:t>
            </a:r>
            <a:r>
              <a:rPr lang="ru-RU" baseline="0" dirty="0" smtClean="0"/>
              <a:t> и о нем</a:t>
            </a:r>
            <a:endParaRPr lang="ru-RU" dirty="0"/>
          </a:p>
        </p:txBody>
      </p:sp>
      <p:sp>
        <p:nvSpPr>
          <p:cNvPr id="4" name="Номер слайда 3"/>
          <p:cNvSpPr>
            <a:spLocks noGrp="1"/>
          </p:cNvSpPr>
          <p:nvPr>
            <p:ph type="sldNum" sz="quarter" idx="10"/>
          </p:nvPr>
        </p:nvSpPr>
        <p:spPr/>
        <p:txBody>
          <a:bodyPr/>
          <a:lstStyle/>
          <a:p>
            <a:fld id="{6C5D25CB-8792-4456-AF39-D33EC48048FE}" type="slidenum">
              <a:rPr lang="ru-RU" smtClean="0"/>
              <a:pPr/>
              <a:t>3</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Может</a:t>
            </a:r>
            <a:r>
              <a:rPr lang="ru-RU" baseline="0" dirty="0" smtClean="0"/>
              <a:t> заменить  на другую тему</a:t>
            </a:r>
            <a:endParaRPr lang="ru-RU" dirty="0"/>
          </a:p>
        </p:txBody>
      </p:sp>
      <p:sp>
        <p:nvSpPr>
          <p:cNvPr id="4" name="Номер слайда 3"/>
          <p:cNvSpPr>
            <a:spLocks noGrp="1"/>
          </p:cNvSpPr>
          <p:nvPr>
            <p:ph type="sldNum" sz="quarter" idx="10"/>
          </p:nvPr>
        </p:nvSpPr>
        <p:spPr/>
        <p:txBody>
          <a:bodyPr/>
          <a:lstStyle/>
          <a:p>
            <a:fld id="{6C5D25CB-8792-4456-AF39-D33EC48048FE}" type="slidenum">
              <a:rPr lang="ru-RU" smtClean="0"/>
              <a:pPr/>
              <a:t>4</a:t>
            </a:fld>
            <a:endParaRPr lang="ru-R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r>
              <a:rPr lang="ru-RU" dirty="0" smtClean="0"/>
              <a:t>Вставить картинки</a:t>
            </a:r>
            <a:endParaRPr lang="ru-RU" dirty="0"/>
          </a:p>
        </p:txBody>
      </p:sp>
      <p:sp>
        <p:nvSpPr>
          <p:cNvPr id="4" name="Номер слайда 3"/>
          <p:cNvSpPr>
            <a:spLocks noGrp="1"/>
          </p:cNvSpPr>
          <p:nvPr>
            <p:ph type="sldNum" sz="quarter" idx="10"/>
          </p:nvPr>
        </p:nvSpPr>
        <p:spPr/>
        <p:txBody>
          <a:bodyPr/>
          <a:lstStyle/>
          <a:p>
            <a:fld id="{6C5D25CB-8792-4456-AF39-D33EC48048FE}" type="slidenum">
              <a:rPr lang="ru-RU" smtClean="0"/>
              <a:pPr/>
              <a:t>7</a:t>
            </a:fld>
            <a:endParaRPr lang="ru-R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C5D25CB-8792-4456-AF39-D33EC48048FE}" type="slidenum">
              <a:rPr lang="ru-RU" smtClean="0"/>
              <a:pPr/>
              <a:t>8</a:t>
            </a:fld>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r>
              <a:rPr lang="ru-RU" dirty="0" smtClean="0"/>
              <a:t>Известный</a:t>
            </a:r>
            <a:r>
              <a:rPr lang="ru-RU" baseline="0" dirty="0" smtClean="0"/>
              <a:t> соотечественник</a:t>
            </a:r>
            <a:endParaRPr lang="ru-RU" dirty="0"/>
          </a:p>
        </p:txBody>
      </p:sp>
      <p:sp>
        <p:nvSpPr>
          <p:cNvPr id="4" name="Номер слайда 3"/>
          <p:cNvSpPr>
            <a:spLocks noGrp="1"/>
          </p:cNvSpPr>
          <p:nvPr>
            <p:ph type="sldNum" sz="quarter" idx="10"/>
          </p:nvPr>
        </p:nvSpPr>
        <p:spPr/>
        <p:txBody>
          <a:bodyPr/>
          <a:lstStyle/>
          <a:p>
            <a:fld id="{6C5D25CB-8792-4456-AF39-D33EC48048FE}" type="slidenum">
              <a:rPr lang="ru-RU" smtClean="0"/>
              <a:pPr/>
              <a:t>10</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49" y="5349903"/>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Заголовок 28"/>
          <p:cNvSpPr>
            <a:spLocks noGrp="1"/>
          </p:cNvSpPr>
          <p:nvPr>
            <p:ph type="ctrTitle"/>
          </p:nvPr>
        </p:nvSpPr>
        <p:spPr>
          <a:xfrm>
            <a:off x="381000" y="4853412"/>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2" name="Нижний колонтитул 1"/>
          <p:cNvSpPr>
            <a:spLocks noGrp="1"/>
          </p:cNvSpPr>
          <p:nvPr>
            <p:ph type="ftr" sz="quarter" idx="11"/>
          </p:nvPr>
        </p:nvSpPr>
        <p:spPr/>
        <p:txBody>
          <a:bodyPr/>
          <a:lstStyle/>
          <a:p>
            <a:endParaRPr lang="ru-RU" dirty="0"/>
          </a:p>
        </p:txBody>
      </p:sp>
      <p:sp>
        <p:nvSpPr>
          <p:cNvPr id="15" name="Номер слайда 14"/>
          <p:cNvSpPr>
            <a:spLocks noGrp="1"/>
          </p:cNvSpPr>
          <p:nvPr>
            <p:ph type="sldNum" sz="quarter" idx="12"/>
          </p:nvPr>
        </p:nvSpPr>
        <p:spPr>
          <a:xfrm>
            <a:off x="8229600" y="6473952"/>
            <a:ext cx="758952" cy="246888"/>
          </a:xfrm>
        </p:spPr>
        <p:txBody>
          <a:bodyPr/>
          <a:lstStyle/>
          <a:p>
            <a:fld id="{6D516071-75BC-47C5-96FC-B0F9F85E688D}"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D516071-75BC-47C5-96FC-B0F9F85E688D}"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7"/>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7"/>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D516071-75BC-47C5-96FC-B0F9F85E688D}"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19" name="Нижний колонтитул 18"/>
          <p:cNvSpPr>
            <a:spLocks noGrp="1"/>
          </p:cNvSpPr>
          <p:nvPr>
            <p:ph type="ftr" sz="quarter" idx="11"/>
          </p:nvPr>
        </p:nvSpPr>
        <p:spPr>
          <a:xfrm>
            <a:off x="3581400" y="76201"/>
            <a:ext cx="2895600" cy="288925"/>
          </a:xfrm>
        </p:spPr>
        <p:txBody>
          <a:bodyPr/>
          <a:lstStyle/>
          <a:p>
            <a:endParaRPr lang="ru-RU" dirty="0"/>
          </a:p>
        </p:txBody>
      </p:sp>
      <p:sp>
        <p:nvSpPr>
          <p:cNvPr id="16" name="Номер слайда 15"/>
          <p:cNvSpPr>
            <a:spLocks noGrp="1"/>
          </p:cNvSpPr>
          <p:nvPr>
            <p:ph type="sldNum" sz="quarter" idx="12"/>
          </p:nvPr>
        </p:nvSpPr>
        <p:spPr>
          <a:xfrm>
            <a:off x="8229600" y="6473952"/>
            <a:ext cx="758952" cy="246888"/>
          </a:xfrm>
        </p:spPr>
        <p:txBody>
          <a:bodyPr/>
          <a:lstStyle/>
          <a:p>
            <a:fld id="{6D516071-75BC-47C5-96FC-B0F9F85E688D}"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49" y="3444903"/>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11" name="Нижний колонтитул 10"/>
          <p:cNvSpPr>
            <a:spLocks noGrp="1"/>
          </p:cNvSpPr>
          <p:nvPr>
            <p:ph type="ftr" sz="quarter" idx="11"/>
          </p:nvPr>
        </p:nvSpPr>
        <p:spPr/>
        <p:txBody>
          <a:bodyPr/>
          <a:lstStyle/>
          <a:p>
            <a:endParaRPr lang="ru-RU" dirty="0"/>
          </a:p>
        </p:txBody>
      </p:sp>
      <p:sp>
        <p:nvSpPr>
          <p:cNvPr id="16" name="Номер слайда 15"/>
          <p:cNvSpPr>
            <a:spLocks noGrp="1"/>
          </p:cNvSpPr>
          <p:nvPr>
            <p:ph type="sldNum" sz="quarter" idx="12"/>
          </p:nvPr>
        </p:nvSpPr>
        <p:spPr/>
        <p:txBody>
          <a:bodyPr/>
          <a:lstStyle/>
          <a:p>
            <a:fld id="{6D516071-75BC-47C5-96FC-B0F9F85E688D}" type="slidenum">
              <a:rPr lang="ru-RU" smtClean="0"/>
              <a:pPr/>
              <a:t>‹#›</a:t>
            </a:fld>
            <a:endParaRPr lang="ru-RU" dirty="0"/>
          </a:p>
        </p:txBody>
      </p:sp>
      <p:sp>
        <p:nvSpPr>
          <p:cNvPr id="8" name="Заголовок 7"/>
          <p:cNvSpPr>
            <a:spLocks noGrp="1"/>
          </p:cNvSpPr>
          <p:nvPr>
            <p:ph type="title"/>
          </p:nvPr>
        </p:nvSpPr>
        <p:spPr>
          <a:xfrm>
            <a:off x="180475" y="2947086"/>
            <a:ext cx="8686800" cy="1184825"/>
          </a:xfrm>
        </p:spPr>
        <p:txBody>
          <a:bodyPr rtlCol="0" anchor="t"/>
          <a:lstStyle>
            <a:lvl1pPr algn="r">
              <a:defRPr/>
            </a:lvl1pPr>
          </a:lstStyle>
          <a:p>
            <a:r>
              <a:rPr kumimoji="0" lang="ru-RU" smtClean="0"/>
              <a:t>Образец заголовка</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10" name="Нижний колонтитул 9"/>
          <p:cNvSpPr>
            <a:spLocks noGrp="1"/>
          </p:cNvSpPr>
          <p:nvPr>
            <p:ph type="ftr" sz="quarter" idx="11"/>
          </p:nvPr>
        </p:nvSpPr>
        <p:spPr/>
        <p:txBody>
          <a:bodyPr/>
          <a:lstStyle/>
          <a:p>
            <a:endParaRPr lang="ru-RU" dirty="0"/>
          </a:p>
        </p:txBody>
      </p:sp>
      <p:sp>
        <p:nvSpPr>
          <p:cNvPr id="31" name="Номер слайда 30"/>
          <p:cNvSpPr>
            <a:spLocks noGrp="1"/>
          </p:cNvSpPr>
          <p:nvPr>
            <p:ph type="sldNum" sz="quarter" idx="12"/>
          </p:nvPr>
        </p:nvSpPr>
        <p:spPr/>
        <p:txBody>
          <a:bodyPr/>
          <a:lstStyle/>
          <a:p>
            <a:fld id="{6D516071-75BC-47C5-96FC-B0F9F85E688D}"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1"/>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5"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6"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5" y="1316038"/>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1" y="1316038"/>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229600" y="6477000"/>
            <a:ext cx="762000" cy="246888"/>
          </a:xfrm>
        </p:spPr>
        <p:txBody>
          <a:bodyPr/>
          <a:lstStyle/>
          <a:p>
            <a:fld id="{6D516071-75BC-47C5-96FC-B0F9F85E688D}" type="slidenum">
              <a:rPr lang="ru-RU" smtClean="0"/>
              <a:pPr/>
              <a:t>‹#›</a:t>
            </a:fld>
            <a:endParaRPr lang="ru-RU" dirty="0"/>
          </a:p>
        </p:txBody>
      </p:sp>
      <p:sp>
        <p:nvSpPr>
          <p:cNvPr id="11" name="Прямая соединительная линия 10"/>
          <p:cNvSpPr>
            <a:spLocks noChangeShapeType="1"/>
          </p:cNvSpPr>
          <p:nvPr/>
        </p:nvSpPr>
        <p:spPr bwMode="auto">
          <a:xfrm>
            <a:off x="514349" y="6019801"/>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21" name="Нижний колонтитул 20"/>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D516071-75BC-47C5-96FC-B0F9F85E688D}"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24" name="Нижний колонтитул 23"/>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D516071-75BC-47C5-96FC-B0F9F85E688D}"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49" y="5849118"/>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Заголовок 11"/>
          <p:cNvSpPr>
            <a:spLocks noGrp="1"/>
          </p:cNvSpPr>
          <p:nvPr>
            <p:ph type="title"/>
          </p:nvPr>
        </p:nvSpPr>
        <p:spPr>
          <a:xfrm>
            <a:off x="457200" y="5486401"/>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1"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1"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29" name="Нижний колонтитул 28"/>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D516071-75BC-47C5-96FC-B0F9F85E688D}"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dirty="0" smtClean="0"/>
              <a:t>Вставка рисунка</a:t>
            </a:r>
            <a:endParaRPr kumimoji="0" lang="en-US" dirty="0"/>
          </a:p>
        </p:txBody>
      </p:sp>
      <p:sp>
        <p:nvSpPr>
          <p:cNvPr id="7" name="Дата 6"/>
          <p:cNvSpPr>
            <a:spLocks noGrp="1"/>
          </p:cNvSpPr>
          <p:nvPr>
            <p:ph type="dt" sz="half" idx="10"/>
          </p:nvPr>
        </p:nvSpPr>
        <p:spPr/>
        <p:txBody>
          <a:bodyPr/>
          <a:lstStyle/>
          <a:p>
            <a:fld id="{F591F0D0-6B2D-4B4A-8EDA-0C4804CC6F9B}" type="datetimeFigureOut">
              <a:rPr lang="ru-RU" smtClean="0"/>
              <a:pPr/>
              <a:t>13.04.2014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31" name="Номер слайда 30"/>
          <p:cNvSpPr>
            <a:spLocks noGrp="1"/>
          </p:cNvSpPr>
          <p:nvPr>
            <p:ph type="sldNum" sz="quarter" idx="12"/>
          </p:nvPr>
        </p:nvSpPr>
        <p:spPr/>
        <p:txBody>
          <a:bodyPr/>
          <a:lstStyle/>
          <a:p>
            <a:fld id="{6D516071-75BC-47C5-96FC-B0F9F85E688D}" type="slidenum">
              <a:rPr lang="ru-RU" smtClean="0"/>
              <a:pPr/>
              <a:t>‹#›</a:t>
            </a:fld>
            <a:endParaRPr lang="ru-RU" dirty="0"/>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9"/>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49" y="1050899"/>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Текст 7"/>
          <p:cNvSpPr>
            <a:spLocks noGrp="1"/>
          </p:cNvSpPr>
          <p:nvPr>
            <p:ph type="body" idx="1"/>
          </p:nvPr>
        </p:nvSpPr>
        <p:spPr>
          <a:xfrm>
            <a:off x="304800" y="1554163"/>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1"/>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F591F0D0-6B2D-4B4A-8EDA-0C4804CC6F9B}" type="datetimeFigureOut">
              <a:rPr lang="ru-RU" smtClean="0"/>
              <a:pPr/>
              <a:t>13.04.2014</a:t>
            </a:fld>
            <a:endParaRPr lang="ru-RU" dirty="0"/>
          </a:p>
        </p:txBody>
      </p:sp>
      <p:sp>
        <p:nvSpPr>
          <p:cNvPr id="28" name="Нижний колонтитул 27"/>
          <p:cNvSpPr>
            <a:spLocks noGrp="1"/>
          </p:cNvSpPr>
          <p:nvPr>
            <p:ph type="ftr" sz="quarter" idx="3"/>
          </p:nvPr>
        </p:nvSpPr>
        <p:spPr>
          <a:xfrm>
            <a:off x="3124200" y="76201"/>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dirty="0"/>
          </a:p>
        </p:txBody>
      </p:sp>
      <p:sp>
        <p:nvSpPr>
          <p:cNvPr id="5" name="Номер слайда 4"/>
          <p:cNvSpPr>
            <a:spLocks noGrp="1"/>
          </p:cNvSpPr>
          <p:nvPr>
            <p:ph type="sldNum" sz="quarter" idx="4"/>
          </p:nvPr>
        </p:nvSpPr>
        <p:spPr>
          <a:xfrm>
            <a:off x="8229600" y="6477001"/>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D516071-75BC-47C5-96FC-B0F9F85E688D}" type="slidenum">
              <a:rPr lang="ru-RU" smtClean="0"/>
              <a:pPr/>
              <a:t>‹#›</a:t>
            </a:fld>
            <a:endParaRPr lang="ru-RU" dirty="0"/>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49" y="1050899"/>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Прямая соединительная линия 11"/>
          <p:cNvSpPr>
            <a:spLocks noChangeShapeType="1"/>
          </p:cNvSpPr>
          <p:nvPr/>
        </p:nvSpPr>
        <p:spPr bwMode="auto">
          <a:xfrm>
            <a:off x="514349" y="1057987"/>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34.jpeg"/><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audio" Target="../media/audio4.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audio" Target="../media/audio2.wav"/><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8" Type="http://schemas.openxmlformats.org/officeDocument/2006/relationships/image" Target="../media/image22.gif"/><Relationship Id="rId3" Type="http://schemas.openxmlformats.org/officeDocument/2006/relationships/image" Target="../media/image3.jpeg"/><Relationship Id="rId7" Type="http://schemas.openxmlformats.org/officeDocument/2006/relationships/image" Target="../media/image21.w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gif"/></Relationships>
</file>

<file path=ppt/slides/_rels/slide8.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25.gif"/><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4.jpeg"/><Relationship Id="rId5" Type="http://schemas.openxmlformats.org/officeDocument/2006/relationships/image" Target="../media/image23.gif"/><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8.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9" y="1643051"/>
            <a:ext cx="8458200" cy="1222375"/>
          </a:xfrm>
        </p:spPr>
        <p:txBody>
          <a:bodyPr/>
          <a:lstStyle/>
          <a:p>
            <a:r>
              <a:rPr lang="en-US" dirty="0" smtClean="0">
                <a:latin typeface="Bell MT" pitchFamily="18" charset="0"/>
              </a:rPr>
              <a:t>         Culture of Kazakhstan </a:t>
            </a:r>
            <a:endParaRPr lang="ru-RU" dirty="0"/>
          </a:p>
        </p:txBody>
      </p:sp>
    </p:spTree>
  </p:cSld>
  <p:clrMapOvr>
    <a:masterClrMapping/>
  </p:clrMapOvr>
  <p:transition advTm="120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Forte" pitchFamily="66" charset="0"/>
              </a:rPr>
              <a:t>Abay Kunanbaev  </a:t>
            </a:r>
            <a:endParaRPr lang="ru-RU" dirty="0"/>
          </a:p>
        </p:txBody>
      </p:sp>
      <p:pic>
        <p:nvPicPr>
          <p:cNvPr id="7" name="Рисунок 6" descr="250px-Abay_Monument_Almaty.jpg"/>
          <p:cNvPicPr>
            <a:picLocks noChangeAspect="1"/>
          </p:cNvPicPr>
          <p:nvPr/>
        </p:nvPicPr>
        <p:blipFill>
          <a:blip r:embed="rId3"/>
          <a:stretch>
            <a:fillRect/>
          </a:stretch>
        </p:blipFill>
        <p:spPr>
          <a:xfrm>
            <a:off x="142844" y="2928934"/>
            <a:ext cx="2571768" cy="38576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Содержимое 10"/>
          <p:cNvSpPr>
            <a:spLocks noGrp="1"/>
          </p:cNvSpPr>
          <p:nvPr>
            <p:ph sz="half" idx="2"/>
          </p:nvPr>
        </p:nvSpPr>
        <p:spPr>
          <a:xfrm>
            <a:off x="2857488" y="4357694"/>
            <a:ext cx="6000792" cy="2857520"/>
          </a:xfrm>
        </p:spPr>
        <p:txBody>
          <a:bodyPr>
            <a:normAutofit/>
          </a:bodyPr>
          <a:lstStyle/>
          <a:p>
            <a:pPr marL="0" indent="0">
              <a:lnSpc>
                <a:spcPts val="2160"/>
              </a:lnSpc>
              <a:spcBef>
                <a:spcPts val="0"/>
              </a:spcBef>
              <a:buNone/>
            </a:pPr>
            <a:r>
              <a:rPr lang="en-GB" sz="1800" dirty="0" smtClean="0"/>
              <a:t>Abay's main contribution to Kazakh culture and folklore lies in his poetry, which expresses great nationalism and grew out of Kazakh folk culture. Abay Kunanbayuli steeped himself in the cultural and philosophical history of these newly-opened geographies. In this sense, Abay's creative poetry affected the philosophical thinking of educated Kazakhs.</a:t>
            </a:r>
            <a:endParaRPr lang="ru-RU" sz="1800" dirty="0" smtClean="0"/>
          </a:p>
          <a:p>
            <a:pPr marL="0" indent="0">
              <a:lnSpc>
                <a:spcPts val="2160"/>
              </a:lnSpc>
              <a:spcBef>
                <a:spcPts val="0"/>
              </a:spcBef>
              <a:buNone/>
            </a:pPr>
            <a:endParaRPr lang="ru-RU" dirty="0"/>
          </a:p>
        </p:txBody>
      </p:sp>
      <p:sp>
        <p:nvSpPr>
          <p:cNvPr id="14" name="Содержимое 13"/>
          <p:cNvSpPr>
            <a:spLocks noGrp="1"/>
          </p:cNvSpPr>
          <p:nvPr>
            <p:ph sz="half" idx="1"/>
          </p:nvPr>
        </p:nvSpPr>
        <p:spPr>
          <a:xfrm>
            <a:off x="304800" y="1142984"/>
            <a:ext cx="4910142" cy="1857388"/>
          </a:xfrm>
        </p:spPr>
        <p:txBody>
          <a:bodyPr>
            <a:normAutofit/>
          </a:bodyPr>
          <a:lstStyle/>
          <a:p>
            <a:pPr marL="0" indent="0">
              <a:spcBef>
                <a:spcPts val="0"/>
              </a:spcBef>
              <a:buNone/>
            </a:pPr>
            <a:r>
              <a:rPr lang="en-GB" sz="1600" dirty="0" smtClean="0"/>
              <a:t>Abay was  greatest poet on Kazakh land.He was born on what is today the city of Karaul, in Abay  District , East Kazakhstan Province in 1845.The son of Kunanbay and Uljan, Kunanbay's second wife, they named him Ibrahim, but because of his brightness, he soon was given the nickname "Abay" (meaning "careful"), a name that stuck for the rest of his life. </a:t>
            </a:r>
            <a:endParaRPr lang="ru-RU" sz="1600" dirty="0"/>
          </a:p>
        </p:txBody>
      </p:sp>
      <p:pic>
        <p:nvPicPr>
          <p:cNvPr id="15" name="Рисунок 14" descr="220px-USSR_stamp_A.Qunanbayuli_1965_4k.jpg"/>
          <p:cNvPicPr>
            <a:picLocks noChangeAspect="1"/>
          </p:cNvPicPr>
          <p:nvPr/>
        </p:nvPicPr>
        <p:blipFill>
          <a:blip r:embed="rId4"/>
          <a:stretch>
            <a:fillRect/>
          </a:stretch>
        </p:blipFill>
        <p:spPr>
          <a:xfrm>
            <a:off x="5214942" y="1142984"/>
            <a:ext cx="3672484" cy="2654212"/>
          </a:xfrm>
          <a:prstGeom prst="rect">
            <a:avLst/>
          </a:prstGeom>
        </p:spPr>
      </p:pic>
      <p:sp>
        <p:nvSpPr>
          <p:cNvPr id="16" name="TextBox 15"/>
          <p:cNvSpPr txBox="1"/>
          <p:nvPr/>
        </p:nvSpPr>
        <p:spPr>
          <a:xfrm>
            <a:off x="71406" y="2857496"/>
            <a:ext cx="3143272" cy="523220"/>
          </a:xfrm>
          <a:prstGeom prst="rect">
            <a:avLst/>
          </a:prstGeom>
          <a:noFill/>
        </p:spPr>
        <p:txBody>
          <a:bodyPr wrap="square" rtlCol="0">
            <a:spAutoFit/>
          </a:bodyPr>
          <a:lstStyle/>
          <a:p>
            <a:r>
              <a:rPr lang="en-US" sz="1400" dirty="0" smtClean="0">
                <a:latin typeface="Berlin Sans FB" pitchFamily="34" charset="0"/>
              </a:rPr>
              <a:t>This is the monument of Abay in Almaty</a:t>
            </a:r>
            <a:r>
              <a:rPr lang="en-US" sz="1400" dirty="0" smtClean="0"/>
              <a:t>. </a:t>
            </a:r>
            <a:endParaRPr lang="ru-RU" sz="1400" dirty="0"/>
          </a:p>
        </p:txBody>
      </p:sp>
      <p:sp>
        <p:nvSpPr>
          <p:cNvPr id="17" name="TextBox 16"/>
          <p:cNvSpPr txBox="1"/>
          <p:nvPr/>
        </p:nvSpPr>
        <p:spPr>
          <a:xfrm>
            <a:off x="5286380" y="3857628"/>
            <a:ext cx="3357586" cy="307777"/>
          </a:xfrm>
          <a:prstGeom prst="rect">
            <a:avLst/>
          </a:prstGeom>
          <a:noFill/>
        </p:spPr>
        <p:txBody>
          <a:bodyPr wrap="square" rtlCol="0">
            <a:spAutoFit/>
          </a:bodyPr>
          <a:lstStyle/>
          <a:p>
            <a:r>
              <a:rPr lang="en-US" sz="1400" dirty="0" smtClean="0">
                <a:latin typeface="Forte" pitchFamily="66" charset="0"/>
              </a:rPr>
              <a:t>It’s the post mark with the image of Abay</a:t>
            </a:r>
            <a:r>
              <a:rPr lang="en-US" sz="1400" dirty="0" smtClean="0"/>
              <a:t>. </a:t>
            </a:r>
            <a:endParaRPr lang="ru-RU" sz="1400" dirty="0"/>
          </a:p>
        </p:txBody>
      </p:sp>
      <p:pic>
        <p:nvPicPr>
          <p:cNvPr id="18" name="Рисунок 17" descr="wt4.jpg"/>
          <p:cNvPicPr>
            <a:picLocks noChangeAspect="1"/>
          </p:cNvPicPr>
          <p:nvPr/>
        </p:nvPicPr>
        <p:blipFill>
          <a:blip r:embed="rId5"/>
          <a:stretch>
            <a:fillRect/>
          </a:stretch>
        </p:blipFill>
        <p:spPr>
          <a:xfrm>
            <a:off x="3428992" y="3000372"/>
            <a:ext cx="956170" cy="12858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dissolve">
                                      <p:cBhvr>
                                        <p:cTn id="7" dur="500"/>
                                        <p:tgtEl>
                                          <p:spTgt spid="14">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1">
                                            <p:txEl>
                                              <p:pRg st="0" end="0"/>
                                            </p:txEl>
                                          </p:spTgt>
                                        </p:tgtEl>
                                        <p:attrNameLst>
                                          <p:attrName>style.visibility</p:attrName>
                                        </p:attrNameLst>
                                      </p:cBhvr>
                                      <p:to>
                                        <p:strVal val="visible"/>
                                      </p:to>
                                    </p:set>
                                    <p:animEffect transition="in" filter="dissolve">
                                      <p:cBhvr>
                                        <p:cTn id="10" dur="500"/>
                                        <p:tgtEl>
                                          <p:spTgt spid="11">
                                            <p:txEl>
                                              <p:pRg st="0" end="0"/>
                                            </p:txEl>
                                          </p:spTgt>
                                        </p:tgtEl>
                                      </p:cBhvr>
                                    </p:animEffect>
                                  </p:childTnLst>
                                </p:cTn>
                              </p:par>
                            </p:childTnLst>
                          </p:cTn>
                        </p:par>
                        <p:par>
                          <p:cTn id="11" fill="hold">
                            <p:stCondLst>
                              <p:cond delay="500"/>
                            </p:stCondLst>
                            <p:childTnLst>
                              <p:par>
                                <p:cTn id="12" presetID="26" presetClass="entr" presetSubtype="0" fill="hold" nodeType="afterEffect">
                                  <p:stCondLst>
                                    <p:cond delay="1000"/>
                                  </p:stCondLst>
                                  <p:iterate type="lt">
                                    <p:tmPct val="0"/>
                                  </p:iterate>
                                  <p:childTnLst>
                                    <p:set>
                                      <p:cBhvr>
                                        <p:cTn id="13" dur="1" fill="hold">
                                          <p:stCondLst>
                                            <p:cond delay="0"/>
                                          </p:stCondLst>
                                        </p:cTn>
                                        <p:tgtEl>
                                          <p:spTgt spid="15"/>
                                        </p:tgtEl>
                                        <p:attrNameLst>
                                          <p:attrName>style.visibility</p:attrName>
                                        </p:attrNameLst>
                                      </p:cBhvr>
                                      <p:to>
                                        <p:strVal val="visible"/>
                                      </p:to>
                                    </p:set>
                                    <p:animEffect transition="in" filter="wipe(down)">
                                      <p:cBhvr>
                                        <p:cTn id="14" dur="580">
                                          <p:stCondLst>
                                            <p:cond delay="0"/>
                                          </p:stCondLst>
                                        </p:cTn>
                                        <p:tgtEl>
                                          <p:spTgt spid="15"/>
                                        </p:tgtEl>
                                      </p:cBhvr>
                                    </p:animEffect>
                                    <p:anim calcmode="lin" valueType="num">
                                      <p:cBhvr>
                                        <p:cTn id="15"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0" dur="26">
                                          <p:stCondLst>
                                            <p:cond delay="650"/>
                                          </p:stCondLst>
                                        </p:cTn>
                                        <p:tgtEl>
                                          <p:spTgt spid="15"/>
                                        </p:tgtEl>
                                      </p:cBhvr>
                                      <p:to x="100000" y="60000"/>
                                    </p:animScale>
                                    <p:animScale>
                                      <p:cBhvr>
                                        <p:cTn id="21" dur="166" decel="50000">
                                          <p:stCondLst>
                                            <p:cond delay="676"/>
                                          </p:stCondLst>
                                        </p:cTn>
                                        <p:tgtEl>
                                          <p:spTgt spid="15"/>
                                        </p:tgtEl>
                                      </p:cBhvr>
                                      <p:to x="100000" y="100000"/>
                                    </p:animScale>
                                    <p:animScale>
                                      <p:cBhvr>
                                        <p:cTn id="22" dur="26">
                                          <p:stCondLst>
                                            <p:cond delay="1312"/>
                                          </p:stCondLst>
                                        </p:cTn>
                                        <p:tgtEl>
                                          <p:spTgt spid="15"/>
                                        </p:tgtEl>
                                      </p:cBhvr>
                                      <p:to x="100000" y="80000"/>
                                    </p:animScale>
                                    <p:animScale>
                                      <p:cBhvr>
                                        <p:cTn id="23" dur="166" decel="50000">
                                          <p:stCondLst>
                                            <p:cond delay="1338"/>
                                          </p:stCondLst>
                                        </p:cTn>
                                        <p:tgtEl>
                                          <p:spTgt spid="15"/>
                                        </p:tgtEl>
                                      </p:cBhvr>
                                      <p:to x="100000" y="100000"/>
                                    </p:animScale>
                                    <p:animScale>
                                      <p:cBhvr>
                                        <p:cTn id="24" dur="26">
                                          <p:stCondLst>
                                            <p:cond delay="1642"/>
                                          </p:stCondLst>
                                        </p:cTn>
                                        <p:tgtEl>
                                          <p:spTgt spid="15"/>
                                        </p:tgtEl>
                                      </p:cBhvr>
                                      <p:to x="100000" y="90000"/>
                                    </p:animScale>
                                    <p:animScale>
                                      <p:cBhvr>
                                        <p:cTn id="25" dur="166" decel="50000">
                                          <p:stCondLst>
                                            <p:cond delay="1668"/>
                                          </p:stCondLst>
                                        </p:cTn>
                                        <p:tgtEl>
                                          <p:spTgt spid="15"/>
                                        </p:tgtEl>
                                      </p:cBhvr>
                                      <p:to x="100000" y="100000"/>
                                    </p:animScale>
                                    <p:animScale>
                                      <p:cBhvr>
                                        <p:cTn id="26" dur="26">
                                          <p:stCondLst>
                                            <p:cond delay="1808"/>
                                          </p:stCondLst>
                                        </p:cTn>
                                        <p:tgtEl>
                                          <p:spTgt spid="15"/>
                                        </p:tgtEl>
                                      </p:cBhvr>
                                      <p:to x="100000" y="95000"/>
                                    </p:animScale>
                                    <p:animScale>
                                      <p:cBhvr>
                                        <p:cTn id="27" dur="166" decel="50000">
                                          <p:stCondLst>
                                            <p:cond delay="1834"/>
                                          </p:stCondLst>
                                        </p:cTn>
                                        <p:tgtEl>
                                          <p:spTgt spid="15"/>
                                        </p:tgtEl>
                                      </p:cBhvr>
                                      <p:to x="100000" y="100000"/>
                                    </p:animScale>
                                  </p:childTnLst>
                                </p:cTn>
                              </p:par>
                              <p:par>
                                <p:cTn id="28" presetID="31" presetClass="entr" presetSubtype="0" fill="hold" nodeType="withEffect">
                                  <p:stCondLst>
                                    <p:cond delay="1000"/>
                                  </p:stCondLst>
                                  <p:iterate type="lt">
                                    <p:tmPct val="5000"/>
                                  </p:iterate>
                                  <p:childTnLst>
                                    <p:set>
                                      <p:cBhvr>
                                        <p:cTn id="29" dur="1" fill="hold">
                                          <p:stCondLst>
                                            <p:cond delay="0"/>
                                          </p:stCondLst>
                                        </p:cTn>
                                        <p:tgtEl>
                                          <p:spTgt spid="15"/>
                                        </p:tgtEl>
                                        <p:attrNameLst>
                                          <p:attrName>style.visibility</p:attrName>
                                        </p:attrNameLst>
                                      </p:cBhvr>
                                      <p:to>
                                        <p:strVal val="visible"/>
                                      </p:to>
                                    </p:set>
                                    <p:anim calcmode="lin" valueType="num">
                                      <p:cBhvr>
                                        <p:cTn id="30" dur="1000" fill="hold"/>
                                        <p:tgtEl>
                                          <p:spTgt spid="15"/>
                                        </p:tgtEl>
                                        <p:attrNameLst>
                                          <p:attrName>ppt_w</p:attrName>
                                        </p:attrNameLst>
                                      </p:cBhvr>
                                      <p:tavLst>
                                        <p:tav tm="0">
                                          <p:val>
                                            <p:fltVal val="0"/>
                                          </p:val>
                                        </p:tav>
                                        <p:tav tm="100000">
                                          <p:val>
                                            <p:strVal val="#ppt_w"/>
                                          </p:val>
                                        </p:tav>
                                      </p:tavLst>
                                    </p:anim>
                                    <p:anim calcmode="lin" valueType="num">
                                      <p:cBhvr>
                                        <p:cTn id="31" dur="1000" fill="hold"/>
                                        <p:tgtEl>
                                          <p:spTgt spid="15"/>
                                        </p:tgtEl>
                                        <p:attrNameLst>
                                          <p:attrName>ppt_h</p:attrName>
                                        </p:attrNameLst>
                                      </p:cBhvr>
                                      <p:tavLst>
                                        <p:tav tm="0">
                                          <p:val>
                                            <p:fltVal val="0"/>
                                          </p:val>
                                        </p:tav>
                                        <p:tav tm="100000">
                                          <p:val>
                                            <p:strVal val="#ppt_h"/>
                                          </p:val>
                                        </p:tav>
                                      </p:tavLst>
                                    </p:anim>
                                    <p:anim calcmode="lin" valueType="num">
                                      <p:cBhvr>
                                        <p:cTn id="32" dur="1000" fill="hold"/>
                                        <p:tgtEl>
                                          <p:spTgt spid="15"/>
                                        </p:tgtEl>
                                        <p:attrNameLst>
                                          <p:attrName>style.rotation</p:attrName>
                                        </p:attrNameLst>
                                      </p:cBhvr>
                                      <p:tavLst>
                                        <p:tav tm="0">
                                          <p:val>
                                            <p:fltVal val="90"/>
                                          </p:val>
                                        </p:tav>
                                        <p:tav tm="100000">
                                          <p:val>
                                            <p:fltVal val="0"/>
                                          </p:val>
                                        </p:tav>
                                      </p:tavLst>
                                    </p:anim>
                                    <p:animEffect transition="in" filter="fade">
                                      <p:cBhvr>
                                        <p:cTn id="33" dur="1000"/>
                                        <p:tgtEl>
                                          <p:spTgt spid="15"/>
                                        </p:tgtEl>
                                      </p:cBhvr>
                                    </p:animEffect>
                                  </p:childTnLst>
                                </p:cTn>
                              </p:par>
                              <p:par>
                                <p:cTn id="34" presetID="31" presetClass="entr" presetSubtype="0" fill="hold" nodeType="withEffect">
                                  <p:stCondLst>
                                    <p:cond delay="1000"/>
                                  </p:stCondLst>
                                  <p:iterate type="lt">
                                    <p:tmPct val="5000"/>
                                  </p:iterate>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 calcmode="lin" valueType="num">
                                      <p:cBhvr>
                                        <p:cTn id="38" dur="1000" fill="hold"/>
                                        <p:tgtEl>
                                          <p:spTgt spid="7"/>
                                        </p:tgtEl>
                                        <p:attrNameLst>
                                          <p:attrName>style.rotation</p:attrName>
                                        </p:attrNameLst>
                                      </p:cBhvr>
                                      <p:tavLst>
                                        <p:tav tm="0">
                                          <p:val>
                                            <p:fltVal val="90"/>
                                          </p:val>
                                        </p:tav>
                                        <p:tav tm="100000">
                                          <p:val>
                                            <p:fltVal val="0"/>
                                          </p:val>
                                        </p:tav>
                                      </p:tavLst>
                                    </p:anim>
                                    <p:animEffect transition="in" filter="fade">
                                      <p:cBhvr>
                                        <p:cTn id="39" dur="1000"/>
                                        <p:tgtEl>
                                          <p:spTgt spid="7"/>
                                        </p:tgtEl>
                                      </p:cBhvr>
                                    </p:animEffect>
                                  </p:childTnLst>
                                </p:cTn>
                              </p:par>
                              <p:par>
                                <p:cTn id="40" presetID="22" presetClass="entr" presetSubtype="4" fill="hold" nodeType="withEffect">
                                  <p:stCondLst>
                                    <p:cond delay="100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57159" y="1500174"/>
            <a:ext cx="8458200" cy="1214446"/>
          </a:xfrm>
        </p:spPr>
        <p:txBody>
          <a:bodyPr>
            <a:noAutofit/>
          </a:bodyPr>
          <a:lstStyle/>
          <a:p>
            <a:r>
              <a:rPr lang="en-US" sz="4000" dirty="0" smtClean="0">
                <a:latin typeface="Bradley Hand ITC" pitchFamily="66" charset="0"/>
              </a:rPr>
              <a:t>         </a:t>
            </a:r>
            <a:r>
              <a:rPr lang="en-US" sz="4000" b="1" dirty="0" smtClean="0">
                <a:latin typeface="Bradley Hand ITC" pitchFamily="66" charset="0"/>
              </a:rPr>
              <a:t>Thank you for  attention</a:t>
            </a:r>
            <a:r>
              <a:rPr lang="en-US" sz="4000" dirty="0" smtClean="0">
                <a:latin typeface="Bradley Hand ITC" pitchFamily="66" charset="0"/>
              </a:rPr>
              <a:t>.</a:t>
            </a:r>
            <a:endParaRPr lang="ru-RU" sz="4000" dirty="0"/>
          </a:p>
        </p:txBody>
      </p:sp>
      <p:pic>
        <p:nvPicPr>
          <p:cNvPr id="4099" name="Picture 3" descr="C:\Program Files\Microsoft Office\MEDIA\CAGCAT10\j0281904.wmf"/>
          <p:cNvPicPr>
            <a:picLocks noChangeAspect="1" noChangeArrowheads="1"/>
          </p:cNvPicPr>
          <p:nvPr/>
        </p:nvPicPr>
        <p:blipFill>
          <a:blip r:embed="rId3"/>
          <a:srcRect/>
          <a:stretch>
            <a:fillRect/>
          </a:stretch>
        </p:blipFill>
        <p:spPr bwMode="auto">
          <a:xfrm rot="20363370">
            <a:off x="6114100" y="3635435"/>
            <a:ext cx="1906475" cy="18023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sndAc>
      <p:stSnd>
        <p:snd r:embed="rId2" name="j0214098.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mn-lt"/>
              </a:rPr>
              <a:t>Flag of Kazakhstan</a:t>
            </a:r>
            <a:endParaRPr lang="ru-RU" dirty="0">
              <a:latin typeface="+mn-lt"/>
            </a:endParaRPr>
          </a:p>
        </p:txBody>
      </p:sp>
      <p:sp>
        <p:nvSpPr>
          <p:cNvPr id="9" name="Содержимое 8"/>
          <p:cNvSpPr>
            <a:spLocks noGrp="1"/>
          </p:cNvSpPr>
          <p:nvPr>
            <p:ph idx="1"/>
          </p:nvPr>
        </p:nvSpPr>
        <p:spPr>
          <a:xfrm>
            <a:off x="4143372" y="1142984"/>
            <a:ext cx="4776790" cy="5572164"/>
          </a:xfrm>
        </p:spPr>
        <p:txBody>
          <a:bodyPr>
            <a:noAutofit/>
          </a:bodyPr>
          <a:lstStyle/>
          <a:p>
            <a:pPr marL="0" indent="0">
              <a:spcBef>
                <a:spcPts val="0"/>
              </a:spcBef>
              <a:buNone/>
            </a:pPr>
            <a:r>
              <a:rPr lang="ru-RU" sz="1800" dirty="0" err="1" smtClean="0">
                <a:latin typeface="Georgia" pitchFamily="18" charset="0"/>
              </a:rPr>
              <a:t>The</a:t>
            </a:r>
            <a:r>
              <a:rPr lang="ru-RU" sz="1800" dirty="0" smtClean="0">
                <a:latin typeface="Georgia" pitchFamily="18" charset="0"/>
              </a:rPr>
              <a:t> </a:t>
            </a:r>
            <a:r>
              <a:rPr lang="ru-RU" sz="1800" dirty="0" err="1" smtClean="0">
                <a:latin typeface="Georgia" pitchFamily="18" charset="0"/>
              </a:rPr>
              <a:t>eagle</a:t>
            </a:r>
            <a:r>
              <a:rPr lang="ru-RU" sz="1800" dirty="0" smtClean="0">
                <a:latin typeface="Georgia" pitchFamily="18" charset="0"/>
              </a:rPr>
              <a:t> </a:t>
            </a:r>
            <a:r>
              <a:rPr lang="ru-RU" sz="1800" dirty="0" err="1" smtClean="0">
                <a:latin typeface="Georgia" pitchFamily="18" charset="0"/>
              </a:rPr>
              <a:t>symbolizes</a:t>
            </a:r>
            <a:r>
              <a:rPr lang="ru-RU" sz="1800" dirty="0" smtClean="0">
                <a:latin typeface="Georgia" pitchFamily="18" charset="0"/>
              </a:rPr>
              <a:t> </a:t>
            </a:r>
            <a:r>
              <a:rPr lang="ru-RU" sz="1800" dirty="0" err="1" smtClean="0">
                <a:latin typeface="Georgia" pitchFamily="18" charset="0"/>
              </a:rPr>
              <a:t>the</a:t>
            </a:r>
            <a:r>
              <a:rPr lang="ru-RU" sz="1800" dirty="0" smtClean="0">
                <a:latin typeface="Georgia" pitchFamily="18" charset="0"/>
              </a:rPr>
              <a:t> </a:t>
            </a:r>
            <a:r>
              <a:rPr lang="ru-RU" sz="1800" dirty="0" err="1" smtClean="0">
                <a:latin typeface="Georgia" pitchFamily="18" charset="0"/>
              </a:rPr>
              <a:t>power</a:t>
            </a:r>
            <a:r>
              <a:rPr lang="ru-RU" sz="1800" dirty="0" smtClean="0">
                <a:latin typeface="Georgia" pitchFamily="18" charset="0"/>
              </a:rPr>
              <a:t> </a:t>
            </a:r>
            <a:r>
              <a:rPr lang="ru-RU" sz="1800" dirty="0" err="1" smtClean="0">
                <a:latin typeface="Georgia" pitchFamily="18" charset="0"/>
              </a:rPr>
              <a:t>of</a:t>
            </a:r>
            <a:r>
              <a:rPr lang="ru-RU" sz="1800" dirty="0" smtClean="0">
                <a:latin typeface="Georgia" pitchFamily="18" charset="0"/>
              </a:rPr>
              <a:t> </a:t>
            </a:r>
            <a:r>
              <a:rPr lang="ru-RU" sz="1800" dirty="0" err="1" smtClean="0">
                <a:latin typeface="Georgia" pitchFamily="18" charset="0"/>
              </a:rPr>
              <a:t>the</a:t>
            </a:r>
            <a:r>
              <a:rPr lang="ru-RU" sz="1800" dirty="0" smtClean="0">
                <a:latin typeface="Georgia" pitchFamily="18" charset="0"/>
              </a:rPr>
              <a:t> </a:t>
            </a:r>
            <a:r>
              <a:rPr lang="ru-RU" sz="1800" dirty="0" err="1" smtClean="0">
                <a:latin typeface="Georgia" pitchFamily="18" charset="0"/>
              </a:rPr>
              <a:t>state</a:t>
            </a:r>
            <a:r>
              <a:rPr lang="ru-RU" sz="1800" dirty="0" smtClean="0">
                <a:latin typeface="Georgia" pitchFamily="18" charset="0"/>
              </a:rPr>
              <a:t>. </a:t>
            </a:r>
            <a:r>
              <a:rPr lang="ru-RU" sz="1800" dirty="0" err="1" smtClean="0">
                <a:latin typeface="Georgia" pitchFamily="18" charset="0"/>
              </a:rPr>
              <a:t>For</a:t>
            </a:r>
            <a:r>
              <a:rPr lang="ru-RU" sz="1800" dirty="0" smtClean="0">
                <a:latin typeface="Georgia" pitchFamily="18" charset="0"/>
              </a:rPr>
              <a:t> </a:t>
            </a:r>
            <a:r>
              <a:rPr lang="ru-RU" sz="1800" dirty="0" err="1" smtClean="0">
                <a:latin typeface="Georgia" pitchFamily="18" charset="0"/>
              </a:rPr>
              <a:t>the</a:t>
            </a:r>
            <a:r>
              <a:rPr lang="ru-RU" sz="1800" dirty="0" smtClean="0">
                <a:latin typeface="Georgia" pitchFamily="18" charset="0"/>
              </a:rPr>
              <a:t> </a:t>
            </a:r>
            <a:r>
              <a:rPr lang="ru-RU" sz="1800" dirty="0" err="1" smtClean="0">
                <a:latin typeface="Georgia" pitchFamily="18" charset="0"/>
              </a:rPr>
              <a:t>modern</a:t>
            </a:r>
            <a:r>
              <a:rPr lang="ru-RU" sz="1800" dirty="0" smtClean="0">
                <a:latin typeface="Georgia" pitchFamily="18" charset="0"/>
              </a:rPr>
              <a:t> </a:t>
            </a:r>
            <a:r>
              <a:rPr lang="ru-RU" sz="1800" dirty="0" err="1" smtClean="0">
                <a:latin typeface="Georgia" pitchFamily="18" charset="0"/>
              </a:rPr>
              <a:t>nation</a:t>
            </a:r>
            <a:r>
              <a:rPr lang="ru-RU" sz="1800" dirty="0" smtClean="0">
                <a:latin typeface="Georgia" pitchFamily="18" charset="0"/>
              </a:rPr>
              <a:t> </a:t>
            </a:r>
            <a:r>
              <a:rPr lang="ru-RU" sz="1800" dirty="0" err="1" smtClean="0">
                <a:latin typeface="Georgia" pitchFamily="18" charset="0"/>
              </a:rPr>
              <a:t>of</a:t>
            </a:r>
            <a:r>
              <a:rPr lang="ru-RU" sz="1800" dirty="0" smtClean="0">
                <a:latin typeface="Georgia" pitchFamily="18" charset="0"/>
              </a:rPr>
              <a:t> </a:t>
            </a:r>
            <a:r>
              <a:rPr lang="ru-RU" sz="1800" dirty="0" err="1" smtClean="0">
                <a:latin typeface="Georgia" pitchFamily="18" charset="0"/>
              </a:rPr>
              <a:t>Kazakhstan</a:t>
            </a:r>
            <a:r>
              <a:rPr lang="ru-RU" sz="1800" dirty="0" smtClean="0">
                <a:latin typeface="Georgia" pitchFamily="18" charset="0"/>
              </a:rPr>
              <a:t> </a:t>
            </a:r>
            <a:r>
              <a:rPr lang="ru-RU" sz="1800" dirty="0" err="1" smtClean="0">
                <a:latin typeface="Georgia" pitchFamily="18" charset="0"/>
              </a:rPr>
              <a:t>the</a:t>
            </a:r>
            <a:r>
              <a:rPr lang="ru-RU" sz="1800" dirty="0" smtClean="0">
                <a:latin typeface="Georgia" pitchFamily="18" charset="0"/>
              </a:rPr>
              <a:t> </a:t>
            </a:r>
            <a:r>
              <a:rPr lang="ru-RU" sz="1800" dirty="0" err="1" smtClean="0">
                <a:latin typeface="Georgia" pitchFamily="18" charset="0"/>
              </a:rPr>
              <a:t>eagle</a:t>
            </a:r>
            <a:r>
              <a:rPr lang="ru-RU" sz="1800" dirty="0" smtClean="0">
                <a:latin typeface="Georgia" pitchFamily="18" charset="0"/>
              </a:rPr>
              <a:t> </a:t>
            </a:r>
            <a:r>
              <a:rPr lang="ru-RU" sz="1800" dirty="0" err="1" smtClean="0">
                <a:latin typeface="Georgia" pitchFamily="18" charset="0"/>
              </a:rPr>
              <a:t>is</a:t>
            </a:r>
            <a:r>
              <a:rPr lang="ru-RU" sz="1800" dirty="0" smtClean="0">
                <a:latin typeface="Georgia" pitchFamily="18" charset="0"/>
              </a:rPr>
              <a:t> </a:t>
            </a:r>
            <a:r>
              <a:rPr lang="ru-RU" sz="1800" dirty="0" err="1" smtClean="0">
                <a:latin typeface="Georgia" pitchFamily="18" charset="0"/>
              </a:rPr>
              <a:t>a</a:t>
            </a:r>
            <a:r>
              <a:rPr lang="ru-RU" sz="1800" dirty="0" smtClean="0">
                <a:latin typeface="Georgia" pitchFamily="18" charset="0"/>
              </a:rPr>
              <a:t> </a:t>
            </a:r>
            <a:r>
              <a:rPr lang="ru-RU" sz="1800" dirty="0" err="1" smtClean="0">
                <a:latin typeface="Georgia" pitchFamily="18" charset="0"/>
              </a:rPr>
              <a:t>symbol</a:t>
            </a:r>
            <a:r>
              <a:rPr lang="ru-RU" sz="1800" dirty="0" smtClean="0">
                <a:latin typeface="Georgia" pitchFamily="18" charset="0"/>
              </a:rPr>
              <a:t> </a:t>
            </a:r>
            <a:r>
              <a:rPr lang="ru-RU" sz="1800" dirty="0" err="1" smtClean="0">
                <a:latin typeface="Georgia" pitchFamily="18" charset="0"/>
              </a:rPr>
              <a:t>of</a:t>
            </a:r>
            <a:r>
              <a:rPr lang="ru-RU" sz="1800" dirty="0" smtClean="0">
                <a:latin typeface="Georgia" pitchFamily="18" charset="0"/>
              </a:rPr>
              <a:t> </a:t>
            </a:r>
            <a:r>
              <a:rPr lang="ru-RU" sz="1800" dirty="0" err="1" smtClean="0">
                <a:latin typeface="Georgia" pitchFamily="18" charset="0"/>
              </a:rPr>
              <a:t>independence</a:t>
            </a:r>
            <a:r>
              <a:rPr lang="ru-RU" sz="1800" dirty="0" smtClean="0">
                <a:latin typeface="Georgia" pitchFamily="18" charset="0"/>
              </a:rPr>
              <a:t>, </a:t>
            </a:r>
            <a:r>
              <a:rPr lang="ru-RU" sz="1800" dirty="0" err="1" smtClean="0">
                <a:latin typeface="Georgia" pitchFamily="18" charset="0"/>
              </a:rPr>
              <a:t>freedom</a:t>
            </a:r>
            <a:r>
              <a:rPr lang="ru-RU" sz="1800" dirty="0" smtClean="0">
                <a:latin typeface="Georgia" pitchFamily="18" charset="0"/>
              </a:rPr>
              <a:t> </a:t>
            </a:r>
            <a:r>
              <a:rPr lang="ru-RU" sz="1800" dirty="0" err="1" smtClean="0">
                <a:latin typeface="Georgia" pitchFamily="18" charset="0"/>
              </a:rPr>
              <a:t>and</a:t>
            </a:r>
            <a:r>
              <a:rPr lang="ru-RU" sz="1800" dirty="0" smtClean="0">
                <a:latin typeface="Georgia" pitchFamily="18" charset="0"/>
              </a:rPr>
              <a:t> </a:t>
            </a:r>
            <a:r>
              <a:rPr lang="ru-RU" sz="1800" dirty="0" err="1" smtClean="0">
                <a:latin typeface="Georgia" pitchFamily="18" charset="0"/>
              </a:rPr>
              <a:t>flight</a:t>
            </a:r>
            <a:r>
              <a:rPr lang="ru-RU" sz="1800" dirty="0" smtClean="0">
                <a:latin typeface="Georgia" pitchFamily="18" charset="0"/>
              </a:rPr>
              <a:t> </a:t>
            </a:r>
            <a:r>
              <a:rPr lang="ru-RU" sz="1800" dirty="0" err="1" smtClean="0">
                <a:latin typeface="Georgia" pitchFamily="18" charset="0"/>
              </a:rPr>
              <a:t>to</a:t>
            </a:r>
            <a:r>
              <a:rPr lang="ru-RU" sz="1800" dirty="0" smtClean="0">
                <a:latin typeface="Georgia" pitchFamily="18" charset="0"/>
              </a:rPr>
              <a:t> </a:t>
            </a:r>
            <a:r>
              <a:rPr lang="ru-RU" sz="1800" dirty="0" err="1" smtClean="0">
                <a:latin typeface="Georgia" pitchFamily="18" charset="0"/>
              </a:rPr>
              <a:t>future</a:t>
            </a:r>
            <a:r>
              <a:rPr lang="ru-RU" sz="1800" dirty="0" smtClean="0">
                <a:latin typeface="Georgia" pitchFamily="18" charset="0"/>
              </a:rPr>
              <a:t>.</a:t>
            </a:r>
            <a:r>
              <a:rPr lang="ru-RU" sz="1800" u="sng" baseline="30000" dirty="0" smtClean="0">
                <a:latin typeface="Georgia" pitchFamily="18" charset="0"/>
              </a:rPr>
              <a:t> </a:t>
            </a:r>
            <a:r>
              <a:rPr lang="en-GB" sz="1800" dirty="0" smtClean="0">
                <a:solidFill>
                  <a:srgbClr val="4E3B30"/>
                </a:solidFill>
                <a:latin typeface="Georgia" pitchFamily="18" charset="0"/>
              </a:rPr>
              <a:t>The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national</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flag</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of</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the</a:t>
            </a:r>
            <a:r>
              <a:rPr lang="ru-RU" sz="1800" dirty="0" smtClean="0">
                <a:solidFill>
                  <a:srgbClr val="4E3B30"/>
                </a:solidFill>
                <a:latin typeface="Georgia" pitchFamily="18" charset="0"/>
              </a:rPr>
              <a:t> </a:t>
            </a:r>
            <a:r>
              <a:rPr lang="en-US" sz="1800" dirty="0" smtClean="0">
                <a:solidFill>
                  <a:srgbClr val="4E3B30"/>
                </a:solidFill>
                <a:latin typeface="Georgia" pitchFamily="18" charset="0"/>
              </a:rPr>
              <a:t>Republic of Kazakhstan </a:t>
            </a:r>
            <a:r>
              <a:rPr lang="ru-RU" sz="1800" dirty="0" err="1" smtClean="0">
                <a:solidFill>
                  <a:srgbClr val="4E3B30"/>
                </a:solidFill>
                <a:latin typeface="Georgia" pitchFamily="18" charset="0"/>
              </a:rPr>
              <a:t>has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gold</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sun</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with</a:t>
            </a:r>
            <a:r>
              <a:rPr lang="ru-RU" sz="1800" dirty="0" smtClean="0">
                <a:solidFill>
                  <a:srgbClr val="4E3B30"/>
                </a:solidFill>
                <a:latin typeface="Georgia" pitchFamily="18" charset="0"/>
              </a:rPr>
              <a:t> 32 </a:t>
            </a:r>
            <a:r>
              <a:rPr lang="ru-RU" sz="1800" dirty="0" err="1" smtClean="0">
                <a:solidFill>
                  <a:srgbClr val="4E3B30"/>
                </a:solidFill>
                <a:latin typeface="Georgia" pitchFamily="18" charset="0"/>
              </a:rPr>
              <a:t>rays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above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soaring</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golden</a:t>
            </a:r>
            <a:r>
              <a:rPr lang="en-US" sz="1800" dirty="0" smtClean="0">
                <a:solidFill>
                  <a:srgbClr val="4E3B30"/>
                </a:solidFill>
                <a:latin typeface="Georgia" pitchFamily="18" charset="0"/>
              </a:rPr>
              <a:t> steppe eagle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both</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centered</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on</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sky</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blue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background</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the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hoist</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side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displays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national</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ornamental</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pattern</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koshkar-muiz</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the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horns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of</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the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ram</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in</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gold;it</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also</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represents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the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endless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sky</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well</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water</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the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sun</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source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of</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life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and</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energy</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exemplifies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wealth</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and</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plenitude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the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sun's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rays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are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shaped</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like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grain</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the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eagle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represents</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freedom</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power</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and</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the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flight</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to</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the</a:t>
            </a:r>
            <a:r>
              <a:rPr lang="ru-RU" sz="1800" dirty="0" smtClean="0">
                <a:solidFill>
                  <a:srgbClr val="4E3B30"/>
                </a:solidFill>
                <a:latin typeface="Georgia" pitchFamily="18" charset="0"/>
              </a:rPr>
              <a:t> </a:t>
            </a:r>
            <a:r>
              <a:rPr lang="ru-RU" sz="1800" dirty="0" err="1" smtClean="0">
                <a:solidFill>
                  <a:srgbClr val="4E3B30"/>
                </a:solidFill>
                <a:latin typeface="Georgia" pitchFamily="18" charset="0"/>
              </a:rPr>
              <a:t>future</a:t>
            </a:r>
            <a:endParaRPr lang="ru-RU" sz="1800" dirty="0" smtClean="0">
              <a:latin typeface="Georgia" pitchFamily="18" charset="0"/>
            </a:endParaRPr>
          </a:p>
          <a:p>
            <a:pPr marL="0" indent="0">
              <a:spcBef>
                <a:spcPts val="0"/>
              </a:spcBef>
              <a:buNone/>
            </a:pPr>
            <a:r>
              <a:rPr lang="en-US" sz="1800" dirty="0" smtClean="0">
                <a:latin typeface="Georgia" pitchFamily="18" charset="0"/>
              </a:rPr>
              <a:t>Blue color has </a:t>
            </a:r>
            <a:r>
              <a:rPr lang="ru-RU" sz="1800" dirty="0" err="1" smtClean="0">
                <a:latin typeface="Georgia" pitchFamily="18" charset="0"/>
              </a:rPr>
              <a:t>a</a:t>
            </a:r>
            <a:r>
              <a:rPr lang="ru-RU" sz="1800" dirty="0" smtClean="0">
                <a:latin typeface="Georgia" pitchFamily="18" charset="0"/>
              </a:rPr>
              <a:t> </a:t>
            </a:r>
            <a:r>
              <a:rPr lang="en-US" sz="1800" dirty="0" smtClean="0">
                <a:latin typeface="Georgia" pitchFamily="18" charset="0"/>
              </a:rPr>
              <a:t>religious significance </a:t>
            </a:r>
            <a:r>
              <a:rPr lang="ru-RU" sz="1800" dirty="0" err="1" smtClean="0">
                <a:latin typeface="Georgia" pitchFamily="18" charset="0"/>
              </a:rPr>
              <a:t>representing</a:t>
            </a:r>
            <a:r>
              <a:rPr lang="ru-RU" sz="1800" dirty="0" smtClean="0">
                <a:latin typeface="Georgia" pitchFamily="18" charset="0"/>
              </a:rPr>
              <a:t> </a:t>
            </a:r>
            <a:r>
              <a:rPr lang="ru-RU" sz="1800" dirty="0" err="1" smtClean="0">
                <a:latin typeface="Georgia" pitchFamily="18" charset="0"/>
              </a:rPr>
              <a:t>the</a:t>
            </a:r>
            <a:r>
              <a:rPr lang="ru-RU" sz="1800" dirty="0" smtClean="0">
                <a:latin typeface="Georgia" pitchFamily="18" charset="0"/>
              </a:rPr>
              <a:t> </a:t>
            </a:r>
            <a:r>
              <a:rPr lang="ru-RU" sz="1800" dirty="0" err="1" smtClean="0">
                <a:latin typeface="Georgia" pitchFamily="18" charset="0"/>
              </a:rPr>
              <a:t>sky</a:t>
            </a:r>
            <a:r>
              <a:rPr lang="ru-RU" sz="1800" dirty="0" smtClean="0">
                <a:latin typeface="Georgia" pitchFamily="18" charset="0"/>
              </a:rPr>
              <a:t> </a:t>
            </a:r>
            <a:r>
              <a:rPr lang="ru-RU" sz="1800" dirty="0" err="1" smtClean="0">
                <a:latin typeface="Georgia" pitchFamily="18" charset="0"/>
              </a:rPr>
              <a:t>god</a:t>
            </a:r>
            <a:r>
              <a:rPr lang="en-US" sz="1800" dirty="0" err="1" smtClean="0">
                <a:latin typeface="Georgia" pitchFamily="18" charset="0"/>
              </a:rPr>
              <a:t>Tengri</a:t>
            </a:r>
            <a:r>
              <a:rPr lang="ru-RU" sz="1800" dirty="0" smtClean="0">
                <a:latin typeface="Georgia" pitchFamily="18" charset="0"/>
              </a:rPr>
              <a:t>, "</a:t>
            </a:r>
            <a:r>
              <a:rPr lang="ru-RU" sz="1800" dirty="0" err="1" smtClean="0">
                <a:latin typeface="Georgia" pitchFamily="18" charset="0"/>
              </a:rPr>
              <a:t>the</a:t>
            </a:r>
            <a:r>
              <a:rPr lang="ru-RU" sz="1800" dirty="0" smtClean="0">
                <a:latin typeface="Georgia" pitchFamily="18" charset="0"/>
              </a:rPr>
              <a:t> </a:t>
            </a:r>
            <a:r>
              <a:rPr lang="ru-RU" sz="1800" dirty="0" err="1" smtClean="0">
                <a:latin typeface="Georgia" pitchFamily="18" charset="0"/>
              </a:rPr>
              <a:t>eternal</a:t>
            </a:r>
            <a:r>
              <a:rPr lang="ru-RU" sz="1800" dirty="0" smtClean="0">
                <a:latin typeface="Georgia" pitchFamily="18" charset="0"/>
              </a:rPr>
              <a:t> </a:t>
            </a:r>
            <a:r>
              <a:rPr lang="ru-RU" sz="1800" dirty="0" err="1" smtClean="0">
                <a:latin typeface="Georgia" pitchFamily="18" charset="0"/>
              </a:rPr>
              <a:t>wide</a:t>
            </a:r>
            <a:r>
              <a:rPr lang="ru-RU" sz="1800" dirty="0" smtClean="0">
                <a:latin typeface="Georgia" pitchFamily="18" charset="0"/>
              </a:rPr>
              <a:t> </a:t>
            </a:r>
            <a:r>
              <a:rPr lang="ru-RU" sz="1800" dirty="0" err="1" smtClean="0">
                <a:latin typeface="Georgia" pitchFamily="18" charset="0"/>
              </a:rPr>
              <a:t>blue</a:t>
            </a:r>
            <a:r>
              <a:rPr lang="ru-RU" sz="1800" dirty="0" smtClean="0">
                <a:latin typeface="Georgia" pitchFamily="18" charset="0"/>
              </a:rPr>
              <a:t> </a:t>
            </a:r>
            <a:r>
              <a:rPr lang="ru-RU" sz="1800" dirty="0" err="1" smtClean="0">
                <a:latin typeface="Georgia" pitchFamily="18" charset="0"/>
              </a:rPr>
              <a:t>sky</a:t>
            </a:r>
            <a:r>
              <a:rPr lang="ru-RU" sz="1800" dirty="0" smtClean="0">
                <a:latin typeface="Georgia" pitchFamily="18" charset="0"/>
              </a:rPr>
              <a:t>"</a:t>
            </a:r>
            <a:r>
              <a:rPr lang="en-US" sz="1800" dirty="0" smtClean="0">
                <a:latin typeface="Georgia" pitchFamily="18" charset="0"/>
              </a:rPr>
              <a:t>. </a:t>
            </a:r>
            <a:r>
              <a:rPr lang="ru-RU" sz="1800" dirty="0" err="1" smtClean="0">
                <a:latin typeface="Georgia" pitchFamily="18" charset="0"/>
              </a:rPr>
              <a:t>The</a:t>
            </a:r>
            <a:r>
              <a:rPr lang="ru-RU" sz="1800" dirty="0" smtClean="0">
                <a:latin typeface="Georgia" pitchFamily="18" charset="0"/>
              </a:rPr>
              <a:t> </a:t>
            </a:r>
            <a:r>
              <a:rPr lang="ru-RU" sz="1800" dirty="0" err="1" smtClean="0">
                <a:latin typeface="Georgia" pitchFamily="18" charset="0"/>
              </a:rPr>
              <a:t>light</a:t>
            </a:r>
            <a:r>
              <a:rPr lang="ru-RU" sz="1800" dirty="0" smtClean="0">
                <a:latin typeface="Georgia" pitchFamily="18" charset="0"/>
              </a:rPr>
              <a:t> </a:t>
            </a:r>
            <a:r>
              <a:rPr lang="ru-RU" sz="1800" dirty="0" err="1" smtClean="0">
                <a:latin typeface="Georgia" pitchFamily="18" charset="0"/>
              </a:rPr>
              <a:t>blue</a:t>
            </a:r>
            <a:r>
              <a:rPr lang="ru-RU" sz="1800" dirty="0" smtClean="0">
                <a:latin typeface="Georgia" pitchFamily="18" charset="0"/>
              </a:rPr>
              <a:t> </a:t>
            </a:r>
            <a:r>
              <a:rPr lang="ru-RU" sz="1800" dirty="0" err="1" smtClean="0">
                <a:latin typeface="Georgia" pitchFamily="18" charset="0"/>
              </a:rPr>
              <a:t>color</a:t>
            </a:r>
            <a:r>
              <a:rPr lang="ru-RU" sz="1800" dirty="0" smtClean="0">
                <a:latin typeface="Georgia" pitchFamily="18" charset="0"/>
              </a:rPr>
              <a:t> </a:t>
            </a:r>
            <a:r>
              <a:rPr lang="ru-RU" sz="1800" dirty="0" err="1" smtClean="0">
                <a:latin typeface="Georgia" pitchFamily="18" charset="0"/>
              </a:rPr>
              <a:t>also</a:t>
            </a:r>
            <a:r>
              <a:rPr lang="ru-RU" sz="1800" dirty="0" smtClean="0">
                <a:latin typeface="Georgia" pitchFamily="18" charset="0"/>
              </a:rPr>
              <a:t> </a:t>
            </a:r>
            <a:r>
              <a:rPr lang="ru-RU" sz="1800" dirty="0" err="1" smtClean="0">
                <a:latin typeface="Georgia" pitchFamily="18" charset="0"/>
              </a:rPr>
              <a:t>symbolizes</a:t>
            </a:r>
            <a:r>
              <a:rPr lang="ru-RU" sz="1800" dirty="0" smtClean="0">
                <a:latin typeface="Georgia" pitchFamily="18" charset="0"/>
              </a:rPr>
              <a:t> </a:t>
            </a:r>
            <a:r>
              <a:rPr lang="ru-RU" sz="1800" dirty="0" err="1" smtClean="0">
                <a:latin typeface="Georgia" pitchFamily="18" charset="0"/>
              </a:rPr>
              <a:t>cultural</a:t>
            </a:r>
            <a:r>
              <a:rPr lang="ru-RU" sz="1800" dirty="0" smtClean="0">
                <a:latin typeface="Georgia" pitchFamily="18" charset="0"/>
              </a:rPr>
              <a:t> </a:t>
            </a:r>
            <a:r>
              <a:rPr lang="ru-RU" sz="1800" dirty="0" err="1" smtClean="0">
                <a:latin typeface="Georgia" pitchFamily="18" charset="0"/>
              </a:rPr>
              <a:t>and</a:t>
            </a:r>
            <a:r>
              <a:rPr lang="ru-RU" sz="1800" dirty="0" smtClean="0">
                <a:latin typeface="Georgia" pitchFamily="18" charset="0"/>
              </a:rPr>
              <a:t> </a:t>
            </a:r>
            <a:r>
              <a:rPr lang="ru-RU" sz="1800" dirty="0" err="1" smtClean="0">
                <a:latin typeface="Georgia" pitchFamily="18" charset="0"/>
              </a:rPr>
              <a:t>ethnic</a:t>
            </a:r>
            <a:r>
              <a:rPr lang="ru-RU" sz="1800" dirty="0" smtClean="0">
                <a:latin typeface="Georgia" pitchFamily="18" charset="0"/>
              </a:rPr>
              <a:t> </a:t>
            </a:r>
            <a:r>
              <a:rPr lang="ru-RU" sz="1800" dirty="0" err="1" smtClean="0">
                <a:latin typeface="Georgia" pitchFamily="18" charset="0"/>
              </a:rPr>
              <a:t>unity</a:t>
            </a:r>
            <a:r>
              <a:rPr lang="ru-RU" sz="1800" dirty="0" smtClean="0">
                <a:latin typeface="Georgia" pitchFamily="18" charset="0"/>
              </a:rPr>
              <a:t> </a:t>
            </a:r>
            <a:r>
              <a:rPr lang="ru-RU" sz="1800" dirty="0" err="1" smtClean="0">
                <a:latin typeface="Georgia" pitchFamily="18" charset="0"/>
              </a:rPr>
              <a:t>of</a:t>
            </a:r>
            <a:r>
              <a:rPr lang="ru-RU" sz="1800" dirty="0" smtClean="0">
                <a:latin typeface="Georgia" pitchFamily="18" charset="0"/>
              </a:rPr>
              <a:t> </a:t>
            </a:r>
            <a:r>
              <a:rPr lang="ru-RU" sz="1800" dirty="0" err="1" smtClean="0">
                <a:latin typeface="Georgia" pitchFamily="18" charset="0"/>
              </a:rPr>
              <a:t>Kazakhstan</a:t>
            </a:r>
            <a:r>
              <a:rPr lang="en-US" sz="1800" dirty="0" smtClean="0">
                <a:latin typeface="Georgia" pitchFamily="18" charset="0"/>
              </a:rPr>
              <a:t>  </a:t>
            </a:r>
            <a:r>
              <a:rPr lang="ru-RU" sz="1800" dirty="0" err="1" smtClean="0">
                <a:latin typeface="Georgia" pitchFamily="18" charset="0"/>
              </a:rPr>
              <a:t>people</a:t>
            </a:r>
            <a:r>
              <a:rPr lang="ru-RU" sz="1800" dirty="0" smtClean="0">
                <a:latin typeface="Georgia" pitchFamily="18" charset="0"/>
              </a:rPr>
              <a:t>.</a:t>
            </a:r>
          </a:p>
          <a:p>
            <a:pPr>
              <a:buNone/>
            </a:pPr>
            <a:endParaRPr lang="ru-RU" sz="1800" dirty="0" smtClean="0"/>
          </a:p>
          <a:p>
            <a:pPr marL="0" indent="0">
              <a:spcBef>
                <a:spcPts val="0"/>
              </a:spcBef>
              <a:buNone/>
            </a:pPr>
            <a:endParaRPr lang="ru-RU" sz="1800" dirty="0"/>
          </a:p>
        </p:txBody>
      </p:sp>
      <p:pic>
        <p:nvPicPr>
          <p:cNvPr id="4" name="Рисунок 3" descr="thumbnail.jpg"/>
          <p:cNvPicPr>
            <a:picLocks noChangeAspect="1"/>
          </p:cNvPicPr>
          <p:nvPr/>
        </p:nvPicPr>
        <p:blipFill>
          <a:blip r:embed="rId5"/>
          <a:stretch>
            <a:fillRect/>
          </a:stretch>
        </p:blipFill>
        <p:spPr>
          <a:xfrm>
            <a:off x="142844" y="1285860"/>
            <a:ext cx="3929090" cy="2619393"/>
          </a:xfrm>
          <a:prstGeom prst="rect">
            <a:avLst/>
          </a:prstGeom>
        </p:spPr>
      </p:pic>
      <p:sp>
        <p:nvSpPr>
          <p:cNvPr id="6" name="TextBox 5"/>
          <p:cNvSpPr txBox="1"/>
          <p:nvPr/>
        </p:nvSpPr>
        <p:spPr>
          <a:xfrm>
            <a:off x="357158" y="4071942"/>
            <a:ext cx="2857520" cy="954107"/>
          </a:xfrm>
          <a:prstGeom prst="rect">
            <a:avLst/>
          </a:prstGeom>
          <a:noFill/>
        </p:spPr>
        <p:txBody>
          <a:bodyPr wrap="square" rtlCol="0">
            <a:spAutoFit/>
          </a:bodyPr>
          <a:lstStyle/>
          <a:p>
            <a:r>
              <a:rPr lang="ru-RU" sz="1400" dirty="0" err="1" smtClean="0">
                <a:latin typeface="Constantia" pitchFamily="18" charset="0"/>
              </a:rPr>
              <a:t>The</a:t>
            </a:r>
            <a:r>
              <a:rPr lang="ru-RU" sz="1400" dirty="0" smtClean="0">
                <a:latin typeface="Constantia" pitchFamily="18" charset="0"/>
              </a:rPr>
              <a:t> </a:t>
            </a:r>
            <a:r>
              <a:rPr lang="ru-RU" sz="1400" dirty="0" err="1" smtClean="0">
                <a:latin typeface="Constantia" pitchFamily="18" charset="0"/>
              </a:rPr>
              <a:t>current</a:t>
            </a:r>
            <a:r>
              <a:rPr lang="ru-RU" sz="1400" dirty="0" smtClean="0">
                <a:latin typeface="Constantia" pitchFamily="18" charset="0"/>
              </a:rPr>
              <a:t> </a:t>
            </a:r>
            <a:r>
              <a:rPr lang="en-US" sz="1400" dirty="0" smtClean="0">
                <a:latin typeface="Constantia" pitchFamily="18" charset="0"/>
              </a:rPr>
              <a:t>flag of Kazakhstan </a:t>
            </a:r>
            <a:r>
              <a:rPr lang="ru-RU" sz="1400" dirty="0" err="1" smtClean="0">
                <a:latin typeface="Constantia" pitchFamily="18" charset="0"/>
              </a:rPr>
              <a:t>was</a:t>
            </a:r>
            <a:r>
              <a:rPr lang="ru-RU" sz="1400" dirty="0" smtClean="0">
                <a:latin typeface="Constantia" pitchFamily="18" charset="0"/>
              </a:rPr>
              <a:t> </a:t>
            </a:r>
            <a:r>
              <a:rPr lang="ru-RU" sz="1400" dirty="0" err="1" smtClean="0">
                <a:latin typeface="Constantia" pitchFamily="18" charset="0"/>
              </a:rPr>
              <a:t>adopted</a:t>
            </a:r>
            <a:r>
              <a:rPr lang="ru-RU" sz="1400" dirty="0" smtClean="0">
                <a:latin typeface="Constantia" pitchFamily="18" charset="0"/>
              </a:rPr>
              <a:t> </a:t>
            </a:r>
            <a:r>
              <a:rPr lang="ru-RU" sz="1400" dirty="0" err="1" smtClean="0">
                <a:latin typeface="Constantia" pitchFamily="18" charset="0"/>
              </a:rPr>
              <a:t>on</a:t>
            </a:r>
            <a:r>
              <a:rPr lang="ru-RU" sz="1400" dirty="0" smtClean="0">
                <a:latin typeface="Constantia" pitchFamily="18" charset="0"/>
              </a:rPr>
              <a:t> 4 </a:t>
            </a:r>
            <a:r>
              <a:rPr lang="ru-RU" sz="1400" dirty="0" err="1" smtClean="0">
                <a:latin typeface="Constantia" pitchFamily="18" charset="0"/>
              </a:rPr>
              <a:t>June</a:t>
            </a:r>
            <a:r>
              <a:rPr lang="ru-RU" sz="1400" dirty="0" smtClean="0">
                <a:latin typeface="Constantia" pitchFamily="18" charset="0"/>
              </a:rPr>
              <a:t> 1992. </a:t>
            </a:r>
            <a:r>
              <a:rPr lang="ru-RU" sz="1400" dirty="0" err="1" smtClean="0">
                <a:latin typeface="Constantia" pitchFamily="18" charset="0"/>
              </a:rPr>
              <a:t>The</a:t>
            </a:r>
            <a:r>
              <a:rPr lang="ru-RU" sz="1400" dirty="0" smtClean="0">
                <a:latin typeface="Constantia" pitchFamily="18" charset="0"/>
              </a:rPr>
              <a:t> </a:t>
            </a:r>
            <a:r>
              <a:rPr lang="ru-RU" sz="1400" dirty="0" err="1" smtClean="0">
                <a:latin typeface="Constantia" pitchFamily="18" charset="0"/>
              </a:rPr>
              <a:t>flag</a:t>
            </a:r>
            <a:r>
              <a:rPr lang="ru-RU" sz="1400" dirty="0" smtClean="0">
                <a:latin typeface="Constantia" pitchFamily="18" charset="0"/>
              </a:rPr>
              <a:t> </a:t>
            </a:r>
            <a:r>
              <a:rPr lang="ru-RU" sz="1400" dirty="0" err="1" smtClean="0">
                <a:latin typeface="Constantia" pitchFamily="18" charset="0"/>
              </a:rPr>
              <a:t>was</a:t>
            </a:r>
            <a:r>
              <a:rPr lang="ru-RU" sz="1400" dirty="0" smtClean="0">
                <a:latin typeface="Constantia" pitchFamily="18" charset="0"/>
              </a:rPr>
              <a:t> </a:t>
            </a:r>
            <a:r>
              <a:rPr lang="ru-RU" sz="1400" dirty="0" err="1" smtClean="0">
                <a:latin typeface="Constantia" pitchFamily="18" charset="0"/>
              </a:rPr>
              <a:t>designed</a:t>
            </a:r>
            <a:r>
              <a:rPr lang="ru-RU" sz="1400" dirty="0" smtClean="0">
                <a:latin typeface="Constantia" pitchFamily="18" charset="0"/>
              </a:rPr>
              <a:t> </a:t>
            </a:r>
            <a:r>
              <a:rPr lang="ru-RU" sz="1400" dirty="0" err="1" smtClean="0">
                <a:latin typeface="Constantia" pitchFamily="18" charset="0"/>
              </a:rPr>
              <a:t>by</a:t>
            </a:r>
            <a:r>
              <a:rPr lang="ru-RU" sz="1400" dirty="0" smtClean="0">
                <a:latin typeface="Constantia" pitchFamily="18" charset="0"/>
              </a:rPr>
              <a:t> </a:t>
            </a:r>
            <a:r>
              <a:rPr lang="en-US" sz="1400" dirty="0" smtClean="0">
                <a:latin typeface="Constantia" pitchFamily="18" charset="0"/>
              </a:rPr>
              <a:t>Shaken </a:t>
            </a:r>
            <a:r>
              <a:rPr lang="en-US" sz="1400" dirty="0" err="1" smtClean="0">
                <a:latin typeface="Constantia" pitchFamily="18" charset="0"/>
              </a:rPr>
              <a:t>Niyazbekov</a:t>
            </a:r>
            <a:r>
              <a:rPr lang="en-US" sz="1400" dirty="0" smtClean="0">
                <a:latin typeface="Constantia" pitchFamily="18" charset="0"/>
              </a:rPr>
              <a:t>.</a:t>
            </a:r>
            <a:endParaRPr lang="ru-RU" dirty="0">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ind.wav" builtIn="1"/>
                                        </p:tgtEl>
                                      </p:cMediaNode>
                                    </p:audio>
                                  </p:sub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dissolve">
                                      <p:cBhvr>
                                        <p:cTn id="13" dur="500"/>
                                        <p:tgtEl>
                                          <p:spTgt spid="9">
                                            <p:txEl>
                                              <p:pRg st="0" end="0"/>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dissolve">
                                      <p:cBhvr>
                                        <p:cTn id="16"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3" y="214291"/>
            <a:ext cx="8458200" cy="520700"/>
          </a:xfrm>
        </p:spPr>
        <p:txBody>
          <a:bodyPr/>
          <a:lstStyle/>
          <a:p>
            <a:r>
              <a:rPr lang="en-US" dirty="0" smtClean="0">
                <a:latin typeface="Algerian" pitchFamily="82" charset="0"/>
              </a:rPr>
              <a:t>Symbol  of  Kazakhstan   is   Snow  leopard</a:t>
            </a:r>
            <a:endParaRPr lang="ru-RU" dirty="0"/>
          </a:p>
        </p:txBody>
      </p:sp>
      <p:sp>
        <p:nvSpPr>
          <p:cNvPr id="3" name="Текст 2"/>
          <p:cNvSpPr>
            <a:spLocks noGrp="1"/>
          </p:cNvSpPr>
          <p:nvPr>
            <p:ph type="body" idx="2"/>
          </p:nvPr>
        </p:nvSpPr>
        <p:spPr>
          <a:xfrm>
            <a:off x="3428992" y="785794"/>
            <a:ext cx="3071834" cy="5786477"/>
          </a:xfrm>
        </p:spPr>
        <p:txBody>
          <a:bodyPr>
            <a:normAutofit fontScale="92500" lnSpcReduction="20000"/>
          </a:bodyPr>
          <a:lstStyle/>
          <a:p>
            <a:r>
              <a:rPr lang="en-US" sz="1800" dirty="0" smtClean="0">
                <a:latin typeface="Georgia" pitchFamily="18" charset="0"/>
              </a:rPr>
              <a:t>In Kazakhstan, people always respected this leopard as a strongest and </a:t>
            </a:r>
            <a:r>
              <a:rPr lang="en-US" sz="1800" dirty="0" err="1" smtClean="0">
                <a:latin typeface="Georgia" pitchFamily="18" charset="0"/>
              </a:rPr>
              <a:t>proundest</a:t>
            </a:r>
            <a:r>
              <a:rPr lang="en-US" sz="1800" dirty="0" smtClean="0">
                <a:latin typeface="Georgia" pitchFamily="18" charset="0"/>
              </a:rPr>
              <a:t> animal. Its </a:t>
            </a:r>
            <a:r>
              <a:rPr lang="en-US" sz="1800" dirty="0" err="1" smtClean="0">
                <a:latin typeface="Georgia" pitchFamily="18" charset="0"/>
              </a:rPr>
              <a:t>favourite</a:t>
            </a:r>
            <a:r>
              <a:rPr lang="en-US" sz="1800" dirty="0" smtClean="0">
                <a:latin typeface="Georgia" pitchFamily="18" charset="0"/>
              </a:rPr>
              <a:t> habitant is on mountain peaks of the </a:t>
            </a:r>
            <a:r>
              <a:rPr lang="en-US" sz="1800" dirty="0" err="1" smtClean="0">
                <a:latin typeface="Georgia" pitchFamily="18" charset="0"/>
              </a:rPr>
              <a:t>Tien</a:t>
            </a:r>
            <a:r>
              <a:rPr lang="en-US" sz="1800" dirty="0" smtClean="0">
                <a:latin typeface="Georgia" pitchFamily="18" charset="0"/>
              </a:rPr>
              <a:t> Shan. </a:t>
            </a:r>
            <a:r>
              <a:rPr lang="ru-RU" sz="1800" dirty="0" err="1" smtClean="0">
                <a:latin typeface="Georgia" pitchFamily="18" charset="0"/>
              </a:rPr>
              <a:t>Snow</a:t>
            </a:r>
            <a:r>
              <a:rPr lang="ru-RU" sz="1800" dirty="0" smtClean="0">
                <a:latin typeface="Georgia" pitchFamily="18" charset="0"/>
              </a:rPr>
              <a:t> </a:t>
            </a:r>
            <a:r>
              <a:rPr lang="ru-RU" sz="1800" dirty="0" err="1" smtClean="0">
                <a:latin typeface="Georgia" pitchFamily="18" charset="0"/>
              </a:rPr>
              <a:t>Leopards</a:t>
            </a:r>
            <a:r>
              <a:rPr lang="ru-RU" sz="1800" dirty="0" smtClean="0">
                <a:latin typeface="Georgia" pitchFamily="18" charset="0"/>
              </a:rPr>
              <a:t> </a:t>
            </a:r>
            <a:r>
              <a:rPr lang="ru-RU" sz="1800" dirty="0" err="1" smtClean="0">
                <a:latin typeface="Georgia" pitchFamily="18" charset="0"/>
              </a:rPr>
              <a:t>have</a:t>
            </a:r>
            <a:r>
              <a:rPr lang="ru-RU" sz="1800" dirty="0" smtClean="0">
                <a:latin typeface="Georgia" pitchFamily="18" charset="0"/>
              </a:rPr>
              <a:t> </a:t>
            </a:r>
            <a:r>
              <a:rPr lang="ru-RU" sz="1800" dirty="0" err="1" smtClean="0">
                <a:latin typeface="Georgia" pitchFamily="18" charset="0"/>
              </a:rPr>
              <a:t>long</a:t>
            </a:r>
            <a:r>
              <a:rPr lang="ru-RU" sz="1800" dirty="0" smtClean="0">
                <a:latin typeface="Georgia" pitchFamily="18" charset="0"/>
              </a:rPr>
              <a:t> </a:t>
            </a:r>
            <a:r>
              <a:rPr lang="ru-RU" sz="1800" dirty="0" err="1" smtClean="0">
                <a:latin typeface="Georgia" pitchFamily="18" charset="0"/>
              </a:rPr>
              <a:t>thick</a:t>
            </a:r>
            <a:r>
              <a:rPr lang="ru-RU" sz="1800" dirty="0" smtClean="0">
                <a:latin typeface="Georgia" pitchFamily="18" charset="0"/>
              </a:rPr>
              <a:t> </a:t>
            </a:r>
            <a:r>
              <a:rPr lang="ru-RU" sz="1800" dirty="0" err="1" smtClean="0">
                <a:latin typeface="Georgia" pitchFamily="18" charset="0"/>
              </a:rPr>
              <a:t>fur</a:t>
            </a:r>
            <a:r>
              <a:rPr lang="ru-RU" sz="1800" dirty="0" smtClean="0">
                <a:latin typeface="Georgia" pitchFamily="18" charset="0"/>
              </a:rPr>
              <a:t>, </a:t>
            </a:r>
            <a:r>
              <a:rPr lang="ru-RU" sz="1800" dirty="0" err="1" smtClean="0">
                <a:latin typeface="Georgia" pitchFamily="18" charset="0"/>
              </a:rPr>
              <a:t>and</a:t>
            </a:r>
            <a:r>
              <a:rPr lang="ru-RU" sz="1800" dirty="0" smtClean="0">
                <a:latin typeface="Georgia" pitchFamily="18" charset="0"/>
              </a:rPr>
              <a:t> </a:t>
            </a:r>
            <a:r>
              <a:rPr lang="ru-RU" sz="1800" dirty="0" err="1" smtClean="0">
                <a:latin typeface="Georgia" pitchFamily="18" charset="0"/>
              </a:rPr>
              <a:t>their</a:t>
            </a:r>
            <a:r>
              <a:rPr lang="ru-RU" sz="1800" dirty="0" smtClean="0">
                <a:latin typeface="Georgia" pitchFamily="18" charset="0"/>
              </a:rPr>
              <a:t> </a:t>
            </a:r>
            <a:r>
              <a:rPr lang="ru-RU" sz="1800" dirty="0" err="1" smtClean="0">
                <a:latin typeface="Georgia" pitchFamily="18" charset="0"/>
              </a:rPr>
              <a:t>base</a:t>
            </a:r>
            <a:r>
              <a:rPr lang="ru-RU" sz="1800" dirty="0" smtClean="0">
                <a:latin typeface="Georgia" pitchFamily="18" charset="0"/>
              </a:rPr>
              <a:t> </a:t>
            </a:r>
            <a:r>
              <a:rPr lang="ru-RU" sz="1800" dirty="0" err="1" smtClean="0">
                <a:latin typeface="Georgia" pitchFamily="18" charset="0"/>
              </a:rPr>
              <a:t>colour</a:t>
            </a:r>
            <a:r>
              <a:rPr lang="ru-RU" sz="1800" dirty="0" smtClean="0">
                <a:latin typeface="Georgia" pitchFamily="18" charset="0"/>
              </a:rPr>
              <a:t> </a:t>
            </a:r>
            <a:r>
              <a:rPr lang="ru-RU" sz="1800" dirty="0" err="1" smtClean="0">
                <a:latin typeface="Georgia" pitchFamily="18" charset="0"/>
              </a:rPr>
              <a:t>varies</a:t>
            </a:r>
            <a:r>
              <a:rPr lang="ru-RU" sz="1800" dirty="0" smtClean="0">
                <a:latin typeface="Georgia" pitchFamily="18" charset="0"/>
              </a:rPr>
              <a:t> </a:t>
            </a:r>
            <a:r>
              <a:rPr lang="ru-RU" sz="1800" dirty="0" err="1" smtClean="0">
                <a:latin typeface="Georgia" pitchFamily="18" charset="0"/>
              </a:rPr>
              <a:t>from</a:t>
            </a:r>
            <a:r>
              <a:rPr lang="ru-RU" sz="1800" dirty="0" smtClean="0">
                <a:latin typeface="Georgia" pitchFamily="18" charset="0"/>
              </a:rPr>
              <a:t> </a:t>
            </a:r>
            <a:r>
              <a:rPr lang="ru-RU" sz="1800" dirty="0" err="1" smtClean="0">
                <a:latin typeface="Georgia" pitchFamily="18" charset="0"/>
              </a:rPr>
              <a:t>smoky</a:t>
            </a:r>
            <a:r>
              <a:rPr lang="ru-RU" sz="1800" dirty="0" smtClean="0">
                <a:latin typeface="Georgia" pitchFamily="18" charset="0"/>
              </a:rPr>
              <a:t> </a:t>
            </a:r>
            <a:r>
              <a:rPr lang="ru-RU" sz="1800" dirty="0" err="1" smtClean="0">
                <a:latin typeface="Georgia" pitchFamily="18" charset="0"/>
              </a:rPr>
              <a:t>grey</a:t>
            </a:r>
            <a:r>
              <a:rPr lang="ru-RU" sz="1800" dirty="0" smtClean="0">
                <a:latin typeface="Georgia" pitchFamily="18" charset="0"/>
              </a:rPr>
              <a:t> </a:t>
            </a:r>
            <a:r>
              <a:rPr lang="ru-RU" sz="1800" dirty="0" err="1" smtClean="0">
                <a:latin typeface="Georgia" pitchFamily="18" charset="0"/>
              </a:rPr>
              <a:t>to</a:t>
            </a:r>
            <a:r>
              <a:rPr lang="ru-RU" sz="1800" dirty="0" smtClean="0">
                <a:latin typeface="Georgia" pitchFamily="18" charset="0"/>
              </a:rPr>
              <a:t> </a:t>
            </a:r>
            <a:r>
              <a:rPr lang="ru-RU" sz="1800" dirty="0" err="1" smtClean="0">
                <a:latin typeface="Georgia" pitchFamily="18" charset="0"/>
              </a:rPr>
              <a:t>yellowish</a:t>
            </a:r>
            <a:r>
              <a:rPr lang="ru-RU" sz="1800" dirty="0" smtClean="0">
                <a:latin typeface="Georgia" pitchFamily="18" charset="0"/>
              </a:rPr>
              <a:t> </a:t>
            </a:r>
            <a:r>
              <a:rPr lang="ru-RU" sz="1800" dirty="0" err="1" smtClean="0">
                <a:latin typeface="Georgia" pitchFamily="18" charset="0"/>
              </a:rPr>
              <a:t>tan</a:t>
            </a:r>
            <a:r>
              <a:rPr lang="ru-RU" sz="1800" dirty="0" smtClean="0">
                <a:latin typeface="Georgia" pitchFamily="18" charset="0"/>
              </a:rPr>
              <a:t>, </a:t>
            </a:r>
            <a:r>
              <a:rPr lang="ru-RU" sz="1800" dirty="0" err="1" smtClean="0">
                <a:latin typeface="Georgia" pitchFamily="18" charset="0"/>
              </a:rPr>
              <a:t>with</a:t>
            </a:r>
            <a:r>
              <a:rPr lang="ru-RU" sz="1800" dirty="0" smtClean="0">
                <a:latin typeface="Georgia" pitchFamily="18" charset="0"/>
              </a:rPr>
              <a:t> </a:t>
            </a:r>
            <a:r>
              <a:rPr lang="ru-RU" sz="1800" dirty="0" err="1" smtClean="0">
                <a:latin typeface="Georgia" pitchFamily="18" charset="0"/>
              </a:rPr>
              <a:t>whitish</a:t>
            </a:r>
            <a:r>
              <a:rPr lang="ru-RU" sz="1800" dirty="0" smtClean="0">
                <a:latin typeface="Georgia" pitchFamily="18" charset="0"/>
              </a:rPr>
              <a:t> </a:t>
            </a:r>
            <a:r>
              <a:rPr lang="ru-RU" sz="1800" dirty="0" err="1" smtClean="0">
                <a:latin typeface="Georgia" pitchFamily="18" charset="0"/>
              </a:rPr>
              <a:t>underparts</a:t>
            </a:r>
            <a:r>
              <a:rPr lang="ru-RU" sz="1800" dirty="0" smtClean="0">
                <a:latin typeface="Georgia" pitchFamily="18" charset="0"/>
              </a:rPr>
              <a:t>. They have dark grey to black open rosettes on their body with small spots of the same color on their heads and larger spots on their legs and tail. Unusually among cats, their eyes are pale green or grey in colour.</a:t>
            </a:r>
            <a:endParaRPr lang="en-US" sz="1800" dirty="0" smtClean="0">
              <a:latin typeface="Georgia" pitchFamily="18" charset="0"/>
            </a:endParaRPr>
          </a:p>
          <a:p>
            <a:pPr>
              <a:spcBef>
                <a:spcPts val="0"/>
              </a:spcBef>
            </a:pPr>
            <a:r>
              <a:rPr lang="en-US" sz="1800" dirty="0" smtClean="0">
                <a:latin typeface="Georgia" pitchFamily="18" charset="0"/>
              </a:rPr>
              <a:t>Snow leopard was chosen as a symbol of 7</a:t>
            </a:r>
            <a:r>
              <a:rPr lang="en-US" sz="1800" baseline="30000" dirty="0" smtClean="0">
                <a:latin typeface="Georgia" pitchFamily="18" charset="0"/>
              </a:rPr>
              <a:t>th</a:t>
            </a:r>
            <a:r>
              <a:rPr lang="en-US" sz="1800" dirty="0" smtClean="0">
                <a:latin typeface="Georgia" pitchFamily="18" charset="0"/>
              </a:rPr>
              <a:t> Asian Winter Games which will be hosted in Astana and </a:t>
            </a:r>
            <a:r>
              <a:rPr lang="en-US" sz="1800" dirty="0" err="1" smtClean="0">
                <a:latin typeface="Georgia" pitchFamily="18" charset="0"/>
              </a:rPr>
              <a:t>Almaty</a:t>
            </a:r>
            <a:r>
              <a:rPr lang="en-US" sz="1800" dirty="0" smtClean="0">
                <a:latin typeface="Georgia" pitchFamily="18" charset="0"/>
              </a:rPr>
              <a:t> in January-February 2011. It’s called Irby. The name Irby is determined by the following characteristics: good, cheerful, bright, light, safe. </a:t>
            </a:r>
            <a:endParaRPr lang="ru-RU" sz="1800" dirty="0">
              <a:latin typeface="Georgia" pitchFamily="18" charset="0"/>
            </a:endParaRPr>
          </a:p>
        </p:txBody>
      </p:sp>
      <p:pic>
        <p:nvPicPr>
          <p:cNvPr id="5" name="Содержимое 4" descr="загруженное (18).jpg"/>
          <p:cNvPicPr>
            <a:picLocks noGrp="1" noChangeAspect="1"/>
          </p:cNvPicPr>
          <p:nvPr>
            <p:ph sz="half" idx="1"/>
          </p:nvPr>
        </p:nvPicPr>
        <p:blipFill>
          <a:blip r:embed="rId3"/>
          <a:stretch>
            <a:fillRect/>
          </a:stretch>
        </p:blipFill>
        <p:spPr>
          <a:xfrm>
            <a:off x="214284" y="714357"/>
            <a:ext cx="3099697" cy="3452827"/>
          </a:xfrm>
          <a:prstGeom prst="rect">
            <a:avLst/>
          </a:prstGeom>
          <a:ln>
            <a:noFill/>
          </a:ln>
          <a:effectLst>
            <a:outerShdw blurRad="292100" dist="139700" dir="2700000" algn="tl" rotWithShape="0">
              <a:srgbClr val="333333">
                <a:alpha val="65000"/>
              </a:srgbClr>
            </a:outerShdw>
          </a:effectLst>
        </p:spPr>
      </p:pic>
      <p:pic>
        <p:nvPicPr>
          <p:cNvPr id="6" name="Рисунок 5" descr="загруженное (14).jpg"/>
          <p:cNvPicPr>
            <a:picLocks noChangeAspect="1"/>
          </p:cNvPicPr>
          <p:nvPr/>
        </p:nvPicPr>
        <p:blipFill>
          <a:blip r:embed="rId4"/>
          <a:stretch>
            <a:fillRect/>
          </a:stretch>
        </p:blipFill>
        <p:spPr>
          <a:xfrm>
            <a:off x="6357950" y="642918"/>
            <a:ext cx="2500331" cy="18724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загруженное (15).jpg"/>
          <p:cNvPicPr>
            <a:picLocks noChangeAspect="1"/>
          </p:cNvPicPr>
          <p:nvPr/>
        </p:nvPicPr>
        <p:blipFill>
          <a:blip r:embed="rId5"/>
          <a:stretch>
            <a:fillRect/>
          </a:stretch>
        </p:blipFill>
        <p:spPr>
          <a:xfrm>
            <a:off x="88501" y="4572009"/>
            <a:ext cx="3269053" cy="201837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8" name="Рисунок 7" descr="загруженное (17).jpg"/>
          <p:cNvPicPr>
            <a:picLocks noChangeAspect="1"/>
          </p:cNvPicPr>
          <p:nvPr/>
        </p:nvPicPr>
        <p:blipFill>
          <a:blip r:embed="rId6"/>
          <a:stretch>
            <a:fillRect/>
          </a:stretch>
        </p:blipFill>
        <p:spPr>
          <a:xfrm>
            <a:off x="6429388" y="4286257"/>
            <a:ext cx="2376493" cy="2376493"/>
          </a:xfrm>
          <a:prstGeom prst="roundRect">
            <a:avLst>
              <a:gd name="adj" fmla="val 18173"/>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9" presetClass="entr" presetSubtype="0" fill="hold" nodeType="with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dissolve">
                                      <p:cBhvr>
                                        <p:cTn id="19" dur="500"/>
                                        <p:tgtEl>
                                          <p:spTgt spid="3">
                                            <p:txEl>
                                              <p:pRg st="0" end="0"/>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dissolve">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4429124" y="1142984"/>
            <a:ext cx="4191000" cy="3214710"/>
          </a:xfrm>
        </p:spPr>
        <p:txBody>
          <a:bodyPr>
            <a:normAutofit/>
          </a:bodyPr>
          <a:lstStyle/>
          <a:p>
            <a:r>
              <a:rPr lang="ru-RU" dirty="0" err="1" smtClean="0"/>
              <a:t>Kazakhstan</a:t>
            </a:r>
            <a:r>
              <a:rPr lang="ru-RU" dirty="0" smtClean="0"/>
              <a:t> </a:t>
            </a:r>
            <a:r>
              <a:rPr lang="ru-RU" dirty="0" err="1" smtClean="0"/>
              <a:t>is</a:t>
            </a:r>
            <a:r>
              <a:rPr lang="ru-RU" dirty="0" smtClean="0"/>
              <a:t> </a:t>
            </a:r>
            <a:r>
              <a:rPr lang="ru-RU" dirty="0" err="1" smtClean="0"/>
              <a:t>located</a:t>
            </a:r>
            <a:r>
              <a:rPr lang="ru-RU" dirty="0" smtClean="0"/>
              <a:t> </a:t>
            </a:r>
            <a:r>
              <a:rPr lang="ru-RU" dirty="0" err="1" smtClean="0"/>
              <a:t>in</a:t>
            </a:r>
            <a:r>
              <a:rPr lang="ru-RU" dirty="0" smtClean="0"/>
              <a:t> </a:t>
            </a:r>
            <a:r>
              <a:rPr lang="ru-RU" dirty="0" err="1" smtClean="0"/>
              <a:t>the</a:t>
            </a:r>
            <a:r>
              <a:rPr lang="ru-RU" dirty="0" smtClean="0"/>
              <a:t> </a:t>
            </a:r>
            <a:r>
              <a:rPr lang="ru-RU" dirty="0" err="1" smtClean="0"/>
              <a:t>center</a:t>
            </a:r>
            <a:r>
              <a:rPr lang="ru-RU" dirty="0" smtClean="0"/>
              <a:t> </a:t>
            </a:r>
            <a:r>
              <a:rPr lang="ru-RU" dirty="0" err="1" smtClean="0"/>
              <a:t>of</a:t>
            </a:r>
            <a:r>
              <a:rPr lang="ru-RU" dirty="0" smtClean="0"/>
              <a:t> </a:t>
            </a:r>
            <a:r>
              <a:rPr lang="ru-RU" dirty="0" err="1" smtClean="0"/>
              <a:t>the</a:t>
            </a:r>
            <a:r>
              <a:rPr lang="ru-RU" dirty="0" smtClean="0"/>
              <a:t> </a:t>
            </a:r>
            <a:r>
              <a:rPr lang="ru-RU" dirty="0" err="1" smtClean="0"/>
              <a:t>Eurasian</a:t>
            </a:r>
            <a:r>
              <a:rPr lang="ru-RU" dirty="0" smtClean="0"/>
              <a:t> </a:t>
            </a:r>
            <a:r>
              <a:rPr lang="ru-RU" dirty="0" err="1" smtClean="0"/>
              <a:t>landmass</a:t>
            </a:r>
            <a:r>
              <a:rPr lang="ru-RU" dirty="0" smtClean="0"/>
              <a:t> </a:t>
            </a:r>
            <a:r>
              <a:rPr lang="ru-RU" dirty="0" err="1" smtClean="0"/>
              <a:t>in</a:t>
            </a:r>
            <a:r>
              <a:rPr lang="ru-RU" dirty="0" smtClean="0"/>
              <a:t> </a:t>
            </a:r>
            <a:r>
              <a:rPr lang="ru-RU" dirty="0" err="1" smtClean="0"/>
              <a:t>what</a:t>
            </a:r>
            <a:r>
              <a:rPr lang="ru-RU" dirty="0" smtClean="0"/>
              <a:t> </a:t>
            </a:r>
            <a:r>
              <a:rPr lang="ru-RU" dirty="0" err="1" smtClean="0"/>
              <a:t>is</a:t>
            </a:r>
            <a:r>
              <a:rPr lang="ru-RU" dirty="0" smtClean="0"/>
              <a:t> </a:t>
            </a:r>
            <a:r>
              <a:rPr lang="ru-RU" dirty="0" err="1" smtClean="0"/>
              <a:t>known</a:t>
            </a:r>
            <a:r>
              <a:rPr lang="ru-RU" dirty="0" smtClean="0"/>
              <a:t> </a:t>
            </a:r>
            <a:r>
              <a:rPr lang="ru-RU" dirty="0" err="1" smtClean="0"/>
              <a:t>as</a:t>
            </a:r>
            <a:r>
              <a:rPr lang="ru-RU" dirty="0" smtClean="0"/>
              <a:t> </a:t>
            </a:r>
            <a:r>
              <a:rPr lang="ru-RU" dirty="0" err="1" smtClean="0"/>
              <a:t>Central</a:t>
            </a:r>
            <a:r>
              <a:rPr lang="ru-RU" dirty="0" smtClean="0"/>
              <a:t> </a:t>
            </a:r>
            <a:r>
              <a:rPr lang="ru-RU" dirty="0" err="1" smtClean="0"/>
              <a:t>Asia</a:t>
            </a:r>
            <a:r>
              <a:rPr lang="ru-RU" dirty="0" smtClean="0"/>
              <a:t>. </a:t>
            </a:r>
            <a:r>
              <a:rPr lang="en-US" dirty="0" smtClean="0"/>
              <a:t>It’s the heart of Eurasia. Peaceful and generous , the land of kazakh has always  been famous for its hospitality . It’s not by accident, located on the crossroads  of two ancient cultures – Europe and Asia.</a:t>
            </a:r>
          </a:p>
          <a:p>
            <a:pPr>
              <a:spcBef>
                <a:spcPts val="0"/>
              </a:spcBef>
            </a:pPr>
            <a:r>
              <a:rPr lang="ru-RU" dirty="0" err="1" smtClean="0"/>
              <a:t>Kazakhstan</a:t>
            </a:r>
            <a:r>
              <a:rPr lang="ru-RU" dirty="0" smtClean="0"/>
              <a:t> </a:t>
            </a:r>
            <a:r>
              <a:rPr lang="ru-RU" dirty="0" err="1" smtClean="0"/>
              <a:t>is</a:t>
            </a:r>
            <a:r>
              <a:rPr lang="ru-RU" dirty="0" smtClean="0"/>
              <a:t> </a:t>
            </a:r>
            <a:r>
              <a:rPr lang="ru-RU" dirty="0" err="1" smtClean="0"/>
              <a:t>bordered</a:t>
            </a:r>
            <a:r>
              <a:rPr lang="ru-RU" dirty="0" smtClean="0"/>
              <a:t> </a:t>
            </a:r>
            <a:r>
              <a:rPr lang="ru-RU" dirty="0" err="1" smtClean="0"/>
              <a:t>on</a:t>
            </a:r>
            <a:r>
              <a:rPr lang="ru-RU" dirty="0" smtClean="0"/>
              <a:t> </a:t>
            </a:r>
            <a:r>
              <a:rPr lang="ru-RU" dirty="0" err="1" smtClean="0"/>
              <a:t>the</a:t>
            </a:r>
            <a:r>
              <a:rPr lang="ru-RU" dirty="0" smtClean="0"/>
              <a:t> </a:t>
            </a:r>
            <a:r>
              <a:rPr lang="ru-RU" dirty="0" err="1" smtClean="0"/>
              <a:t>east</a:t>
            </a:r>
            <a:r>
              <a:rPr lang="ru-RU" dirty="0" smtClean="0"/>
              <a:t> </a:t>
            </a:r>
            <a:r>
              <a:rPr lang="ru-RU" dirty="0" err="1" smtClean="0"/>
              <a:t>by</a:t>
            </a:r>
            <a:r>
              <a:rPr lang="ru-RU" dirty="0" smtClean="0"/>
              <a:t> </a:t>
            </a:r>
            <a:r>
              <a:rPr lang="ru-RU" dirty="0" err="1" smtClean="0"/>
              <a:t>China</a:t>
            </a:r>
            <a:r>
              <a:rPr lang="ru-RU" dirty="0" smtClean="0"/>
              <a:t>, </a:t>
            </a:r>
            <a:r>
              <a:rPr lang="ru-RU" dirty="0" err="1" smtClean="0"/>
              <a:t>on</a:t>
            </a:r>
            <a:r>
              <a:rPr lang="ru-RU" dirty="0" smtClean="0"/>
              <a:t> </a:t>
            </a:r>
            <a:r>
              <a:rPr lang="ru-RU" dirty="0" err="1" smtClean="0"/>
              <a:t>the</a:t>
            </a:r>
            <a:r>
              <a:rPr lang="ru-RU" dirty="0" smtClean="0"/>
              <a:t> </a:t>
            </a:r>
            <a:r>
              <a:rPr lang="ru-RU" dirty="0" err="1" smtClean="0"/>
              <a:t>south</a:t>
            </a:r>
            <a:r>
              <a:rPr lang="ru-RU" dirty="0" smtClean="0"/>
              <a:t> </a:t>
            </a:r>
            <a:r>
              <a:rPr lang="ru-RU" dirty="0" err="1" smtClean="0"/>
              <a:t>by</a:t>
            </a:r>
            <a:r>
              <a:rPr lang="ru-RU" dirty="0" smtClean="0"/>
              <a:t> </a:t>
            </a:r>
            <a:r>
              <a:rPr lang="ru-RU" dirty="0" err="1" smtClean="0"/>
              <a:t>Kyrgyzstan</a:t>
            </a:r>
            <a:r>
              <a:rPr lang="ru-RU" dirty="0" smtClean="0"/>
              <a:t> </a:t>
            </a:r>
            <a:r>
              <a:rPr lang="ru-RU" dirty="0" err="1" smtClean="0"/>
              <a:t>and</a:t>
            </a:r>
            <a:r>
              <a:rPr lang="ru-RU" dirty="0" smtClean="0"/>
              <a:t> </a:t>
            </a:r>
            <a:r>
              <a:rPr lang="ru-RU" dirty="0" err="1" smtClean="0"/>
              <a:t>Uzbekistan</a:t>
            </a:r>
            <a:r>
              <a:rPr lang="ru-RU" dirty="0" smtClean="0"/>
              <a:t>, </a:t>
            </a:r>
            <a:r>
              <a:rPr lang="ru-RU" dirty="0" err="1" smtClean="0"/>
              <a:t>on</a:t>
            </a:r>
            <a:r>
              <a:rPr lang="ru-RU" dirty="0" smtClean="0"/>
              <a:t> </a:t>
            </a:r>
            <a:r>
              <a:rPr lang="ru-RU" dirty="0" err="1" smtClean="0"/>
              <a:t>the</a:t>
            </a:r>
            <a:r>
              <a:rPr lang="ru-RU" dirty="0" smtClean="0"/>
              <a:t> </a:t>
            </a:r>
            <a:r>
              <a:rPr lang="ru-RU" dirty="0" err="1" smtClean="0"/>
              <a:t>west</a:t>
            </a:r>
            <a:r>
              <a:rPr lang="ru-RU" dirty="0" smtClean="0"/>
              <a:t> </a:t>
            </a:r>
            <a:r>
              <a:rPr lang="ru-RU" dirty="0" err="1" smtClean="0"/>
              <a:t>by</a:t>
            </a:r>
            <a:r>
              <a:rPr lang="ru-RU" dirty="0" smtClean="0"/>
              <a:t> </a:t>
            </a:r>
            <a:r>
              <a:rPr lang="ru-RU" dirty="0" err="1" smtClean="0"/>
              <a:t>the</a:t>
            </a:r>
            <a:r>
              <a:rPr lang="ru-RU" dirty="0" smtClean="0"/>
              <a:t> </a:t>
            </a:r>
            <a:r>
              <a:rPr lang="ru-RU" dirty="0" err="1" smtClean="0"/>
              <a:t>Caspian</a:t>
            </a:r>
            <a:r>
              <a:rPr lang="ru-RU" dirty="0" smtClean="0"/>
              <a:t> </a:t>
            </a:r>
            <a:r>
              <a:rPr lang="ru-RU" dirty="0" err="1" smtClean="0"/>
              <a:t>Sea</a:t>
            </a:r>
            <a:r>
              <a:rPr lang="ru-RU" dirty="0" smtClean="0"/>
              <a:t>, </a:t>
            </a:r>
            <a:r>
              <a:rPr lang="ru-RU" dirty="0" err="1" smtClean="0"/>
              <a:t>and</a:t>
            </a:r>
            <a:r>
              <a:rPr lang="ru-RU" dirty="0" smtClean="0"/>
              <a:t> </a:t>
            </a:r>
            <a:r>
              <a:rPr lang="ru-RU" dirty="0" err="1" smtClean="0"/>
              <a:t>on</a:t>
            </a:r>
            <a:r>
              <a:rPr lang="ru-RU" dirty="0" smtClean="0"/>
              <a:t> </a:t>
            </a:r>
            <a:r>
              <a:rPr lang="ru-RU" dirty="0" err="1" smtClean="0"/>
              <a:t>the</a:t>
            </a:r>
            <a:r>
              <a:rPr lang="ru-RU" dirty="0" smtClean="0"/>
              <a:t> </a:t>
            </a:r>
            <a:r>
              <a:rPr lang="ru-RU" dirty="0" err="1" smtClean="0"/>
              <a:t>north</a:t>
            </a:r>
            <a:r>
              <a:rPr lang="ru-RU" dirty="0" smtClean="0"/>
              <a:t> </a:t>
            </a:r>
            <a:r>
              <a:rPr lang="ru-RU" dirty="0" err="1" smtClean="0"/>
              <a:t>by</a:t>
            </a:r>
            <a:r>
              <a:rPr lang="ru-RU" dirty="0" smtClean="0"/>
              <a:t> </a:t>
            </a:r>
            <a:r>
              <a:rPr lang="ru-RU" dirty="0" err="1" smtClean="0"/>
              <a:t>Russia</a:t>
            </a:r>
            <a:r>
              <a:rPr lang="ru-RU" dirty="0" smtClean="0"/>
              <a:t>. </a:t>
            </a:r>
            <a:r>
              <a:rPr lang="ru-RU" dirty="0" err="1" smtClean="0"/>
              <a:t>With</a:t>
            </a:r>
            <a:r>
              <a:rPr lang="ru-RU" dirty="0" smtClean="0"/>
              <a:t> </a:t>
            </a:r>
            <a:r>
              <a:rPr lang="ru-RU" dirty="0" err="1" smtClean="0"/>
              <a:t>a</a:t>
            </a:r>
            <a:r>
              <a:rPr lang="ru-RU" dirty="0" smtClean="0"/>
              <a:t> </a:t>
            </a:r>
            <a:r>
              <a:rPr lang="ru-RU" dirty="0" err="1" smtClean="0"/>
              <a:t>total</a:t>
            </a:r>
            <a:r>
              <a:rPr lang="ru-RU" dirty="0" smtClean="0"/>
              <a:t> </a:t>
            </a:r>
            <a:r>
              <a:rPr lang="ru-RU" dirty="0" err="1" smtClean="0"/>
              <a:t>surface</a:t>
            </a:r>
            <a:r>
              <a:rPr lang="ru-RU" dirty="0" smtClean="0"/>
              <a:t> </a:t>
            </a:r>
            <a:r>
              <a:rPr lang="ru-RU" dirty="0" err="1" smtClean="0"/>
              <a:t>area</a:t>
            </a:r>
            <a:r>
              <a:rPr lang="ru-RU" dirty="0" smtClean="0"/>
              <a:t> </a:t>
            </a:r>
            <a:r>
              <a:rPr lang="ru-RU" dirty="0" err="1" smtClean="0"/>
              <a:t>of</a:t>
            </a:r>
            <a:r>
              <a:rPr lang="ru-RU" dirty="0" smtClean="0"/>
              <a:t> 2,717,300 </a:t>
            </a:r>
            <a:r>
              <a:rPr lang="ru-RU" dirty="0" err="1" smtClean="0"/>
              <a:t>square</a:t>
            </a:r>
            <a:r>
              <a:rPr lang="ru-RU" dirty="0" smtClean="0"/>
              <a:t> </a:t>
            </a:r>
            <a:r>
              <a:rPr lang="ru-RU" dirty="0" err="1" smtClean="0"/>
              <a:t>kilometers</a:t>
            </a:r>
            <a:r>
              <a:rPr lang="en-US" dirty="0" smtClean="0"/>
              <a:t>, </a:t>
            </a:r>
            <a:r>
              <a:rPr lang="ru-RU" dirty="0" err="1" smtClean="0"/>
              <a:t>Kazakhstan</a:t>
            </a:r>
            <a:r>
              <a:rPr lang="ru-RU" dirty="0" smtClean="0"/>
              <a:t> </a:t>
            </a:r>
            <a:r>
              <a:rPr lang="ru-RU" dirty="0" err="1" smtClean="0"/>
              <a:t>is</a:t>
            </a:r>
            <a:r>
              <a:rPr lang="ru-RU" dirty="0" smtClean="0"/>
              <a:t> </a:t>
            </a:r>
            <a:r>
              <a:rPr lang="ru-RU" dirty="0" err="1" smtClean="0"/>
              <a:t>the</a:t>
            </a:r>
            <a:r>
              <a:rPr lang="ru-RU" dirty="0" smtClean="0"/>
              <a:t> </a:t>
            </a:r>
            <a:r>
              <a:rPr lang="ru-RU" dirty="0" err="1" smtClean="0"/>
              <a:t>ninth-largest</a:t>
            </a:r>
            <a:r>
              <a:rPr lang="ru-RU" dirty="0" smtClean="0"/>
              <a:t> </a:t>
            </a:r>
            <a:r>
              <a:rPr lang="ru-RU" dirty="0" err="1" smtClean="0"/>
              <a:t>country</a:t>
            </a:r>
            <a:r>
              <a:rPr lang="ru-RU" dirty="0" smtClean="0"/>
              <a:t> </a:t>
            </a:r>
            <a:r>
              <a:rPr lang="ru-RU" dirty="0" err="1" smtClean="0"/>
              <a:t>in</a:t>
            </a:r>
            <a:r>
              <a:rPr lang="ru-RU" dirty="0" smtClean="0"/>
              <a:t> </a:t>
            </a:r>
            <a:r>
              <a:rPr lang="ru-RU" dirty="0" err="1" smtClean="0"/>
              <a:t>the</a:t>
            </a:r>
            <a:r>
              <a:rPr lang="ru-RU" dirty="0" smtClean="0"/>
              <a:t> </a:t>
            </a:r>
            <a:r>
              <a:rPr lang="ru-RU" dirty="0" err="1" smtClean="0"/>
              <a:t>world</a:t>
            </a:r>
            <a:r>
              <a:rPr lang="en-US" dirty="0" smtClean="0"/>
              <a:t>. </a:t>
            </a:r>
            <a:r>
              <a:rPr lang="ru-RU" dirty="0" err="1" smtClean="0"/>
              <a:t>The</a:t>
            </a:r>
            <a:r>
              <a:rPr lang="ru-RU" dirty="0" smtClean="0"/>
              <a:t> </a:t>
            </a:r>
            <a:r>
              <a:rPr lang="ru-RU" dirty="0" err="1" smtClean="0"/>
              <a:t>northern</a:t>
            </a:r>
            <a:r>
              <a:rPr lang="ru-RU" dirty="0" smtClean="0"/>
              <a:t> </a:t>
            </a:r>
            <a:r>
              <a:rPr lang="ru-RU" dirty="0" err="1" smtClean="0"/>
              <a:t>border</a:t>
            </a:r>
            <a:r>
              <a:rPr lang="ru-RU" dirty="0" smtClean="0"/>
              <a:t> </a:t>
            </a:r>
            <a:r>
              <a:rPr lang="ru-RU" dirty="0" err="1" smtClean="0"/>
              <a:t>with</a:t>
            </a:r>
            <a:r>
              <a:rPr lang="ru-RU" dirty="0" smtClean="0"/>
              <a:t> </a:t>
            </a:r>
            <a:r>
              <a:rPr lang="ru-RU" dirty="0" err="1" smtClean="0"/>
              <a:t>Russia</a:t>
            </a:r>
            <a:r>
              <a:rPr lang="ru-RU" dirty="0" smtClean="0"/>
              <a:t>, </a:t>
            </a:r>
            <a:r>
              <a:rPr lang="ru-RU" dirty="0" err="1" smtClean="0"/>
              <a:t>which</a:t>
            </a:r>
            <a:r>
              <a:rPr lang="ru-RU" dirty="0" smtClean="0"/>
              <a:t> </a:t>
            </a:r>
            <a:r>
              <a:rPr lang="ru-RU" dirty="0" err="1" smtClean="0"/>
              <a:t>spans</a:t>
            </a:r>
            <a:r>
              <a:rPr lang="ru-RU" dirty="0" smtClean="0"/>
              <a:t> 6,846 </a:t>
            </a:r>
            <a:r>
              <a:rPr lang="ru-RU" dirty="0" err="1" smtClean="0"/>
              <a:t>kilometers</a:t>
            </a:r>
            <a:r>
              <a:rPr lang="en-US" dirty="0" smtClean="0"/>
              <a:t>,</a:t>
            </a:r>
            <a:r>
              <a:rPr lang="ru-RU" dirty="0" smtClean="0"/>
              <a:t> </a:t>
            </a:r>
            <a:r>
              <a:rPr lang="ru-RU" dirty="0" err="1" smtClean="0"/>
              <a:t>is</a:t>
            </a:r>
            <a:r>
              <a:rPr lang="ru-RU" dirty="0" smtClean="0"/>
              <a:t> </a:t>
            </a:r>
            <a:r>
              <a:rPr lang="ru-RU" dirty="0" err="1" smtClean="0"/>
              <a:t>the</a:t>
            </a:r>
            <a:r>
              <a:rPr lang="ru-RU" dirty="0" smtClean="0"/>
              <a:t> </a:t>
            </a:r>
            <a:r>
              <a:rPr lang="ru-RU" dirty="0" err="1" smtClean="0"/>
              <a:t>longest</a:t>
            </a:r>
            <a:r>
              <a:rPr lang="ru-RU" dirty="0" smtClean="0"/>
              <a:t> </a:t>
            </a:r>
            <a:r>
              <a:rPr lang="ru-RU" dirty="0" err="1" smtClean="0"/>
              <a:t>continuous</a:t>
            </a:r>
            <a:r>
              <a:rPr lang="ru-RU" dirty="0" smtClean="0"/>
              <a:t> </a:t>
            </a:r>
            <a:r>
              <a:rPr lang="ru-RU" dirty="0" err="1" smtClean="0"/>
              <a:t>bi-national</a:t>
            </a:r>
            <a:r>
              <a:rPr lang="ru-RU" dirty="0" smtClean="0"/>
              <a:t> </a:t>
            </a:r>
            <a:r>
              <a:rPr lang="ru-RU" dirty="0" err="1" smtClean="0"/>
              <a:t>border</a:t>
            </a:r>
            <a:r>
              <a:rPr lang="ru-RU" dirty="0" smtClean="0"/>
              <a:t> </a:t>
            </a:r>
            <a:r>
              <a:rPr lang="ru-RU" dirty="0" err="1" smtClean="0"/>
              <a:t>in</a:t>
            </a:r>
            <a:r>
              <a:rPr lang="ru-RU" dirty="0" smtClean="0"/>
              <a:t> </a:t>
            </a:r>
            <a:r>
              <a:rPr lang="ru-RU" dirty="0" err="1" smtClean="0"/>
              <a:t>the</a:t>
            </a:r>
            <a:r>
              <a:rPr lang="ru-RU" dirty="0" smtClean="0"/>
              <a:t> </a:t>
            </a:r>
            <a:r>
              <a:rPr lang="ru-RU" dirty="0" err="1" smtClean="0"/>
              <a:t>world</a:t>
            </a:r>
            <a:r>
              <a:rPr lang="ru-RU" dirty="0" smtClean="0"/>
              <a:t>. </a:t>
            </a:r>
          </a:p>
          <a:p>
            <a:endParaRPr lang="ru-RU" dirty="0"/>
          </a:p>
        </p:txBody>
      </p:sp>
      <p:sp>
        <p:nvSpPr>
          <p:cNvPr id="20" name="TextBox 19"/>
          <p:cNvSpPr txBox="1"/>
          <p:nvPr/>
        </p:nvSpPr>
        <p:spPr>
          <a:xfrm>
            <a:off x="-32" y="142852"/>
            <a:ext cx="8215370" cy="707886"/>
          </a:xfrm>
          <a:prstGeom prst="rect">
            <a:avLst/>
          </a:prstGeom>
          <a:noFill/>
        </p:spPr>
        <p:txBody>
          <a:bodyPr wrap="square" rtlCol="0">
            <a:spAutoFit/>
          </a:bodyPr>
          <a:lstStyle/>
          <a:p>
            <a:r>
              <a:rPr lang="en-US" sz="4000" dirty="0" smtClean="0">
                <a:latin typeface="Berlin Sans FB" pitchFamily="34" charset="0"/>
              </a:rPr>
              <a:t>Kazakhstan  location</a:t>
            </a:r>
            <a:endParaRPr lang="ru-RU" sz="4000" dirty="0"/>
          </a:p>
        </p:txBody>
      </p:sp>
      <p:sp>
        <p:nvSpPr>
          <p:cNvPr id="5" name="TextBox 4"/>
          <p:cNvSpPr txBox="1"/>
          <p:nvPr/>
        </p:nvSpPr>
        <p:spPr>
          <a:xfrm>
            <a:off x="-71470" y="4438731"/>
            <a:ext cx="9286908" cy="2062103"/>
          </a:xfrm>
          <a:prstGeom prst="rect">
            <a:avLst/>
          </a:prstGeom>
          <a:noFill/>
        </p:spPr>
        <p:txBody>
          <a:bodyPr wrap="square" rtlCol="0">
            <a:spAutoFit/>
          </a:bodyPr>
          <a:lstStyle/>
          <a:p>
            <a:pPr>
              <a:spcBef>
                <a:spcPts val="0"/>
              </a:spcBef>
            </a:pPr>
            <a:r>
              <a:rPr lang="ru-RU" sz="1600" dirty="0" err="1" smtClean="0">
                <a:solidFill>
                  <a:schemeClr val="accent2">
                    <a:lumMod val="50000"/>
                  </a:schemeClr>
                </a:solidFill>
              </a:rPr>
              <a:t>Kazakhstan</a:t>
            </a:r>
            <a:r>
              <a:rPr lang="ru-RU" sz="1600" dirty="0" smtClean="0">
                <a:solidFill>
                  <a:schemeClr val="accent2">
                    <a:lumMod val="50000"/>
                  </a:schemeClr>
                </a:solidFill>
              </a:rPr>
              <a:t> </a:t>
            </a:r>
            <a:r>
              <a:rPr lang="ru-RU" sz="1600" dirty="0" err="1" smtClean="0">
                <a:solidFill>
                  <a:schemeClr val="accent2">
                    <a:lumMod val="50000"/>
                  </a:schemeClr>
                </a:solidFill>
              </a:rPr>
              <a:t>is</a:t>
            </a:r>
            <a:r>
              <a:rPr lang="ru-RU" sz="1600" dirty="0" smtClean="0">
                <a:solidFill>
                  <a:schemeClr val="accent2">
                    <a:lumMod val="50000"/>
                  </a:schemeClr>
                </a:solidFill>
              </a:rPr>
              <a:t> </a:t>
            </a:r>
            <a:r>
              <a:rPr lang="ru-RU" sz="1600" dirty="0" err="1" smtClean="0">
                <a:solidFill>
                  <a:schemeClr val="accent2">
                    <a:lumMod val="50000"/>
                  </a:schemeClr>
                </a:solidFill>
              </a:rPr>
              <a:t>a</a:t>
            </a:r>
            <a:r>
              <a:rPr lang="ru-RU" sz="1600" dirty="0" smtClean="0">
                <a:solidFill>
                  <a:schemeClr val="accent2">
                    <a:lumMod val="50000"/>
                  </a:schemeClr>
                </a:solidFill>
              </a:rPr>
              <a:t> </a:t>
            </a:r>
            <a:r>
              <a:rPr lang="ru-RU" sz="1600" dirty="0" err="1" smtClean="0">
                <a:solidFill>
                  <a:schemeClr val="accent2">
                    <a:lumMod val="50000"/>
                  </a:schemeClr>
                </a:solidFill>
              </a:rPr>
              <a:t>country</a:t>
            </a:r>
            <a:r>
              <a:rPr lang="ru-RU" sz="1600" dirty="0" smtClean="0">
                <a:solidFill>
                  <a:schemeClr val="accent2">
                    <a:lumMod val="50000"/>
                  </a:schemeClr>
                </a:solidFill>
              </a:rPr>
              <a:t> </a:t>
            </a:r>
            <a:r>
              <a:rPr lang="ru-RU" sz="1600" dirty="0" err="1" smtClean="0">
                <a:solidFill>
                  <a:schemeClr val="accent2">
                    <a:lumMod val="50000"/>
                  </a:schemeClr>
                </a:solidFill>
              </a:rPr>
              <a:t>of</a:t>
            </a:r>
            <a:r>
              <a:rPr lang="ru-RU" sz="1600" dirty="0" smtClean="0">
                <a:solidFill>
                  <a:schemeClr val="accent2">
                    <a:lumMod val="50000"/>
                  </a:schemeClr>
                </a:solidFill>
              </a:rPr>
              <a:t> </a:t>
            </a:r>
            <a:r>
              <a:rPr lang="ru-RU" sz="1600" dirty="0" err="1" smtClean="0">
                <a:solidFill>
                  <a:schemeClr val="accent2">
                    <a:lumMod val="50000"/>
                  </a:schemeClr>
                </a:solidFill>
              </a:rPr>
              <a:t>superlatives</a:t>
            </a:r>
            <a:r>
              <a:rPr lang="ru-RU" sz="1600" dirty="0" smtClean="0">
                <a:solidFill>
                  <a:schemeClr val="accent2">
                    <a:lumMod val="50000"/>
                  </a:schemeClr>
                </a:solidFill>
              </a:rPr>
              <a:t>. </a:t>
            </a:r>
            <a:r>
              <a:rPr lang="ru-RU" sz="1600" dirty="0" err="1" smtClean="0">
                <a:solidFill>
                  <a:schemeClr val="accent2">
                    <a:lumMod val="50000"/>
                  </a:schemeClr>
                </a:solidFill>
              </a:rPr>
              <a:t>It</a:t>
            </a:r>
            <a:r>
              <a:rPr lang="ru-RU" sz="1600" dirty="0" smtClean="0">
                <a:solidFill>
                  <a:schemeClr val="accent2">
                    <a:lumMod val="50000"/>
                  </a:schemeClr>
                </a:solidFill>
              </a:rPr>
              <a:t> </a:t>
            </a:r>
            <a:r>
              <a:rPr lang="ru-RU" sz="1600" dirty="0" err="1" smtClean="0">
                <a:solidFill>
                  <a:schemeClr val="accent2">
                    <a:lumMod val="50000"/>
                  </a:schemeClr>
                </a:solidFill>
              </a:rPr>
              <a:t>sweeps</a:t>
            </a:r>
            <a:r>
              <a:rPr lang="ru-RU" sz="1600" dirty="0" smtClean="0">
                <a:solidFill>
                  <a:schemeClr val="accent2">
                    <a:lumMod val="50000"/>
                  </a:schemeClr>
                </a:solidFill>
              </a:rPr>
              <a:t> </a:t>
            </a:r>
            <a:r>
              <a:rPr lang="ru-RU" sz="1600" dirty="0" err="1" smtClean="0">
                <a:solidFill>
                  <a:schemeClr val="accent2">
                    <a:lumMod val="50000"/>
                  </a:schemeClr>
                </a:solidFill>
              </a:rPr>
              <a:t>from</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high</a:t>
            </a:r>
            <a:r>
              <a:rPr lang="ru-RU" sz="1600" dirty="0" smtClean="0">
                <a:solidFill>
                  <a:schemeClr val="accent2">
                    <a:lumMod val="50000"/>
                  </a:schemeClr>
                </a:solidFill>
              </a:rPr>
              <a:t> </a:t>
            </a:r>
            <a:r>
              <a:rPr lang="ru-RU" sz="1600" dirty="0" err="1" smtClean="0">
                <a:solidFill>
                  <a:schemeClr val="accent2">
                    <a:lumMod val="50000"/>
                  </a:schemeClr>
                </a:solidFill>
              </a:rPr>
              <a:t>mountain</a:t>
            </a:r>
            <a:r>
              <a:rPr lang="ru-RU" sz="1600" dirty="0" smtClean="0">
                <a:solidFill>
                  <a:schemeClr val="accent2">
                    <a:lumMod val="50000"/>
                  </a:schemeClr>
                </a:solidFill>
              </a:rPr>
              <a:t> </a:t>
            </a:r>
            <a:r>
              <a:rPr lang="ru-RU" sz="1600" dirty="0" err="1" smtClean="0">
                <a:solidFill>
                  <a:schemeClr val="accent2">
                    <a:lumMod val="50000"/>
                  </a:schemeClr>
                </a:solidFill>
              </a:rPr>
              <a:t>border</a:t>
            </a:r>
            <a:r>
              <a:rPr lang="ru-RU" sz="1600" dirty="0" smtClean="0">
                <a:solidFill>
                  <a:schemeClr val="accent2">
                    <a:lumMod val="50000"/>
                  </a:schemeClr>
                </a:solidFill>
              </a:rPr>
              <a:t> </a:t>
            </a:r>
            <a:r>
              <a:rPr lang="ru-RU" sz="1600" dirty="0" err="1" smtClean="0">
                <a:solidFill>
                  <a:schemeClr val="accent2">
                    <a:lumMod val="50000"/>
                  </a:schemeClr>
                </a:solidFill>
              </a:rPr>
              <a:t>regions</a:t>
            </a:r>
            <a:r>
              <a:rPr lang="ru-RU" sz="1600" dirty="0" smtClean="0">
                <a:solidFill>
                  <a:schemeClr val="accent2">
                    <a:lumMod val="50000"/>
                  </a:schemeClr>
                </a:solidFill>
              </a:rPr>
              <a:t> </a:t>
            </a:r>
            <a:r>
              <a:rPr lang="ru-RU" sz="1600" dirty="0" err="1" smtClean="0">
                <a:solidFill>
                  <a:schemeClr val="accent2">
                    <a:lumMod val="50000"/>
                  </a:schemeClr>
                </a:solidFill>
              </a:rPr>
              <a:t>near</a:t>
            </a:r>
            <a:r>
              <a:rPr lang="ru-RU" sz="1600" dirty="0" smtClean="0">
                <a:solidFill>
                  <a:schemeClr val="accent2">
                    <a:lumMod val="50000"/>
                  </a:schemeClr>
                </a:solidFill>
              </a:rPr>
              <a:t> </a:t>
            </a:r>
            <a:r>
              <a:rPr lang="ru-RU" sz="1600" dirty="0" err="1" smtClean="0">
                <a:solidFill>
                  <a:schemeClr val="accent2">
                    <a:lumMod val="50000"/>
                  </a:schemeClr>
                </a:solidFill>
              </a:rPr>
              <a:t>China</a:t>
            </a:r>
            <a:r>
              <a:rPr lang="ru-RU" sz="1600" dirty="0" smtClean="0">
                <a:solidFill>
                  <a:schemeClr val="accent2">
                    <a:lumMod val="50000"/>
                  </a:schemeClr>
                </a:solidFill>
              </a:rPr>
              <a:t> </a:t>
            </a:r>
            <a:r>
              <a:rPr lang="ru-RU" sz="1600" dirty="0" err="1" smtClean="0">
                <a:solidFill>
                  <a:schemeClr val="accent2">
                    <a:lumMod val="50000"/>
                  </a:schemeClr>
                </a:solidFill>
              </a:rPr>
              <a:t>across</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mineral</a:t>
            </a:r>
            <a:r>
              <a:rPr lang="ru-RU" sz="1600" dirty="0" smtClean="0">
                <a:solidFill>
                  <a:schemeClr val="accent2">
                    <a:lumMod val="50000"/>
                  </a:schemeClr>
                </a:solidFill>
              </a:rPr>
              <a:t> </a:t>
            </a:r>
            <a:r>
              <a:rPr lang="ru-RU" sz="1600" dirty="0" err="1" smtClean="0">
                <a:solidFill>
                  <a:schemeClr val="accent2">
                    <a:lumMod val="50000"/>
                  </a:schemeClr>
                </a:solidFill>
              </a:rPr>
              <a:t>rich</a:t>
            </a:r>
            <a:r>
              <a:rPr lang="ru-RU" sz="1600" dirty="0" smtClean="0">
                <a:solidFill>
                  <a:schemeClr val="accent2">
                    <a:lumMod val="50000"/>
                  </a:schemeClr>
                </a:solidFill>
              </a:rPr>
              <a:t> </a:t>
            </a:r>
            <a:r>
              <a:rPr lang="ru-RU" sz="1600" dirty="0" err="1" smtClean="0">
                <a:solidFill>
                  <a:schemeClr val="accent2">
                    <a:lumMod val="50000"/>
                  </a:schemeClr>
                </a:solidFill>
              </a:rPr>
              <a:t>regions</a:t>
            </a:r>
            <a:r>
              <a:rPr lang="ru-RU" sz="1600" dirty="0" smtClean="0">
                <a:solidFill>
                  <a:schemeClr val="accent2">
                    <a:lumMod val="50000"/>
                  </a:schemeClr>
                </a:solidFill>
              </a:rPr>
              <a:t> </a:t>
            </a:r>
            <a:r>
              <a:rPr lang="ru-RU" sz="1600" dirty="0" err="1" smtClean="0">
                <a:solidFill>
                  <a:schemeClr val="accent2">
                    <a:lumMod val="50000"/>
                  </a:schemeClr>
                </a:solidFill>
              </a:rPr>
              <a:t>of</a:t>
            </a:r>
            <a:r>
              <a:rPr lang="ru-RU" sz="1600" dirty="0" smtClean="0">
                <a:solidFill>
                  <a:schemeClr val="accent2">
                    <a:lumMod val="50000"/>
                  </a:schemeClr>
                </a:solidFill>
              </a:rPr>
              <a:t> </a:t>
            </a:r>
            <a:r>
              <a:rPr lang="ru-RU" sz="1600" dirty="0" err="1" smtClean="0">
                <a:solidFill>
                  <a:schemeClr val="accent2">
                    <a:lumMod val="50000"/>
                  </a:schemeClr>
                </a:solidFill>
              </a:rPr>
              <a:t>Eastern</a:t>
            </a:r>
            <a:r>
              <a:rPr lang="ru-RU" sz="1600" dirty="0" smtClean="0">
                <a:solidFill>
                  <a:schemeClr val="accent2">
                    <a:lumMod val="50000"/>
                  </a:schemeClr>
                </a:solidFill>
              </a:rPr>
              <a:t> </a:t>
            </a:r>
            <a:r>
              <a:rPr lang="ru-RU" sz="1600" dirty="0" err="1" smtClean="0">
                <a:solidFill>
                  <a:schemeClr val="accent2">
                    <a:lumMod val="50000"/>
                  </a:schemeClr>
                </a:solidFill>
              </a:rPr>
              <a:t>Kazakhstan</a:t>
            </a:r>
            <a:r>
              <a:rPr lang="ru-RU" sz="1600" dirty="0" smtClean="0">
                <a:solidFill>
                  <a:schemeClr val="accent2">
                    <a:lumMod val="50000"/>
                  </a:schemeClr>
                </a:solidFill>
              </a:rPr>
              <a:t>, </a:t>
            </a:r>
            <a:r>
              <a:rPr lang="ru-RU" sz="1600" dirty="0" err="1" smtClean="0">
                <a:solidFill>
                  <a:schemeClr val="accent2">
                    <a:lumMod val="50000"/>
                  </a:schemeClr>
                </a:solidFill>
              </a:rPr>
              <a:t>then</a:t>
            </a:r>
            <a:r>
              <a:rPr lang="ru-RU" sz="1600" dirty="0" smtClean="0">
                <a:solidFill>
                  <a:schemeClr val="accent2">
                    <a:lumMod val="50000"/>
                  </a:schemeClr>
                </a:solidFill>
              </a:rPr>
              <a:t> </a:t>
            </a:r>
            <a:r>
              <a:rPr lang="ru-RU" sz="1600" dirty="0" err="1" smtClean="0">
                <a:solidFill>
                  <a:schemeClr val="accent2">
                    <a:lumMod val="50000"/>
                  </a:schemeClr>
                </a:solidFill>
              </a:rPr>
              <a:t>further</a:t>
            </a:r>
            <a:r>
              <a:rPr lang="ru-RU" sz="1600" dirty="0" smtClean="0">
                <a:solidFill>
                  <a:schemeClr val="accent2">
                    <a:lumMod val="50000"/>
                  </a:schemeClr>
                </a:solidFill>
              </a:rPr>
              <a:t> </a:t>
            </a:r>
            <a:r>
              <a:rPr lang="ru-RU" sz="1600" dirty="0" err="1" smtClean="0">
                <a:solidFill>
                  <a:schemeClr val="accent2">
                    <a:lumMod val="50000"/>
                  </a:schemeClr>
                </a:solidFill>
              </a:rPr>
              <a:t>west</a:t>
            </a:r>
            <a:r>
              <a:rPr lang="ru-RU" sz="1600" dirty="0" smtClean="0">
                <a:solidFill>
                  <a:schemeClr val="accent2">
                    <a:lumMod val="50000"/>
                  </a:schemeClr>
                </a:solidFill>
              </a:rPr>
              <a:t> </a:t>
            </a:r>
            <a:r>
              <a:rPr lang="ru-RU" sz="1600" dirty="0" err="1" smtClean="0">
                <a:solidFill>
                  <a:schemeClr val="accent2">
                    <a:lumMod val="50000"/>
                  </a:schemeClr>
                </a:solidFill>
              </a:rPr>
              <a:t>across</a:t>
            </a:r>
            <a:r>
              <a:rPr lang="ru-RU" sz="1600" dirty="0" smtClean="0">
                <a:solidFill>
                  <a:schemeClr val="accent2">
                    <a:lumMod val="50000"/>
                  </a:schemeClr>
                </a:solidFill>
              </a:rPr>
              <a:t> </a:t>
            </a:r>
            <a:r>
              <a:rPr lang="ru-RU" sz="1600" dirty="0" err="1" smtClean="0">
                <a:solidFill>
                  <a:schemeClr val="accent2">
                    <a:lumMod val="50000"/>
                  </a:schemeClr>
                </a:solidFill>
              </a:rPr>
              <a:t>broad</a:t>
            </a:r>
            <a:r>
              <a:rPr lang="ru-RU" sz="1600" dirty="0" smtClean="0">
                <a:solidFill>
                  <a:schemeClr val="accent2">
                    <a:lumMod val="50000"/>
                  </a:schemeClr>
                </a:solidFill>
              </a:rPr>
              <a:t> </a:t>
            </a:r>
            <a:r>
              <a:rPr lang="ru-RU" sz="1600" dirty="0" err="1" smtClean="0">
                <a:solidFill>
                  <a:schemeClr val="accent2">
                    <a:lumMod val="50000"/>
                  </a:schemeClr>
                </a:solidFill>
              </a:rPr>
              <a:t>expanses</a:t>
            </a:r>
            <a:r>
              <a:rPr lang="ru-RU" sz="1600" dirty="0" smtClean="0">
                <a:solidFill>
                  <a:schemeClr val="accent2">
                    <a:lumMod val="50000"/>
                  </a:schemeClr>
                </a:solidFill>
              </a:rPr>
              <a:t> </a:t>
            </a:r>
            <a:r>
              <a:rPr lang="ru-RU" sz="1600" dirty="0" err="1" smtClean="0">
                <a:solidFill>
                  <a:schemeClr val="accent2">
                    <a:lumMod val="50000"/>
                  </a:schemeClr>
                </a:solidFill>
              </a:rPr>
              <a:t>of</a:t>
            </a:r>
            <a:r>
              <a:rPr lang="ru-RU" sz="1600" dirty="0" smtClean="0">
                <a:solidFill>
                  <a:schemeClr val="accent2">
                    <a:lumMod val="50000"/>
                  </a:schemeClr>
                </a:solidFill>
              </a:rPr>
              <a:t> </a:t>
            </a:r>
            <a:r>
              <a:rPr lang="ru-RU" sz="1600" dirty="0" err="1" smtClean="0">
                <a:solidFill>
                  <a:schemeClr val="accent2">
                    <a:lumMod val="50000"/>
                  </a:schemeClr>
                </a:solidFill>
              </a:rPr>
              <a:t>plains</a:t>
            </a:r>
            <a:r>
              <a:rPr lang="ru-RU" sz="1600" dirty="0" smtClean="0">
                <a:solidFill>
                  <a:schemeClr val="accent2">
                    <a:lumMod val="50000"/>
                  </a:schemeClr>
                </a:solidFill>
              </a:rPr>
              <a:t> </a:t>
            </a:r>
            <a:r>
              <a:rPr lang="ru-RU" sz="1600" dirty="0" err="1" smtClean="0">
                <a:solidFill>
                  <a:schemeClr val="accent2">
                    <a:lumMod val="50000"/>
                  </a:schemeClr>
                </a:solidFill>
              </a:rPr>
              <a:t>to</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oil-rich</a:t>
            </a:r>
            <a:r>
              <a:rPr lang="ru-RU" sz="1600" dirty="0" smtClean="0">
                <a:solidFill>
                  <a:schemeClr val="accent2">
                    <a:lumMod val="50000"/>
                  </a:schemeClr>
                </a:solidFill>
              </a:rPr>
              <a:t> </a:t>
            </a:r>
            <a:r>
              <a:rPr lang="ru-RU" sz="1600" dirty="0" err="1" smtClean="0">
                <a:solidFill>
                  <a:schemeClr val="accent2">
                    <a:lumMod val="50000"/>
                  </a:schemeClr>
                </a:solidFill>
              </a:rPr>
              <a:t>regions</a:t>
            </a:r>
            <a:r>
              <a:rPr lang="ru-RU" sz="1600" dirty="0" smtClean="0">
                <a:solidFill>
                  <a:schemeClr val="accent2">
                    <a:lumMod val="50000"/>
                  </a:schemeClr>
                </a:solidFill>
              </a:rPr>
              <a:t> </a:t>
            </a:r>
            <a:r>
              <a:rPr lang="ru-RU" sz="1600" dirty="0" err="1" smtClean="0">
                <a:solidFill>
                  <a:schemeClr val="accent2">
                    <a:lumMod val="50000"/>
                  </a:schemeClr>
                </a:solidFill>
              </a:rPr>
              <a:t>of</a:t>
            </a:r>
            <a:r>
              <a:rPr lang="ru-RU" sz="1600" dirty="0" smtClean="0">
                <a:solidFill>
                  <a:schemeClr val="accent2">
                    <a:lumMod val="50000"/>
                  </a:schemeClr>
                </a:solidFill>
              </a:rPr>
              <a:t> </a:t>
            </a:r>
            <a:r>
              <a:rPr lang="ru-RU" sz="1600" dirty="0" err="1" smtClean="0">
                <a:solidFill>
                  <a:schemeClr val="accent2">
                    <a:lumMod val="50000"/>
                  </a:schemeClr>
                </a:solidFill>
              </a:rPr>
              <a:t>Western</a:t>
            </a:r>
            <a:r>
              <a:rPr lang="ru-RU" sz="1600" dirty="0" smtClean="0">
                <a:solidFill>
                  <a:schemeClr val="accent2">
                    <a:lumMod val="50000"/>
                  </a:schemeClr>
                </a:solidFill>
              </a:rPr>
              <a:t> </a:t>
            </a:r>
            <a:r>
              <a:rPr lang="ru-RU" sz="1600" dirty="0" err="1" smtClean="0">
                <a:solidFill>
                  <a:schemeClr val="accent2">
                    <a:lumMod val="50000"/>
                  </a:schemeClr>
                </a:solidFill>
              </a:rPr>
              <a:t>Kazakhstan</a:t>
            </a:r>
            <a:r>
              <a:rPr lang="ru-RU" sz="1600" dirty="0" smtClean="0">
                <a:solidFill>
                  <a:schemeClr val="accent2">
                    <a:lumMod val="50000"/>
                  </a:schemeClr>
                </a:solidFill>
              </a:rPr>
              <a:t> </a:t>
            </a:r>
            <a:r>
              <a:rPr lang="ru-RU" sz="1600" dirty="0" err="1" smtClean="0">
                <a:solidFill>
                  <a:schemeClr val="accent2">
                    <a:lumMod val="50000"/>
                  </a:schemeClr>
                </a:solidFill>
              </a:rPr>
              <a:t>near</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shore</a:t>
            </a:r>
            <a:r>
              <a:rPr lang="ru-RU" sz="1600" dirty="0" smtClean="0">
                <a:solidFill>
                  <a:schemeClr val="accent2">
                    <a:lumMod val="50000"/>
                  </a:schemeClr>
                </a:solidFill>
              </a:rPr>
              <a:t> </a:t>
            </a:r>
            <a:r>
              <a:rPr lang="ru-RU" sz="1600" dirty="0" err="1" smtClean="0">
                <a:solidFill>
                  <a:schemeClr val="accent2">
                    <a:lumMod val="50000"/>
                  </a:schemeClr>
                </a:solidFill>
              </a:rPr>
              <a:t>of</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Caspian</a:t>
            </a:r>
            <a:r>
              <a:rPr lang="ru-RU" sz="1600" dirty="0" smtClean="0">
                <a:solidFill>
                  <a:schemeClr val="accent2">
                    <a:lumMod val="50000"/>
                  </a:schemeClr>
                </a:solidFill>
              </a:rPr>
              <a:t> </a:t>
            </a:r>
            <a:r>
              <a:rPr lang="ru-RU" sz="1600" dirty="0" err="1" smtClean="0">
                <a:solidFill>
                  <a:schemeClr val="accent2">
                    <a:lumMod val="50000"/>
                  </a:schemeClr>
                </a:solidFill>
              </a:rPr>
              <a:t>Sea</a:t>
            </a:r>
            <a:r>
              <a:rPr lang="ru-RU" sz="1600" dirty="0" smtClean="0">
                <a:solidFill>
                  <a:schemeClr val="accent2">
                    <a:lumMod val="50000"/>
                  </a:schemeClr>
                </a:solidFill>
              </a:rPr>
              <a:t>. </a:t>
            </a:r>
            <a:r>
              <a:rPr lang="en-US" sz="1600" dirty="0" smtClean="0">
                <a:solidFill>
                  <a:schemeClr val="accent2">
                    <a:lumMod val="50000"/>
                  </a:schemeClr>
                </a:solidFill>
              </a:rPr>
              <a:t>T</a:t>
            </a:r>
            <a:r>
              <a:rPr lang="ru-RU" sz="1600" dirty="0" err="1" smtClean="0">
                <a:solidFill>
                  <a:schemeClr val="accent2">
                    <a:lumMod val="50000"/>
                  </a:schemeClr>
                </a:solidFill>
              </a:rPr>
              <a:t>o</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south</a:t>
            </a:r>
            <a:r>
              <a:rPr lang="ru-RU" sz="1600" dirty="0" smtClean="0">
                <a:solidFill>
                  <a:schemeClr val="accent2">
                    <a:lumMod val="50000"/>
                  </a:schemeClr>
                </a:solidFill>
              </a:rPr>
              <a:t>, </a:t>
            </a:r>
            <a:r>
              <a:rPr lang="ru-RU" sz="1600" dirty="0" err="1" smtClean="0">
                <a:solidFill>
                  <a:schemeClr val="accent2">
                    <a:lumMod val="50000"/>
                  </a:schemeClr>
                </a:solidFill>
              </a:rPr>
              <a:t>Kazakhstan</a:t>
            </a:r>
            <a:r>
              <a:rPr lang="ru-RU" sz="1600" dirty="0" smtClean="0">
                <a:solidFill>
                  <a:schemeClr val="accent2">
                    <a:lumMod val="50000"/>
                  </a:schemeClr>
                </a:solidFill>
              </a:rPr>
              <a:t> </a:t>
            </a:r>
            <a:r>
              <a:rPr lang="ru-RU" sz="1600" dirty="0" err="1" smtClean="0">
                <a:solidFill>
                  <a:schemeClr val="accent2">
                    <a:lumMod val="50000"/>
                  </a:schemeClr>
                </a:solidFill>
              </a:rPr>
              <a:t>is</a:t>
            </a:r>
            <a:r>
              <a:rPr lang="ru-RU" sz="1600" dirty="0" smtClean="0">
                <a:solidFill>
                  <a:schemeClr val="accent2">
                    <a:lumMod val="50000"/>
                  </a:schemeClr>
                </a:solidFill>
              </a:rPr>
              <a:t> </a:t>
            </a:r>
            <a:r>
              <a:rPr lang="ru-RU" sz="1600" dirty="0" err="1" smtClean="0">
                <a:solidFill>
                  <a:schemeClr val="accent2">
                    <a:lumMod val="50000"/>
                  </a:schemeClr>
                </a:solidFill>
              </a:rPr>
              <a:t>bordered</a:t>
            </a:r>
            <a:r>
              <a:rPr lang="ru-RU" sz="1600" dirty="0" smtClean="0">
                <a:solidFill>
                  <a:schemeClr val="accent2">
                    <a:lumMod val="50000"/>
                  </a:schemeClr>
                </a:solidFill>
              </a:rPr>
              <a:t> </a:t>
            </a:r>
            <a:r>
              <a:rPr lang="ru-RU" sz="1600" dirty="0" err="1" smtClean="0">
                <a:solidFill>
                  <a:schemeClr val="accent2">
                    <a:lumMod val="50000"/>
                  </a:schemeClr>
                </a:solidFill>
              </a:rPr>
              <a:t>by</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Aral</a:t>
            </a:r>
            <a:r>
              <a:rPr lang="ru-RU" sz="1600" dirty="0" smtClean="0">
                <a:solidFill>
                  <a:schemeClr val="accent2">
                    <a:lumMod val="50000"/>
                  </a:schemeClr>
                </a:solidFill>
              </a:rPr>
              <a:t> </a:t>
            </a:r>
            <a:r>
              <a:rPr lang="ru-RU" sz="1600" dirty="0" err="1" smtClean="0">
                <a:solidFill>
                  <a:schemeClr val="accent2">
                    <a:lumMod val="50000"/>
                  </a:schemeClr>
                </a:solidFill>
              </a:rPr>
              <a:t>Sea</a:t>
            </a:r>
            <a:r>
              <a:rPr lang="ru-RU" sz="1600" dirty="0" smtClean="0">
                <a:solidFill>
                  <a:schemeClr val="accent2">
                    <a:lumMod val="50000"/>
                  </a:schemeClr>
                </a:solidFill>
              </a:rPr>
              <a:t> </a:t>
            </a:r>
            <a:r>
              <a:rPr lang="ru-RU" sz="1600" dirty="0" err="1" smtClean="0">
                <a:solidFill>
                  <a:schemeClr val="accent2">
                    <a:lumMod val="50000"/>
                  </a:schemeClr>
                </a:solidFill>
              </a:rPr>
              <a:t>and</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deserts</a:t>
            </a:r>
            <a:r>
              <a:rPr lang="ru-RU" sz="1600" dirty="0" smtClean="0">
                <a:solidFill>
                  <a:schemeClr val="accent2">
                    <a:lumMod val="50000"/>
                  </a:schemeClr>
                </a:solidFill>
              </a:rPr>
              <a:t> </a:t>
            </a:r>
            <a:r>
              <a:rPr lang="ru-RU" sz="1600" dirty="0" err="1" smtClean="0">
                <a:solidFill>
                  <a:schemeClr val="accent2">
                    <a:lumMod val="50000"/>
                  </a:schemeClr>
                </a:solidFill>
              </a:rPr>
              <a:t>of</a:t>
            </a:r>
            <a:r>
              <a:rPr lang="ru-RU" sz="1600" dirty="0" smtClean="0">
                <a:solidFill>
                  <a:schemeClr val="accent2">
                    <a:lumMod val="50000"/>
                  </a:schemeClr>
                </a:solidFill>
              </a:rPr>
              <a:t> </a:t>
            </a:r>
            <a:r>
              <a:rPr lang="ru-RU" sz="1600" dirty="0" err="1" smtClean="0">
                <a:solidFill>
                  <a:schemeClr val="accent2">
                    <a:lumMod val="50000"/>
                  </a:schemeClr>
                </a:solidFill>
              </a:rPr>
              <a:t>Central</a:t>
            </a:r>
            <a:r>
              <a:rPr lang="ru-RU" sz="1600" dirty="0" smtClean="0">
                <a:solidFill>
                  <a:schemeClr val="accent2">
                    <a:lumMod val="50000"/>
                  </a:schemeClr>
                </a:solidFill>
              </a:rPr>
              <a:t> </a:t>
            </a:r>
            <a:r>
              <a:rPr lang="ru-RU" sz="1600" dirty="0" err="1" smtClean="0">
                <a:solidFill>
                  <a:schemeClr val="accent2">
                    <a:lumMod val="50000"/>
                  </a:schemeClr>
                </a:solidFill>
              </a:rPr>
              <a:t>Asia</a:t>
            </a:r>
            <a:r>
              <a:rPr lang="ru-RU" sz="1600" dirty="0" smtClean="0">
                <a:solidFill>
                  <a:schemeClr val="accent2">
                    <a:lumMod val="50000"/>
                  </a:schemeClr>
                </a:solidFill>
              </a:rPr>
              <a:t>. </a:t>
            </a:r>
            <a:r>
              <a:rPr lang="ru-RU" sz="1600" dirty="0" err="1" smtClean="0">
                <a:solidFill>
                  <a:schemeClr val="accent2">
                    <a:lumMod val="50000"/>
                  </a:schemeClr>
                </a:solidFill>
              </a:rPr>
              <a:t>Kazakhstan</a:t>
            </a:r>
            <a:r>
              <a:rPr lang="ru-RU" sz="1600" dirty="0" smtClean="0">
                <a:solidFill>
                  <a:schemeClr val="accent2">
                    <a:lumMod val="50000"/>
                  </a:schemeClr>
                </a:solidFill>
              </a:rPr>
              <a:t> </a:t>
            </a:r>
            <a:r>
              <a:rPr lang="ru-RU" sz="1600" dirty="0" err="1" smtClean="0">
                <a:solidFill>
                  <a:schemeClr val="accent2">
                    <a:lumMod val="50000"/>
                  </a:schemeClr>
                </a:solidFill>
              </a:rPr>
              <a:t>is</a:t>
            </a:r>
            <a:r>
              <a:rPr lang="ru-RU" sz="1600" dirty="0" smtClean="0">
                <a:solidFill>
                  <a:schemeClr val="accent2">
                    <a:lumMod val="50000"/>
                  </a:schemeClr>
                </a:solidFill>
              </a:rPr>
              <a:t> </a:t>
            </a:r>
            <a:r>
              <a:rPr lang="ru-RU" sz="1600" dirty="0" err="1" smtClean="0">
                <a:solidFill>
                  <a:schemeClr val="accent2">
                    <a:lumMod val="50000"/>
                  </a:schemeClr>
                </a:solidFill>
              </a:rPr>
              <a:t>rich</a:t>
            </a:r>
            <a:r>
              <a:rPr lang="ru-RU" sz="1600" dirty="0" smtClean="0">
                <a:solidFill>
                  <a:schemeClr val="accent2">
                    <a:lumMod val="50000"/>
                  </a:schemeClr>
                </a:solidFill>
              </a:rPr>
              <a:t> </a:t>
            </a:r>
            <a:r>
              <a:rPr lang="ru-RU" sz="1600" dirty="0" err="1" smtClean="0">
                <a:solidFill>
                  <a:schemeClr val="accent2">
                    <a:lumMod val="50000"/>
                  </a:schemeClr>
                </a:solidFill>
              </a:rPr>
              <a:t>in</a:t>
            </a:r>
            <a:r>
              <a:rPr lang="ru-RU" sz="1600" dirty="0" smtClean="0">
                <a:solidFill>
                  <a:schemeClr val="accent2">
                    <a:lumMod val="50000"/>
                  </a:schemeClr>
                </a:solidFill>
              </a:rPr>
              <a:t> </a:t>
            </a:r>
            <a:r>
              <a:rPr lang="ru-RU" sz="1600" dirty="0" err="1" smtClean="0">
                <a:solidFill>
                  <a:schemeClr val="accent2">
                    <a:lumMod val="50000"/>
                  </a:schemeClr>
                </a:solidFill>
              </a:rPr>
              <a:t>oil</a:t>
            </a:r>
            <a:r>
              <a:rPr lang="ru-RU" sz="1600" dirty="0" smtClean="0">
                <a:solidFill>
                  <a:schemeClr val="accent2">
                    <a:lumMod val="50000"/>
                  </a:schemeClr>
                </a:solidFill>
              </a:rPr>
              <a:t>, </a:t>
            </a:r>
            <a:r>
              <a:rPr lang="ru-RU" sz="1600" dirty="0" err="1" smtClean="0">
                <a:solidFill>
                  <a:schemeClr val="accent2">
                    <a:lumMod val="50000"/>
                  </a:schemeClr>
                </a:solidFill>
              </a:rPr>
              <a:t>gas</a:t>
            </a:r>
            <a:r>
              <a:rPr lang="ru-RU" sz="1600" dirty="0" smtClean="0">
                <a:solidFill>
                  <a:schemeClr val="accent2">
                    <a:lumMod val="50000"/>
                  </a:schemeClr>
                </a:solidFill>
              </a:rPr>
              <a:t>, </a:t>
            </a:r>
            <a:r>
              <a:rPr lang="ru-RU" sz="1600" dirty="0" err="1" smtClean="0">
                <a:solidFill>
                  <a:schemeClr val="accent2">
                    <a:lumMod val="50000"/>
                  </a:schemeClr>
                </a:solidFill>
              </a:rPr>
              <a:t>and</a:t>
            </a:r>
            <a:r>
              <a:rPr lang="ru-RU" sz="1600" dirty="0" smtClean="0">
                <a:solidFill>
                  <a:schemeClr val="accent2">
                    <a:lumMod val="50000"/>
                  </a:schemeClr>
                </a:solidFill>
              </a:rPr>
              <a:t> </a:t>
            </a:r>
            <a:r>
              <a:rPr lang="ru-RU" sz="1600" dirty="0" err="1" smtClean="0">
                <a:solidFill>
                  <a:schemeClr val="accent2">
                    <a:lumMod val="50000"/>
                  </a:schemeClr>
                </a:solidFill>
              </a:rPr>
              <a:t>other</a:t>
            </a:r>
            <a:r>
              <a:rPr lang="ru-RU" sz="1600" dirty="0" smtClean="0">
                <a:solidFill>
                  <a:schemeClr val="accent2">
                    <a:lumMod val="50000"/>
                  </a:schemeClr>
                </a:solidFill>
              </a:rPr>
              <a:t> </a:t>
            </a:r>
            <a:r>
              <a:rPr lang="ru-RU" sz="1600" dirty="0" err="1" smtClean="0">
                <a:solidFill>
                  <a:schemeClr val="accent2">
                    <a:lumMod val="50000"/>
                  </a:schemeClr>
                </a:solidFill>
              </a:rPr>
              <a:t>mineral</a:t>
            </a:r>
            <a:r>
              <a:rPr lang="ru-RU" sz="1600" dirty="0" smtClean="0">
                <a:solidFill>
                  <a:schemeClr val="accent2">
                    <a:lumMod val="50000"/>
                  </a:schemeClr>
                </a:solidFill>
              </a:rPr>
              <a:t> </a:t>
            </a:r>
            <a:r>
              <a:rPr lang="ru-RU" sz="1600" dirty="0" err="1" smtClean="0">
                <a:solidFill>
                  <a:schemeClr val="accent2">
                    <a:lumMod val="50000"/>
                  </a:schemeClr>
                </a:solidFill>
              </a:rPr>
              <a:t>resources</a:t>
            </a:r>
            <a:r>
              <a:rPr lang="ru-RU" sz="1600" dirty="0" smtClean="0">
                <a:solidFill>
                  <a:schemeClr val="accent2">
                    <a:lumMod val="50000"/>
                  </a:schemeClr>
                </a:solidFill>
              </a:rPr>
              <a:t> </a:t>
            </a:r>
            <a:r>
              <a:rPr lang="ru-RU" sz="1600" dirty="0" err="1" smtClean="0">
                <a:solidFill>
                  <a:schemeClr val="accent2">
                    <a:lumMod val="50000"/>
                  </a:schemeClr>
                </a:solidFill>
              </a:rPr>
              <a:t>including</a:t>
            </a:r>
            <a:r>
              <a:rPr lang="ru-RU" sz="1600" dirty="0" smtClean="0">
                <a:solidFill>
                  <a:schemeClr val="accent2">
                    <a:lumMod val="50000"/>
                  </a:schemeClr>
                </a:solidFill>
              </a:rPr>
              <a:t> </a:t>
            </a:r>
            <a:r>
              <a:rPr lang="ru-RU" sz="1600" dirty="0" err="1" smtClean="0">
                <a:solidFill>
                  <a:schemeClr val="accent2">
                    <a:lumMod val="50000"/>
                  </a:schemeClr>
                </a:solidFill>
              </a:rPr>
              <a:t>gold</a:t>
            </a:r>
            <a:r>
              <a:rPr lang="ru-RU" sz="1600" dirty="0" smtClean="0">
                <a:solidFill>
                  <a:schemeClr val="accent2">
                    <a:lumMod val="50000"/>
                  </a:schemeClr>
                </a:solidFill>
              </a:rPr>
              <a:t>, </a:t>
            </a:r>
            <a:r>
              <a:rPr lang="ru-RU" sz="1600" dirty="0" err="1" smtClean="0">
                <a:solidFill>
                  <a:schemeClr val="accent2">
                    <a:lumMod val="50000"/>
                  </a:schemeClr>
                </a:solidFill>
              </a:rPr>
              <a:t>iron</a:t>
            </a:r>
            <a:r>
              <a:rPr lang="ru-RU" sz="1600" dirty="0" smtClean="0">
                <a:solidFill>
                  <a:schemeClr val="accent2">
                    <a:lumMod val="50000"/>
                  </a:schemeClr>
                </a:solidFill>
              </a:rPr>
              <a:t> </a:t>
            </a:r>
            <a:r>
              <a:rPr lang="ru-RU" sz="1600" dirty="0" err="1" smtClean="0">
                <a:solidFill>
                  <a:schemeClr val="accent2">
                    <a:lumMod val="50000"/>
                  </a:schemeClr>
                </a:solidFill>
              </a:rPr>
              <a:t>ore</a:t>
            </a:r>
            <a:r>
              <a:rPr lang="ru-RU" sz="1600" dirty="0" smtClean="0">
                <a:solidFill>
                  <a:schemeClr val="accent2">
                    <a:lumMod val="50000"/>
                  </a:schemeClr>
                </a:solidFill>
              </a:rPr>
              <a:t>, </a:t>
            </a:r>
            <a:r>
              <a:rPr lang="ru-RU" sz="1600" dirty="0" err="1" smtClean="0">
                <a:solidFill>
                  <a:schemeClr val="accent2">
                    <a:lumMod val="50000"/>
                  </a:schemeClr>
                </a:solidFill>
              </a:rPr>
              <a:t>coal</a:t>
            </a:r>
            <a:r>
              <a:rPr lang="ru-RU" sz="1600" dirty="0" smtClean="0">
                <a:solidFill>
                  <a:schemeClr val="accent2">
                    <a:lumMod val="50000"/>
                  </a:schemeClr>
                </a:solidFill>
              </a:rPr>
              <a:t>, </a:t>
            </a:r>
            <a:r>
              <a:rPr lang="ru-RU" sz="1600" dirty="0" err="1" smtClean="0">
                <a:solidFill>
                  <a:schemeClr val="accent2">
                    <a:lumMod val="50000"/>
                  </a:schemeClr>
                </a:solidFill>
              </a:rPr>
              <a:t>copper</a:t>
            </a:r>
            <a:r>
              <a:rPr lang="ru-RU" sz="1600" dirty="0" smtClean="0">
                <a:solidFill>
                  <a:schemeClr val="accent2">
                    <a:lumMod val="50000"/>
                  </a:schemeClr>
                </a:solidFill>
              </a:rPr>
              <a:t>, </a:t>
            </a:r>
            <a:r>
              <a:rPr lang="ru-RU" sz="1600" dirty="0" err="1" smtClean="0">
                <a:solidFill>
                  <a:schemeClr val="accent2">
                    <a:lumMod val="50000"/>
                  </a:schemeClr>
                </a:solidFill>
              </a:rPr>
              <a:t>chrome</a:t>
            </a:r>
            <a:r>
              <a:rPr lang="ru-RU" sz="1600" dirty="0" smtClean="0">
                <a:solidFill>
                  <a:schemeClr val="accent2">
                    <a:lumMod val="50000"/>
                  </a:schemeClr>
                </a:solidFill>
              </a:rPr>
              <a:t>, </a:t>
            </a:r>
            <a:r>
              <a:rPr lang="ru-RU" sz="1600" dirty="0" err="1" smtClean="0">
                <a:solidFill>
                  <a:schemeClr val="accent2">
                    <a:lumMod val="50000"/>
                  </a:schemeClr>
                </a:solidFill>
              </a:rPr>
              <a:t>and</a:t>
            </a:r>
            <a:r>
              <a:rPr lang="ru-RU" sz="1600" dirty="0" smtClean="0">
                <a:solidFill>
                  <a:schemeClr val="accent2">
                    <a:lumMod val="50000"/>
                  </a:schemeClr>
                </a:solidFill>
              </a:rPr>
              <a:t> </a:t>
            </a:r>
            <a:r>
              <a:rPr lang="ru-RU" sz="1600" dirty="0" err="1" smtClean="0">
                <a:solidFill>
                  <a:schemeClr val="accent2">
                    <a:lumMod val="50000"/>
                  </a:schemeClr>
                </a:solidFill>
              </a:rPr>
              <a:t>zinc</a:t>
            </a:r>
            <a:r>
              <a:rPr lang="ru-RU" sz="1600" dirty="0" smtClean="0">
                <a:solidFill>
                  <a:schemeClr val="accent2">
                    <a:lumMod val="50000"/>
                  </a:schemeClr>
                </a:solidFill>
              </a:rPr>
              <a:t>. </a:t>
            </a:r>
            <a:r>
              <a:rPr lang="ru-RU" sz="1600" dirty="0" err="1" smtClean="0">
                <a:solidFill>
                  <a:schemeClr val="accent2">
                    <a:lumMod val="50000"/>
                  </a:schemeClr>
                </a:solidFill>
              </a:rPr>
              <a:t>Massive</a:t>
            </a:r>
            <a:r>
              <a:rPr lang="ru-RU" sz="1600" dirty="0" smtClean="0">
                <a:solidFill>
                  <a:schemeClr val="accent2">
                    <a:lumMod val="50000"/>
                  </a:schemeClr>
                </a:solidFill>
              </a:rPr>
              <a:t> </a:t>
            </a:r>
            <a:r>
              <a:rPr lang="ru-RU" sz="1600" dirty="0" err="1" smtClean="0">
                <a:solidFill>
                  <a:schemeClr val="accent2">
                    <a:lumMod val="50000"/>
                  </a:schemeClr>
                </a:solidFill>
              </a:rPr>
              <a:t>Soviet</a:t>
            </a:r>
            <a:r>
              <a:rPr lang="ru-RU" sz="1600" dirty="0" smtClean="0">
                <a:solidFill>
                  <a:schemeClr val="accent2">
                    <a:lumMod val="50000"/>
                  </a:schemeClr>
                </a:solidFill>
              </a:rPr>
              <a:t>. </a:t>
            </a:r>
            <a:r>
              <a:rPr lang="ru-RU" sz="1600" dirty="0" err="1" smtClean="0">
                <a:solidFill>
                  <a:schemeClr val="accent2">
                    <a:lumMod val="50000"/>
                  </a:schemeClr>
                </a:solidFill>
              </a:rPr>
              <a:t>Kazakhstan</a:t>
            </a:r>
            <a:r>
              <a:rPr lang="ru-RU" sz="1600" dirty="0" smtClean="0">
                <a:solidFill>
                  <a:schemeClr val="accent2">
                    <a:lumMod val="50000"/>
                  </a:schemeClr>
                </a:solidFill>
              </a:rPr>
              <a:t> </a:t>
            </a:r>
            <a:r>
              <a:rPr lang="ru-RU" sz="1600" dirty="0" err="1" smtClean="0">
                <a:solidFill>
                  <a:schemeClr val="accent2">
                    <a:lumMod val="50000"/>
                  </a:schemeClr>
                </a:solidFill>
              </a:rPr>
              <a:t>is</a:t>
            </a:r>
            <a:r>
              <a:rPr lang="ru-RU" sz="1600" dirty="0" smtClean="0">
                <a:solidFill>
                  <a:schemeClr val="accent2">
                    <a:lumMod val="50000"/>
                  </a:schemeClr>
                </a:solidFill>
              </a:rPr>
              <a:t> </a:t>
            </a:r>
            <a:r>
              <a:rPr lang="ru-RU" sz="1600" dirty="0" err="1" smtClean="0">
                <a:solidFill>
                  <a:schemeClr val="accent2">
                    <a:lumMod val="50000"/>
                  </a:schemeClr>
                </a:solidFill>
              </a:rPr>
              <a:t>home</a:t>
            </a:r>
            <a:r>
              <a:rPr lang="ru-RU" sz="1600" dirty="0" smtClean="0">
                <a:solidFill>
                  <a:schemeClr val="accent2">
                    <a:lumMod val="50000"/>
                  </a:schemeClr>
                </a:solidFill>
              </a:rPr>
              <a:t> </a:t>
            </a:r>
            <a:r>
              <a:rPr lang="ru-RU" sz="1600" dirty="0" err="1" smtClean="0">
                <a:solidFill>
                  <a:schemeClr val="accent2">
                    <a:lumMod val="50000"/>
                  </a:schemeClr>
                </a:solidFill>
              </a:rPr>
              <a:t>to</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Baikonur</a:t>
            </a:r>
            <a:r>
              <a:rPr lang="ru-RU" sz="1600" dirty="0" smtClean="0">
                <a:solidFill>
                  <a:schemeClr val="accent2">
                    <a:lumMod val="50000"/>
                  </a:schemeClr>
                </a:solidFill>
              </a:rPr>
              <a:t> </a:t>
            </a:r>
            <a:r>
              <a:rPr lang="ru-RU" sz="1600" dirty="0" err="1" smtClean="0">
                <a:solidFill>
                  <a:schemeClr val="accent2">
                    <a:lumMod val="50000"/>
                  </a:schemeClr>
                </a:solidFill>
              </a:rPr>
              <a:t>Soviet</a:t>
            </a:r>
            <a:r>
              <a:rPr lang="ru-RU" sz="1600" dirty="0" smtClean="0">
                <a:solidFill>
                  <a:schemeClr val="accent2">
                    <a:lumMod val="50000"/>
                  </a:schemeClr>
                </a:solidFill>
              </a:rPr>
              <a:t> </a:t>
            </a:r>
            <a:r>
              <a:rPr lang="ru-RU" sz="1600" dirty="0" err="1" smtClean="0">
                <a:solidFill>
                  <a:schemeClr val="accent2">
                    <a:lumMod val="50000"/>
                  </a:schemeClr>
                </a:solidFill>
              </a:rPr>
              <a:t>Cosmodrome</a:t>
            </a:r>
            <a:r>
              <a:rPr lang="en-US" sz="1600" dirty="0" smtClean="0">
                <a:solidFill>
                  <a:schemeClr val="accent2">
                    <a:lumMod val="50000"/>
                  </a:schemeClr>
                </a:solidFill>
              </a:rPr>
              <a:t>. </a:t>
            </a:r>
            <a:r>
              <a:rPr lang="ru-RU" sz="1600" dirty="0" err="1" smtClean="0">
                <a:solidFill>
                  <a:schemeClr val="accent2">
                    <a:lumMod val="50000"/>
                  </a:schemeClr>
                </a:solidFill>
              </a:rPr>
              <a:t>Kazakhstan</a:t>
            </a:r>
            <a:r>
              <a:rPr lang="ru-RU" sz="1600" dirty="0" smtClean="0">
                <a:solidFill>
                  <a:schemeClr val="accent2">
                    <a:lumMod val="50000"/>
                  </a:schemeClr>
                </a:solidFill>
              </a:rPr>
              <a:t> </a:t>
            </a:r>
            <a:r>
              <a:rPr lang="ru-RU" sz="1600" dirty="0" err="1" smtClean="0">
                <a:solidFill>
                  <a:schemeClr val="accent2">
                    <a:lumMod val="50000"/>
                  </a:schemeClr>
                </a:solidFill>
              </a:rPr>
              <a:t>is</a:t>
            </a:r>
            <a:r>
              <a:rPr lang="ru-RU" sz="1600" dirty="0" smtClean="0">
                <a:solidFill>
                  <a:schemeClr val="accent2">
                    <a:lumMod val="50000"/>
                  </a:schemeClr>
                </a:solidFill>
              </a:rPr>
              <a:t> </a:t>
            </a:r>
            <a:r>
              <a:rPr lang="ru-RU" sz="1600" dirty="0" err="1" smtClean="0">
                <a:solidFill>
                  <a:schemeClr val="accent2">
                    <a:lumMod val="50000"/>
                  </a:schemeClr>
                </a:solidFill>
              </a:rPr>
              <a:t>also</a:t>
            </a:r>
            <a:r>
              <a:rPr lang="ru-RU" sz="1600" dirty="0" smtClean="0">
                <a:solidFill>
                  <a:schemeClr val="accent2">
                    <a:lumMod val="50000"/>
                  </a:schemeClr>
                </a:solidFill>
              </a:rPr>
              <a:t> </a:t>
            </a:r>
            <a:r>
              <a:rPr lang="ru-RU" sz="1600" dirty="0" err="1" smtClean="0">
                <a:solidFill>
                  <a:schemeClr val="accent2">
                    <a:lumMod val="50000"/>
                  </a:schemeClr>
                </a:solidFill>
              </a:rPr>
              <a:t>home</a:t>
            </a:r>
            <a:r>
              <a:rPr lang="ru-RU" sz="1600" dirty="0" smtClean="0">
                <a:solidFill>
                  <a:schemeClr val="accent2">
                    <a:lumMod val="50000"/>
                  </a:schemeClr>
                </a:solidFill>
              </a:rPr>
              <a:t> </a:t>
            </a:r>
            <a:r>
              <a:rPr lang="ru-RU" sz="1600" dirty="0" err="1" smtClean="0">
                <a:solidFill>
                  <a:schemeClr val="accent2">
                    <a:lumMod val="50000"/>
                  </a:schemeClr>
                </a:solidFill>
              </a:rPr>
              <a:t>to</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main</a:t>
            </a:r>
            <a:r>
              <a:rPr lang="ru-RU" sz="1600" dirty="0" smtClean="0">
                <a:solidFill>
                  <a:schemeClr val="accent2">
                    <a:lumMod val="50000"/>
                  </a:schemeClr>
                </a:solidFill>
              </a:rPr>
              <a:t> </a:t>
            </a:r>
            <a:r>
              <a:rPr lang="ru-RU" sz="1600" dirty="0" err="1" smtClean="0">
                <a:solidFill>
                  <a:schemeClr val="accent2">
                    <a:lumMod val="50000"/>
                  </a:schemeClr>
                </a:solidFill>
              </a:rPr>
              <a:t>Soviet</a:t>
            </a:r>
            <a:r>
              <a:rPr lang="ru-RU" sz="1600" dirty="0" smtClean="0">
                <a:solidFill>
                  <a:schemeClr val="accent2">
                    <a:lumMod val="50000"/>
                  </a:schemeClr>
                </a:solidFill>
              </a:rPr>
              <a:t> </a:t>
            </a:r>
            <a:r>
              <a:rPr lang="ru-RU" sz="1600" dirty="0" err="1" smtClean="0">
                <a:solidFill>
                  <a:schemeClr val="accent2">
                    <a:lumMod val="50000"/>
                  </a:schemeClr>
                </a:solidFill>
              </a:rPr>
              <a:t>nuclear</a:t>
            </a:r>
            <a:r>
              <a:rPr lang="ru-RU" sz="1600" dirty="0" smtClean="0">
                <a:solidFill>
                  <a:schemeClr val="accent2">
                    <a:lumMod val="50000"/>
                  </a:schemeClr>
                </a:solidFill>
              </a:rPr>
              <a:t> </a:t>
            </a:r>
            <a:r>
              <a:rPr lang="ru-RU" sz="1600" dirty="0" err="1" smtClean="0">
                <a:solidFill>
                  <a:schemeClr val="accent2">
                    <a:lumMod val="50000"/>
                  </a:schemeClr>
                </a:solidFill>
              </a:rPr>
              <a:t>weapons</a:t>
            </a:r>
            <a:r>
              <a:rPr lang="ru-RU" sz="1600" dirty="0" smtClean="0">
                <a:solidFill>
                  <a:schemeClr val="accent2">
                    <a:lumMod val="50000"/>
                  </a:schemeClr>
                </a:solidFill>
              </a:rPr>
              <a:t> </a:t>
            </a:r>
            <a:r>
              <a:rPr lang="ru-RU" sz="1600" dirty="0" err="1" smtClean="0">
                <a:solidFill>
                  <a:schemeClr val="accent2">
                    <a:lumMod val="50000"/>
                  </a:schemeClr>
                </a:solidFill>
              </a:rPr>
              <a:t>testing</a:t>
            </a:r>
            <a:r>
              <a:rPr lang="ru-RU" sz="1600" dirty="0" smtClean="0">
                <a:solidFill>
                  <a:schemeClr val="accent2">
                    <a:lumMod val="50000"/>
                  </a:schemeClr>
                </a:solidFill>
              </a:rPr>
              <a:t> </a:t>
            </a:r>
            <a:r>
              <a:rPr lang="ru-RU" sz="1600" dirty="0" err="1" smtClean="0">
                <a:solidFill>
                  <a:schemeClr val="accent2">
                    <a:lumMod val="50000"/>
                  </a:schemeClr>
                </a:solidFill>
              </a:rPr>
              <a:t>range</a:t>
            </a:r>
            <a:r>
              <a:rPr lang="ru-RU" sz="1600" dirty="0" smtClean="0">
                <a:solidFill>
                  <a:schemeClr val="accent2">
                    <a:lumMod val="50000"/>
                  </a:schemeClr>
                </a:solidFill>
              </a:rPr>
              <a:t>, </a:t>
            </a:r>
            <a:r>
              <a:rPr lang="ru-RU" sz="1600" dirty="0" err="1" smtClean="0">
                <a:solidFill>
                  <a:schemeClr val="accent2">
                    <a:lumMod val="50000"/>
                  </a:schemeClr>
                </a:solidFill>
              </a:rPr>
              <a:t>not</a:t>
            </a:r>
            <a:r>
              <a:rPr lang="ru-RU" sz="1600" dirty="0" smtClean="0">
                <a:solidFill>
                  <a:schemeClr val="accent2">
                    <a:lumMod val="50000"/>
                  </a:schemeClr>
                </a:solidFill>
              </a:rPr>
              <a:t> </a:t>
            </a:r>
            <a:r>
              <a:rPr lang="ru-RU" sz="1600" dirty="0" err="1" smtClean="0">
                <a:solidFill>
                  <a:schemeClr val="accent2">
                    <a:lumMod val="50000"/>
                  </a:schemeClr>
                </a:solidFill>
              </a:rPr>
              <a:t>used</a:t>
            </a:r>
            <a:r>
              <a:rPr lang="ru-RU" sz="1600" dirty="0" smtClean="0">
                <a:solidFill>
                  <a:schemeClr val="accent2">
                    <a:lumMod val="50000"/>
                  </a:schemeClr>
                </a:solidFill>
              </a:rPr>
              <a:t> </a:t>
            </a:r>
            <a:r>
              <a:rPr lang="ru-RU" sz="1600" dirty="0" err="1" smtClean="0">
                <a:solidFill>
                  <a:schemeClr val="accent2">
                    <a:lumMod val="50000"/>
                  </a:schemeClr>
                </a:solidFill>
              </a:rPr>
              <a:t>since</a:t>
            </a:r>
            <a:r>
              <a:rPr lang="ru-RU" sz="1600" dirty="0" smtClean="0">
                <a:solidFill>
                  <a:schemeClr val="accent2">
                    <a:lumMod val="50000"/>
                  </a:schemeClr>
                </a:solidFill>
              </a:rPr>
              <a:t> 1992, </a:t>
            </a:r>
            <a:r>
              <a:rPr lang="ru-RU" sz="1600" dirty="0" err="1" smtClean="0">
                <a:solidFill>
                  <a:schemeClr val="accent2">
                    <a:lumMod val="50000"/>
                  </a:schemeClr>
                </a:solidFill>
              </a:rPr>
              <a:t>located</a:t>
            </a:r>
            <a:r>
              <a:rPr lang="ru-RU" sz="1600" dirty="0" smtClean="0">
                <a:solidFill>
                  <a:schemeClr val="accent2">
                    <a:lumMod val="50000"/>
                  </a:schemeClr>
                </a:solidFill>
              </a:rPr>
              <a:t> </a:t>
            </a:r>
            <a:r>
              <a:rPr lang="ru-RU" sz="1600" dirty="0" err="1" smtClean="0">
                <a:solidFill>
                  <a:schemeClr val="accent2">
                    <a:lumMod val="50000"/>
                  </a:schemeClr>
                </a:solidFill>
              </a:rPr>
              <a:t>near</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city</a:t>
            </a:r>
            <a:r>
              <a:rPr lang="ru-RU" sz="1600" dirty="0" smtClean="0">
                <a:solidFill>
                  <a:schemeClr val="accent2">
                    <a:lumMod val="50000"/>
                  </a:schemeClr>
                </a:solidFill>
              </a:rPr>
              <a:t> </a:t>
            </a:r>
            <a:r>
              <a:rPr lang="ru-RU" sz="1600" dirty="0" err="1" smtClean="0">
                <a:solidFill>
                  <a:schemeClr val="accent2">
                    <a:lumMod val="50000"/>
                  </a:schemeClr>
                </a:solidFill>
              </a:rPr>
              <a:t>of</a:t>
            </a:r>
            <a:r>
              <a:rPr lang="ru-RU" sz="1600" dirty="0" smtClean="0">
                <a:solidFill>
                  <a:schemeClr val="accent2">
                    <a:lumMod val="50000"/>
                  </a:schemeClr>
                </a:solidFill>
              </a:rPr>
              <a:t> </a:t>
            </a:r>
            <a:r>
              <a:rPr lang="ru-RU" sz="1600" dirty="0" err="1" smtClean="0">
                <a:solidFill>
                  <a:schemeClr val="accent2">
                    <a:lumMod val="50000"/>
                  </a:schemeClr>
                </a:solidFill>
              </a:rPr>
              <a:t>Semipalatinsk</a:t>
            </a:r>
            <a:r>
              <a:rPr lang="ru-RU" sz="1600" dirty="0" smtClean="0">
                <a:solidFill>
                  <a:schemeClr val="accent2">
                    <a:lumMod val="50000"/>
                  </a:schemeClr>
                </a:solidFill>
              </a:rPr>
              <a:t> </a:t>
            </a:r>
            <a:r>
              <a:rPr lang="ru-RU" sz="1600" dirty="0" err="1" smtClean="0">
                <a:solidFill>
                  <a:schemeClr val="accent2">
                    <a:lumMod val="50000"/>
                  </a:schemeClr>
                </a:solidFill>
              </a:rPr>
              <a:t>in</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northeastern</a:t>
            </a:r>
            <a:r>
              <a:rPr lang="ru-RU" sz="1600" dirty="0" smtClean="0">
                <a:solidFill>
                  <a:schemeClr val="accent2">
                    <a:lumMod val="50000"/>
                  </a:schemeClr>
                </a:solidFill>
              </a:rPr>
              <a:t> </a:t>
            </a:r>
            <a:r>
              <a:rPr lang="ru-RU" sz="1600" dirty="0" err="1" smtClean="0">
                <a:solidFill>
                  <a:schemeClr val="accent2">
                    <a:lumMod val="50000"/>
                  </a:schemeClr>
                </a:solidFill>
              </a:rPr>
              <a:t>part</a:t>
            </a:r>
            <a:r>
              <a:rPr lang="ru-RU" sz="1600" dirty="0" smtClean="0">
                <a:solidFill>
                  <a:schemeClr val="accent2">
                    <a:lumMod val="50000"/>
                  </a:schemeClr>
                </a:solidFill>
              </a:rPr>
              <a:t> </a:t>
            </a:r>
            <a:r>
              <a:rPr lang="ru-RU" sz="1600" dirty="0" err="1" smtClean="0">
                <a:solidFill>
                  <a:schemeClr val="accent2">
                    <a:lumMod val="50000"/>
                  </a:schemeClr>
                </a:solidFill>
              </a:rPr>
              <a:t>of</a:t>
            </a:r>
            <a:r>
              <a:rPr lang="ru-RU" sz="1600" dirty="0" smtClean="0">
                <a:solidFill>
                  <a:schemeClr val="accent2">
                    <a:lumMod val="50000"/>
                  </a:schemeClr>
                </a:solidFill>
              </a:rPr>
              <a:t> </a:t>
            </a:r>
            <a:r>
              <a:rPr lang="ru-RU" sz="1600" dirty="0" err="1" smtClean="0">
                <a:solidFill>
                  <a:schemeClr val="accent2">
                    <a:lumMod val="50000"/>
                  </a:schemeClr>
                </a:solidFill>
              </a:rPr>
              <a:t>the</a:t>
            </a:r>
            <a:r>
              <a:rPr lang="ru-RU" sz="1600" dirty="0" smtClean="0">
                <a:solidFill>
                  <a:schemeClr val="accent2">
                    <a:lumMod val="50000"/>
                  </a:schemeClr>
                </a:solidFill>
              </a:rPr>
              <a:t> </a:t>
            </a:r>
            <a:r>
              <a:rPr lang="ru-RU" sz="1600" dirty="0" err="1" smtClean="0">
                <a:solidFill>
                  <a:schemeClr val="accent2">
                    <a:lumMod val="50000"/>
                  </a:schemeClr>
                </a:solidFill>
              </a:rPr>
              <a:t>country</a:t>
            </a:r>
            <a:r>
              <a:rPr lang="ru-RU" sz="1600" dirty="0" smtClean="0">
                <a:solidFill>
                  <a:schemeClr val="accent2">
                    <a:lumMod val="50000"/>
                  </a:schemeClr>
                </a:solidFill>
              </a:rPr>
              <a:t>. </a:t>
            </a:r>
            <a:r>
              <a:rPr lang="en-US" sz="1600" dirty="0" smtClean="0">
                <a:solidFill>
                  <a:schemeClr val="accent2">
                    <a:lumMod val="50000"/>
                  </a:schemeClr>
                </a:solidFill>
              </a:rPr>
              <a:t>The population of Kazakhstan is  about 16 million people.</a:t>
            </a:r>
            <a:endParaRPr lang="ru-RU" sz="1600" dirty="0" smtClean="0">
              <a:solidFill>
                <a:schemeClr val="accent2">
                  <a:lumMod val="50000"/>
                </a:schemeClr>
              </a:solidFill>
            </a:endParaRPr>
          </a:p>
        </p:txBody>
      </p:sp>
      <p:pic>
        <p:nvPicPr>
          <p:cNvPr id="6" name="Рисунок 5" descr="загруженное (4).jpg"/>
          <p:cNvPicPr>
            <a:picLocks noChangeAspect="1"/>
          </p:cNvPicPr>
          <p:nvPr/>
        </p:nvPicPr>
        <p:blipFill>
          <a:blip r:embed="rId3"/>
          <a:stretch>
            <a:fillRect/>
          </a:stretch>
        </p:blipFill>
        <p:spPr>
          <a:xfrm>
            <a:off x="71439" y="928670"/>
            <a:ext cx="4429123" cy="33048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9" presetClass="entr" presetSubtype="0" fill="hold" grpId="0" nodeType="afterEffect">
                                  <p:stCondLst>
                                    <p:cond delay="100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dissolve">
                                      <p:cBhvr>
                                        <p:cTn id="13" dur="500"/>
                                        <p:tgtEl>
                                          <p:spTgt spid="4">
                                            <p:txEl>
                                              <p:pRg st="0" end="0"/>
                                            </p:txEl>
                                          </p:spTgt>
                                        </p:tgtEl>
                                      </p:cBhvr>
                                    </p:animEffect>
                                  </p:childTnLst>
                                </p:cTn>
                              </p:par>
                            </p:childTnLst>
                          </p:cTn>
                        </p:par>
                        <p:par>
                          <p:cTn id="14" fill="hold">
                            <p:stCondLst>
                              <p:cond delay="2500"/>
                            </p:stCondLst>
                            <p:childTnLst>
                              <p:par>
                                <p:cTn id="15" presetID="9" presetClass="entr" presetSubtype="0" fill="hold" grpId="0" nodeType="afterEffect">
                                  <p:stCondLst>
                                    <p:cond delay="100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dissolve">
                                      <p:cBhvr>
                                        <p:cTn id="17" dur="500"/>
                                        <p:tgtEl>
                                          <p:spTgt spid="4">
                                            <p:txEl>
                                              <p:pRg st="1" end="1"/>
                                            </p:txEl>
                                          </p:spTgt>
                                        </p:tgtEl>
                                      </p:cBhvr>
                                    </p:animEffect>
                                  </p:childTnLst>
                                </p:cTn>
                              </p:par>
                              <p:par>
                                <p:cTn id="18" presetID="9" presetClass="entr" presetSubtype="0" fill="hold" grpId="0"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dissolv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142844" y="3071811"/>
            <a:ext cx="8786875" cy="714380"/>
          </a:xfrm>
        </p:spPr>
        <p:txBody>
          <a:bodyPr>
            <a:normAutofit fontScale="92500"/>
          </a:bodyPr>
          <a:lstStyle/>
          <a:p>
            <a:pPr marL="0" indent="0">
              <a:spcBef>
                <a:spcPts val="0"/>
              </a:spcBef>
              <a:buNone/>
            </a:pPr>
            <a:r>
              <a:rPr lang="en-US" sz="1600" dirty="0" smtClean="0"/>
              <a:t>We  have 4 seasons. There is extreme continental climate in Kazakhstan, therefore the temperature in winter reaches -35</a:t>
            </a:r>
            <a:r>
              <a:rPr lang="en-US" sz="1600" baseline="30000" dirty="0" smtClean="0"/>
              <a:t>0 </a:t>
            </a:r>
            <a:r>
              <a:rPr lang="en-US" sz="1600" dirty="0" smtClean="0"/>
              <a:t>C , and in summer 35</a:t>
            </a:r>
            <a:r>
              <a:rPr lang="en-US" sz="1600" baseline="30000" dirty="0" smtClean="0"/>
              <a:t>0  </a:t>
            </a:r>
            <a:r>
              <a:rPr lang="en-US" sz="1600" dirty="0" smtClean="0"/>
              <a:t>C of heat , in spring and in autumn  from  0</a:t>
            </a:r>
            <a:r>
              <a:rPr lang="en-US" sz="1600" baseline="30000" dirty="0" smtClean="0"/>
              <a:t>0 </a:t>
            </a:r>
            <a:r>
              <a:rPr lang="en-US" sz="1600" dirty="0" smtClean="0"/>
              <a:t>C   to  10</a:t>
            </a:r>
            <a:r>
              <a:rPr lang="en-US" sz="1600" baseline="30000" dirty="0" smtClean="0"/>
              <a:t>0 </a:t>
            </a:r>
            <a:r>
              <a:rPr lang="en-US" sz="1600" dirty="0" smtClean="0"/>
              <a:t>C.</a:t>
            </a:r>
            <a:endParaRPr lang="en-US" sz="1600" baseline="30000" dirty="0" smtClean="0"/>
          </a:p>
        </p:txBody>
      </p:sp>
      <p:pic>
        <p:nvPicPr>
          <p:cNvPr id="5" name="Содержимое 14" descr="загруженное (8.jpg"/>
          <p:cNvPicPr>
            <a:picLocks noChangeAspect="1"/>
          </p:cNvPicPr>
          <p:nvPr/>
        </p:nvPicPr>
        <p:blipFill>
          <a:blip r:embed="rId3"/>
          <a:stretch>
            <a:fillRect/>
          </a:stretch>
        </p:blipFill>
        <p:spPr>
          <a:xfrm>
            <a:off x="357158" y="0"/>
            <a:ext cx="3720305" cy="2786058"/>
          </a:xfrm>
          <a:prstGeom prst="rect">
            <a:avLst/>
          </a:prstGeom>
        </p:spPr>
      </p:pic>
      <p:sp>
        <p:nvSpPr>
          <p:cNvPr id="6" name="TextBox 5"/>
          <p:cNvSpPr txBox="1"/>
          <p:nvPr/>
        </p:nvSpPr>
        <p:spPr>
          <a:xfrm>
            <a:off x="285720" y="-23"/>
            <a:ext cx="2000264" cy="707886"/>
          </a:xfrm>
          <a:prstGeom prst="rect">
            <a:avLst/>
          </a:prstGeom>
          <a:noFill/>
        </p:spPr>
        <p:txBody>
          <a:bodyPr wrap="square" rtlCol="0">
            <a:spAutoFit/>
          </a:bodyPr>
          <a:lstStyle/>
          <a:p>
            <a:r>
              <a:rPr lang="en-US" sz="4000" b="1" dirty="0" smtClean="0">
                <a:latin typeface="French Script MT" pitchFamily="66" charset="0"/>
              </a:rPr>
              <a:t>Winter</a:t>
            </a:r>
            <a:endParaRPr lang="ru-RU" sz="4000" b="1" dirty="0"/>
          </a:p>
        </p:txBody>
      </p:sp>
      <p:pic>
        <p:nvPicPr>
          <p:cNvPr id="7" name="Содержимое 18" descr="images (16).jpg"/>
          <p:cNvPicPr>
            <a:picLocks noChangeAspect="1"/>
          </p:cNvPicPr>
          <p:nvPr/>
        </p:nvPicPr>
        <p:blipFill>
          <a:blip r:embed="rId4"/>
          <a:stretch>
            <a:fillRect/>
          </a:stretch>
        </p:blipFill>
        <p:spPr>
          <a:xfrm>
            <a:off x="5000628" y="0"/>
            <a:ext cx="3786215" cy="2793130"/>
          </a:xfrm>
          <a:prstGeom prst="rect">
            <a:avLst/>
          </a:prstGeom>
        </p:spPr>
      </p:pic>
      <p:sp>
        <p:nvSpPr>
          <p:cNvPr id="8" name="TextBox 7"/>
          <p:cNvSpPr txBox="1"/>
          <p:nvPr/>
        </p:nvSpPr>
        <p:spPr>
          <a:xfrm>
            <a:off x="6858017" y="119698"/>
            <a:ext cx="2071703" cy="523220"/>
          </a:xfrm>
          <a:prstGeom prst="rect">
            <a:avLst/>
          </a:prstGeom>
          <a:noFill/>
        </p:spPr>
        <p:txBody>
          <a:bodyPr wrap="square" rtlCol="0">
            <a:spAutoFit/>
          </a:bodyPr>
          <a:lstStyle/>
          <a:p>
            <a:r>
              <a:rPr lang="en-US" sz="2800" b="1" dirty="0" smtClean="0">
                <a:latin typeface="Forte" pitchFamily="66" charset="0"/>
              </a:rPr>
              <a:t>        Spring</a:t>
            </a:r>
            <a:endParaRPr lang="ru-RU" sz="2800" b="1" dirty="0"/>
          </a:p>
        </p:txBody>
      </p:sp>
      <p:pic>
        <p:nvPicPr>
          <p:cNvPr id="9" name="Рисунок 8" descr="images (17).jpg"/>
          <p:cNvPicPr>
            <a:picLocks noChangeAspect="1"/>
          </p:cNvPicPr>
          <p:nvPr/>
        </p:nvPicPr>
        <p:blipFill>
          <a:blip r:embed="rId5"/>
          <a:stretch>
            <a:fillRect/>
          </a:stretch>
        </p:blipFill>
        <p:spPr>
          <a:xfrm>
            <a:off x="5143505" y="3786191"/>
            <a:ext cx="3802203" cy="2847982"/>
          </a:xfrm>
          <a:prstGeom prst="rect">
            <a:avLst/>
          </a:prstGeom>
        </p:spPr>
      </p:pic>
      <p:sp>
        <p:nvSpPr>
          <p:cNvPr id="10" name="TextBox 9"/>
          <p:cNvSpPr txBox="1"/>
          <p:nvPr/>
        </p:nvSpPr>
        <p:spPr>
          <a:xfrm>
            <a:off x="6858017" y="3786190"/>
            <a:ext cx="2071703" cy="923330"/>
          </a:xfrm>
          <a:prstGeom prst="rect">
            <a:avLst/>
          </a:prstGeom>
          <a:noFill/>
        </p:spPr>
        <p:txBody>
          <a:bodyPr wrap="square" rtlCol="0">
            <a:spAutoFit/>
          </a:bodyPr>
          <a:lstStyle/>
          <a:p>
            <a:r>
              <a:rPr lang="en-US" sz="5400" b="1" dirty="0" smtClean="0">
                <a:latin typeface="French Script MT" pitchFamily="66" charset="0"/>
              </a:rPr>
              <a:t>Summer</a:t>
            </a:r>
            <a:endParaRPr lang="ru-RU" sz="5400" b="1" dirty="0"/>
          </a:p>
        </p:txBody>
      </p:sp>
      <p:pic>
        <p:nvPicPr>
          <p:cNvPr id="15" name="Рисунок 14" descr="images (4).jpg"/>
          <p:cNvPicPr>
            <a:picLocks noChangeAspect="1"/>
          </p:cNvPicPr>
          <p:nvPr/>
        </p:nvPicPr>
        <p:blipFill>
          <a:blip r:embed="rId6"/>
          <a:stretch>
            <a:fillRect/>
          </a:stretch>
        </p:blipFill>
        <p:spPr>
          <a:xfrm>
            <a:off x="3786183" y="0"/>
            <a:ext cx="1571628" cy="1571628"/>
          </a:xfrm>
          <a:prstGeom prst="ellipse">
            <a:avLst/>
          </a:prstGeom>
          <a:ln>
            <a:noFill/>
          </a:ln>
          <a:effectLst>
            <a:softEdge rad="112500"/>
          </a:effectLst>
        </p:spPr>
      </p:pic>
      <p:pic>
        <p:nvPicPr>
          <p:cNvPr id="17" name="Содержимое 16" descr="images (19).jpg"/>
          <p:cNvPicPr>
            <a:picLocks noGrp="1" noChangeAspect="1"/>
          </p:cNvPicPr>
          <p:nvPr>
            <p:ph sz="half" idx="2"/>
          </p:nvPr>
        </p:nvPicPr>
        <p:blipFill>
          <a:blip r:embed="rId7"/>
          <a:stretch>
            <a:fillRect/>
          </a:stretch>
        </p:blipFill>
        <p:spPr>
          <a:xfrm>
            <a:off x="214282" y="3786190"/>
            <a:ext cx="4071935" cy="2786082"/>
          </a:xfrm>
        </p:spPr>
      </p:pic>
      <p:sp>
        <p:nvSpPr>
          <p:cNvPr id="19" name="TextBox 18"/>
          <p:cNvSpPr txBox="1"/>
          <p:nvPr/>
        </p:nvSpPr>
        <p:spPr>
          <a:xfrm>
            <a:off x="357159" y="4000504"/>
            <a:ext cx="1714512" cy="584775"/>
          </a:xfrm>
          <a:prstGeom prst="rect">
            <a:avLst/>
          </a:prstGeom>
          <a:noFill/>
        </p:spPr>
        <p:txBody>
          <a:bodyPr wrap="square" rtlCol="0">
            <a:spAutoFit/>
          </a:bodyPr>
          <a:lstStyle/>
          <a:p>
            <a:r>
              <a:rPr lang="en-US" sz="3200" dirty="0" smtClean="0">
                <a:latin typeface="Forte" pitchFamily="66" charset="0"/>
              </a:rPr>
              <a:t>Autumn</a:t>
            </a:r>
            <a:endParaRPr lang="ru-RU" sz="3200" dirty="0"/>
          </a:p>
        </p:txBody>
      </p:sp>
      <p:pic>
        <p:nvPicPr>
          <p:cNvPr id="3075" name="Picture 3" descr="C:\Program Files\Microsoft Office\MEDIA\CAGCAT10\j0298897.wmf"/>
          <p:cNvPicPr>
            <a:picLocks noChangeAspect="1" noChangeArrowheads="1"/>
          </p:cNvPicPr>
          <p:nvPr/>
        </p:nvPicPr>
        <p:blipFill>
          <a:blip r:embed="rId8"/>
          <a:srcRect/>
          <a:stretch>
            <a:fillRect/>
          </a:stretch>
        </p:blipFill>
        <p:spPr bwMode="auto">
          <a:xfrm>
            <a:off x="4143372" y="5779812"/>
            <a:ext cx="1234357" cy="1078188"/>
          </a:xfrm>
          <a:prstGeom prst="rect">
            <a:avLst/>
          </a:prstGeom>
          <a:noFill/>
        </p:spPr>
      </p:pic>
      <p:sp>
        <p:nvSpPr>
          <p:cNvPr id="14" name="TextBox 13"/>
          <p:cNvSpPr txBox="1"/>
          <p:nvPr/>
        </p:nvSpPr>
        <p:spPr>
          <a:xfrm>
            <a:off x="5000628" y="2357430"/>
            <a:ext cx="3071834" cy="338554"/>
          </a:xfrm>
          <a:prstGeom prst="rect">
            <a:avLst/>
          </a:prstGeom>
          <a:noFill/>
        </p:spPr>
        <p:txBody>
          <a:bodyPr wrap="square" rtlCol="0">
            <a:spAutoFit/>
          </a:bodyPr>
          <a:lstStyle/>
          <a:p>
            <a:r>
              <a:rPr lang="en-US" sz="1600" b="1" dirty="0" smtClean="0">
                <a:ln w="10541" cmpd="sng">
                  <a:solidFill>
                    <a:srgbClr val="7D7D7D">
                      <a:tint val="100000"/>
                      <a:shade val="100000"/>
                      <a:satMod val="110000"/>
                    </a:srgbClr>
                  </a:solidFill>
                  <a:prstDash val="solid"/>
                </a:ln>
                <a:solidFill>
                  <a:srgbClr val="FFCCFF"/>
                </a:solidFill>
                <a:latin typeface="Forte" pitchFamily="66" charset="0"/>
              </a:rPr>
              <a:t>The steppe covered with tulips</a:t>
            </a:r>
            <a:endParaRPr lang="ru-RU" sz="1600" b="1" dirty="0">
              <a:ln w="10541" cmpd="sng">
                <a:solidFill>
                  <a:srgbClr val="7D7D7D">
                    <a:tint val="100000"/>
                    <a:shade val="100000"/>
                    <a:satMod val="110000"/>
                  </a:srgbClr>
                </a:solidFill>
                <a:prstDash val="solid"/>
              </a:ln>
              <a:solidFill>
                <a:srgbClr val="FFCCFF"/>
              </a:solidFill>
            </a:endParaRPr>
          </a:p>
        </p:txBody>
      </p:sp>
    </p:spTree>
  </p:cSld>
  <p:clrMapOvr>
    <a:masterClrMapping/>
  </p:clrMapOvr>
  <p:transition>
    <p:fade thruBlk="1"/>
    <p:sndAc>
      <p:stSnd>
        <p:snd r:embed="rId2" name="arrow.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800" decel="100000"/>
                                        <p:tgtEl>
                                          <p:spTgt spid="7"/>
                                        </p:tgtEl>
                                      </p:cBhvr>
                                    </p:animEffect>
                                    <p:anim calcmode="lin" valueType="num">
                                      <p:cBhvr>
                                        <p:cTn id="16" dur="800" decel="100000" fill="hold"/>
                                        <p:tgtEl>
                                          <p:spTgt spid="7"/>
                                        </p:tgtEl>
                                        <p:attrNameLst>
                                          <p:attrName>style.rotation</p:attrName>
                                        </p:attrNameLst>
                                      </p:cBhvr>
                                      <p:tavLst>
                                        <p:tav tm="0">
                                          <p:val>
                                            <p:fltVal val="-90"/>
                                          </p:val>
                                        </p:tav>
                                        <p:tav tm="100000">
                                          <p:val>
                                            <p:fltVal val="0"/>
                                          </p:val>
                                        </p:tav>
                                      </p:tavLst>
                                    </p:anim>
                                    <p:anim calcmode="lin" valueType="num">
                                      <p:cBhvr>
                                        <p:cTn id="17" dur="800" decel="100000" fill="hold"/>
                                        <p:tgtEl>
                                          <p:spTgt spid="7"/>
                                        </p:tgtEl>
                                        <p:attrNameLst>
                                          <p:attrName>ppt_x</p:attrName>
                                        </p:attrNameLst>
                                      </p:cBhvr>
                                      <p:tavLst>
                                        <p:tav tm="0">
                                          <p:val>
                                            <p:strVal val="#ppt_x+0.4"/>
                                          </p:val>
                                        </p:tav>
                                        <p:tav tm="100000">
                                          <p:val>
                                            <p:strVal val="#ppt_x-0.05"/>
                                          </p:val>
                                        </p:tav>
                                      </p:tavLst>
                                    </p:anim>
                                    <p:anim calcmode="lin" valueType="num">
                                      <p:cBhvr>
                                        <p:cTn id="18" dur="800" decel="100000" fill="hold"/>
                                        <p:tgtEl>
                                          <p:spTgt spid="7"/>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par>
                                <p:cTn id="21" presetID="31" presetClass="entr" presetSubtype="0" fill="hold" nodeType="withEffect">
                                  <p:stCondLst>
                                    <p:cond delay="0"/>
                                  </p:stCondLst>
                                  <p:iterate type="lt">
                                    <p:tmPct val="5000"/>
                                  </p:iterate>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90"/>
                                          </p:val>
                                        </p:tav>
                                        <p:tav tm="100000">
                                          <p:val>
                                            <p:fltVal val="0"/>
                                          </p:val>
                                        </p:tav>
                                      </p:tavLst>
                                    </p:anim>
                                    <p:animEffect transition="in" filter="fade">
                                      <p:cBhvr>
                                        <p:cTn id="26" dur="1000"/>
                                        <p:tgtEl>
                                          <p:spTgt spid="17"/>
                                        </p:tgtEl>
                                      </p:cBhvr>
                                    </p:animEffect>
                                  </p:childTnLst>
                                </p:cTn>
                              </p:par>
                              <p:par>
                                <p:cTn id="27" presetID="31" presetClass="entr" presetSubtype="0" fill="hold" nodeType="withEffect">
                                  <p:stCondLst>
                                    <p:cond delay="0"/>
                                  </p:stCondLst>
                                  <p:iterate type="lt">
                                    <p:tmPct val="5000"/>
                                  </p:iterate>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fltVal val="0"/>
                                          </p:val>
                                        </p:tav>
                                        <p:tav tm="100000">
                                          <p:val>
                                            <p:strVal val="#ppt_w"/>
                                          </p:val>
                                        </p:tav>
                                      </p:tavLst>
                                    </p:anim>
                                    <p:anim calcmode="lin" valueType="num">
                                      <p:cBhvr>
                                        <p:cTn id="30" dur="1000" fill="hold"/>
                                        <p:tgtEl>
                                          <p:spTgt spid="9"/>
                                        </p:tgtEl>
                                        <p:attrNameLst>
                                          <p:attrName>ppt_h</p:attrName>
                                        </p:attrNameLst>
                                      </p:cBhvr>
                                      <p:tavLst>
                                        <p:tav tm="0">
                                          <p:val>
                                            <p:fltVal val="0"/>
                                          </p:val>
                                        </p:tav>
                                        <p:tav tm="100000">
                                          <p:val>
                                            <p:strVal val="#ppt_h"/>
                                          </p:val>
                                        </p:tav>
                                      </p:tavLst>
                                    </p:anim>
                                    <p:anim calcmode="lin" valueType="num">
                                      <p:cBhvr>
                                        <p:cTn id="31" dur="1000" fill="hold"/>
                                        <p:tgtEl>
                                          <p:spTgt spid="9"/>
                                        </p:tgtEl>
                                        <p:attrNameLst>
                                          <p:attrName>style.rotation</p:attrName>
                                        </p:attrNameLst>
                                      </p:cBhvr>
                                      <p:tavLst>
                                        <p:tav tm="0">
                                          <p:val>
                                            <p:fltVal val="90"/>
                                          </p:val>
                                        </p:tav>
                                        <p:tav tm="100000">
                                          <p:val>
                                            <p:fltVal val="0"/>
                                          </p:val>
                                        </p:tav>
                                      </p:tavLst>
                                    </p:anim>
                                    <p:animEffect transition="in" filter="fade">
                                      <p:cBhvr>
                                        <p:cTn id="32" dur="1000"/>
                                        <p:tgtEl>
                                          <p:spTgt spid="9"/>
                                        </p:tgtEl>
                                      </p:cBhvr>
                                    </p:animEffect>
                                  </p:childTnLst>
                                </p:cTn>
                              </p:par>
                              <p:par>
                                <p:cTn id="33" presetID="9" presetClass="entr" presetSubtype="0" fill="hold" grpId="1" nodeType="withEffect">
                                  <p:stCondLst>
                                    <p:cond delay="0"/>
                                  </p:stCondLst>
                                  <p:iterate type="lt">
                                    <p:tmPct val="0"/>
                                  </p:iterate>
                                  <p:childTnLst>
                                    <p:set>
                                      <p:cBhvr>
                                        <p:cTn id="34" dur="1" fill="hold">
                                          <p:stCondLst>
                                            <p:cond delay="0"/>
                                          </p:stCondLst>
                                        </p:cTn>
                                        <p:tgtEl>
                                          <p:spTgt spid="6"/>
                                        </p:tgtEl>
                                        <p:attrNameLst>
                                          <p:attrName>style.visibility</p:attrName>
                                        </p:attrNameLst>
                                      </p:cBhvr>
                                      <p:to>
                                        <p:strVal val="visible"/>
                                      </p:to>
                                    </p:set>
                                    <p:animEffect transition="in" filter="dissolve">
                                      <p:cBhvr>
                                        <p:cTn id="35" dur="500"/>
                                        <p:tgtEl>
                                          <p:spTgt spid="6"/>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par>
                                <p:cTn id="39" presetID="47"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22" presetClass="entr" presetSubtype="4" fill="hold" grpId="0" nodeType="afterEffect">
                                  <p:stCondLst>
                                    <p:cond delay="500"/>
                                  </p:stCondLst>
                                  <p:childTnLst>
                                    <p:set>
                                      <p:cBhvr>
                                        <p:cTn id="51" dur="1" fill="hold">
                                          <p:stCondLst>
                                            <p:cond delay="0"/>
                                          </p:stCondLst>
                                        </p:cTn>
                                        <p:tgtEl>
                                          <p:spTgt spid="3">
                                            <p:txEl>
                                              <p:pRg st="0" end="0"/>
                                            </p:txEl>
                                          </p:spTgt>
                                        </p:tgtEl>
                                        <p:attrNameLst>
                                          <p:attrName>style.visibility</p:attrName>
                                        </p:attrNameLst>
                                      </p:cBhvr>
                                      <p:to>
                                        <p:strVal val="visible"/>
                                      </p:to>
                                    </p:set>
                                    <p:animEffect transition="in" filter="wipe(down)">
                                      <p:cBhvr>
                                        <p:cTn id="52" dur="500"/>
                                        <p:tgtEl>
                                          <p:spTgt spid="3">
                                            <p:txEl>
                                              <p:pRg st="0" end="0"/>
                                            </p:txEl>
                                          </p:spTgt>
                                        </p:tgtEl>
                                      </p:cBhvr>
                                    </p:animEffect>
                                  </p:childTnLst>
                                </p:cTn>
                              </p:par>
                              <p:par>
                                <p:cTn id="53" presetID="1" presetClass="entr" presetSubtype="0" fill="hold" grpId="0" nodeType="withEffect">
                                  <p:stCondLst>
                                    <p:cond delay="50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1"/>
      <p:bldP spid="8" grpId="0"/>
      <p:bldP spid="10" grpId="0"/>
      <p:bldP spid="19"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85729"/>
            <a:ext cx="8901082" cy="571503"/>
          </a:xfrm>
        </p:spPr>
        <p:txBody>
          <a:bodyPr>
            <a:noAutofit/>
          </a:bodyPr>
          <a:lstStyle/>
          <a:p>
            <a:r>
              <a:rPr lang="en-US" sz="4000" b="1" dirty="0" smtClean="0">
                <a:latin typeface="Bradley Hand ITC" pitchFamily="66" charset="0"/>
              </a:rPr>
              <a:t>Astana  </a:t>
            </a:r>
            <a:r>
              <a:rPr lang="en-US" sz="4000" b="1" dirty="0" smtClean="0">
                <a:latin typeface="Baskerville Old Face" pitchFamily="18" charset="0"/>
              </a:rPr>
              <a:t>&amp;</a:t>
            </a:r>
            <a:r>
              <a:rPr lang="en-US" sz="4000" b="1" dirty="0" smtClean="0">
                <a:latin typeface="Bradley Hand ITC" pitchFamily="66" charset="0"/>
              </a:rPr>
              <a:t>  Baiterek  Monument</a:t>
            </a:r>
            <a:endParaRPr lang="ru-RU" sz="4000" b="1" dirty="0"/>
          </a:p>
        </p:txBody>
      </p:sp>
      <p:sp>
        <p:nvSpPr>
          <p:cNvPr id="4" name="Содержимое 3"/>
          <p:cNvSpPr>
            <a:spLocks noGrp="1"/>
          </p:cNvSpPr>
          <p:nvPr>
            <p:ph sz="half" idx="2"/>
          </p:nvPr>
        </p:nvSpPr>
        <p:spPr>
          <a:xfrm>
            <a:off x="4286248" y="1142984"/>
            <a:ext cx="4714876" cy="4143404"/>
          </a:xfrm>
        </p:spPr>
        <p:txBody>
          <a:bodyPr>
            <a:noAutofit/>
          </a:bodyPr>
          <a:lstStyle/>
          <a:p>
            <a:pPr marL="0" indent="0">
              <a:spcBef>
                <a:spcPts val="0"/>
              </a:spcBef>
              <a:buNone/>
            </a:pPr>
            <a:r>
              <a:rPr lang="en-GB" sz="1600" dirty="0" smtClean="0"/>
              <a:t>Astana, the capital of the Republic of Kazakhstan since 1997, is situated on a picturesque bank of the Ishim River.</a:t>
            </a:r>
            <a:endParaRPr lang="ru-RU" sz="1600" dirty="0" smtClean="0"/>
          </a:p>
          <a:p>
            <a:pPr marL="0" indent="0">
              <a:spcBef>
                <a:spcPts val="0"/>
              </a:spcBef>
              <a:buNone/>
            </a:pPr>
            <a:r>
              <a:rPr lang="en-GB" sz="1600" dirty="0" smtClean="0"/>
              <a:t>The Astana Baiterek Monument (Baiterek Tower) has become the city's symbol and its main landmark. The Baiterek Tower symbolizes a fairytale tree of life described in the legends of the Kazakh people. According to the saga, a magic bird called Samruk layed an egg in the branches of this tree. So this monument represents a "tree" with an egg on top (22 metres in size). The height of the construction is 105 meters. At the mark of 97 meters there is an observation deck providing a bird's eye view of the city. The figure of 97 was not chosen at random. It symbolizes the year (1997) of relocating the capital city of Kazakhstan from Almaty to Astana. </a:t>
            </a:r>
          </a:p>
          <a:p>
            <a:pPr marL="0" indent="0">
              <a:spcBef>
                <a:spcPts val="0"/>
              </a:spcBef>
              <a:buNone/>
            </a:pPr>
            <a:r>
              <a:rPr lang="en-GB" sz="1600" dirty="0" smtClean="0"/>
              <a:t>The Baiterek Tower accommodates an art gallery, a large </a:t>
            </a:r>
            <a:r>
              <a:rPr lang="en-GB" sz="1600" b="1" dirty="0" smtClean="0"/>
              <a:t>aquarium</a:t>
            </a:r>
            <a:r>
              <a:rPr lang="en-GB" sz="1600" dirty="0" smtClean="0"/>
              <a:t> and a </a:t>
            </a:r>
            <a:r>
              <a:rPr lang="en-GB" sz="1600" b="1" dirty="0" smtClean="0"/>
              <a:t>restaurant</a:t>
            </a:r>
            <a:r>
              <a:rPr lang="en-GB" sz="1600" dirty="0" smtClean="0"/>
              <a:t>. </a:t>
            </a:r>
          </a:p>
          <a:p>
            <a:pPr marL="0" indent="0">
              <a:spcBef>
                <a:spcPts val="0"/>
              </a:spcBef>
              <a:buNone/>
            </a:pPr>
            <a:r>
              <a:rPr lang="en-GB" sz="1600" dirty="0" smtClean="0"/>
              <a:t>In 1999 by decision of UNESCO, Astana was awarded the title of World City. </a:t>
            </a:r>
            <a:endParaRPr lang="ru-RU" sz="1600" dirty="0" smtClean="0"/>
          </a:p>
          <a:p>
            <a:pPr marL="0" indent="0">
              <a:spcBef>
                <a:spcPts val="0"/>
              </a:spcBef>
              <a:buNone/>
            </a:pPr>
            <a:endParaRPr lang="ru-RU" sz="1600" dirty="0" smtClean="0"/>
          </a:p>
        </p:txBody>
      </p:sp>
      <p:pic>
        <p:nvPicPr>
          <p:cNvPr id="7" name="Рисунок 6" descr="загруженное (1).jpg"/>
          <p:cNvPicPr>
            <a:picLocks noChangeAspect="1"/>
          </p:cNvPicPr>
          <p:nvPr/>
        </p:nvPicPr>
        <p:blipFill>
          <a:blip r:embed="rId3"/>
          <a:stretch>
            <a:fillRect/>
          </a:stretch>
        </p:blipFill>
        <p:spPr>
          <a:xfrm>
            <a:off x="142844" y="1100381"/>
            <a:ext cx="4143404" cy="2757247"/>
          </a:xfrm>
          <a:prstGeom prst="rect">
            <a:avLst/>
          </a:prstGeom>
        </p:spPr>
      </p:pic>
      <p:pic>
        <p:nvPicPr>
          <p:cNvPr id="9" name="Рисунок 8" descr="загруженное (2).jpg"/>
          <p:cNvPicPr>
            <a:picLocks noChangeAspect="1"/>
          </p:cNvPicPr>
          <p:nvPr/>
        </p:nvPicPr>
        <p:blipFill>
          <a:blip r:embed="rId4"/>
          <a:stretch>
            <a:fillRect/>
          </a:stretch>
        </p:blipFill>
        <p:spPr>
          <a:xfrm>
            <a:off x="142844" y="3929066"/>
            <a:ext cx="4143404" cy="2782431"/>
          </a:xfrm>
          <a:prstGeom prst="rect">
            <a:avLst/>
          </a:prstGeom>
        </p:spPr>
      </p:pic>
      <p:sp>
        <p:nvSpPr>
          <p:cNvPr id="14" name="TextBox 13"/>
          <p:cNvSpPr txBox="1"/>
          <p:nvPr/>
        </p:nvSpPr>
        <p:spPr>
          <a:xfrm>
            <a:off x="285720" y="3929066"/>
            <a:ext cx="4857784" cy="338554"/>
          </a:xfrm>
          <a:prstGeom prst="rect">
            <a:avLst/>
          </a:prstGeom>
          <a:noFill/>
        </p:spPr>
        <p:txBody>
          <a:bodyPr wrap="square" rtlCol="0">
            <a:spAutoFit/>
          </a:bodyPr>
          <a:lstStyle/>
          <a:p>
            <a:r>
              <a:rPr lang="en-US" sz="1600" dirty="0" smtClean="0">
                <a:latin typeface="Baskerville Old Face" pitchFamily="18" charset="0"/>
              </a:rPr>
              <a:t>This is  quay  of the Ishim River.   </a:t>
            </a:r>
            <a:endParaRPr lang="ru-RU" sz="1600" dirty="0"/>
          </a:p>
        </p:txBody>
      </p:sp>
      <p:sp>
        <p:nvSpPr>
          <p:cNvPr id="15" name="TextBox 14"/>
          <p:cNvSpPr txBox="1"/>
          <p:nvPr/>
        </p:nvSpPr>
        <p:spPr>
          <a:xfrm>
            <a:off x="2571736" y="1214422"/>
            <a:ext cx="1571636" cy="577081"/>
          </a:xfrm>
          <a:prstGeom prst="rect">
            <a:avLst/>
          </a:prstGeom>
          <a:noFill/>
        </p:spPr>
        <p:txBody>
          <a:bodyPr wrap="square" rtlCol="0">
            <a:spAutoFit/>
          </a:bodyPr>
          <a:lstStyle/>
          <a:p>
            <a:r>
              <a:rPr lang="en-GB" sz="1050" dirty="0" smtClean="0"/>
              <a:t>Height: 97m, height with a spire- 105m; Sphere’s diameter: 22m. </a:t>
            </a:r>
            <a:endParaRPr lang="ru-RU" sz="1050" dirty="0"/>
          </a:p>
        </p:txBody>
      </p:sp>
    </p:spTree>
  </p:cSld>
  <p:clrMapOvr>
    <a:masterClrMapping/>
  </p:clrMapOvr>
  <p:transition>
    <p:newsflash/>
    <p:sndAc>
      <p:stSnd>
        <p:snd r:embed="rId2" name="wind.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down)">
                                      <p:cBhvr>
                                        <p:cTn id="13" dur="500"/>
                                        <p:tgtEl>
                                          <p:spTgt spid="4">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ipe(down)">
                                      <p:cBhvr>
                                        <p:cTn id="1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285729"/>
            <a:ext cx="8686800" cy="5794397"/>
          </a:xfrm>
        </p:spPr>
        <p:txBody>
          <a:bodyPr>
            <a:normAutofit/>
          </a:bodyPr>
          <a:lstStyle/>
          <a:p>
            <a:pPr>
              <a:buNone/>
            </a:pPr>
            <a:r>
              <a:rPr lang="en-US" dirty="0" smtClean="0">
                <a:latin typeface="Forte" pitchFamily="66" charset="0"/>
                <a:cs typeface="Courier New" pitchFamily="49" charset="0"/>
              </a:rPr>
              <a:t>There are some Kazakh phrases:</a:t>
            </a:r>
          </a:p>
          <a:p>
            <a:pPr>
              <a:buClr>
                <a:schemeClr val="tx1"/>
              </a:buClr>
              <a:buBlip>
                <a:blip r:embed="rId4"/>
              </a:buBlip>
            </a:pPr>
            <a:endParaRPr lang="kk-KZ" dirty="0" smtClean="0"/>
          </a:p>
          <a:p>
            <a:pPr>
              <a:buClr>
                <a:schemeClr val="tx1"/>
              </a:buClr>
              <a:buBlip>
                <a:blip r:embed="rId4"/>
              </a:buBlip>
            </a:pPr>
            <a:r>
              <a:rPr lang="en-US" dirty="0" smtClean="0"/>
              <a:t>Good morning</a:t>
            </a:r>
            <a:r>
              <a:rPr lang="kk-KZ" dirty="0" smtClean="0"/>
              <a:t> !</a:t>
            </a:r>
            <a:r>
              <a:rPr lang="en-US" dirty="0" smtClean="0"/>
              <a:t>  =</a:t>
            </a:r>
            <a:r>
              <a:rPr lang="kk-KZ" dirty="0" smtClean="0"/>
              <a:t> Қайырлы таң  ! </a:t>
            </a:r>
          </a:p>
          <a:p>
            <a:pPr>
              <a:buNone/>
            </a:pPr>
            <a:endParaRPr lang="kk-KZ" b="1" dirty="0" smtClean="0"/>
          </a:p>
          <a:p>
            <a:pPr>
              <a:buClrTx/>
              <a:buBlip>
                <a:blip r:embed="rId4"/>
              </a:buBlip>
            </a:pPr>
            <a:r>
              <a:rPr lang="en-US" dirty="0" smtClean="0"/>
              <a:t>Good afternoon!  = </a:t>
            </a:r>
            <a:r>
              <a:rPr lang="kk-KZ" dirty="0" smtClean="0"/>
              <a:t>Қайырлы күн !</a:t>
            </a:r>
          </a:p>
          <a:p>
            <a:pPr>
              <a:buNone/>
            </a:pPr>
            <a:endParaRPr lang="en-US" dirty="0" smtClean="0"/>
          </a:p>
          <a:p>
            <a:pPr>
              <a:buBlip>
                <a:blip r:embed="rId4"/>
              </a:buBlip>
            </a:pPr>
            <a:r>
              <a:rPr lang="en-US" dirty="0" smtClean="0"/>
              <a:t>Good evening ! =</a:t>
            </a:r>
            <a:r>
              <a:rPr lang="kk-KZ" dirty="0" smtClean="0"/>
              <a:t> Қайырлы кеш !</a:t>
            </a:r>
          </a:p>
          <a:p>
            <a:pPr>
              <a:buNone/>
            </a:pPr>
            <a:endParaRPr lang="en-US" dirty="0" smtClean="0"/>
          </a:p>
          <a:p>
            <a:pPr>
              <a:buBlip>
                <a:blip r:embed="rId4"/>
              </a:buBlip>
            </a:pPr>
            <a:r>
              <a:rPr lang="en-US" dirty="0" smtClean="0"/>
              <a:t>How are you ? = </a:t>
            </a:r>
            <a:r>
              <a:rPr lang="kk-KZ" dirty="0" smtClean="0"/>
              <a:t>Қал қалай ?</a:t>
            </a:r>
            <a:endParaRPr lang="en-US" dirty="0" smtClean="0"/>
          </a:p>
        </p:txBody>
      </p:sp>
      <p:pic>
        <p:nvPicPr>
          <p:cNvPr id="3074" name="Picture 2" descr="C:\Program Files\Microsoft Office\MEDIA\CAGCAT10\j0234131.wmf"/>
          <p:cNvPicPr>
            <a:picLocks noChangeAspect="1" noChangeArrowheads="1"/>
          </p:cNvPicPr>
          <p:nvPr/>
        </p:nvPicPr>
        <p:blipFill>
          <a:blip r:embed="rId5"/>
          <a:srcRect/>
          <a:stretch>
            <a:fillRect/>
          </a:stretch>
        </p:blipFill>
        <p:spPr bwMode="auto">
          <a:xfrm rot="21115580">
            <a:off x="7385002" y="877430"/>
            <a:ext cx="1410797" cy="1500198"/>
          </a:xfrm>
          <a:prstGeom prst="rect">
            <a:avLst/>
          </a:prstGeom>
          <a:noFill/>
        </p:spPr>
      </p:pic>
      <p:pic>
        <p:nvPicPr>
          <p:cNvPr id="5122" name="Picture 2" descr="C:\Program Files\Microsoft Office\MEDIA\CAGCAT10\j0199283.wmf"/>
          <p:cNvPicPr>
            <a:picLocks noChangeAspect="1" noChangeArrowheads="1"/>
          </p:cNvPicPr>
          <p:nvPr/>
        </p:nvPicPr>
        <p:blipFill>
          <a:blip r:embed="rId6"/>
          <a:srcRect/>
          <a:stretch>
            <a:fillRect/>
          </a:stretch>
        </p:blipFill>
        <p:spPr bwMode="auto">
          <a:xfrm rot="1144292">
            <a:off x="6577614" y="2969985"/>
            <a:ext cx="1840871" cy="1653766"/>
          </a:xfrm>
          <a:prstGeom prst="rect">
            <a:avLst/>
          </a:prstGeom>
          <a:noFill/>
        </p:spPr>
      </p:pic>
      <p:pic>
        <p:nvPicPr>
          <p:cNvPr id="1027" name="Picture 3" descr="C:\Program Files\Microsoft Office\MEDIA\CAGCAT10\j0230876.wmf"/>
          <p:cNvPicPr>
            <a:picLocks noChangeAspect="1" noChangeArrowheads="1"/>
          </p:cNvPicPr>
          <p:nvPr/>
        </p:nvPicPr>
        <p:blipFill>
          <a:blip r:embed="rId7"/>
          <a:srcRect/>
          <a:stretch>
            <a:fillRect/>
          </a:stretch>
        </p:blipFill>
        <p:spPr bwMode="auto">
          <a:xfrm rot="20548099">
            <a:off x="6425569" y="4999289"/>
            <a:ext cx="1638659" cy="165022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1" name="Рисунок 10" descr="l_sunny.gif"/>
          <p:cNvPicPr>
            <a:picLocks noChangeAspect="1"/>
          </p:cNvPicPr>
          <p:nvPr/>
        </p:nvPicPr>
        <p:blipFill>
          <a:blip r:embed="rId8"/>
          <a:stretch>
            <a:fillRect/>
          </a:stretch>
        </p:blipFill>
        <p:spPr>
          <a:xfrm>
            <a:off x="285720" y="785795"/>
            <a:ext cx="697767" cy="71438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wipe(down)">
                                      <p:cBhvr>
                                        <p:cTn id="16" dur="500"/>
                                        <p:tgtEl>
                                          <p:spTgt spid="3">
                                            <p:txEl>
                                              <p:pRg st="6" end="6"/>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wipe(down)">
                                      <p:cBhvr>
                                        <p:cTn id="1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9" y="285729"/>
            <a:ext cx="8458200" cy="520700"/>
          </a:xfrm>
        </p:spPr>
        <p:txBody>
          <a:bodyPr/>
          <a:lstStyle/>
          <a:p>
            <a:r>
              <a:rPr lang="en-US" dirty="0" smtClean="0">
                <a:latin typeface="Felix Titling" pitchFamily="82" charset="0"/>
              </a:rPr>
              <a:t>Dish of national kitchen : baursaks</a:t>
            </a:r>
            <a:endParaRPr lang="ru-RU" dirty="0"/>
          </a:p>
        </p:txBody>
      </p:sp>
      <p:sp>
        <p:nvSpPr>
          <p:cNvPr id="12" name="Текст 11"/>
          <p:cNvSpPr>
            <a:spLocks noGrp="1"/>
          </p:cNvSpPr>
          <p:nvPr>
            <p:ph type="body" idx="2"/>
          </p:nvPr>
        </p:nvSpPr>
        <p:spPr>
          <a:xfrm>
            <a:off x="142844" y="785794"/>
            <a:ext cx="3500462" cy="5086352"/>
          </a:xfrm>
        </p:spPr>
        <p:txBody>
          <a:bodyPr>
            <a:noAutofit/>
          </a:bodyPr>
          <a:lstStyle/>
          <a:p>
            <a:r>
              <a:rPr lang="en-US" sz="1600" dirty="0" smtClean="0"/>
              <a:t>Baursaks are  one of the main national dishes  of traditional  kazakh kitchen.</a:t>
            </a:r>
          </a:p>
          <a:p>
            <a:r>
              <a:rPr lang="en-US" sz="1600" dirty="0" smtClean="0"/>
              <a:t>If you want to prepare baursaks  you  need:</a:t>
            </a:r>
          </a:p>
          <a:p>
            <a:pPr>
              <a:buBlip>
                <a:blip r:embed="rId5"/>
              </a:buBlip>
            </a:pPr>
            <a:r>
              <a:rPr lang="en-US" sz="1600" dirty="0" smtClean="0"/>
              <a:t> 0.5 liter of milk;</a:t>
            </a:r>
          </a:p>
          <a:p>
            <a:pPr>
              <a:buBlip>
                <a:blip r:embed="rId5"/>
              </a:buBlip>
            </a:pPr>
            <a:r>
              <a:rPr lang="en-US" sz="1600" dirty="0" smtClean="0"/>
              <a:t> 2 spoons  of mayonnaise ;</a:t>
            </a:r>
          </a:p>
          <a:p>
            <a:pPr>
              <a:buBlip>
                <a:blip r:embed="rId5"/>
              </a:buBlip>
            </a:pPr>
            <a:r>
              <a:rPr lang="en-US" sz="1600" dirty="0" smtClean="0"/>
              <a:t> 2 eggs;</a:t>
            </a:r>
          </a:p>
          <a:p>
            <a:pPr>
              <a:buBlip>
                <a:blip r:embed="rId5"/>
              </a:buBlip>
            </a:pPr>
            <a:r>
              <a:rPr lang="en-US" sz="1600" dirty="0" smtClean="0"/>
              <a:t> 1 spoon of yeast;</a:t>
            </a:r>
          </a:p>
          <a:p>
            <a:pPr>
              <a:buBlip>
                <a:blip r:embed="rId5"/>
              </a:buBlip>
            </a:pPr>
            <a:r>
              <a:rPr lang="en-US" sz="1600" dirty="0" smtClean="0"/>
              <a:t> 1 spoon of sugar;</a:t>
            </a:r>
          </a:p>
          <a:p>
            <a:r>
              <a:rPr lang="en-US" sz="1600" dirty="0" smtClean="0"/>
              <a:t>Mix  salt,  then sugar, yeast  in warm milk .Add mayonnaise and eggs Carefully to mix  knead the dough. Put it in warm place, in order  to rise up. Then cut round pieces of dough. Their  diameters have to be  no t more than  1  cm.</a:t>
            </a:r>
          </a:p>
          <a:p>
            <a:r>
              <a:rPr lang="en-US" sz="1600" dirty="0" smtClean="0"/>
              <a:t>Fry them  in vegetable oil , the pieces of the dough  have to float freely in oil. Fry them until they become golden.</a:t>
            </a:r>
          </a:p>
        </p:txBody>
      </p:sp>
      <p:pic>
        <p:nvPicPr>
          <p:cNvPr id="29" name="Содержимое 28" descr="images.jpg"/>
          <p:cNvPicPr>
            <a:picLocks noGrp="1" noChangeAspect="1"/>
          </p:cNvPicPr>
          <p:nvPr>
            <p:ph sz="half" idx="1"/>
          </p:nvPr>
        </p:nvPicPr>
        <p:blipFill>
          <a:blip r:embed="rId6"/>
          <a:stretch>
            <a:fillRect/>
          </a:stretch>
        </p:blipFill>
        <p:spPr>
          <a:xfrm>
            <a:off x="3786182" y="1214422"/>
            <a:ext cx="4959417" cy="3714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2" name="TextBox 31"/>
          <p:cNvSpPr txBox="1"/>
          <p:nvPr/>
        </p:nvSpPr>
        <p:spPr>
          <a:xfrm>
            <a:off x="1500166" y="6072206"/>
            <a:ext cx="3000396" cy="646331"/>
          </a:xfrm>
          <a:prstGeom prst="rect">
            <a:avLst/>
          </a:prstGeom>
          <a:noFill/>
        </p:spPr>
        <p:txBody>
          <a:bodyPr wrap="square" rtlCol="0">
            <a:spAutoFit/>
          </a:bodyPr>
          <a:lstStyle/>
          <a:p>
            <a:r>
              <a:rPr lang="en-US" sz="3600" dirty="0" smtClean="0">
                <a:latin typeface="Forte" pitchFamily="66" charset="0"/>
              </a:rPr>
              <a:t> </a:t>
            </a:r>
            <a:r>
              <a:rPr lang="en-US" sz="3600" dirty="0" smtClean="0">
                <a:solidFill>
                  <a:schemeClr val="tx2"/>
                </a:solidFill>
                <a:latin typeface="Forte" pitchFamily="66" charset="0"/>
              </a:rPr>
              <a:t>READY!!!</a:t>
            </a:r>
            <a:r>
              <a:rPr lang="en-US" sz="3600" dirty="0" smtClean="0">
                <a:latin typeface="Forte" pitchFamily="66" charset="0"/>
              </a:rPr>
              <a:t>        </a:t>
            </a:r>
            <a:endParaRPr lang="ru-RU" sz="3600" dirty="0"/>
          </a:p>
        </p:txBody>
      </p:sp>
      <p:pic>
        <p:nvPicPr>
          <p:cNvPr id="7" name="Рисунок 6" descr="coffe.gif"/>
          <p:cNvPicPr>
            <a:picLocks noChangeAspect="1"/>
          </p:cNvPicPr>
          <p:nvPr/>
        </p:nvPicPr>
        <p:blipFill>
          <a:blip r:embed="rId7"/>
          <a:stretch>
            <a:fillRect/>
          </a:stretch>
        </p:blipFill>
        <p:spPr>
          <a:xfrm>
            <a:off x="785786" y="6143644"/>
            <a:ext cx="571504" cy="447936"/>
          </a:xfrm>
          <a:prstGeom prst="rect">
            <a:avLst/>
          </a:prstGeom>
        </p:spPr>
      </p:pic>
    </p:spTree>
  </p:cSld>
  <p:clrMapOvr>
    <a:masterClrMapping/>
  </p:clrMapOvr>
  <p:transition>
    <p:newsflash/>
    <p:sndAc>
      <p:stSnd>
        <p:snd r:embed="rId3" name="cashreg.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iterate type="lt">
                                    <p:tmPct val="0"/>
                                  </p:iterate>
                                  <p:childTnLst>
                                    <p:set>
                                      <p:cBhvr>
                                        <p:cTn id="6" dur="1" fill="hold">
                                          <p:stCondLst>
                                            <p:cond delay="0"/>
                                          </p:stCondLst>
                                        </p:cTn>
                                        <p:tgtEl>
                                          <p:spTgt spid="29"/>
                                        </p:tgtEl>
                                        <p:attrNameLst>
                                          <p:attrName>style.visibility</p:attrName>
                                        </p:attrNameLst>
                                      </p:cBhvr>
                                      <p:to>
                                        <p:strVal val="visible"/>
                                      </p:to>
                                    </p:set>
                                    <p:animEffect transition="in" filter="wipe(down)">
                                      <p:cBhvr>
                                        <p:cTn id="7" dur="580">
                                          <p:stCondLst>
                                            <p:cond delay="0"/>
                                          </p:stCondLst>
                                        </p:cTn>
                                        <p:tgtEl>
                                          <p:spTgt spid="29"/>
                                        </p:tgtEl>
                                      </p:cBhvr>
                                    </p:animEffect>
                                    <p:anim calcmode="lin" valueType="num">
                                      <p:cBhvr>
                                        <p:cTn id="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9"/>
                                        </p:tgtEl>
                                      </p:cBhvr>
                                      <p:to x="100000" y="60000"/>
                                    </p:animScale>
                                    <p:animScale>
                                      <p:cBhvr>
                                        <p:cTn id="14" dur="166" decel="50000">
                                          <p:stCondLst>
                                            <p:cond delay="676"/>
                                          </p:stCondLst>
                                        </p:cTn>
                                        <p:tgtEl>
                                          <p:spTgt spid="29"/>
                                        </p:tgtEl>
                                      </p:cBhvr>
                                      <p:to x="100000" y="100000"/>
                                    </p:animScale>
                                    <p:animScale>
                                      <p:cBhvr>
                                        <p:cTn id="15" dur="26">
                                          <p:stCondLst>
                                            <p:cond delay="1312"/>
                                          </p:stCondLst>
                                        </p:cTn>
                                        <p:tgtEl>
                                          <p:spTgt spid="29"/>
                                        </p:tgtEl>
                                      </p:cBhvr>
                                      <p:to x="100000" y="80000"/>
                                    </p:animScale>
                                    <p:animScale>
                                      <p:cBhvr>
                                        <p:cTn id="16" dur="166" decel="50000">
                                          <p:stCondLst>
                                            <p:cond delay="1338"/>
                                          </p:stCondLst>
                                        </p:cTn>
                                        <p:tgtEl>
                                          <p:spTgt spid="29"/>
                                        </p:tgtEl>
                                      </p:cBhvr>
                                      <p:to x="100000" y="100000"/>
                                    </p:animScale>
                                    <p:animScale>
                                      <p:cBhvr>
                                        <p:cTn id="17" dur="26">
                                          <p:stCondLst>
                                            <p:cond delay="1642"/>
                                          </p:stCondLst>
                                        </p:cTn>
                                        <p:tgtEl>
                                          <p:spTgt spid="29"/>
                                        </p:tgtEl>
                                      </p:cBhvr>
                                      <p:to x="100000" y="90000"/>
                                    </p:animScale>
                                    <p:animScale>
                                      <p:cBhvr>
                                        <p:cTn id="18" dur="166" decel="50000">
                                          <p:stCondLst>
                                            <p:cond delay="1668"/>
                                          </p:stCondLst>
                                        </p:cTn>
                                        <p:tgtEl>
                                          <p:spTgt spid="29"/>
                                        </p:tgtEl>
                                      </p:cBhvr>
                                      <p:to x="100000" y="100000"/>
                                    </p:animScale>
                                    <p:animScale>
                                      <p:cBhvr>
                                        <p:cTn id="19" dur="26">
                                          <p:stCondLst>
                                            <p:cond delay="1808"/>
                                          </p:stCondLst>
                                        </p:cTn>
                                        <p:tgtEl>
                                          <p:spTgt spid="29"/>
                                        </p:tgtEl>
                                      </p:cBhvr>
                                      <p:to x="100000" y="95000"/>
                                    </p:animScale>
                                    <p:animScale>
                                      <p:cBhvr>
                                        <p:cTn id="20" dur="166" decel="50000">
                                          <p:stCondLst>
                                            <p:cond delay="1834"/>
                                          </p:stCondLst>
                                        </p:cTn>
                                        <p:tgtEl>
                                          <p:spTgt spid="29"/>
                                        </p:tgtEl>
                                      </p:cBhvr>
                                      <p:to x="100000" y="100000"/>
                                    </p:animScale>
                                  </p:childTnLst>
                                </p:cTn>
                              </p:par>
                            </p:childTnLst>
                          </p:cTn>
                        </p:par>
                        <p:par>
                          <p:cTn id="21" fill="hold">
                            <p:stCondLst>
                              <p:cond delay="2000"/>
                            </p:stCondLst>
                            <p:childTnLst>
                              <p:par>
                                <p:cTn id="22" presetID="22" presetClass="entr" presetSubtype="4" fill="hold" grpId="0" nodeType="afterEffect">
                                  <p:stCondLst>
                                    <p:cond delay="10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wipe(down)">
                                      <p:cBhvr>
                                        <p:cTn id="24" dur="500"/>
                                        <p:tgtEl>
                                          <p:spTgt spid="12">
                                            <p:txEl>
                                              <p:pRg st="0" end="0"/>
                                            </p:txEl>
                                          </p:spTgt>
                                        </p:tgtEl>
                                      </p:cBhvr>
                                    </p:animEffect>
                                  </p:childTnLst>
                                </p:cTn>
                              </p:par>
                            </p:childTnLst>
                          </p:cTn>
                        </p:par>
                        <p:par>
                          <p:cTn id="25" fill="hold">
                            <p:stCondLst>
                              <p:cond delay="3500"/>
                            </p:stCondLst>
                            <p:childTnLst>
                              <p:par>
                                <p:cTn id="26" presetID="22" presetClass="entr" presetSubtype="4" fill="hold" grpId="0" nodeType="afterEffect">
                                  <p:stCondLst>
                                    <p:cond delay="1000"/>
                                  </p:stCondLst>
                                  <p:childTnLst>
                                    <p:set>
                                      <p:cBhvr>
                                        <p:cTn id="27" dur="1" fill="hold">
                                          <p:stCondLst>
                                            <p:cond delay="0"/>
                                          </p:stCondLst>
                                        </p:cTn>
                                        <p:tgtEl>
                                          <p:spTgt spid="12">
                                            <p:txEl>
                                              <p:pRg st="1" end="1"/>
                                            </p:txEl>
                                          </p:spTgt>
                                        </p:tgtEl>
                                        <p:attrNameLst>
                                          <p:attrName>style.visibility</p:attrName>
                                        </p:attrNameLst>
                                      </p:cBhvr>
                                      <p:to>
                                        <p:strVal val="visible"/>
                                      </p:to>
                                    </p:set>
                                    <p:animEffect transition="in" filter="wipe(down)">
                                      <p:cBhvr>
                                        <p:cTn id="28" dur="500"/>
                                        <p:tgtEl>
                                          <p:spTgt spid="12">
                                            <p:txEl>
                                              <p:pRg st="1" end="1"/>
                                            </p:txEl>
                                          </p:spTgt>
                                        </p:tgtEl>
                                      </p:cBhvr>
                                    </p:animEffect>
                                  </p:childTnLst>
                                </p:cTn>
                              </p:par>
                            </p:childTnLst>
                          </p:cTn>
                        </p:par>
                        <p:par>
                          <p:cTn id="29" fill="hold">
                            <p:stCondLst>
                              <p:cond delay="5000"/>
                            </p:stCondLst>
                            <p:childTnLst>
                              <p:par>
                                <p:cTn id="30" presetID="22" presetClass="entr" presetSubtype="4" fill="hold" grpId="0" nodeType="afterEffect">
                                  <p:stCondLst>
                                    <p:cond delay="1000"/>
                                  </p:stCondLst>
                                  <p:childTnLst>
                                    <p:set>
                                      <p:cBhvr>
                                        <p:cTn id="31" dur="1" fill="hold">
                                          <p:stCondLst>
                                            <p:cond delay="0"/>
                                          </p:stCondLst>
                                        </p:cTn>
                                        <p:tgtEl>
                                          <p:spTgt spid="12">
                                            <p:txEl>
                                              <p:pRg st="2" end="2"/>
                                            </p:txEl>
                                          </p:spTgt>
                                        </p:tgtEl>
                                        <p:attrNameLst>
                                          <p:attrName>style.visibility</p:attrName>
                                        </p:attrNameLst>
                                      </p:cBhvr>
                                      <p:to>
                                        <p:strVal val="visible"/>
                                      </p:to>
                                    </p:set>
                                    <p:animEffect transition="in" filter="wipe(down)">
                                      <p:cBhvr>
                                        <p:cTn id="32" dur="500"/>
                                        <p:tgtEl>
                                          <p:spTgt spid="12">
                                            <p:txEl>
                                              <p:pRg st="2" end="2"/>
                                            </p:txEl>
                                          </p:spTgt>
                                        </p:tgtEl>
                                      </p:cBhvr>
                                    </p:animEffect>
                                  </p:childTnLst>
                                </p:cTn>
                              </p:par>
                            </p:childTnLst>
                          </p:cTn>
                        </p:par>
                        <p:par>
                          <p:cTn id="33" fill="hold">
                            <p:stCondLst>
                              <p:cond delay="6500"/>
                            </p:stCondLst>
                            <p:childTnLst>
                              <p:par>
                                <p:cTn id="34" presetID="22" presetClass="entr" presetSubtype="4" fill="hold" grpId="0" nodeType="afterEffect">
                                  <p:stCondLst>
                                    <p:cond delay="1000"/>
                                  </p:stCondLst>
                                  <p:childTnLst>
                                    <p:set>
                                      <p:cBhvr>
                                        <p:cTn id="35" dur="1" fill="hold">
                                          <p:stCondLst>
                                            <p:cond delay="0"/>
                                          </p:stCondLst>
                                        </p:cTn>
                                        <p:tgtEl>
                                          <p:spTgt spid="12">
                                            <p:txEl>
                                              <p:pRg st="3" end="3"/>
                                            </p:txEl>
                                          </p:spTgt>
                                        </p:tgtEl>
                                        <p:attrNameLst>
                                          <p:attrName>style.visibility</p:attrName>
                                        </p:attrNameLst>
                                      </p:cBhvr>
                                      <p:to>
                                        <p:strVal val="visible"/>
                                      </p:to>
                                    </p:set>
                                    <p:animEffect transition="in" filter="wipe(down)">
                                      <p:cBhvr>
                                        <p:cTn id="36" dur="500"/>
                                        <p:tgtEl>
                                          <p:spTgt spid="12">
                                            <p:txEl>
                                              <p:pRg st="3" end="3"/>
                                            </p:txEl>
                                          </p:spTgt>
                                        </p:tgtEl>
                                      </p:cBhvr>
                                    </p:animEffect>
                                  </p:childTnLst>
                                </p:cTn>
                              </p:par>
                            </p:childTnLst>
                          </p:cTn>
                        </p:par>
                        <p:par>
                          <p:cTn id="37" fill="hold">
                            <p:stCondLst>
                              <p:cond delay="8000"/>
                            </p:stCondLst>
                            <p:childTnLst>
                              <p:par>
                                <p:cTn id="38" presetID="22" presetClass="entr" presetSubtype="4" fill="hold" grpId="0" nodeType="afterEffect">
                                  <p:stCondLst>
                                    <p:cond delay="1000"/>
                                  </p:stCondLst>
                                  <p:childTnLst>
                                    <p:set>
                                      <p:cBhvr>
                                        <p:cTn id="39" dur="1" fill="hold">
                                          <p:stCondLst>
                                            <p:cond delay="0"/>
                                          </p:stCondLst>
                                        </p:cTn>
                                        <p:tgtEl>
                                          <p:spTgt spid="12">
                                            <p:txEl>
                                              <p:pRg st="4" end="4"/>
                                            </p:txEl>
                                          </p:spTgt>
                                        </p:tgtEl>
                                        <p:attrNameLst>
                                          <p:attrName>style.visibility</p:attrName>
                                        </p:attrNameLst>
                                      </p:cBhvr>
                                      <p:to>
                                        <p:strVal val="visible"/>
                                      </p:to>
                                    </p:set>
                                    <p:animEffect transition="in" filter="wipe(down)">
                                      <p:cBhvr>
                                        <p:cTn id="40" dur="500"/>
                                        <p:tgtEl>
                                          <p:spTgt spid="12">
                                            <p:txEl>
                                              <p:pRg st="4" end="4"/>
                                            </p:txEl>
                                          </p:spTgt>
                                        </p:tgtEl>
                                      </p:cBhvr>
                                    </p:animEffect>
                                  </p:childTnLst>
                                </p:cTn>
                              </p:par>
                            </p:childTnLst>
                          </p:cTn>
                        </p:par>
                        <p:par>
                          <p:cTn id="41" fill="hold">
                            <p:stCondLst>
                              <p:cond delay="9500"/>
                            </p:stCondLst>
                            <p:childTnLst>
                              <p:par>
                                <p:cTn id="42" presetID="22" presetClass="entr" presetSubtype="4" fill="hold" grpId="0" nodeType="afterEffect">
                                  <p:stCondLst>
                                    <p:cond delay="1000"/>
                                  </p:stCondLst>
                                  <p:childTnLst>
                                    <p:set>
                                      <p:cBhvr>
                                        <p:cTn id="43" dur="1" fill="hold">
                                          <p:stCondLst>
                                            <p:cond delay="0"/>
                                          </p:stCondLst>
                                        </p:cTn>
                                        <p:tgtEl>
                                          <p:spTgt spid="12">
                                            <p:txEl>
                                              <p:pRg st="5" end="5"/>
                                            </p:txEl>
                                          </p:spTgt>
                                        </p:tgtEl>
                                        <p:attrNameLst>
                                          <p:attrName>style.visibility</p:attrName>
                                        </p:attrNameLst>
                                      </p:cBhvr>
                                      <p:to>
                                        <p:strVal val="visible"/>
                                      </p:to>
                                    </p:set>
                                    <p:animEffect transition="in" filter="wipe(down)">
                                      <p:cBhvr>
                                        <p:cTn id="44" dur="500"/>
                                        <p:tgtEl>
                                          <p:spTgt spid="12">
                                            <p:txEl>
                                              <p:pRg st="5" end="5"/>
                                            </p:txEl>
                                          </p:spTgt>
                                        </p:tgtEl>
                                      </p:cBhvr>
                                    </p:animEffect>
                                  </p:childTnLst>
                                </p:cTn>
                              </p:par>
                            </p:childTnLst>
                          </p:cTn>
                        </p:par>
                        <p:par>
                          <p:cTn id="45" fill="hold">
                            <p:stCondLst>
                              <p:cond delay="11000"/>
                            </p:stCondLst>
                            <p:childTnLst>
                              <p:par>
                                <p:cTn id="46" presetID="22" presetClass="entr" presetSubtype="4" fill="hold" grpId="0" nodeType="afterEffect">
                                  <p:stCondLst>
                                    <p:cond delay="1000"/>
                                  </p:stCondLst>
                                  <p:childTnLst>
                                    <p:set>
                                      <p:cBhvr>
                                        <p:cTn id="47" dur="1" fill="hold">
                                          <p:stCondLst>
                                            <p:cond delay="0"/>
                                          </p:stCondLst>
                                        </p:cTn>
                                        <p:tgtEl>
                                          <p:spTgt spid="12">
                                            <p:txEl>
                                              <p:pRg st="6" end="6"/>
                                            </p:txEl>
                                          </p:spTgt>
                                        </p:tgtEl>
                                        <p:attrNameLst>
                                          <p:attrName>style.visibility</p:attrName>
                                        </p:attrNameLst>
                                      </p:cBhvr>
                                      <p:to>
                                        <p:strVal val="visible"/>
                                      </p:to>
                                    </p:set>
                                    <p:animEffect transition="in" filter="wipe(down)">
                                      <p:cBhvr>
                                        <p:cTn id="48" dur="500"/>
                                        <p:tgtEl>
                                          <p:spTgt spid="12">
                                            <p:txEl>
                                              <p:pRg st="6" end="6"/>
                                            </p:txEl>
                                          </p:spTgt>
                                        </p:tgtEl>
                                      </p:cBhvr>
                                    </p:animEffect>
                                  </p:childTnLst>
                                </p:cTn>
                              </p:par>
                            </p:childTnLst>
                          </p:cTn>
                        </p:par>
                        <p:par>
                          <p:cTn id="49" fill="hold">
                            <p:stCondLst>
                              <p:cond delay="12500"/>
                            </p:stCondLst>
                            <p:childTnLst>
                              <p:par>
                                <p:cTn id="50" presetID="22" presetClass="entr" presetSubtype="4" fill="hold" grpId="0" nodeType="afterEffect">
                                  <p:stCondLst>
                                    <p:cond delay="1000"/>
                                  </p:stCondLst>
                                  <p:childTnLst>
                                    <p:set>
                                      <p:cBhvr>
                                        <p:cTn id="51" dur="1" fill="hold">
                                          <p:stCondLst>
                                            <p:cond delay="0"/>
                                          </p:stCondLst>
                                        </p:cTn>
                                        <p:tgtEl>
                                          <p:spTgt spid="12">
                                            <p:txEl>
                                              <p:pRg st="7" end="7"/>
                                            </p:txEl>
                                          </p:spTgt>
                                        </p:tgtEl>
                                        <p:attrNameLst>
                                          <p:attrName>style.visibility</p:attrName>
                                        </p:attrNameLst>
                                      </p:cBhvr>
                                      <p:to>
                                        <p:strVal val="visible"/>
                                      </p:to>
                                    </p:set>
                                    <p:animEffect transition="in" filter="wipe(down)">
                                      <p:cBhvr>
                                        <p:cTn id="52" dur="500"/>
                                        <p:tgtEl>
                                          <p:spTgt spid="12">
                                            <p:txEl>
                                              <p:pRg st="7" end="7"/>
                                            </p:txEl>
                                          </p:spTgt>
                                        </p:tgtEl>
                                      </p:cBhvr>
                                    </p:animEffect>
                                  </p:childTnLst>
                                </p:cTn>
                              </p:par>
                            </p:childTnLst>
                          </p:cTn>
                        </p:par>
                        <p:par>
                          <p:cTn id="53" fill="hold">
                            <p:stCondLst>
                              <p:cond delay="14000"/>
                            </p:stCondLst>
                            <p:childTnLst>
                              <p:par>
                                <p:cTn id="54" presetID="22" presetClass="entr" presetSubtype="4" fill="hold" grpId="0" nodeType="afterEffect">
                                  <p:stCondLst>
                                    <p:cond delay="1000"/>
                                  </p:stCondLst>
                                  <p:childTnLst>
                                    <p:set>
                                      <p:cBhvr>
                                        <p:cTn id="55" dur="1" fill="hold">
                                          <p:stCondLst>
                                            <p:cond delay="0"/>
                                          </p:stCondLst>
                                        </p:cTn>
                                        <p:tgtEl>
                                          <p:spTgt spid="12">
                                            <p:txEl>
                                              <p:pRg st="8" end="8"/>
                                            </p:txEl>
                                          </p:spTgt>
                                        </p:tgtEl>
                                        <p:attrNameLst>
                                          <p:attrName>style.visibility</p:attrName>
                                        </p:attrNameLst>
                                      </p:cBhvr>
                                      <p:to>
                                        <p:strVal val="visible"/>
                                      </p:to>
                                    </p:set>
                                    <p:animEffect transition="in" filter="wipe(down)">
                                      <p:cBhvr>
                                        <p:cTn id="56" dur="500"/>
                                        <p:tgtEl>
                                          <p:spTgt spid="12">
                                            <p:txEl>
                                              <p:pRg st="8" end="8"/>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2">
                                            <p:txEl>
                                              <p:pRg st="0" end="0"/>
                                            </p:txEl>
                                          </p:spTgt>
                                        </p:tgtEl>
                                        <p:attrNameLst>
                                          <p:attrName>style.visibility</p:attrName>
                                        </p:attrNameLst>
                                      </p:cBhvr>
                                      <p:to>
                                        <p:strVal val="visible"/>
                                      </p:to>
                                    </p:set>
                                    <p:anim calcmode="lin" valueType="num">
                                      <p:cBhvr additive="base">
                                        <p:cTn id="6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P spid="3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5766" y="142852"/>
            <a:ext cx="8458200" cy="520700"/>
          </a:xfrm>
        </p:spPr>
        <p:txBody>
          <a:bodyPr>
            <a:normAutofit/>
          </a:bodyPr>
          <a:lstStyle/>
          <a:p>
            <a:r>
              <a:rPr lang="en-US" sz="2800" dirty="0" smtClean="0">
                <a:latin typeface="Mistral" pitchFamily="66" charset="0"/>
              </a:rPr>
              <a:t>Kazakh  national   clothes</a:t>
            </a:r>
            <a:endParaRPr lang="ru-RU" sz="2800" dirty="0">
              <a:latin typeface="Mistral" pitchFamily="66" charset="0"/>
            </a:endParaRPr>
          </a:p>
        </p:txBody>
      </p:sp>
      <p:sp>
        <p:nvSpPr>
          <p:cNvPr id="3" name="Текст 2"/>
          <p:cNvSpPr>
            <a:spLocks noGrp="1"/>
          </p:cNvSpPr>
          <p:nvPr>
            <p:ph type="body" idx="2"/>
          </p:nvPr>
        </p:nvSpPr>
        <p:spPr>
          <a:xfrm>
            <a:off x="2071670" y="714356"/>
            <a:ext cx="6286544" cy="1571636"/>
          </a:xfrm>
        </p:spPr>
        <p:txBody>
          <a:bodyPr>
            <a:normAutofit lnSpcReduction="10000"/>
          </a:bodyPr>
          <a:lstStyle/>
          <a:p>
            <a:r>
              <a:rPr lang="en-US" sz="1800" dirty="0" smtClean="0">
                <a:solidFill>
                  <a:schemeClr val="accent1">
                    <a:lumMod val="50000"/>
                  </a:schemeClr>
                </a:solidFill>
              </a:rPr>
              <a:t>Shapan </a:t>
            </a:r>
          </a:p>
          <a:p>
            <a:r>
              <a:rPr lang="en-US" sz="1800" dirty="0" smtClean="0">
                <a:solidFill>
                  <a:schemeClr val="accent1">
                    <a:lumMod val="50000"/>
                  </a:schemeClr>
                </a:solidFill>
              </a:rPr>
              <a:t>The shapan is man’s outer robe made of velvet, velveteen or velour. It’s decorated with patterns in traditional style.</a:t>
            </a:r>
          </a:p>
          <a:p>
            <a:r>
              <a:rPr lang="en-US" sz="1800" dirty="0" smtClean="0">
                <a:solidFill>
                  <a:schemeClr val="accent1">
                    <a:lumMod val="50000"/>
                  </a:schemeClr>
                </a:solidFill>
              </a:rPr>
              <a:t>Usually  the shapan is presented to a noble and honored guests as a sight of one’s special  </a:t>
            </a:r>
            <a:r>
              <a:rPr lang="en-GB" sz="1800" dirty="0" smtClean="0">
                <a:solidFill>
                  <a:schemeClr val="accent1">
                    <a:lumMod val="50000"/>
                  </a:schemeClr>
                </a:solidFill>
              </a:rPr>
              <a:t>favour</a:t>
            </a:r>
            <a:r>
              <a:rPr lang="en-US" sz="1800" dirty="0" smtClean="0">
                <a:solidFill>
                  <a:schemeClr val="accent1">
                    <a:lumMod val="50000"/>
                  </a:schemeClr>
                </a:solidFill>
              </a:rPr>
              <a:t> and attention. </a:t>
            </a:r>
          </a:p>
        </p:txBody>
      </p:sp>
      <p:pic>
        <p:nvPicPr>
          <p:cNvPr id="5" name="Содержимое 4" descr="images (1).jpg"/>
          <p:cNvPicPr>
            <a:picLocks noGrp="1" noChangeAspect="1"/>
          </p:cNvPicPr>
          <p:nvPr>
            <p:ph sz="half" idx="1"/>
          </p:nvPr>
        </p:nvPicPr>
        <p:blipFill>
          <a:blip r:embed="rId2"/>
          <a:stretch>
            <a:fillRect/>
          </a:stretch>
        </p:blipFill>
        <p:spPr>
          <a:xfrm>
            <a:off x="6500826" y="3637434"/>
            <a:ext cx="2143140" cy="32205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Рисунок 6" descr="images (2).jpg"/>
          <p:cNvPicPr>
            <a:picLocks noChangeAspect="1"/>
          </p:cNvPicPr>
          <p:nvPr/>
        </p:nvPicPr>
        <p:blipFill>
          <a:blip r:embed="rId3"/>
          <a:stretch>
            <a:fillRect/>
          </a:stretch>
        </p:blipFill>
        <p:spPr>
          <a:xfrm>
            <a:off x="142844" y="785794"/>
            <a:ext cx="1857356" cy="305667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2500298" y="2428868"/>
            <a:ext cx="4286280" cy="923330"/>
          </a:xfrm>
          <a:prstGeom prst="rect">
            <a:avLst/>
          </a:prstGeom>
          <a:noFill/>
        </p:spPr>
        <p:txBody>
          <a:bodyPr wrap="square" rtlCol="0">
            <a:spAutoFit/>
          </a:bodyPr>
          <a:lstStyle/>
          <a:p>
            <a:r>
              <a:rPr lang="en-US" dirty="0" smtClean="0">
                <a:solidFill>
                  <a:schemeClr val="accent1">
                    <a:lumMod val="50000"/>
                  </a:schemeClr>
                </a:solidFill>
              </a:rPr>
              <a:t>Takhia</a:t>
            </a:r>
          </a:p>
          <a:p>
            <a:r>
              <a:rPr lang="en-US" dirty="0" smtClean="0">
                <a:solidFill>
                  <a:schemeClr val="accent1">
                    <a:lumMod val="50000"/>
                  </a:schemeClr>
                </a:solidFill>
              </a:rPr>
              <a:t>The takhia is a men’s everyday cap which covers the top and back of the head.</a:t>
            </a:r>
            <a:endParaRPr lang="ru-RU" dirty="0">
              <a:solidFill>
                <a:schemeClr val="accent1">
                  <a:lumMod val="50000"/>
                </a:schemeClr>
              </a:solidFill>
            </a:endParaRPr>
          </a:p>
        </p:txBody>
      </p:sp>
      <p:pic>
        <p:nvPicPr>
          <p:cNvPr id="11" name="Рисунок 10" descr="gfj.jpg"/>
          <p:cNvPicPr>
            <a:picLocks noChangeAspect="1"/>
          </p:cNvPicPr>
          <p:nvPr/>
        </p:nvPicPr>
        <p:blipFill>
          <a:blip r:embed="rId4"/>
          <a:stretch>
            <a:fillRect/>
          </a:stretch>
        </p:blipFill>
        <p:spPr>
          <a:xfrm rot="939620">
            <a:off x="4089197" y="3589139"/>
            <a:ext cx="762000" cy="762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Рисунок 12" descr="загруж.jpg"/>
          <p:cNvPicPr>
            <a:picLocks noChangeAspect="1"/>
          </p:cNvPicPr>
          <p:nvPr/>
        </p:nvPicPr>
        <p:blipFill>
          <a:blip r:embed="rId5"/>
          <a:stretch>
            <a:fillRect/>
          </a:stretch>
        </p:blipFill>
        <p:spPr>
          <a:xfrm rot="416853">
            <a:off x="6695115" y="2173110"/>
            <a:ext cx="1733796" cy="1298673"/>
          </a:xfrm>
          <a:prstGeom prst="rect">
            <a:avLst/>
          </a:prstGeom>
          <a:ln>
            <a:noFill/>
          </a:ln>
          <a:effectLst>
            <a:outerShdw blurRad="292100" dist="139700" dir="2700000" algn="tl" rotWithShape="0">
              <a:srgbClr val="333333">
                <a:alpha val="65000"/>
              </a:srgbClr>
            </a:outerShdw>
          </a:effectLst>
        </p:spPr>
      </p:pic>
      <p:pic>
        <p:nvPicPr>
          <p:cNvPr id="14" name="Рисунок 13" descr="images (3).jpg"/>
          <p:cNvPicPr>
            <a:picLocks noChangeAspect="1"/>
          </p:cNvPicPr>
          <p:nvPr/>
        </p:nvPicPr>
        <p:blipFill>
          <a:blip r:embed="rId6"/>
          <a:stretch>
            <a:fillRect/>
          </a:stretch>
        </p:blipFill>
        <p:spPr>
          <a:xfrm>
            <a:off x="428596" y="4143380"/>
            <a:ext cx="1743233" cy="235743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6" name="Рисунок 15" descr="people.jpg"/>
          <p:cNvPicPr>
            <a:picLocks noChangeAspect="1"/>
          </p:cNvPicPr>
          <p:nvPr/>
        </p:nvPicPr>
        <p:blipFill>
          <a:blip r:embed="rId7"/>
          <a:stretch>
            <a:fillRect/>
          </a:stretch>
        </p:blipFill>
        <p:spPr>
          <a:xfrm>
            <a:off x="2857488" y="4643446"/>
            <a:ext cx="3200422" cy="20002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wipe(down)">
                                      <p:cBhvr>
                                        <p:cTn id="16" dur="500"/>
                                        <p:tgtEl>
                                          <p:spTgt spid="9">
                                            <p:txEl>
                                              <p:pRg st="0" end="0"/>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wipe(down)">
                                      <p:cBhvr>
                                        <p:cTn id="19"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P spid="9" grpId="0" uiExpand="1" build="allAtOnce"/>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683</TotalTime>
  <Words>1185</Words>
  <Application>Microsoft Office PowerPoint</Application>
  <PresentationFormat>Экран (4:3)</PresentationFormat>
  <Paragraphs>68</Paragraphs>
  <Slides>11</Slides>
  <Notes>6</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Трек</vt:lpstr>
      <vt:lpstr>         Culture of Kazakhstan </vt:lpstr>
      <vt:lpstr>Flag of Kazakhstan</vt:lpstr>
      <vt:lpstr>Symbol  of  Kazakhstan   is   Snow  leopard</vt:lpstr>
      <vt:lpstr>Слайд 4</vt:lpstr>
      <vt:lpstr>Слайд 5</vt:lpstr>
      <vt:lpstr>Astana  &amp;  Baiterek  Monument</vt:lpstr>
      <vt:lpstr>Слайд 7</vt:lpstr>
      <vt:lpstr>Dish of national kitchen : baursaks</vt:lpstr>
      <vt:lpstr>Kazakh  national   clothes</vt:lpstr>
      <vt:lpstr>Abay Kunanbaev  </vt:lpstr>
      <vt:lpstr>Слайд 11</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Culture of Kazakhstana </dc:title>
  <dc:creator>1</dc:creator>
  <cp:lastModifiedBy>Dom</cp:lastModifiedBy>
  <cp:revision>81</cp:revision>
  <dcterms:created xsi:type="dcterms:W3CDTF">2011-02-15T15:27:46Z</dcterms:created>
  <dcterms:modified xsi:type="dcterms:W3CDTF">2014-04-13T14:49:27Z</dcterms:modified>
</cp:coreProperties>
</file>