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56" r:id="rId2"/>
    <p:sldId id="257" r:id="rId3"/>
    <p:sldId id="273" r:id="rId4"/>
    <p:sldId id="274" r:id="rId5"/>
    <p:sldId id="258" r:id="rId6"/>
    <p:sldId id="259" r:id="rId7"/>
    <p:sldId id="260" r:id="rId8"/>
    <p:sldId id="272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75" r:id="rId18"/>
    <p:sldId id="269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FF"/>
    <a:srgbClr val="33CCFF"/>
    <a:srgbClr val="9EE0F8"/>
    <a:srgbClr val="CC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9" autoAdjust="0"/>
    <p:restoredTop sz="94660"/>
  </p:normalViewPr>
  <p:slideViewPr>
    <p:cSldViewPr>
      <p:cViewPr varScale="1">
        <p:scale>
          <a:sx n="73" d="100"/>
          <a:sy n="73" d="100"/>
        </p:scale>
        <p:origin x="-107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1ECCC1-9021-4216-B7A5-FE4161527627}" type="datetimeFigureOut">
              <a:rPr lang="ru-RU" smtClean="0"/>
              <a:pPr/>
              <a:t>13.03.2017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D47FE1-5FA1-4218-A38E-6208126BA3FF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1ECCC1-9021-4216-B7A5-FE4161527627}" type="datetimeFigureOut">
              <a:rPr lang="ru-RU" smtClean="0"/>
              <a:pPr/>
              <a:t>13.03.2017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D47FE1-5FA1-4218-A38E-6208126BA3F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1ECCC1-9021-4216-B7A5-FE4161527627}" type="datetimeFigureOut">
              <a:rPr lang="ru-RU" smtClean="0"/>
              <a:pPr/>
              <a:t>13.03.2017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D47FE1-5FA1-4218-A38E-6208126BA3F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1ECCC1-9021-4216-B7A5-FE4161527627}" type="datetimeFigureOut">
              <a:rPr lang="ru-RU" smtClean="0"/>
              <a:pPr/>
              <a:t>13.03.2017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D47FE1-5FA1-4218-A38E-6208126BA3FF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1ECCC1-9021-4216-B7A5-FE4161527627}" type="datetimeFigureOut">
              <a:rPr lang="ru-RU" smtClean="0"/>
              <a:pPr/>
              <a:t>13.03.2017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D47FE1-5FA1-4218-A38E-6208126BA3F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1ECCC1-9021-4216-B7A5-FE4161527627}" type="datetimeFigureOut">
              <a:rPr lang="ru-RU" smtClean="0"/>
              <a:pPr/>
              <a:t>13.03.2017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D47FE1-5FA1-4218-A38E-6208126BA3FF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1ECCC1-9021-4216-B7A5-FE4161527627}" type="datetimeFigureOut">
              <a:rPr lang="ru-RU" smtClean="0"/>
              <a:pPr/>
              <a:t>13.03.2017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D47FE1-5FA1-4218-A38E-6208126BA3FF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1ECCC1-9021-4216-B7A5-FE4161527627}" type="datetimeFigureOut">
              <a:rPr lang="ru-RU" smtClean="0"/>
              <a:pPr/>
              <a:t>13.03.2017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D47FE1-5FA1-4218-A38E-6208126BA3F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1ECCC1-9021-4216-B7A5-FE4161527627}" type="datetimeFigureOut">
              <a:rPr lang="ru-RU" smtClean="0"/>
              <a:pPr/>
              <a:t>13.03.2017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D47FE1-5FA1-4218-A38E-6208126BA3F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1ECCC1-9021-4216-B7A5-FE4161527627}" type="datetimeFigureOut">
              <a:rPr lang="ru-RU" smtClean="0"/>
              <a:pPr/>
              <a:t>13.03.2017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D47FE1-5FA1-4218-A38E-6208126BA3F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1ECCC1-9021-4216-B7A5-FE4161527627}" type="datetimeFigureOut">
              <a:rPr lang="ru-RU" smtClean="0"/>
              <a:pPr/>
              <a:t>13.03.2017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D47FE1-5FA1-4218-A38E-6208126BA3FF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21ECCC1-9021-4216-B7A5-FE4161527627}" type="datetimeFigureOut">
              <a:rPr lang="ru-RU" smtClean="0"/>
              <a:pPr/>
              <a:t>13.03.2017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18D47FE1-5FA1-4218-A38E-6208126BA3F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G:\презентация по физике\2801512-n----nf---n-n--------n--n----n---------n--n-----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4401"/>
            <a:ext cx="9144000" cy="6876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571480"/>
            <a:ext cx="8786842" cy="5572163"/>
          </a:xfrm>
        </p:spPr>
        <p:txBody>
          <a:bodyPr>
            <a:normAutofit/>
          </a:bodyPr>
          <a:lstStyle/>
          <a:p>
            <a:pPr marL="182880" indent="0" algn="ctr">
              <a:buNone/>
            </a:pPr>
            <a:r>
              <a:rPr lang="ru-RU" sz="9600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</a:rPr>
              <a:t>Звуковые волны</a:t>
            </a:r>
            <a:br>
              <a:rPr lang="ru-RU" sz="9600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</a:rPr>
            </a:br>
            <a:r>
              <a:rPr lang="ru-RU" sz="960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</a:rPr>
              <a:t/>
            </a:r>
            <a:br>
              <a:rPr lang="ru-RU" sz="960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</a:rPr>
            </a:br>
            <a:endParaRPr lang="ru-RU" sz="2000" dirty="0">
              <a:solidFill>
                <a:srgbClr val="66FFFF"/>
              </a:solidFill>
              <a:latin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3560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-180528" y="116632"/>
            <a:ext cx="9684568" cy="1470025"/>
          </a:xfrm>
        </p:spPr>
        <p:txBody>
          <a:bodyPr>
            <a:noAutofit/>
          </a:bodyPr>
          <a:lstStyle/>
          <a:p>
            <a:pPr marL="182880" indent="0" algn="ctr">
              <a:buNone/>
            </a:pPr>
            <a:r>
              <a:rPr lang="ru-RU" sz="3200" dirty="0" smtClean="0">
                <a:solidFill>
                  <a:schemeClr val="accent1">
                    <a:lumMod val="50000"/>
                  </a:schemeClr>
                </a:solidFill>
              </a:rPr>
              <a:t>Не все животные слышат звуки так, как человек. Так, кузнечики слышат лапками, совершая ими быстрые колебания узнают, откуда исходит звук. У змей нет ушей, и они не могут воспринимать звуки через воздух. Но они улавливают звуки, слушая землю. Рыбы слышат всем своим телом.</a:t>
            </a:r>
            <a:endParaRPr lang="ru-RU" sz="3200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3074" name="Picture 2" descr="D:\моя\фотки\фото и картинки\Животные\4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3636" y="3714752"/>
            <a:ext cx="3000364" cy="22502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C:\Documents and Settings\Админ\Рабочий стол\фоточки на презент\imagesCA5U75ER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714752"/>
            <a:ext cx="4125545" cy="2286016"/>
          </a:xfrm>
          <a:prstGeom prst="rect">
            <a:avLst/>
          </a:prstGeom>
          <a:noFill/>
        </p:spPr>
      </p:pic>
      <p:pic>
        <p:nvPicPr>
          <p:cNvPr id="4099" name="Picture 3" descr="C:\Documents and Settings\Админ\Рабочий стол\фоточки на презент\imagesCA0D0DYL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000496" y="3714752"/>
            <a:ext cx="2143140" cy="226695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519086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G:\презентация по физике\zvukovaya_volna-t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0" y="399396"/>
            <a:ext cx="5832648" cy="1470025"/>
          </a:xfrm>
        </p:spPr>
        <p:txBody>
          <a:bodyPr>
            <a:noAutofit/>
          </a:bodyPr>
          <a:lstStyle/>
          <a:p>
            <a:pPr marL="182880" indent="0" algn="l">
              <a:buNone/>
            </a:pPr>
            <a:r>
              <a:rPr lang="ru-RU" sz="3200" dirty="0" smtClean="0">
                <a:solidFill>
                  <a:srgbClr val="FF0000"/>
                </a:solidFill>
              </a:rPr>
              <a:t>Ультразвук применяется для обследования материалов. Например, чтобы произвести техосмотр самолёта. Изучая полученные с помощью эха данные, инженеры могут определить, нет ли в толщине металла трещин и разломов</a:t>
            </a:r>
            <a:endParaRPr lang="ru-RU" sz="3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9086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Documents and Settings\Админ\Рабочий стол\фоточки на презент\imagesCAF64ZQ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5940" cy="6858000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33404" y="620688"/>
            <a:ext cx="9110595" cy="1470025"/>
          </a:xfrm>
        </p:spPr>
        <p:txBody>
          <a:bodyPr>
            <a:noAutofit/>
          </a:bodyPr>
          <a:lstStyle/>
          <a:p>
            <a:pPr marL="182880" indent="0" algn="ctr">
              <a:buNone/>
            </a:pPr>
            <a:r>
              <a:rPr lang="ru-RU" sz="3200" dirty="0" smtClean="0">
                <a:solidFill>
                  <a:schemeClr val="bg1">
                    <a:lumMod val="95000"/>
                  </a:schemeClr>
                </a:solidFill>
              </a:rPr>
              <a:t>Землетрясения и взрывы вызывают мощные колебания в почве. Такие колебания называются сейсмическими волнами. Эти волны проходят различные жидкости и горные породы с разными скоростями. Измеряя их скорость геологи могут узнать, что протисходит в недрах Земли. Сейсмические волны также помогают отыскивать месторождения нефти.</a:t>
            </a:r>
            <a:endParaRPr lang="ru-RU" sz="3200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9086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G:\презентация по физике\12-300x22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540544" y="1628800"/>
            <a:ext cx="8062912" cy="1470025"/>
          </a:xfrm>
        </p:spPr>
        <p:txBody>
          <a:bodyPr>
            <a:noAutofit/>
          </a:bodyPr>
          <a:lstStyle/>
          <a:p>
            <a:pPr marL="182880" indent="0" algn="ctr">
              <a:buNone/>
            </a:pPr>
            <a:r>
              <a:rPr lang="ru-RU" sz="9600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Интересные факты</a:t>
            </a:r>
            <a:endParaRPr lang="ru-RU" sz="9600" dirty="0">
              <a:solidFill>
                <a:schemeClr val="accent5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9086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251520" y="1196752"/>
            <a:ext cx="3600400" cy="5040560"/>
          </a:xfrm>
        </p:spPr>
        <p:txBody>
          <a:bodyPr>
            <a:noAutofit/>
          </a:bodyPr>
          <a:lstStyle/>
          <a:p>
            <a:pPr algn="l"/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</a:rPr>
              <a:t>Если слегка ударить по стеклянному стакану, то слышится звон стекла, вибрирующего собственной частотой. Стакан может расколоться, если рядом с ним громко пропеть эту ноту. Лишь звук, совпадающий с собственной частотой стекла, может создать достаточно сильную вибрацию, чтобы такое случилось.</a:t>
            </a:r>
            <a:endParaRPr lang="ru-RU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611560" y="260648"/>
            <a:ext cx="8062912" cy="893961"/>
          </a:xfrm>
        </p:spPr>
        <p:txBody>
          <a:bodyPr/>
          <a:lstStyle/>
          <a:p>
            <a:pPr marL="182880" indent="0" algn="ctr">
              <a:buNone/>
            </a:pPr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Как бьются стаканы</a:t>
            </a:r>
            <a:endParaRPr lang="ru-RU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1026" name="Picture 2" descr="C:\Documents and Settings\Админ\Рабочий стол\фоточки на презент\imagesCADA5YI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71934" y="1214422"/>
            <a:ext cx="5072066" cy="564357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519086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179512" y="1268760"/>
            <a:ext cx="8712968" cy="2160240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Каждое тело обладает собственной частотой. В 1940 г. Разрушился мост Тэйкома в США. Это случилось потому, что ветер заставил вибрировать с собственной частотой, явившейся причиной огромных разрушительных колебаний. Переходя по мосту, солдаты никогда не маршируют в ногу, так как это может вызвать колебания моста с собственной частотой</a:t>
            </a: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611560" y="188640"/>
            <a:ext cx="8062912" cy="905545"/>
          </a:xfrm>
        </p:spPr>
        <p:txBody>
          <a:bodyPr/>
          <a:lstStyle/>
          <a:p>
            <a:pPr marL="182880" indent="0" algn="ctr">
              <a:buNone/>
            </a:pPr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Разрушение мостов</a:t>
            </a:r>
            <a:endParaRPr lang="ru-RU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7170" name="Picture 2" descr="C:\Documents and Settings\Админ\Рабочий стол\фоточки на презент\imagesCARDX5CC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71604" y="3429730"/>
            <a:ext cx="6357982" cy="342827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519086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467544" y="1412776"/>
            <a:ext cx="8062912" cy="1752600"/>
          </a:xfrm>
        </p:spPr>
        <p:txBody>
          <a:bodyPr>
            <a:normAutofit lnSpcReduction="10000"/>
          </a:bodyPr>
          <a:lstStyle/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Можно играть на фортепьяно, даже не прикасаясь к его клавишам. Нужно открыть крышку фортепьяно, нажать на педаль и спеть какую-нибудь ноту. Кончив петь можно услышать, как из фортепьяно звучит эта же нота. Колебания голоса вызывают вибрацию струн инструмента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539552" y="404664"/>
            <a:ext cx="8062912" cy="977553"/>
          </a:xfrm>
        </p:spPr>
        <p:txBody>
          <a:bodyPr>
            <a:normAutofit fontScale="90000"/>
          </a:bodyPr>
          <a:lstStyle/>
          <a:p>
            <a:pPr marL="182880" indent="0">
              <a:buNone/>
            </a:pPr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Синхронные</a:t>
            </a:r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колебания</a:t>
            </a:r>
            <a:endParaRPr lang="ru-RU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8194" name="Picture 2" descr="C:\Documents and Settings\Админ\Рабочий стол\фоточки на презент\piano_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0298" y="3046375"/>
            <a:ext cx="3786214" cy="381162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519086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500042"/>
            <a:ext cx="8501121" cy="6000792"/>
          </a:xfrm>
        </p:spPr>
        <p:txBody>
          <a:bodyPr/>
          <a:lstStyle/>
          <a:p>
            <a:pPr algn="just">
              <a:buNone/>
            </a:pPr>
            <a:r>
              <a:rPr lang="ru-RU" sz="2000" dirty="0" smtClean="0"/>
              <a:t>В китайских и японских аптеках теперь можно найти музыкальные диски с весьма оригинальными названиями: «пищеварение», «мигрень», «печень» и т.д. Китайцы употребляют музыкальные произведения  вместо таблеток. И хотя выпуск подобных  музыкальных альбомов освоили на Востоке, целебные  свойства музыки были известны ещё в Древнем Египте, просто эти знания со временем утратились. Медики изучили это явление и доказали: определённые мелодии оказывают благотворительное влияние на организм человека. В США музыкальная терапия стала одним из самых популярных способов лечения. Тебе помогут – при нарушениях  сна: «Грустный вальс» Сибелиуса, «Мелодия» </a:t>
            </a:r>
            <a:r>
              <a:rPr lang="ru-RU" sz="2000" dirty="0" err="1" smtClean="0"/>
              <a:t>Глюка</a:t>
            </a:r>
            <a:r>
              <a:rPr lang="ru-RU" sz="2000" dirty="0" smtClean="0"/>
              <a:t>, пьесы Чайковского. От головной боли: «Венгерская рапсодия» Листа, «</a:t>
            </a:r>
            <a:r>
              <a:rPr lang="ru-RU" sz="2000" dirty="0" err="1" smtClean="0"/>
              <a:t>Фиделио</a:t>
            </a:r>
            <a:r>
              <a:rPr lang="ru-RU" sz="2000" dirty="0" smtClean="0"/>
              <a:t>» Бетховена. Снять стресс и успокоиться: «Колыбельная» Брамса, «Аве Мария» Шуберта, мазурки и прелюдии Шопена, «Лунная соната» Бетховена. От гипертонии концерт  «ре-минор» для скрипки Баха. Этим методом терапии сегодня пользуется  самые известные женщины мира.</a:t>
            </a:r>
            <a:endParaRPr lang="ru-RU" sz="2000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G:\презентация по физике\091130sound_visualization_0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0" y="332656"/>
            <a:ext cx="9144000" cy="2204864"/>
          </a:xfrm>
        </p:spPr>
        <p:txBody>
          <a:bodyPr/>
          <a:lstStyle/>
          <a:p>
            <a:pPr marL="182880" indent="0" algn="ctr">
              <a:buNone/>
            </a:pPr>
            <a:r>
              <a:rPr lang="en-US" sz="3200" dirty="0"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В разных странах мира существуют целые ассоциации, популяризирующие и практикующие исцеление с помощью музыкальных вибраций. Этой теме посвящены многие издания и периодическая литература. В нашей стране музыкотерапия практикуется довольно давно, но не слишком широко. Однако применять лечение музыкой вы можете самостоятельно, в домашних условиях. Главное – наличие желания и уверенность в своих силах!</a:t>
            </a:r>
            <a:endParaRPr lang="ru-RU" sz="3200" dirty="0">
              <a:solidFill>
                <a:schemeClr val="accent2">
                  <a:lumMod val="60000"/>
                  <a:lumOff val="40000"/>
                </a:schemeClr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519086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-180528" y="260648"/>
            <a:ext cx="9505055" cy="1793167"/>
          </a:xfrm>
        </p:spPr>
        <p:txBody>
          <a:bodyPr>
            <a:normAutofit/>
          </a:bodyPr>
          <a:lstStyle/>
          <a:p>
            <a:pPr marL="182880" indent="0" algn="ctr"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Звук передаётся с помощью </a:t>
            </a:r>
            <a:r>
              <a:rPr lang="ru-RU" sz="3600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звуковых волн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. Они распространяются от источника звука подобно кругам воды от брошенного камня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G:\презентация по физике\0004-004-Zvuk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3907" y="2328589"/>
            <a:ext cx="4827587" cy="36206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3" descr="G:\презентация по физике\image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412" y="2328589"/>
            <a:ext cx="4368191" cy="36206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03457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G:\презентация по физике\1239299322_2_volna_kolomensky_com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5366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052736"/>
            <a:ext cx="9144000" cy="1143000"/>
          </a:xfrm>
        </p:spPr>
        <p:txBody>
          <a:bodyPr/>
          <a:lstStyle/>
          <a:p>
            <a:pPr marL="0" indent="0" algn="ctr">
              <a:buNone/>
            </a:pPr>
            <a:r>
              <a:rPr lang="en-US" sz="4000" i="1" dirty="0">
                <a:solidFill>
                  <a:schemeClr val="accent6">
                    <a:lumMod val="75000"/>
                  </a:schemeClr>
                </a:solidFill>
                <a:effectLst/>
              </a:rPr>
              <a:t>ЗВУКОВЫЕ ВОЛНЫ </a:t>
            </a:r>
            <a:r>
              <a:rPr lang="en-US" sz="4000" dirty="0">
                <a:solidFill>
                  <a:schemeClr val="accent6">
                    <a:lumMod val="75000"/>
                  </a:schemeClr>
                </a:solidFill>
                <a:effectLst/>
              </a:rPr>
              <a:t>- механические колебания, частоты которых лежат в пределах звуковых частот. </a:t>
            </a:r>
            <a:r>
              <a:rPr lang="ru-RU" sz="4000" dirty="0" smtClean="0">
                <a:solidFill>
                  <a:schemeClr val="accent6">
                    <a:lumMod val="75000"/>
                  </a:schemeClr>
                </a:solidFill>
                <a:effectLst/>
              </a:rPr>
              <a:t/>
            </a:r>
            <a:br>
              <a:rPr lang="ru-RU" sz="4000" dirty="0" smtClean="0">
                <a:solidFill>
                  <a:schemeClr val="accent6">
                    <a:lumMod val="75000"/>
                  </a:schemeClr>
                </a:solidFill>
                <a:effectLst/>
              </a:rPr>
            </a:br>
            <a:r>
              <a:rPr lang="ru-RU" sz="4000" dirty="0" smtClean="0">
                <a:solidFill>
                  <a:schemeClr val="accent6">
                    <a:lumMod val="75000"/>
                  </a:schemeClr>
                </a:solidFill>
                <a:effectLst/>
              </a:rPr>
              <a:t>Звук распространяется во всех упругих телах – твёрдых, жидких и газообразных, но не может распространяться в </a:t>
            </a:r>
            <a:r>
              <a:rPr lang="ru-RU" sz="4000" smtClean="0">
                <a:solidFill>
                  <a:schemeClr val="accent6">
                    <a:lumMod val="75000"/>
                  </a:schemeClr>
                </a:solidFill>
                <a:effectLst/>
              </a:rPr>
              <a:t>безвоздушном пространстве.</a:t>
            </a:r>
            <a:endParaRPr lang="ru-RU" sz="4000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6027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Админ\Рабочий стол\фоточки на презент\imagesCAXOPSW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24900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2159732" y="4293096"/>
            <a:ext cx="4968552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chemeClr val="bg1">
                    <a:lumMod val="95000"/>
                  </a:schemeClr>
                </a:solidFill>
              </a:rPr>
              <a:t>Распространение звука в твёрдых телах.</a:t>
            </a:r>
          </a:p>
          <a:p>
            <a:r>
              <a:rPr lang="ru-RU" sz="2000" dirty="0" smtClean="0">
                <a:solidFill>
                  <a:schemeClr val="bg1">
                    <a:lumMod val="95000"/>
                  </a:schemeClr>
                </a:solidFill>
              </a:rPr>
              <a:t>Лучше всего звук распространяется в твёрдых телах. 4500м/с.</a:t>
            </a:r>
          </a:p>
          <a:p>
            <a:r>
              <a:rPr lang="ru-RU" sz="2000" dirty="0" smtClean="0">
                <a:solidFill>
                  <a:schemeClr val="bg1">
                    <a:lumMod val="95000"/>
                  </a:schemeClr>
                </a:solidFill>
              </a:rPr>
              <a:t>Так, приложив ухо к земле, вы можете услышать, что происходит далеко от вас.</a:t>
            </a:r>
            <a:endParaRPr lang="ru-RU" sz="20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51520" y="1950273"/>
            <a:ext cx="4032448" cy="2054791"/>
          </a:xfrm>
        </p:spPr>
        <p:txBody>
          <a:bodyPr>
            <a:normAutofit fontScale="92500"/>
          </a:bodyPr>
          <a:lstStyle/>
          <a:p>
            <a:pPr marL="45720" indent="0">
              <a:buNone/>
            </a:pP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Распространение звука в газах. </a:t>
            </a:r>
          </a:p>
          <a:p>
            <a:pPr marL="45720" indent="0">
              <a:buNone/>
            </a:pP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Звуковые волны способны проходить сквозь газы. Скорость звука в воздухе составляет 340 метров в </a:t>
            </a:r>
            <a:r>
              <a:rPr lang="ru-RU" dirty="0" smtClean="0">
                <a:solidFill>
                  <a:schemeClr val="bg1">
                    <a:lumMod val="95000"/>
                  </a:schemeClr>
                </a:solidFill>
              </a:rPr>
              <a:t>секунду.</a:t>
            </a:r>
            <a:endParaRPr lang="ru-RU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644008" y="1950272"/>
            <a:ext cx="4320480" cy="1908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Распространение звука в жидкостях.</a:t>
            </a:r>
          </a:p>
          <a:p>
            <a:r>
              <a:rPr lang="ru-RU" sz="2000" dirty="0" smtClean="0"/>
              <a:t>Звуковые волны в жидкостях всегда распространяются лучше, чем в газах(в 4 раза быстрее).</a:t>
            </a:r>
          </a:p>
          <a:p>
            <a:endParaRPr lang="ru-RU" dirty="0" smtClean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453" y="188640"/>
            <a:ext cx="9132531" cy="1700808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>
                <a:solidFill>
                  <a:schemeClr val="bg1">
                    <a:lumMod val="95000"/>
                  </a:schemeClr>
                </a:solidFill>
              </a:rPr>
              <a:t>Распространение звука  в средах</a:t>
            </a:r>
            <a:endParaRPr lang="ru-RU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7005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G:\презентация по физике\2732140-n-------nf---n------n--------nzn--n-n-n----n--n----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76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-180528" y="548680"/>
            <a:ext cx="9144000" cy="1902073"/>
          </a:xfrm>
        </p:spPr>
        <p:txBody>
          <a:bodyPr>
            <a:noAutofit/>
          </a:bodyPr>
          <a:lstStyle/>
          <a:p>
            <a:pPr marL="182880" indent="0" algn="ctr">
              <a:buNone/>
            </a:pPr>
            <a:r>
              <a:rPr lang="ru-RU" sz="4000" dirty="0" smtClean="0">
                <a:solidFill>
                  <a:schemeClr val="accent3">
                    <a:lumMod val="40000"/>
                    <a:lumOff val="60000"/>
                  </a:schemeClr>
                </a:solidFill>
              </a:rPr>
              <a:t>Любой источник звука колеблется.  Механические колебания, частота которых более 20 000Гц, называются ультразвуками, а колебания с частотами менее 20 Гц – инфразвуками. </a:t>
            </a:r>
            <a:r>
              <a:rPr lang="ru-RU" sz="4000" dirty="0" smtClean="0">
                <a:solidFill>
                  <a:schemeClr val="accent3">
                    <a:lumMod val="40000"/>
                    <a:lumOff val="60000"/>
                  </a:schemeClr>
                </a:solidFill>
                <a:effectLst/>
              </a:rPr>
              <a:t>Человеческое ухо не слышит ультра- и инфразвуки, </a:t>
            </a:r>
            <a:r>
              <a:rPr lang="ru-RU" sz="4400" dirty="0" smtClean="0">
                <a:solidFill>
                  <a:schemeClr val="accent3">
                    <a:lumMod val="40000"/>
                    <a:lumOff val="60000"/>
                  </a:schemeClr>
                </a:solidFill>
                <a:effectLst/>
              </a:rPr>
              <a:t>НО…</a:t>
            </a:r>
            <a:endParaRPr lang="ru-RU" sz="4400" dirty="0">
              <a:solidFill>
                <a:schemeClr val="accent3">
                  <a:lumMod val="40000"/>
                  <a:lumOff val="6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6611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540544" y="188640"/>
            <a:ext cx="8062912" cy="1470025"/>
          </a:xfrm>
        </p:spPr>
        <p:txBody>
          <a:bodyPr>
            <a:noAutofit/>
          </a:bodyPr>
          <a:lstStyle/>
          <a:p>
            <a:pPr marL="182880" indent="0" algn="ctr">
              <a:buNone/>
            </a:pPr>
            <a:r>
              <a:rPr lang="ru-RU" sz="3600" dirty="0" smtClean="0">
                <a:solidFill>
                  <a:schemeClr val="accent1">
                    <a:lumMod val="50000"/>
                  </a:schemeClr>
                </a:solidFill>
              </a:rPr>
              <a:t>Эти звуки являются хорошими помощниками и человеку, и животным</a:t>
            </a:r>
            <a:endParaRPr lang="ru-RU" sz="3600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1027" name="Picture 3" descr="D:\моя\ВСЕ\маё!!!\фото\школа\ad3a789759de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2079798"/>
            <a:ext cx="3600400" cy="45031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D:\моя\ВСЕ\маё!!!\фото\анимации\02.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2236766"/>
            <a:ext cx="3240360" cy="4320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19086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Админ\Рабочий стол\фоточки на презент\пп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0" y="1571612"/>
            <a:ext cx="9144000" cy="1470025"/>
          </a:xfrm>
        </p:spPr>
        <p:txBody>
          <a:bodyPr>
            <a:noAutofit/>
          </a:bodyPr>
          <a:lstStyle/>
          <a:p>
            <a:pPr marL="182880" indent="0" algn="ctr">
              <a:buNone/>
            </a:pP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</a:rPr>
              <a:t>Летучие мыши испускают высокочастотные писки-сигналы и воспринимают их эхо, то есть отражение этих сигналов от различных предметов. Чем короче промежуток времени между таким писком и эхом от него, тем ближе мыши к своей цели. Использование звука для обнаружения чего-либо называется эхолокацией</a:t>
            </a:r>
            <a:endParaRPr lang="ru-RU" sz="2800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9086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60648"/>
            <a:ext cx="8229600" cy="1399032"/>
          </a:xfrm>
        </p:spPr>
        <p:txBody>
          <a:bodyPr>
            <a:normAutofit fontScale="90000"/>
          </a:bodyPr>
          <a:lstStyle/>
          <a:p>
            <a:pPr marL="0" indent="0" algn="ctr">
              <a:buNone/>
            </a:pP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Летучие мыши могут различать самые высокие во всём животном мире звуковые колебания – до 210 000 Гц.</a:t>
            </a: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3074" name="Picture 2" descr="C:\Documents and Settings\Админ\Рабочий стол\фоточки на презент\Ba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928934"/>
            <a:ext cx="4113874" cy="2500329"/>
          </a:xfrm>
          <a:prstGeom prst="rect">
            <a:avLst/>
          </a:prstGeom>
          <a:noFill/>
        </p:spPr>
      </p:pic>
      <p:pic>
        <p:nvPicPr>
          <p:cNvPr id="3075" name="Picture 3" descr="C:\Documents and Settings\Админ\Рабочий стол\фоточки на презент\imagesCA0DNL7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82367" y="2928934"/>
            <a:ext cx="4661633" cy="250033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155564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-252536" y="13648"/>
            <a:ext cx="9936112" cy="1470025"/>
          </a:xfrm>
        </p:spPr>
        <p:txBody>
          <a:bodyPr>
            <a:noAutofit/>
          </a:bodyPr>
          <a:lstStyle/>
          <a:p>
            <a:pPr marL="182880" indent="0" algn="l">
              <a:buNone/>
            </a:pPr>
            <a:r>
              <a:rPr lang="ru-RU" sz="3200" dirty="0" smtClean="0">
                <a:solidFill>
                  <a:schemeClr val="accent1">
                    <a:lumMod val="50000"/>
                  </a:schemeClr>
                </a:solidFill>
              </a:rPr>
              <a:t>Киты и дельфины также используют принцип эхолокации, отыскивая свой путь в море. Воспринимая эхо звуков, они узнают, какие предметы и существа находятся вокруг них.</a:t>
            </a:r>
            <a:endParaRPr lang="ru-RU" sz="3200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2051" name="Picture 3" descr="D:\моя\фотки\фото и картинки\Животные\31401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2060848"/>
            <a:ext cx="6872327" cy="45815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19086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463</TotalTime>
  <Words>776</Words>
  <Application>Microsoft Office PowerPoint</Application>
  <PresentationFormat>Экран (4:3)</PresentationFormat>
  <Paragraphs>28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Воздушный поток</vt:lpstr>
      <vt:lpstr>Звуковые волны  </vt:lpstr>
      <vt:lpstr>Звук передаётся с помощью звуковых волн. Они распространяются от источника звука подобно кругам воды от брошенного камня</vt:lpstr>
      <vt:lpstr>ЗВУКОВЫЕ ВОЛНЫ - механические колебания, частоты которых лежат в пределах звуковых частот.  Звук распространяется во всех упругих телах – твёрдых, жидких и газообразных, но не может распространяться в безвоздушном пространстве.</vt:lpstr>
      <vt:lpstr>Распространение звука  в средах</vt:lpstr>
      <vt:lpstr>Любой источник звука колеблется.  Механические колебания, частота которых более 20 000Гц, называются ультразвуками, а колебания с частотами менее 20 Гц – инфразвуками. Человеческое ухо не слышит ультра- и инфразвуки, НО…</vt:lpstr>
      <vt:lpstr>Эти звуки являются хорошими помощниками и человеку, и животным</vt:lpstr>
      <vt:lpstr>Летучие мыши испускают высокочастотные писки-сигналы и воспринимают их эхо, то есть отражение этих сигналов от различных предметов. Чем короче промежуток времени между таким писком и эхом от него, тем ближе мыши к своей цели. Использование звука для обнаружения чего-либо называется эхолокацией</vt:lpstr>
      <vt:lpstr>Летучие мыши могут различать самые высокие во всём животном мире звуковые колебания – до 210 000 Гц.</vt:lpstr>
      <vt:lpstr>Киты и дельфины также используют принцип эхолокации, отыскивая свой путь в море. Воспринимая эхо звуков, они узнают, какие предметы и существа находятся вокруг них.</vt:lpstr>
      <vt:lpstr>Не все животные слышат звуки так, как человек. Так, кузнечики слышат лапками, совершая ими быстрые колебания узнают, откуда исходит звук. У змей нет ушей, и они не могут воспринимать звуки через воздух. Но они улавливают звуки, слушая землю. Рыбы слышат всем своим телом.</vt:lpstr>
      <vt:lpstr>Ультразвук применяется для обследования материалов. Например, чтобы произвести техосмотр самолёта. Изучая полученные с помощью эха данные, инженеры могут определить, нет ли в толщине металла трещин и разломов</vt:lpstr>
      <vt:lpstr>Землетрясения и взрывы вызывают мощные колебания в почве. Такие колебания называются сейсмическими волнами. Эти волны проходят различные жидкости и горные породы с разными скоростями. Измеряя их скорость геологи могут узнать, что протисходит в недрах Земли. Сейсмические волны также помогают отыскивать месторождения нефти.</vt:lpstr>
      <vt:lpstr>Интересные факты</vt:lpstr>
      <vt:lpstr>Как бьются стаканы</vt:lpstr>
      <vt:lpstr>Разрушение мостов</vt:lpstr>
      <vt:lpstr>Синхронные колебания</vt:lpstr>
      <vt:lpstr>В китайских и японских аптеках теперь можно найти музыкальные диски с весьма оригинальными названиями: «пищеварение», «мигрень», «печень» и т.д. Китайцы употребляют музыкальные произведения  вместо таблеток. И хотя выпуск подобных  музыкальных альбомов освоили на Востоке, целебные  свойства музыки были известны ещё в Древнем Египте, просто эти знания со временем утратились. Медики изучили это явление и доказали: определённые мелодии оказывают благотворительное влияние на организм человека. В США музыкальная терапия стала одним из самых популярных способов лечения. Тебе помогут – при нарушениях  сна: «Грустный вальс» Сибелиуса, «Мелодия» Глюка, пьесы Чайковского. От головной боли: «Венгерская рапсодия» Листа, «Фиделио» Бетховена. Снять стресс и успокоиться: «Колыбельная» Брамса, «Аве Мария» Шуберта, мазурки и прелюдии Шопена, «Лунная соната» Бетховена. От гипертонии концерт  «ре-минор» для скрипки Баха. Этим методом терапии сегодня пользуется  самые известные женщины мира.</vt:lpstr>
      <vt:lpstr>В разных странах мира существуют целые ассоциации, популяризирующие и практикующие исцеление с помощью музыкальных вибраций. Этой теме посвящены многие издания и периодическая литература. В нашей стране музыкотерапия практикуется довольно давно, но не слишком широко. Однако применять лечение музыкой вы можете самостоятельно, в домашних условиях. Главное – наличие желания и уверенность в своих силах!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Admin</cp:lastModifiedBy>
  <cp:revision>35</cp:revision>
  <dcterms:created xsi:type="dcterms:W3CDTF">2012-01-15T14:52:59Z</dcterms:created>
  <dcterms:modified xsi:type="dcterms:W3CDTF">2017-03-13T03:15:21Z</dcterms:modified>
</cp:coreProperties>
</file>