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61" r:id="rId4"/>
    <p:sldId id="259" r:id="rId5"/>
    <p:sldId id="260" r:id="rId6"/>
    <p:sldId id="263" r:id="rId7"/>
    <p:sldId id="265" r:id="rId8"/>
    <p:sldId id="264" r:id="rId9"/>
    <p:sldId id="267" r:id="rId10"/>
    <p:sldId id="268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33D93DE-4052-484E-9659-63182A1D3030}" type="datetimeFigureOut">
              <a:rPr lang="ru-RU" smtClean="0"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B76F468-38EE-46CA-9A51-3669D31969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733" TargetMode="External"/><Relationship Id="rId13" Type="http://schemas.openxmlformats.org/officeDocument/2006/relationships/hyperlink" Target="https://ru.wikipedia.org/wiki/%D0%91%D0%B5%D1%80%D0%BD%D1%83%D0%BB%D0%BB%D0%B8,_%D0%98%D0%BE%D0%B3%D0%B0%D0%BD%D0%BD" TargetMode="External"/><Relationship Id="rId3" Type="http://schemas.openxmlformats.org/officeDocument/2006/relationships/hyperlink" Target="https://ru.wikipedia.org/wiki/%D0%A4%D0%B8%D0%B7%D0%B8%D0%BA" TargetMode="External"/><Relationship Id="rId7" Type="http://schemas.openxmlformats.org/officeDocument/2006/relationships/hyperlink" Target="https://ru.wikipedia.org/wiki/%D0%9C%D0%B0%D1%82%D0%B5%D0%BC%D0%B0%D1%82%D0%B8%D1%87%D0%B5%D1%81%D0%BA%D0%B0%D1%8F_%D1%84%D0%B8%D0%B7%D0%B8%D0%BA%D0%B0" TargetMode="External"/><Relationship Id="rId12" Type="http://schemas.openxmlformats.org/officeDocument/2006/relationships/hyperlink" Target="https://ru.wikipedia.org/wiki/1750" TargetMode="External"/><Relationship Id="rId2" Type="http://schemas.openxmlformats.org/officeDocument/2006/relationships/hyperlink" Target="https://ru.wikipedia.org/wiki/%D0%A8%D0%B2%D0%B5%D0%B9%D1%86%D0%B0%D1%80%D0%B8%D1%8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3%D0%B8%D0%B4%D1%80%D0%BE%D0%B4%D0%B8%D0%BD%D0%B0%D0%BC%D0%B8%D0%BA%D0%B0" TargetMode="External"/><Relationship Id="rId11" Type="http://schemas.openxmlformats.org/officeDocument/2006/relationships/hyperlink" Target="https://ru.wikipedia.org/wiki/1748" TargetMode="External"/><Relationship Id="rId5" Type="http://schemas.openxmlformats.org/officeDocument/2006/relationships/hyperlink" Target="https://ru.wikipedia.org/wiki/%D0%9C%D0%BE%D0%BB%D0%B5%D0%BA%D1%83%D0%BB%D1%8F%D1%80%D0%BD%D0%BE-%D0%BA%D0%B8%D0%BD%D0%B5%D1%82%D0%B8%D1%87%D0%B5%D1%81%D0%BA%D0%B0%D1%8F_%D1%82%D0%B5%D0%BE%D1%80%D0%B8%D1%8F" TargetMode="External"/><Relationship Id="rId10" Type="http://schemas.openxmlformats.org/officeDocument/2006/relationships/hyperlink" Target="https://ru.wikipedia.org/wiki/%D0%9F%D0%B0%D1%80%D0%B8%D0%B6%D1%81%D0%BA%D0%B0%D1%8F_%D0%90%D0%BA%D0%B0%D0%B4%D0%B5%D0%BC%D0%B8%D1%8F_%D0%BD%D0%B0%D1%83%D0%BA" TargetMode="External"/><Relationship Id="rId4" Type="http://schemas.openxmlformats.org/officeDocument/2006/relationships/hyperlink" Target="https://ru.wikipedia.org/wiki/%D0%9C%D0%B0%D1%82%D0%B5%D0%BC%D0%B0%D1%82%D0%B8%D0%BA%D0%B0" TargetMode="External"/><Relationship Id="rId9" Type="http://schemas.openxmlformats.org/officeDocument/2006/relationships/hyperlink" Target="https://ru.wikipedia.org/wiki/%D0%9F%D0%B5%D1%82%D0%B5%D1%80%D0%B1%D1%83%D1%80%D0%B3%D1%81%D0%BA%D0%B0%D1%8F_%D0%B0%D0%BA%D0%B0%D0%B4%D0%B5%D0%BC%D0%B8%D1%8F_%D0%BD%D0%B0%D1%83%D0%BA" TargetMode="External"/><Relationship Id="rId1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0%D0%BE%D0%BD%D0%B8%D0%BD%D0%B3%D0%B5%D0%BD_(%D0%B3%D0%BE%D1%80%D0%BE%D0%B4)" TargetMode="External"/><Relationship Id="rId7" Type="http://schemas.openxmlformats.org/officeDocument/2006/relationships/image" Target="../media/image3.jpeg"/><Relationship Id="rId2" Type="http://schemas.openxmlformats.org/officeDocument/2006/relationships/hyperlink" Target="https://ru.wikipedia.org/wiki/1700_%D0%B3%D0%BE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C%D0%B5%D0%B4%D0%B8%D1%86%D0%B8%D0%BD%D0%B0" TargetMode="External"/><Relationship Id="rId5" Type="http://schemas.openxmlformats.org/officeDocument/2006/relationships/hyperlink" Target="https://ru.wikipedia.org/wiki/%D0%91%D0%B5%D1%80%D0%BD%D1%83%D0%BB%D0%BB%D0%B8,_%D0%98%D0%BE%D0%B3%D0%B0%D0%BD%D0%BD" TargetMode="External"/><Relationship Id="rId4" Type="http://schemas.openxmlformats.org/officeDocument/2006/relationships/hyperlink" Target="https://ru.wikipedia.org/wiki/%D0%93%D0%BE%D0%BB%D0%BB%D0%B0%D0%BD%D0%B4%D0%B8%D1%8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8%D0%B4%D1%80%D0%BE%D0%B4%D0%B8%D0%BD%D0%B0%D0%BC%D0%B8%D0%BA%D0%B0" TargetMode="External"/><Relationship Id="rId7" Type="http://schemas.openxmlformats.org/officeDocument/2006/relationships/hyperlink" Target="https://ru.wikipedia.org/wiki/%D0%97%D0%B0%D0%BA%D0%BE%D0%BD_%D0%91%D0%BE%D0%B9%D0%BB%D1%8F_%E2%80%94_%D0%9C%D0%B0%D1%80%D0%B8%D0%BE%D1%82%D1%82%D0%B0" TargetMode="External"/><Relationship Id="rId2" Type="http://schemas.openxmlformats.org/officeDocument/2006/relationships/hyperlink" Target="https://ru.wikipedia.org/wiki/%D0%9C%D0%BE%D0%BB%D0%B5%D0%BA%D1%83%D0%BB%D1%8F%D1%80%D0%BD%D0%BE-%D0%BA%D0%B8%D0%BD%D0%B5%D1%82%D0%B8%D1%87%D0%B5%D1%81%D0%BA%D0%B0%D1%8F_%D1%82%D0%B5%D0%BE%D1%80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7%D0%B0%D0%BA%D0%BE%D0%BD_%D0%91%D0%B5%D1%80%D0%BD%D1%83%D0%BB%D0%BB%D0%B8" TargetMode="External"/><Relationship Id="rId5" Type="http://schemas.openxmlformats.org/officeDocument/2006/relationships/hyperlink" Target="https://ru.wikipedia.org/wiki/%D0%A2%D0%B5%D0%BE%D1%80%D0%B8%D1%8F_%D1%83%D0%BF%D1%80%D1%83%D0%B3%D0%BE%D1%81%D1%82%D0%B8" TargetMode="External"/><Relationship Id="rId4" Type="http://schemas.openxmlformats.org/officeDocument/2006/relationships/hyperlink" Target="https://ru.wikipedia.org/wiki/%D0%90%D1%8D%D1%80%D0%BE%D0%B4%D0%B8%D0%BD%D0%B0%D0%BC%D0%B8%D0%BA%D0%B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6%D0%B5%D0%BD%D1%82%D1%80%D0%BE%D0%B1%D0%B5%D0%B6%D0%BD%D0%B0%D1%8F_%D1%81%D0%B8%D0%BB%D0%B0" TargetMode="External"/><Relationship Id="rId2" Type="http://schemas.openxmlformats.org/officeDocument/2006/relationships/hyperlink" Target="https://ru.wikipedia.org/wiki/174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4%D0%B5%D0%B0%D0%BB%D1%8C%D0%BD%D0%B0%D1%8F_%D0%B6%D0%B8%D0%B4%D0%BA%D0%BE%D1%81%D1%82%D1%8C" TargetMode="External"/><Relationship Id="rId2" Type="http://schemas.openxmlformats.org/officeDocument/2006/relationships/hyperlink" Target="https://ru.wikipedia.org/wiki/%D0%97%D0%B0%D0%BA%D0%BE%D0%BD_%D1%81%D0%BE%D1%85%D1%80%D0%B0%D0%BD%D0%B5%D0%BD%D0%B8%D1%8F_%D1%8D%D0%BD%D0%B5%D1%80%D0%B3%D0%B8%D0%B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dirty="0" smtClean="0"/>
              <a:t>Даниил Бернулли</a:t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G:\400px-BernoullisLawDerivationDiagram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7" y="1990464"/>
            <a:ext cx="7661339" cy="358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mage0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735298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Биография</a:t>
            </a:r>
            <a:endParaRPr lang="ru-RU" b="1" u="sng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err="1" smtClean="0"/>
              <a:t>Дании́л</a:t>
            </a:r>
            <a:r>
              <a:rPr lang="ru-RU" b="1" dirty="0" smtClean="0"/>
              <a:t> </a:t>
            </a:r>
            <a:r>
              <a:rPr lang="ru-RU" b="1" dirty="0" err="1" smtClean="0"/>
              <a:t>Берну́лли-</a:t>
            </a:r>
            <a:r>
              <a:rPr lang="ru-RU" dirty="0" err="1" smtClean="0">
                <a:hlinkClick r:id="rId2" tooltip="Швейцария"/>
              </a:rPr>
              <a:t>швейцарский</a:t>
            </a:r>
            <a:r>
              <a:rPr lang="ru-RU" dirty="0" smtClean="0"/>
              <a:t> </a:t>
            </a:r>
            <a:r>
              <a:rPr lang="ru-RU" dirty="0" smtClean="0">
                <a:hlinkClick r:id="rId3" tooltip="Физик"/>
              </a:rPr>
              <a:t>физик</a:t>
            </a:r>
            <a:r>
              <a:rPr lang="ru-RU" dirty="0" smtClean="0"/>
              <a:t>-универсал, </a:t>
            </a:r>
            <a:r>
              <a:rPr lang="ru-RU" dirty="0" smtClean="0">
                <a:hlinkClick r:id="rId4" tooltip="Математика"/>
              </a:rPr>
              <a:t>математик</a:t>
            </a:r>
            <a:r>
              <a:rPr lang="ru-RU" dirty="0" smtClean="0"/>
              <a:t>, один из создателей </a:t>
            </a:r>
            <a:r>
              <a:rPr lang="ru-RU" dirty="0" smtClean="0">
                <a:hlinkClick r:id="rId5" tooltip="Молекулярно-кинетическая теория"/>
              </a:rPr>
              <a:t>кинетической теории газов</a:t>
            </a:r>
            <a:r>
              <a:rPr lang="ru-RU" dirty="0" smtClean="0"/>
              <a:t>, </a:t>
            </a:r>
            <a:r>
              <a:rPr lang="ru-RU" dirty="0" smtClean="0">
                <a:hlinkClick r:id="rId6" tooltip="Гидродинамика"/>
              </a:rPr>
              <a:t>гидродинамики</a:t>
            </a:r>
            <a:r>
              <a:rPr lang="ru-RU" dirty="0" smtClean="0"/>
              <a:t> и </a:t>
            </a:r>
            <a:r>
              <a:rPr lang="ru-RU" dirty="0" smtClean="0">
                <a:hlinkClick r:id="rId7" tooltip="Математическая физика"/>
              </a:rPr>
              <a:t>математической физики</a:t>
            </a:r>
            <a:r>
              <a:rPr lang="ru-RU" dirty="0" smtClean="0"/>
              <a:t>. Академик и иностранный почётный член (</a:t>
            </a:r>
            <a:r>
              <a:rPr lang="ru-RU" dirty="0" smtClean="0">
                <a:hlinkClick r:id="rId8" tooltip="1733"/>
              </a:rPr>
              <a:t>1733</a:t>
            </a:r>
            <a:r>
              <a:rPr lang="ru-RU" dirty="0" smtClean="0"/>
              <a:t>) </a:t>
            </a:r>
            <a:r>
              <a:rPr lang="ru-RU" dirty="0" smtClean="0">
                <a:hlinkClick r:id="rId9" tooltip="Петербургская академия наук"/>
              </a:rPr>
              <a:t>Петербургской академии наук</a:t>
            </a:r>
            <a:r>
              <a:rPr lang="ru-RU" dirty="0" smtClean="0"/>
              <a:t>, член  </a:t>
            </a:r>
            <a:r>
              <a:rPr lang="ru-RU" dirty="0" smtClean="0">
                <a:hlinkClick r:id="rId10" tooltip="Парижская Академия наук"/>
              </a:rPr>
              <a:t>Парижской</a:t>
            </a:r>
            <a:r>
              <a:rPr lang="ru-RU" dirty="0" smtClean="0"/>
              <a:t> академии (</a:t>
            </a:r>
            <a:r>
              <a:rPr lang="ru-RU" dirty="0" smtClean="0">
                <a:hlinkClick r:id="rId11" tooltip="1748"/>
              </a:rPr>
              <a:t>1748</a:t>
            </a:r>
            <a:r>
              <a:rPr lang="ru-RU" dirty="0" smtClean="0"/>
              <a:t>),  (</a:t>
            </a:r>
            <a:r>
              <a:rPr lang="ru-RU" dirty="0" smtClean="0">
                <a:hlinkClick r:id="rId12" tooltip="1750"/>
              </a:rPr>
              <a:t>1750</a:t>
            </a:r>
            <a:r>
              <a:rPr lang="ru-RU" dirty="0" smtClean="0"/>
              <a:t>). Сын </a:t>
            </a:r>
            <a:r>
              <a:rPr lang="ru-RU" dirty="0" smtClean="0">
                <a:hlinkClick r:id="rId13" tooltip="Бернулли, Иоганн"/>
              </a:rPr>
              <a:t>Иоганна Бернулли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G:\bernulli_danii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4"/>
          <a:stretch>
            <a:fillRect/>
          </a:stretch>
        </p:blipFill>
        <p:spPr bwMode="auto">
          <a:xfrm>
            <a:off x="5098563" y="1447800"/>
            <a:ext cx="3420449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642910" y="571480"/>
            <a:ext cx="7772400" cy="2481266"/>
          </a:xfrm>
        </p:spPr>
        <p:txBody>
          <a:bodyPr/>
          <a:lstStyle/>
          <a:p>
            <a:r>
              <a:rPr lang="ru-RU" dirty="0" smtClean="0"/>
              <a:t>Даниил родился 29 января </a:t>
            </a:r>
            <a:r>
              <a:rPr lang="ru-RU" dirty="0" smtClean="0">
                <a:hlinkClick r:id="rId2" tooltip="1700 год"/>
              </a:rPr>
              <a:t>1700 года</a:t>
            </a:r>
            <a:r>
              <a:rPr lang="ru-RU" dirty="0" smtClean="0"/>
              <a:t> в </a:t>
            </a:r>
            <a:r>
              <a:rPr lang="ru-RU" dirty="0" err="1" smtClean="0">
                <a:hlinkClick r:id="rId3" tooltip="Гронинген (город)"/>
              </a:rPr>
              <a:t>Гронингене</a:t>
            </a:r>
            <a:r>
              <a:rPr lang="ru-RU" dirty="0" smtClean="0"/>
              <a:t> (</a:t>
            </a:r>
            <a:r>
              <a:rPr lang="ru-RU" dirty="0" smtClean="0">
                <a:hlinkClick r:id="rId4" tooltip="Голландия"/>
              </a:rPr>
              <a:t>Голландия</a:t>
            </a:r>
            <a:r>
              <a:rPr lang="ru-RU" dirty="0" smtClean="0"/>
              <a:t>), где его отец </a:t>
            </a:r>
            <a:r>
              <a:rPr lang="ru-RU" dirty="0" smtClean="0">
                <a:hlinkClick r:id="rId5" tooltip="Бернулли, Иоганн"/>
              </a:rPr>
              <a:t>Иоганн Бернулли</a:t>
            </a:r>
            <a:r>
              <a:rPr lang="ru-RU" dirty="0" smtClean="0"/>
              <a:t> тогда преподавал математику в университете. С юных лет увлёкся математикой, вначале учился у отца и брата Николая, параллельно изучая </a:t>
            </a:r>
            <a:r>
              <a:rPr lang="ru-RU" dirty="0" smtClean="0">
                <a:hlinkClick r:id="rId6" tooltip="Медицина"/>
              </a:rPr>
              <a:t>медицину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G:\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3143247"/>
            <a:ext cx="2786082" cy="3425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857224" y="928670"/>
            <a:ext cx="7829576" cy="509113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Он основательно обогатил </a:t>
            </a:r>
            <a:r>
              <a:rPr lang="ru-RU" b="1" dirty="0" smtClean="0">
                <a:hlinkClick r:id="rId2" tooltip="Молекулярно-кинетическая теория"/>
              </a:rPr>
              <a:t>кинетическую теорию газов</a:t>
            </a:r>
            <a:r>
              <a:rPr lang="ru-RU" b="1" dirty="0" smtClean="0"/>
              <a:t>, </a:t>
            </a:r>
            <a:r>
              <a:rPr lang="ru-RU" b="1" dirty="0" smtClean="0">
                <a:hlinkClick r:id="rId3" tooltip="Гидродинамика"/>
              </a:rPr>
              <a:t>гидродинамику</a:t>
            </a:r>
            <a:r>
              <a:rPr lang="ru-RU" b="1" dirty="0" smtClean="0"/>
              <a:t> и </a:t>
            </a:r>
            <a:r>
              <a:rPr lang="ru-RU" b="1" dirty="0" smtClean="0">
                <a:hlinkClick r:id="rId4" tooltip="Аэродинамика"/>
              </a:rPr>
              <a:t>аэродинамику</a:t>
            </a:r>
            <a:r>
              <a:rPr lang="ru-RU" b="1" dirty="0" smtClean="0"/>
              <a:t>, </a:t>
            </a:r>
            <a:r>
              <a:rPr lang="ru-RU" b="1" dirty="0" smtClean="0">
                <a:hlinkClick r:id="rId5" tooltip="Теория упругости"/>
              </a:rPr>
              <a:t>теорию упругости</a:t>
            </a:r>
            <a:r>
              <a:rPr lang="ru-RU" b="1" dirty="0" smtClean="0"/>
              <a:t> и т. д. Он первый выступил с утверждением, что причиной давления газа является тепловое движение молекул. В своей классической «Гидродинамике» Даниил Бернулли вывел уравнение стационарного течения несжимаемой жидкости (</a:t>
            </a:r>
            <a:r>
              <a:rPr lang="ru-RU" b="1" dirty="0" smtClean="0">
                <a:hlinkClick r:id="rId6" tooltip="Закон Бернулли"/>
              </a:rPr>
              <a:t>закон Бернулли</a:t>
            </a:r>
            <a:r>
              <a:rPr lang="ru-RU" b="1" dirty="0" smtClean="0"/>
              <a:t>), лежащее в основе динамики жидкостей и газов. С точки зрения молекулярной теории он объяснил </a:t>
            </a:r>
            <a:r>
              <a:rPr lang="ru-RU" b="1" dirty="0" smtClean="0">
                <a:hlinkClick r:id="rId7" tooltip="Закон Бойля — Мариотта"/>
              </a:rPr>
              <a:t>закон Бойля — Мариотта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857224" y="1142984"/>
            <a:ext cx="7772400" cy="1481134"/>
          </a:xfrm>
        </p:spPr>
        <p:txBody>
          <a:bodyPr/>
          <a:lstStyle/>
          <a:p>
            <a:r>
              <a:rPr lang="ru-RU" b="1" dirty="0" smtClean="0"/>
              <a:t>В </a:t>
            </a:r>
            <a:r>
              <a:rPr lang="ru-RU" b="1" dirty="0" smtClean="0">
                <a:hlinkClick r:id="rId2" tooltip="1746"/>
              </a:rPr>
              <a:t>1746</a:t>
            </a:r>
            <a:r>
              <a:rPr lang="ru-RU" b="1" dirty="0" smtClean="0"/>
              <a:t> впервые показал, что </a:t>
            </a:r>
            <a:r>
              <a:rPr lang="ru-RU" b="1" dirty="0" smtClean="0">
                <a:hlinkClick r:id="rId3" tooltip="Центробежная сила"/>
              </a:rPr>
              <a:t>центробежная сила</a:t>
            </a:r>
            <a:r>
              <a:rPr lang="ru-RU" b="1" dirty="0" smtClean="0"/>
              <a:t> не является реальной силой, а зависит от выбора системы отсчета.</a:t>
            </a:r>
            <a:endParaRPr lang="ru-RU" b="1" dirty="0"/>
          </a:p>
        </p:txBody>
      </p:sp>
      <p:pic>
        <p:nvPicPr>
          <p:cNvPr id="16386" name="Picture 2" descr="1 Архимед 2 Блез Паскал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0904" y="2643182"/>
            <a:ext cx="318686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igures from the History of Probability &amp; Statisti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5060221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583254"/>
          </a:xfrm>
        </p:spPr>
        <p:txBody>
          <a:bodyPr>
            <a:normAutofit/>
          </a:bodyPr>
          <a:lstStyle/>
          <a:p>
            <a:r>
              <a:rPr lang="ru-RU" sz="9600" b="1" u="sng" dirty="0" smtClean="0"/>
              <a:t>Закон Бернулли</a:t>
            </a:r>
            <a:endParaRPr lang="ru-RU" sz="9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Закон Бернулли по трубам</a:t>
            </a:r>
            <a:endParaRPr lang="ru-RU" b="1" u="sng" dirty="0"/>
          </a:p>
        </p:txBody>
      </p:sp>
      <p:pic>
        <p:nvPicPr>
          <p:cNvPr id="6" name="Рисунок 5" descr="zakon-bernulli-4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8449" b="8449"/>
          <a:stretch>
            <a:fillRect/>
          </a:stretch>
        </p:blipFill>
        <p:spPr>
          <a:xfrm>
            <a:off x="160827" y="0"/>
            <a:ext cx="8983173" cy="45720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Закон (уравнение) Бернулли</a:t>
            </a:r>
            <a:r>
              <a:rPr lang="ru-RU" dirty="0" smtClean="0"/>
              <a:t> следствием </a:t>
            </a:r>
            <a:r>
              <a:rPr lang="ru-RU" dirty="0" smtClean="0">
                <a:hlinkClick r:id="rId2" tooltip="Закон сохранения энергии"/>
              </a:rPr>
              <a:t>закона сохранения энергии</a:t>
            </a:r>
            <a:r>
              <a:rPr lang="ru-RU" dirty="0" smtClean="0"/>
              <a:t> для стационарного потока </a:t>
            </a:r>
            <a:r>
              <a:rPr lang="ru-RU" dirty="0" smtClean="0">
                <a:hlinkClick r:id="rId3" tooltip="Идеальная жидкость"/>
              </a:rPr>
              <a:t>идеальной</a:t>
            </a:r>
            <a:r>
              <a:rPr lang="ru-RU" dirty="0" smtClean="0"/>
              <a:t> несжимаемой жидкости: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2530" name="Picture 2" descr="G:\df5a4891b34e2495eca3915bf718c09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286124"/>
            <a:ext cx="7252189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41</TotalTime>
  <Words>24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Даниил Бернулли </vt:lpstr>
      <vt:lpstr>Биография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 Бернулли</vt:lpstr>
      <vt:lpstr>Закон Бернулли по трубам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Вращательное движение</dc:title>
  <dc:creator>User</dc:creator>
  <cp:lastModifiedBy>Admin</cp:lastModifiedBy>
  <cp:revision>5</cp:revision>
  <dcterms:created xsi:type="dcterms:W3CDTF">2014-10-17T15:20:02Z</dcterms:created>
  <dcterms:modified xsi:type="dcterms:W3CDTF">2017-03-13T03:20:57Z</dcterms:modified>
</cp:coreProperties>
</file>