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5EAF0F6-FFCE-43A8-AA3B-AD48E790477D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95E355C-7809-4E7C-B63B-5F56DBF334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1%83%D0%BD%D0%B0" TargetMode="External"/><Relationship Id="rId3" Type="http://schemas.openxmlformats.org/officeDocument/2006/relationships/hyperlink" Target="https://ru.wikipedia.org/wiki/%D0%94%D1%80%D0%B5%D0%B2%D0%BD%D0%B8%D0%B9_%D0%A0%D0%B8%D0%BC" TargetMode="External"/><Relationship Id="rId7" Type="http://schemas.openxmlformats.org/officeDocument/2006/relationships/hyperlink" Target="https://ru.wikipedia.org/wiki/%D0%A1%D0%BE%D0%BB%D0%BD%D0%B5%D1%87%D0%BD%D1%8B%D0%B9_%D0%BA%D0%B0%D0%BB%D0%B5%D0%BD%D0%B4%D0%B0%D1%80%D1%8C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ru.wikipedia.org/wiki/%D0%A1%D0%BE%D0%BB%D0%BD%D1%86%D0%B5" TargetMode="External"/><Relationship Id="rId11" Type="http://schemas.openxmlformats.org/officeDocument/2006/relationships/image" Target="../media/image7.jpeg"/><Relationship Id="rId5" Type="http://schemas.openxmlformats.org/officeDocument/2006/relationships/hyperlink" Target="https://ru.wikipedia.org/wiki/%D0%A1%D0%B8%D1%81%D1%82%D0%B5%D0%BC%D0%B0_%D1%81%D1%87%D0%B8%D1%81%D0%BB%D0%B5%D0%BD%D0%B8%D1%8F" TargetMode="External"/><Relationship Id="rId10" Type="http://schemas.openxmlformats.org/officeDocument/2006/relationships/hyperlink" Target="https://ru.wikipedia.org/wiki/%D0%9B%D1%83%D0%BD%D0%BD%D0%BE-%D1%81%D0%BE%D0%BB%D0%BD%D0%B5%D1%87%D0%BD%D1%8B%D0%B9_%D0%BA%D0%B0%D0%BB%D0%B5%D0%BD%D0%B4%D0%B0%D1%80%D1%8C" TargetMode="External"/><Relationship Id="rId4" Type="http://schemas.openxmlformats.org/officeDocument/2006/relationships/hyperlink" Target="https://ru.wikipedia.org/wiki/%D0%9A%D0%B0%D0%BB%D0%B5%D0%BD%D0%B4%D1%8B" TargetMode="External"/><Relationship Id="rId9" Type="http://schemas.openxmlformats.org/officeDocument/2006/relationships/hyperlink" Target="https://ru.wikipedia.org/wiki/%D0%9B%D1%83%D0%BD%D0%BD%D1%8B%D0%B9_%D0%BA%D0%B0%D0%BB%D0%B5%D0%BD%D0%B4%D0%B0%D1%80%D1%8C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E%D0%BB%D0%B8%D0%B0%D0%BD%D1%81%D0%BA%D0%B8%D0%B9_%D0%BA%D0%B0%D0%BB%D0%B5%D0%BD%D0%B4%D0%B0%D1%80%D1%8C" TargetMode="External"/><Relationship Id="rId13" Type="http://schemas.openxmlformats.org/officeDocument/2006/relationships/hyperlink" Target="https://ru.wikipedia.org/wiki/%D0%93%D1%80%D0%B8%D0%B3%D0%BE%D1%80%D0%B8%D0%B0%D0%BD%D1%81%D0%BA%D0%B8%D0%B9_%D0%BA%D0%B0%D0%BB%D0%B5%D0%BD%D0%B4%D0%B0%D1%80%D1%8C" TargetMode="External"/><Relationship Id="rId18" Type="http://schemas.openxmlformats.org/officeDocument/2006/relationships/hyperlink" Target="https://ru.wikipedia.org/wiki/XVII_%D0%B2%D0%B5%D0%BA" TargetMode="External"/><Relationship Id="rId3" Type="http://schemas.openxmlformats.org/officeDocument/2006/relationships/hyperlink" Target="https://ru.wikipedia.org/wiki/%D0%94%D1%80%D0%B5%D0%B2%D0%BD%D0%B5%D0%B5%D0%B3%D0%B8%D0%BF%D0%B5%D1%82%D1%81%D0%BA%D0%B8%D0%B9_%D0%BA%D0%B0%D0%BB%D0%B5%D0%BD%D0%B4%D0%B0%D1%80%D1%8C" TargetMode="External"/><Relationship Id="rId21" Type="http://schemas.openxmlformats.org/officeDocument/2006/relationships/hyperlink" Target="https://ru.wikipedia.org/wiki/XX_%D0%B2%D0%B5%D0%BA" TargetMode="External"/><Relationship Id="rId7" Type="http://schemas.openxmlformats.org/officeDocument/2006/relationships/hyperlink" Target="https://ru.wikipedia.org/wiki/45_%D0%B3%D0%BE%D0%B4_%D0%B4%D0%BE_%D0%BD._%D1%8D." TargetMode="External"/><Relationship Id="rId12" Type="http://schemas.openxmlformats.org/officeDocument/2006/relationships/hyperlink" Target="https://ru.wikipedia.org/wiki/%D0%92%D0%B8%D1%81%D0%BE%D0%BA%D0%BE%D1%81%D0%BD%D1%8B%D0%B9_%D0%B3%D0%BE%D0%B4" TargetMode="External"/><Relationship Id="rId17" Type="http://schemas.openxmlformats.org/officeDocument/2006/relationships/hyperlink" Target="https://ru.wikipedia.org/wiki/XVI_%D0%B2%D0%B5%D0%BA" TargetMode="External"/><Relationship Id="rId2" Type="http://schemas.openxmlformats.org/officeDocument/2006/relationships/hyperlink" Target="https://ru.wikipedia.org/wiki/%D0%9D%D0%B8%D0%BB" TargetMode="External"/><Relationship Id="rId16" Type="http://schemas.openxmlformats.org/officeDocument/2006/relationships/hyperlink" Target="https://ru.wikipedia.org/wiki/1582_%D0%B3%D0%BE%D0%B4" TargetMode="External"/><Relationship Id="rId20" Type="http://schemas.openxmlformats.org/officeDocument/2006/relationships/hyperlink" Target="https://ru.wikipedia.org/wiki/XIX_%D0%B2%D0%B5%D0%BA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ru.wikipedia.org/wiki/%D0%93%D0%B0%D0%B9_%D0%AE%D0%BB%D0%B8%D0%B9_%D0%A6%D0%B5%D0%B7%D0%B0%D1%80%D1%8C" TargetMode="External"/><Relationship Id="rId11" Type="http://schemas.openxmlformats.org/officeDocument/2006/relationships/hyperlink" Target="https://ru.wikipedia.org/wiki/1492_%D0%B3%D0%BE%D0%B4" TargetMode="External"/><Relationship Id="rId24" Type="http://schemas.openxmlformats.org/officeDocument/2006/relationships/hyperlink" Target="https://ru.wikipedia.org/wiki/2100_%D0%B3%D0%BE%D0%B4" TargetMode="External"/><Relationship Id="rId5" Type="http://schemas.openxmlformats.org/officeDocument/2006/relationships/hyperlink" Target="https://ru.wikipedia.org/wiki/%D0%A1%D0%B8%D1%80%D0%B8%D1%83%D1%81" TargetMode="External"/><Relationship Id="rId15" Type="http://schemas.openxmlformats.org/officeDocument/2006/relationships/hyperlink" Target="https://ru.wikipedia.org/wiki/15_%D0%BE%D0%BA%D1%82%D1%8F%D0%B1%D1%80%D1%8F" TargetMode="External"/><Relationship Id="rId23" Type="http://schemas.openxmlformats.org/officeDocument/2006/relationships/hyperlink" Target="https://ru.wikipedia.org/wiki/15_%D0%BC%D0%B0%D1%80%D1%82%D0%B0" TargetMode="External"/><Relationship Id="rId10" Type="http://schemas.openxmlformats.org/officeDocument/2006/relationships/hyperlink" Target="https://ru.wikipedia.org/wiki/%D0%92%D0%B8%D0%B7%D0%B0%D0%BD%D1%82%D0%B8%D1%8F" TargetMode="External"/><Relationship Id="rId19" Type="http://schemas.openxmlformats.org/officeDocument/2006/relationships/hyperlink" Target="https://ru.wikipedia.org/wiki/XVIII_%D0%B2%D0%B5%D0%BA" TargetMode="External"/><Relationship Id="rId4" Type="http://schemas.openxmlformats.org/officeDocument/2006/relationships/hyperlink" Target="https://ru.wikipedia.org/wiki/%D0%93%D0%B5%D0%BB%D0%B8%D0%B0%D0%BA%D0%B8%D1%87%D0%B5%D1%81%D0%BA%D0%B8%D0%B9_%D0%B2%D0%BE%D1%81%D1%85%D0%BE%D0%B4" TargetMode="External"/><Relationship Id="rId9" Type="http://schemas.openxmlformats.org/officeDocument/2006/relationships/hyperlink" Target="https://ru.wikipedia.org/wiki/325_%D0%B3%D0%BE%D0%B4" TargetMode="External"/><Relationship Id="rId14" Type="http://schemas.openxmlformats.org/officeDocument/2006/relationships/hyperlink" Target="https://ru.wikipedia.org/wiki/%D0%93%D1%80%D0%B8%D0%B3%D0%BE%D1%80%D0%B8%D0%B9_XIII" TargetMode="External"/><Relationship Id="rId22" Type="http://schemas.openxmlformats.org/officeDocument/2006/relationships/hyperlink" Target="https://ru.wikipedia.org/wiki/XXI_%D0%B2%D0%B5%D0%B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ОСНОВЫ АСТРОНОМИИ.</a:t>
            </a:r>
            <a:br>
              <a:rPr lang="ru-RU" dirty="0" smtClean="0"/>
            </a:br>
            <a:r>
              <a:rPr lang="ru-RU" dirty="0" smtClean="0"/>
              <a:t> ПКЗН. Местное, поясное и всемирное время. Календарь.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57628"/>
            <a:ext cx="2214546" cy="12138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ПКЗН.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500174"/>
            <a:ext cx="4000528" cy="4786314"/>
          </a:xfrm>
        </p:spPr>
        <p:txBody>
          <a:bodyPr>
            <a:noAutofit/>
          </a:bodyPr>
          <a:lstStyle/>
          <a:p>
            <a:r>
              <a:rPr lang="ru-RU" sz="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Подвижная карта звездного неба </a:t>
            </a:r>
            <a:r>
              <a:rPr lang="ru-RU" sz="1500" b="1" dirty="0" smtClean="0">
                <a:solidFill>
                  <a:srgbClr val="002060"/>
                </a:solidFill>
              </a:rPr>
              <a:t>позволяет определить вид звездного неба в любой момент суток произвольного дня года и быстро решать ряд практических задач на условия видимости небесных светил.</a:t>
            </a:r>
            <a:br>
              <a:rPr lang="ru-RU" sz="1500" b="1" dirty="0" smtClean="0">
                <a:solidFill>
                  <a:srgbClr val="002060"/>
                </a:solidFill>
              </a:rPr>
            </a:br>
            <a:r>
              <a:rPr lang="ru-RU" sz="1500" b="1" dirty="0" smtClean="0">
                <a:solidFill>
                  <a:srgbClr val="002060"/>
                </a:solidFill>
              </a:rPr>
              <a:t/>
            </a:r>
            <a:br>
              <a:rPr lang="ru-RU" sz="1500" b="1" dirty="0" smtClean="0">
                <a:solidFill>
                  <a:srgbClr val="002060"/>
                </a:solidFill>
              </a:rPr>
            </a:br>
            <a:r>
              <a:rPr lang="ru-RU" sz="1500" b="1" dirty="0" smtClean="0">
                <a:solidFill>
                  <a:srgbClr val="002060"/>
                </a:solidFill>
              </a:rPr>
              <a:t>            На карте показаны созвездия, состоящие из ярких звезд до 3-ей звездной величины, а также некоторые более слабые звезды, дополняющие первичные очертания созвездий. Звезды изображены черными кружечками разных размеров: чем ярче звезда, тем более крупные кружки их изображают. Основные звезды созвездий обозначены буквами греческого алфавита. Крупными тесно расположенных точек представлены яркие звездные скопления, а штриховой – яркие туманности. Полоса, выполненная в виде точек, изображает МЛЕЧНЫЙ ПУТЬ</a:t>
            </a:r>
            <a:endParaRPr lang="ru-RU" sz="15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go3.imgsmail.ru/imgpreview?key=248d9891dff8f30e&amp;mb=imgdb_preview_5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285860"/>
            <a:ext cx="4762292" cy="47149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8479374" cy="4572000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В центре карты расположен Северный полюс мира и рядом с ним Полярная звезда (</a:t>
            </a:r>
            <a:r>
              <a:rPr lang="ru-RU" sz="7200" b="1" dirty="0" err="1" smtClean="0">
                <a:solidFill>
                  <a:srgbClr val="002060"/>
                </a:solidFill>
              </a:rPr>
              <a:t>α </a:t>
            </a:r>
            <a:r>
              <a:rPr lang="ru-RU" sz="7200" b="1" dirty="0" smtClean="0">
                <a:solidFill>
                  <a:srgbClr val="002060"/>
                </a:solidFill>
              </a:rPr>
              <a:t>Малой медведицы). От Северного полюса мира расходятся радиусы, изображающие прямое восхождение (</a:t>
            </a:r>
            <a:r>
              <a:rPr lang="ru-RU" sz="7200" b="1" dirty="0" err="1" smtClean="0">
                <a:solidFill>
                  <a:srgbClr val="002060"/>
                </a:solidFill>
              </a:rPr>
              <a:t>α</a:t>
            </a:r>
            <a:r>
              <a:rPr lang="ru-RU" sz="7200" b="1" dirty="0" smtClean="0">
                <a:solidFill>
                  <a:srgbClr val="002060"/>
                </a:solidFill>
              </a:rPr>
              <a:t>), выраженное в часах. Начальный круг склонения, оцифрованный нулем (0)”, проходит через точку весеннего равноденствия, обозначенная знаком ¡. Диаметрально противоположный круг склонения с прямым восхождением </a:t>
            </a:r>
            <a:r>
              <a:rPr lang="ru-RU" sz="7200" b="1" dirty="0" err="1" smtClean="0">
                <a:solidFill>
                  <a:srgbClr val="002060"/>
                </a:solidFill>
              </a:rPr>
              <a:t>α </a:t>
            </a:r>
            <a:r>
              <a:rPr lang="ru-RU" sz="7200" b="1" dirty="0" smtClean="0">
                <a:solidFill>
                  <a:srgbClr val="002060"/>
                </a:solidFill>
              </a:rPr>
              <a:t>= 12 ч проходит через точку осеннего </a:t>
            </a:r>
            <a:r>
              <a:rPr lang="ru-RU" sz="7200" b="1" dirty="0" err="1" smtClean="0">
                <a:solidFill>
                  <a:srgbClr val="002060"/>
                </a:solidFill>
              </a:rPr>
              <a:t>равнодействия</a:t>
            </a:r>
            <a:r>
              <a:rPr lang="ru-RU" sz="7200" b="1" dirty="0" smtClean="0">
                <a:solidFill>
                  <a:srgbClr val="002060"/>
                </a:solidFill>
              </a:rPr>
              <a:t>    .</a:t>
            </a:r>
            <a:br>
              <a:rPr lang="ru-RU" sz="7200" b="1" dirty="0" smtClean="0">
                <a:solidFill>
                  <a:srgbClr val="002060"/>
                </a:solidFill>
              </a:rPr>
            </a:br>
            <a:r>
              <a:rPr lang="ru-RU" sz="7200" b="1" dirty="0" smtClean="0">
                <a:solidFill>
                  <a:srgbClr val="002060"/>
                </a:solidFill>
              </a:rPr>
              <a:t/>
            </a:r>
            <a:br>
              <a:rPr lang="ru-RU" sz="7200" b="1" dirty="0" smtClean="0">
                <a:solidFill>
                  <a:srgbClr val="002060"/>
                </a:solidFill>
              </a:rPr>
            </a:br>
            <a:r>
              <a:rPr lang="ru-RU" sz="7200" b="1" dirty="0" smtClean="0">
                <a:solidFill>
                  <a:srgbClr val="002060"/>
                </a:solidFill>
              </a:rPr>
              <a:t>            Концентрические окружности на карте изображают небесные параллели, а числа у точек их пересечения с нулевым (0 ч) и 12-ти часовым кругами склонения показывают их склонение (</a:t>
            </a:r>
            <a:r>
              <a:rPr lang="ru-RU" sz="7200" b="1" dirty="0" err="1" smtClean="0">
                <a:solidFill>
                  <a:srgbClr val="002060"/>
                </a:solidFill>
              </a:rPr>
              <a:t>δ</a:t>
            </a:r>
            <a:r>
              <a:rPr lang="ru-RU" sz="7200" b="1" dirty="0" smtClean="0">
                <a:solidFill>
                  <a:srgbClr val="002060"/>
                </a:solidFill>
              </a:rPr>
              <a:t>), выраженное в градусах. Третья по счету от Полюса мира окружность, оцифрованная 0</a:t>
            </a:r>
            <a:r>
              <a:rPr lang="ru-RU" sz="7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7200" b="1" dirty="0" smtClean="0">
                <a:solidFill>
                  <a:srgbClr val="002060"/>
                </a:solidFill>
              </a:rPr>
              <a:t>, представляет собой небесный экватор, внутри которого расположена северная небесная полусфера, а вне его – пояс южной небесной полусферы до склонения </a:t>
            </a:r>
            <a:r>
              <a:rPr lang="ru-RU" sz="7200" b="1" dirty="0" err="1" smtClean="0">
                <a:solidFill>
                  <a:srgbClr val="002060"/>
                </a:solidFill>
              </a:rPr>
              <a:t>δ </a:t>
            </a:r>
            <a:r>
              <a:rPr lang="ru-RU" sz="7200" b="1" dirty="0" smtClean="0">
                <a:solidFill>
                  <a:srgbClr val="002060"/>
                </a:solidFill>
              </a:rPr>
              <a:t>= (-45</a:t>
            </a:r>
            <a:r>
              <a:rPr lang="ru-RU" sz="7200" b="1" baseline="30000" dirty="0" smtClean="0">
                <a:solidFill>
                  <a:srgbClr val="002060"/>
                </a:solidFill>
              </a:rPr>
              <a:t>0</a:t>
            </a:r>
            <a:r>
              <a:rPr lang="ru-RU" sz="7200" b="1" dirty="0" smtClean="0">
                <a:solidFill>
                  <a:srgbClr val="002060"/>
                </a:solidFill>
              </a:rPr>
              <a:t>). Так как в действительности диаметры небесных параллелей меньше диаметра небесного экватора, а на карте небесные параллели южной полусферы вынужденно изображены больших размеров, то вид созвездий южного неба несколько искажен, что следует иметь в виду при изучении звездного неба.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164592" y="1500174"/>
            <a:ext cx="8836564" cy="48000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 В карте приложен накладной круг, внутри которого начерчены оцифрованные пересекающиеся овалы, а по обрезу нанесен часовой лимб, изображающий часы суток по среднему солнечному времени T </a:t>
            </a:r>
            <a:r>
              <a:rPr lang="ru-RU" sz="1600" b="1" dirty="0" err="1" smtClean="0">
                <a:solidFill>
                  <a:srgbClr val="002060"/>
                </a:solidFill>
              </a:rPr>
              <a:t>l</a:t>
            </a:r>
            <a:r>
              <a:rPr lang="ru-RU" sz="1600" b="1" dirty="0" smtClean="0">
                <a:solidFill>
                  <a:srgbClr val="002060"/>
                </a:solidFill>
              </a:rPr>
              <a:t>. Направление счета времени на этом лимбе – против часовой стрелки.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            Внутренний вырез в накладном круге делается по овалу, оцифрованному числом наиболее близким к географической широте местности, в которой карта будет использоваться.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            Контур овального выреза в наклонном круге изображает горизонт, и его основные точки обозначены буквами Ю (точка юга), З (точка запада), С (точка севера) и В (точка востока). Между точками  Ю и С необходимо натянуть темную нить, который изображают небесный меридиан. При работе с картой, накладной круг накладывается на карту всегда концентрично, причем нить (небесный меридиан) должна обязательно проходить через Северный полюс мира. Тогда отрезок нити, расположенный между Северным полюсом мира и точкой Ю, представит южную половину небесного меридиана, а остальной ее отрезок – северную ее половину.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            Наложив круг концентрично на карту, необходимо на нити отметить (хотя бы узелком) точку ее пересечения с небесной параллелью, склонение которой равно географической широте (или близко к ней) места наблюдений. Эта точка, лежащая вблизи центра накладного круга, изобразит зенит.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hypernova.ru/img/articles/zvezdnaya_kart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357718" cy="35004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9698" name="Picture 2" descr="http://www.hypernova.ru/img/articles/nakladnoy_krug_i_kar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714620"/>
            <a:ext cx="5156253" cy="384333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8122184" cy="97840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Местное, поясное и всемирное время.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28736"/>
            <a:ext cx="3478714" cy="4572000"/>
          </a:xfrm>
        </p:spPr>
        <p:txBody>
          <a:bodyPr>
            <a:no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</a:rPr>
              <a:t>Для удобства отсчёта текущего времени вся территория земного шара разделена на 24 часовых пояса. В пределах каждого такого пояса устанавливается своё единое поясное время. Ширина часового пояса - 15° по долготе. Исходным (первым) поясом считается тот, через середину которого проходит нулевой (гринвичский) меридиан. Реально на суше границы часовых поясов идут не по меридианам, а по близким к ним государственным границам различных стран. Для больших по протяжённости стран, попадающих в несколько часовых поясов, граница между этими поясами проходит обычно по границам внутреннего административно-территориального деления этих стран. Территория Союза Независимых Государств расположена в часовых поясах с третьего по тринадцатый включительно.</a:t>
            </a:r>
            <a:endParaRPr lang="ru-RU" sz="1500" b="1" dirty="0">
              <a:solidFill>
                <a:srgbClr val="002060"/>
              </a:solidFill>
            </a:endParaRPr>
          </a:p>
        </p:txBody>
      </p:sp>
      <p:pic>
        <p:nvPicPr>
          <p:cNvPr id="30722" name="Picture 2" descr="http://astrotime.ru/pictures/time_zone_e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975366"/>
            <a:ext cx="5143536" cy="40254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3835904" cy="4572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Из-за трудности перевода одного местного времени в другое, во многих сферах деятельности человека (в частности радиосвязи) было принято к использованию единое время - всемирное. Это то время, которое соответствует нулевому (гринвичскому) меридиану и, естественно, первому часовому поясу. Для всемирного времени принято обозначение UT (англ. </a:t>
            </a:r>
            <a:r>
              <a:rPr lang="ru-RU" sz="1600" b="1" dirty="0" err="1" smtClean="0">
                <a:solidFill>
                  <a:srgbClr val="002060"/>
                </a:solidFill>
              </a:rPr>
              <a:t>Universal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Time</a:t>
            </a:r>
            <a:r>
              <a:rPr lang="ru-RU" sz="1600" b="1" dirty="0" smtClean="0">
                <a:solidFill>
                  <a:srgbClr val="002060"/>
                </a:solidFill>
              </a:rPr>
              <a:t>), а в научно-технической литературе используют более строгое обозначение UT1. Шкала времени, используемая на практике в различных странах и связанная со всемирным временем, носит название шкалы координированного времени и обозначается UTC (</a:t>
            </a:r>
            <a:r>
              <a:rPr lang="ru-RU" sz="1600" b="1" dirty="0" err="1" smtClean="0">
                <a:solidFill>
                  <a:srgbClr val="002060"/>
                </a:solidFill>
              </a:rPr>
              <a:t>Universal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Time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</a:rPr>
              <a:t>Coordinated</a:t>
            </a:r>
            <a:r>
              <a:rPr lang="ru-RU" sz="1600" b="1" dirty="0" smtClean="0">
                <a:solidFill>
                  <a:srgbClr val="002060"/>
                </a:solidFill>
              </a:rPr>
              <a:t>).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31748" name="Picture 4" descr="http://images.astronet.ru/pubd/2005/01/22/0001202457/img141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643050"/>
            <a:ext cx="4143372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5407540" cy="978408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Календарь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500174"/>
            <a:ext cx="5143536" cy="4728604"/>
          </a:xfrm>
        </p:spPr>
        <p:txBody>
          <a:bodyPr>
            <a:noAutofit/>
          </a:bodyPr>
          <a:lstStyle/>
          <a:p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Календа́рь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smtClean="0">
                <a:solidFill>
                  <a:srgbClr val="002060"/>
                </a:solidFill>
                <a:hlinkClick r:id="rId2" tooltip="Латинский язык"/>
              </a:rPr>
              <a:t>лат.</a:t>
            </a:r>
            <a:r>
              <a:rPr lang="ru-RU" sz="2000" dirty="0" smtClean="0">
                <a:solidFill>
                  <a:srgbClr val="002060"/>
                </a:solidFill>
              </a:rPr>
              <a:t> </a:t>
            </a:r>
            <a:r>
              <a:rPr lang="ru-RU" sz="2000" i="1" dirty="0" err="1" smtClean="0">
                <a:solidFill>
                  <a:srgbClr val="002060"/>
                </a:solidFill>
              </a:rPr>
              <a:t>calendarium</a:t>
            </a:r>
            <a:r>
              <a:rPr lang="ru-RU" sz="2000" dirty="0" smtClean="0">
                <a:solidFill>
                  <a:srgbClr val="002060"/>
                </a:solidFill>
              </a:rPr>
              <a:t> — долговая книжка: в </a:t>
            </a:r>
            <a:r>
              <a:rPr lang="ru-RU" sz="2000" dirty="0" smtClean="0">
                <a:solidFill>
                  <a:srgbClr val="002060"/>
                </a:solidFill>
                <a:hlinkClick r:id="rId3" tooltip="Древний Рим"/>
              </a:rPr>
              <a:t>Древнем Риме</a:t>
            </a:r>
            <a:r>
              <a:rPr lang="ru-RU" sz="2000" dirty="0" smtClean="0">
                <a:solidFill>
                  <a:srgbClr val="002060"/>
                </a:solidFill>
              </a:rPr>
              <a:t> должники платили проценты в день </a:t>
            </a:r>
            <a:r>
              <a:rPr lang="ru-RU" sz="2000" dirty="0" smtClean="0">
                <a:solidFill>
                  <a:srgbClr val="002060"/>
                </a:solidFill>
                <a:hlinkClick r:id="rId4" tooltip="Календы"/>
              </a:rPr>
              <a:t>календ</a:t>
            </a:r>
            <a:r>
              <a:rPr lang="ru-RU" sz="2000" dirty="0" smtClean="0">
                <a:solidFill>
                  <a:srgbClr val="002060"/>
                </a:solidFill>
              </a:rPr>
              <a:t>, первых чисел месяца) — </a:t>
            </a:r>
            <a:r>
              <a:rPr lang="ru-RU" sz="2000" dirty="0" smtClean="0">
                <a:solidFill>
                  <a:srgbClr val="002060"/>
                </a:solidFill>
                <a:hlinkClick r:id="rId5" tooltip="Система счисления"/>
              </a:rPr>
              <a:t>система счисления</a:t>
            </a:r>
            <a:r>
              <a:rPr lang="ru-RU" sz="2000" dirty="0" smtClean="0">
                <a:solidFill>
                  <a:srgbClr val="002060"/>
                </a:solidFill>
              </a:rPr>
              <a:t> больших промежутков времени, основанная на периодичности движения небесных тел: </a:t>
            </a:r>
            <a:r>
              <a:rPr lang="ru-RU" sz="2000" dirty="0" smtClean="0">
                <a:solidFill>
                  <a:srgbClr val="002060"/>
                </a:solidFill>
                <a:hlinkClick r:id="rId6" tooltip="Солнце"/>
              </a:rPr>
              <a:t>Солнца</a:t>
            </a:r>
            <a:r>
              <a:rPr lang="ru-RU" sz="2000" dirty="0" smtClean="0">
                <a:solidFill>
                  <a:srgbClr val="002060"/>
                </a:solidFill>
              </a:rPr>
              <a:t> — </a:t>
            </a:r>
            <a:r>
              <a:rPr lang="ru-RU" sz="2000" dirty="0" err="1" smtClean="0">
                <a:solidFill>
                  <a:srgbClr val="002060"/>
                </a:solidFill>
              </a:rPr>
              <a:t>в</a:t>
            </a:r>
            <a:r>
              <a:rPr lang="ru-RU" sz="2000" dirty="0" err="1" smtClean="0">
                <a:solidFill>
                  <a:srgbClr val="002060"/>
                </a:solidFill>
                <a:hlinkClick r:id="rId7" tooltip="Солнечный календарь"/>
              </a:rPr>
              <a:t>солнечных</a:t>
            </a:r>
            <a:r>
              <a:rPr lang="ru-RU" sz="2000" dirty="0" smtClean="0">
                <a:solidFill>
                  <a:srgbClr val="002060"/>
                </a:solidFill>
                <a:hlinkClick r:id="rId7" tooltip="Солнечный календарь"/>
              </a:rPr>
              <a:t> календарях</a:t>
            </a:r>
            <a:r>
              <a:rPr lang="ru-RU" sz="2000" dirty="0" smtClean="0">
                <a:solidFill>
                  <a:srgbClr val="002060"/>
                </a:solidFill>
              </a:rPr>
              <a:t>, </a:t>
            </a:r>
            <a:r>
              <a:rPr lang="ru-RU" sz="2000" dirty="0" smtClean="0">
                <a:solidFill>
                  <a:srgbClr val="002060"/>
                </a:solidFill>
                <a:hlinkClick r:id="rId8" tooltip="Луна"/>
              </a:rPr>
              <a:t>Луны</a:t>
            </a:r>
            <a:r>
              <a:rPr lang="ru-RU" sz="2000" dirty="0" smtClean="0">
                <a:solidFill>
                  <a:srgbClr val="002060"/>
                </a:solidFill>
              </a:rPr>
              <a:t> — в </a:t>
            </a:r>
            <a:r>
              <a:rPr lang="ru-RU" sz="2000" dirty="0" smtClean="0">
                <a:solidFill>
                  <a:srgbClr val="002060"/>
                </a:solidFill>
                <a:hlinkClick r:id="rId9" tooltip="Лунный календарь"/>
              </a:rPr>
              <a:t>лунных календарях</a:t>
            </a:r>
            <a:r>
              <a:rPr lang="ru-RU" sz="2000" dirty="0" smtClean="0">
                <a:solidFill>
                  <a:srgbClr val="002060"/>
                </a:solidFill>
              </a:rPr>
              <a:t> и одновременно Солнца и Луны </a:t>
            </a:r>
            <a:r>
              <a:rPr lang="ru-RU" sz="2000" dirty="0" err="1" smtClean="0">
                <a:solidFill>
                  <a:srgbClr val="002060"/>
                </a:solidFill>
              </a:rPr>
              <a:t>в</a:t>
            </a:r>
            <a:r>
              <a:rPr lang="ru-RU" sz="2000" dirty="0" err="1" smtClean="0">
                <a:solidFill>
                  <a:srgbClr val="002060"/>
                </a:solidFill>
                <a:hlinkClick r:id="rId10" tooltip="Лунно-солнечный календарь"/>
              </a:rPr>
              <a:t>лунно-солнечных</a:t>
            </a:r>
            <a:r>
              <a:rPr lang="ru-RU" sz="2000" dirty="0" smtClean="0">
                <a:solidFill>
                  <a:srgbClr val="002060"/>
                </a:solidFill>
                <a:hlinkClick r:id="rId10" tooltip="Лунно-солнечный календарь"/>
              </a:rPr>
              <a:t> календарях</a:t>
            </a:r>
            <a:r>
              <a:rPr lang="ru-RU" sz="2000" dirty="0" smtClean="0">
                <a:solidFill>
                  <a:srgbClr val="002060"/>
                </a:solidFill>
              </a:rPr>
              <a:t>. Также календарём называется список дней года с разделением на недели и месяцы и обозначением праздников и периодическое справочное издание с последовательным перечнем дней, недель, месяцев данного года, а также другими сведениями различного характера.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2770" name="Picture 2" descr="http://go3.imgsmail.ru/imgpreview?key=24e1aa75b191fb71&amp;mb=imgdb_preview_125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57752" y="2071678"/>
            <a:ext cx="4047268" cy="28575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6050482" cy="97840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История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500174"/>
            <a:ext cx="8622250" cy="5357826"/>
          </a:xfrm>
        </p:spPr>
        <p:txBody>
          <a:bodyPr>
            <a:normAutofit fontScale="85000" lnSpcReduction="10000"/>
          </a:bodyPr>
          <a:lstStyle/>
          <a:p>
            <a:r>
              <a:rPr lang="ru-RU" sz="1900" b="1" dirty="0" smtClean="0">
                <a:solidFill>
                  <a:srgbClr val="002060"/>
                </a:solidFill>
              </a:rPr>
              <a:t>Прототип современного календаря возник в древнем Египте. Причиной его появления были разливы </a:t>
            </a:r>
            <a:r>
              <a:rPr lang="ru-RU" sz="1900" b="1" dirty="0" smtClean="0">
                <a:solidFill>
                  <a:srgbClr val="002060"/>
                </a:solidFill>
                <a:hlinkClick r:id="rId2" tooltip="Нил"/>
              </a:rPr>
              <a:t>Нила</a:t>
            </a:r>
            <a:r>
              <a:rPr lang="ru-RU" sz="1900" b="1" dirty="0" smtClean="0">
                <a:solidFill>
                  <a:srgbClr val="002060"/>
                </a:solidFill>
              </a:rPr>
              <a:t>, происходящие через один и тот же промежуток времени, приблизительно равный году. Они губили урожай, если его вовремя не собирали, и приносили плодородную почву. В силу этих причин для успешного ведения хозяйства необходимо было предсказывать разливы Нила с приемлемой точностью.</a:t>
            </a:r>
          </a:p>
          <a:p>
            <a:r>
              <a:rPr lang="ru-RU" sz="1900" b="1" dirty="0" smtClean="0">
                <a:solidFill>
                  <a:srgbClr val="002060"/>
                </a:solidFill>
              </a:rPr>
              <a:t>Существуют календари, имеющие в своей основе не Солнце и Луну, а другие астрономические объекты: например, </a:t>
            </a:r>
            <a:r>
              <a:rPr lang="ru-RU" sz="1900" b="1" dirty="0" err="1" smtClean="0">
                <a:solidFill>
                  <a:srgbClr val="002060"/>
                </a:solidFill>
              </a:rPr>
              <a:t>в</a:t>
            </a:r>
            <a:r>
              <a:rPr lang="ru-RU" sz="1900" b="1" dirty="0" err="1" smtClean="0">
                <a:solidFill>
                  <a:srgbClr val="002060"/>
                </a:solidFill>
                <a:hlinkClick r:id="rId3" tooltip="Древнеегипетский календарь"/>
              </a:rPr>
              <a:t>древнеегипетском</a:t>
            </a:r>
            <a:r>
              <a:rPr lang="ru-RU" sz="1900" b="1" dirty="0" smtClean="0">
                <a:solidFill>
                  <a:srgbClr val="002060"/>
                </a:solidFill>
                <a:hlinkClick r:id="rId3" tooltip="Древнеегипетский календарь"/>
              </a:rPr>
              <a:t> календаре</a:t>
            </a:r>
            <a:r>
              <a:rPr lang="ru-RU" sz="1900" b="1" dirty="0" smtClean="0">
                <a:solidFill>
                  <a:srgbClr val="002060"/>
                </a:solidFill>
              </a:rPr>
              <a:t> год — это промежуток времени между двумя последовательными </a:t>
            </a:r>
            <a:r>
              <a:rPr lang="ru-RU" sz="1900" b="1" dirty="0" smtClean="0">
                <a:solidFill>
                  <a:srgbClr val="002060"/>
                </a:solidFill>
                <a:hlinkClick r:id="rId4" tooltip="Гелиакический восход"/>
              </a:rPr>
              <a:t>гелиакическими восходами</a:t>
            </a:r>
            <a:r>
              <a:rPr lang="ru-RU" sz="1900" b="1" dirty="0" smtClean="0">
                <a:solidFill>
                  <a:srgbClr val="002060"/>
                </a:solidFill>
              </a:rPr>
              <a:t> </a:t>
            </a:r>
            <a:r>
              <a:rPr lang="ru-RU" sz="1900" b="1" dirty="0" smtClean="0">
                <a:solidFill>
                  <a:srgbClr val="002060"/>
                </a:solidFill>
                <a:hlinkClick r:id="rId5" tooltip="Сириус"/>
              </a:rPr>
              <a:t>Сириуса</a:t>
            </a:r>
            <a:r>
              <a:rPr lang="ru-RU" sz="1900" b="1" dirty="0" smtClean="0">
                <a:solidFill>
                  <a:srgbClr val="002060"/>
                </a:solidFill>
              </a:rPr>
              <a:t>. Но такие календари весьма редки.</a:t>
            </a:r>
          </a:p>
          <a:p>
            <a:endParaRPr lang="ru-RU" sz="1900" b="1" dirty="0" smtClean="0">
              <a:solidFill>
                <a:srgbClr val="002060"/>
              </a:solidFill>
            </a:endParaRPr>
          </a:p>
          <a:p>
            <a:r>
              <a:rPr lang="ru-RU" sz="1900" b="1" dirty="0" smtClean="0">
                <a:solidFill>
                  <a:srgbClr val="002060"/>
                </a:solidFill>
              </a:rPr>
              <a:t>Перевод из одного летосчисления в другое представляет определённые трудности из-за различной продолжительности года и из-за различной даты начала года в разных системах.</a:t>
            </a:r>
          </a:p>
          <a:p>
            <a:r>
              <a:rPr lang="ru-RU" sz="1900" b="1" dirty="0" smtClean="0">
                <a:solidFill>
                  <a:srgbClr val="002060"/>
                </a:solidFill>
              </a:rPr>
              <a:t>Счёт года с 1 января был введён в Риме </a:t>
            </a:r>
            <a:r>
              <a:rPr lang="ru-RU" sz="1900" b="1" dirty="0" smtClean="0">
                <a:solidFill>
                  <a:srgbClr val="002060"/>
                </a:solidFill>
                <a:hlinkClick r:id="rId6" tooltip="Гай Юлий Цезарь"/>
              </a:rPr>
              <a:t>Юлием Цезарем</a:t>
            </a:r>
            <a:r>
              <a:rPr lang="ru-RU" sz="1900" b="1" dirty="0" smtClean="0">
                <a:solidFill>
                  <a:srgbClr val="002060"/>
                </a:solidFill>
              </a:rPr>
              <a:t> в </a:t>
            </a:r>
            <a:r>
              <a:rPr lang="ru-RU" sz="1900" b="1" dirty="0" smtClean="0">
                <a:solidFill>
                  <a:srgbClr val="002060"/>
                </a:solidFill>
                <a:hlinkClick r:id="rId7" tooltip="45 год до н. э."/>
              </a:rPr>
              <a:t>45 году до н. э.</a:t>
            </a:r>
            <a:r>
              <a:rPr lang="ru-RU" sz="1900" b="1" dirty="0" smtClean="0">
                <a:solidFill>
                  <a:srgbClr val="002060"/>
                </a:solidFill>
              </a:rPr>
              <a:t> (</a:t>
            </a:r>
            <a:r>
              <a:rPr lang="ru-RU" sz="1900" b="1" dirty="0" smtClean="0">
                <a:solidFill>
                  <a:srgbClr val="002060"/>
                </a:solidFill>
                <a:hlinkClick r:id="rId8" tooltip="Юлианский календарь"/>
              </a:rPr>
              <a:t>юлианский календарь</a:t>
            </a:r>
            <a:r>
              <a:rPr lang="ru-RU" sz="1900" b="1" dirty="0" smtClean="0">
                <a:solidFill>
                  <a:srgbClr val="002060"/>
                </a:solidFill>
              </a:rPr>
              <a:t>). В </a:t>
            </a:r>
            <a:r>
              <a:rPr lang="ru-RU" sz="1900" b="1" dirty="0" smtClean="0">
                <a:solidFill>
                  <a:srgbClr val="002060"/>
                </a:solidFill>
                <a:hlinkClick r:id="rId9" tooltip="325 год"/>
              </a:rPr>
              <a:t>325 </a:t>
            </a:r>
            <a:r>
              <a:rPr lang="ru-RU" sz="1900" b="1" dirty="0" err="1" smtClean="0">
                <a:solidFill>
                  <a:srgbClr val="002060"/>
                </a:solidFill>
                <a:hlinkClick r:id="rId9" tooltip="325 год"/>
              </a:rPr>
              <a:t>году</a:t>
            </a:r>
            <a:r>
              <a:rPr lang="ru-RU" sz="1900" b="1" dirty="0" err="1" smtClean="0">
                <a:solidFill>
                  <a:srgbClr val="002060"/>
                </a:solidFill>
              </a:rPr>
              <a:t>юлианский</a:t>
            </a:r>
            <a:r>
              <a:rPr lang="ru-RU" sz="1900" b="1" dirty="0" smtClean="0">
                <a:solidFill>
                  <a:srgbClr val="002060"/>
                </a:solidFill>
              </a:rPr>
              <a:t> календарь был принят </a:t>
            </a:r>
            <a:r>
              <a:rPr lang="ru-RU" sz="1900" b="1" dirty="0" smtClean="0">
                <a:solidFill>
                  <a:srgbClr val="002060"/>
                </a:solidFill>
                <a:hlinkClick r:id="rId10" tooltip="Византия"/>
              </a:rPr>
              <a:t>Византией</a:t>
            </a:r>
            <a:r>
              <a:rPr lang="ru-RU" sz="1900" b="1" dirty="0" smtClean="0">
                <a:solidFill>
                  <a:srgbClr val="002060"/>
                </a:solidFill>
              </a:rPr>
              <a:t>. На Руси с </a:t>
            </a:r>
            <a:r>
              <a:rPr lang="ru-RU" sz="1900" b="1" dirty="0" smtClean="0">
                <a:solidFill>
                  <a:srgbClr val="002060"/>
                </a:solidFill>
                <a:hlinkClick r:id="rId11" tooltip="1492 год"/>
              </a:rPr>
              <a:t>1492 года</a:t>
            </a:r>
            <a:r>
              <a:rPr lang="ru-RU" sz="1900" b="1" dirty="0" smtClean="0">
                <a:solidFill>
                  <a:srgbClr val="002060"/>
                </a:solidFill>
              </a:rPr>
              <a:t> началом года стало считаться не 1 марта, а 1 сентября.</a:t>
            </a:r>
          </a:p>
          <a:p>
            <a:r>
              <a:rPr lang="ru-RU" sz="1900" b="1" dirty="0" smtClean="0">
                <a:solidFill>
                  <a:srgbClr val="002060"/>
                </a:solidFill>
              </a:rPr>
              <a:t>Юлианский календарь установил среднюю продолжительность года в 365,25 суток: обычные годы длились 365 дней, один раз в четыре года (</a:t>
            </a:r>
            <a:r>
              <a:rPr lang="ru-RU" sz="1900" b="1" dirty="0" smtClean="0">
                <a:solidFill>
                  <a:srgbClr val="002060"/>
                </a:solidFill>
                <a:hlinkClick r:id="rId12" tooltip="Високосный год"/>
              </a:rPr>
              <a:t>високосный</a:t>
            </a:r>
            <a:r>
              <a:rPr lang="ru-RU" sz="1900" b="1" dirty="0" smtClean="0">
                <a:solidFill>
                  <a:srgbClr val="002060"/>
                </a:solidFill>
              </a:rPr>
              <a:t> год) — 366 дней.</a:t>
            </a:r>
          </a:p>
          <a:p>
            <a:r>
              <a:rPr lang="ru-RU" sz="1900" b="1" dirty="0" smtClean="0">
                <a:solidFill>
                  <a:srgbClr val="002060"/>
                </a:solidFill>
              </a:rPr>
              <a:t>Развитием юлианского календаря является </a:t>
            </a:r>
            <a:r>
              <a:rPr lang="ru-RU" sz="1900" b="1" dirty="0" smtClean="0">
                <a:solidFill>
                  <a:srgbClr val="002060"/>
                </a:solidFill>
                <a:hlinkClick r:id="rId13" tooltip="Григорианский календарь"/>
              </a:rPr>
              <a:t>григорианский календарь</a:t>
            </a:r>
            <a:r>
              <a:rPr lang="ru-RU" sz="1900" b="1" dirty="0" smtClean="0">
                <a:solidFill>
                  <a:srgbClr val="002060"/>
                </a:solidFill>
              </a:rPr>
              <a:t> (новый стиль). Он введён при папе </a:t>
            </a:r>
            <a:r>
              <a:rPr lang="ru-RU" sz="1900" b="1" dirty="0" err="1" smtClean="0">
                <a:solidFill>
                  <a:srgbClr val="002060"/>
                </a:solidFill>
              </a:rPr>
              <a:t>римском</a:t>
            </a:r>
            <a:r>
              <a:rPr lang="ru-RU" sz="1900" b="1" dirty="0" err="1" smtClean="0">
                <a:solidFill>
                  <a:srgbClr val="002060"/>
                </a:solidFill>
                <a:hlinkClick r:id="rId14" tooltip="Григорий XIII"/>
              </a:rPr>
              <a:t>Григории</a:t>
            </a:r>
            <a:r>
              <a:rPr lang="ru-RU" sz="1900" b="1" dirty="0" smtClean="0">
                <a:solidFill>
                  <a:srgbClr val="002060"/>
                </a:solidFill>
                <a:hlinkClick r:id="rId14" tooltip="Григорий XIII"/>
              </a:rPr>
              <a:t> XIII</a:t>
            </a:r>
            <a:r>
              <a:rPr lang="ru-RU" sz="1900" b="1" dirty="0" smtClean="0">
                <a:solidFill>
                  <a:srgbClr val="002060"/>
                </a:solidFill>
              </a:rPr>
              <a:t> </a:t>
            </a:r>
            <a:r>
              <a:rPr lang="ru-RU" sz="1900" b="1" dirty="0" smtClean="0">
                <a:solidFill>
                  <a:srgbClr val="002060"/>
                </a:solidFill>
                <a:hlinkClick r:id="rId15" tooltip="15 октября"/>
              </a:rPr>
              <a:t>15 октября</a:t>
            </a:r>
            <a:r>
              <a:rPr lang="ru-RU" sz="1900" b="1" dirty="0" smtClean="0">
                <a:solidFill>
                  <a:srgbClr val="002060"/>
                </a:solidFill>
              </a:rPr>
              <a:t> </a:t>
            </a:r>
            <a:r>
              <a:rPr lang="ru-RU" sz="1900" b="1" dirty="0" smtClean="0">
                <a:solidFill>
                  <a:srgbClr val="002060"/>
                </a:solidFill>
                <a:hlinkClick r:id="rId16" tooltip="1582 год"/>
              </a:rPr>
              <a:t>1582 года</a:t>
            </a:r>
            <a:r>
              <a:rPr lang="ru-RU" sz="1900" b="1" dirty="0" smtClean="0">
                <a:solidFill>
                  <a:srgbClr val="002060"/>
                </a:solidFill>
              </a:rPr>
              <a:t> взамен юлианского календаря (старого стиля).</a:t>
            </a:r>
            <a:r>
              <a:rPr lang="ru-RU" sz="1900" dirty="0" smtClean="0"/>
              <a:t> </a:t>
            </a:r>
            <a:r>
              <a:rPr lang="ru-RU" sz="1900" b="1" dirty="0" smtClean="0">
                <a:solidFill>
                  <a:srgbClr val="002060"/>
                </a:solidFill>
              </a:rPr>
              <a:t>Разница между старым и новым стилями составляла в </a:t>
            </a:r>
            <a:r>
              <a:rPr lang="ru-RU" sz="1900" b="1" dirty="0" smtClean="0">
                <a:solidFill>
                  <a:srgbClr val="002060"/>
                </a:solidFill>
                <a:hlinkClick r:id="rId17" tooltip="XVI век"/>
              </a:rPr>
              <a:t>XVI</a:t>
            </a:r>
            <a:r>
              <a:rPr lang="ru-RU" sz="1900" b="1" dirty="0" smtClean="0">
                <a:solidFill>
                  <a:srgbClr val="002060"/>
                </a:solidFill>
              </a:rPr>
              <a:t>—</a:t>
            </a:r>
            <a:r>
              <a:rPr lang="ru-RU" sz="1900" b="1" dirty="0" smtClean="0">
                <a:solidFill>
                  <a:srgbClr val="002060"/>
                </a:solidFill>
                <a:hlinkClick r:id="rId18" tooltip="XVII век"/>
              </a:rPr>
              <a:t>XVII веках</a:t>
            </a:r>
            <a:r>
              <a:rPr lang="ru-RU" sz="1900" b="1" dirty="0" smtClean="0">
                <a:solidFill>
                  <a:srgbClr val="002060"/>
                </a:solidFill>
              </a:rPr>
              <a:t> 10 суток, </a:t>
            </a:r>
            <a:r>
              <a:rPr lang="ru-RU" sz="1900" b="1" dirty="0" smtClean="0">
                <a:solidFill>
                  <a:srgbClr val="002060"/>
                </a:solidFill>
                <a:hlinkClick r:id="rId19" tooltip="XVIII век"/>
              </a:rPr>
              <a:t>XVIII веке</a:t>
            </a:r>
            <a:r>
              <a:rPr lang="ru-RU" sz="1900" b="1" dirty="0" smtClean="0">
                <a:solidFill>
                  <a:srgbClr val="002060"/>
                </a:solidFill>
              </a:rPr>
              <a:t> — 11 суток, в </a:t>
            </a:r>
            <a:r>
              <a:rPr lang="ru-RU" sz="1900" b="1" dirty="0" smtClean="0">
                <a:solidFill>
                  <a:srgbClr val="002060"/>
                </a:solidFill>
                <a:hlinkClick r:id="rId20" tooltip="XIX век"/>
              </a:rPr>
              <a:t>XIX веке</a:t>
            </a:r>
            <a:r>
              <a:rPr lang="ru-RU" sz="1900" b="1" dirty="0" smtClean="0">
                <a:solidFill>
                  <a:srgbClr val="002060"/>
                </a:solidFill>
              </a:rPr>
              <a:t> — 12 суток, в </a:t>
            </a:r>
            <a:r>
              <a:rPr lang="ru-RU" sz="1900" b="1" dirty="0" smtClean="0">
                <a:solidFill>
                  <a:srgbClr val="002060"/>
                </a:solidFill>
                <a:hlinkClick r:id="rId21" tooltip="XX век"/>
              </a:rPr>
              <a:t>XX</a:t>
            </a:r>
            <a:r>
              <a:rPr lang="ru-RU" sz="1900" b="1" dirty="0" smtClean="0">
                <a:solidFill>
                  <a:srgbClr val="002060"/>
                </a:solidFill>
              </a:rPr>
              <a:t>—</a:t>
            </a:r>
            <a:r>
              <a:rPr lang="ru-RU" sz="1900" b="1" dirty="0" smtClean="0">
                <a:solidFill>
                  <a:srgbClr val="002060"/>
                </a:solidFill>
                <a:hlinkClick r:id="rId22" tooltip="XXI век"/>
              </a:rPr>
              <a:t>XXI веках</a:t>
            </a:r>
            <a:r>
              <a:rPr lang="ru-RU" sz="1900" b="1" dirty="0" smtClean="0">
                <a:solidFill>
                  <a:srgbClr val="002060"/>
                </a:solidFill>
              </a:rPr>
              <a:t> составляет 13 суток. С </a:t>
            </a:r>
            <a:r>
              <a:rPr lang="ru-RU" sz="1900" b="1" dirty="0" smtClean="0">
                <a:solidFill>
                  <a:srgbClr val="002060"/>
                </a:solidFill>
                <a:hlinkClick r:id="rId23" tooltip="15 марта"/>
              </a:rPr>
              <a:t>15 марта</a:t>
            </a:r>
            <a:r>
              <a:rPr lang="ru-RU" sz="1900" b="1" dirty="0" smtClean="0">
                <a:solidFill>
                  <a:srgbClr val="002060"/>
                </a:solidFill>
              </a:rPr>
              <a:t> </a:t>
            </a:r>
            <a:r>
              <a:rPr lang="ru-RU" sz="1900" b="1" dirty="0" smtClean="0">
                <a:solidFill>
                  <a:srgbClr val="002060"/>
                </a:solidFill>
                <a:hlinkClick r:id="rId24" tooltip="2100 год"/>
              </a:rPr>
              <a:t>2100 года</a:t>
            </a:r>
            <a:r>
              <a:rPr lang="ru-RU" sz="1900" b="1" dirty="0" smtClean="0">
                <a:solidFill>
                  <a:srgbClr val="002060"/>
                </a:solidFill>
              </a:rPr>
              <a:t> она составит 14 суток.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131</TotalTime>
  <Words>320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Модульная</vt:lpstr>
      <vt:lpstr>  ОСНОВЫ АСТРОНОМИИ.  ПКЗН. Местное, поясное и всемирное время. Календарь.</vt:lpstr>
      <vt:lpstr>ПКЗН.</vt:lpstr>
      <vt:lpstr>Презентация PowerPoint</vt:lpstr>
      <vt:lpstr>Презентация PowerPoint</vt:lpstr>
      <vt:lpstr>Презентация PowerPoint</vt:lpstr>
      <vt:lpstr>Местное, поясное и всемирное время.</vt:lpstr>
      <vt:lpstr>Презентация PowerPoint</vt:lpstr>
      <vt:lpstr>Календарь</vt:lpstr>
      <vt:lpstr>История </vt:lpstr>
    </vt:vector>
  </TitlesOfParts>
  <Company>Pavlodar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ПКЗН.</dc:title>
  <dc:creator>User</dc:creator>
  <cp:lastModifiedBy>Admin</cp:lastModifiedBy>
  <cp:revision>14</cp:revision>
  <dcterms:created xsi:type="dcterms:W3CDTF">2016-02-16T13:12:08Z</dcterms:created>
  <dcterms:modified xsi:type="dcterms:W3CDTF">2017-03-13T03:35:25Z</dcterms:modified>
</cp:coreProperties>
</file>