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Layouts/slideLayout39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sldIdLst>
    <p:sldId id="256" r:id="rId5"/>
    <p:sldId id="29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2" r:id="rId41"/>
    <p:sldId id="293" r:id="rId42"/>
    <p:sldId id="294" r:id="rId43"/>
    <p:sldId id="295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713BC08-F417-48F0-9B48-1091E3251266}" type="datetimeFigureOut">
              <a:rPr lang="ru-RU" smtClean="0"/>
              <a:pPr/>
              <a:t>17.07.2012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5F265E0-D2EB-46AE-8DF8-3A893322462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3.xml"/><Relationship Id="rId1" Type="http://schemas.openxmlformats.org/officeDocument/2006/relationships/slideLayout" Target="../slideLayouts/slideLayout35.xml"/><Relationship Id="rId5" Type="http://schemas.openxmlformats.org/officeDocument/2006/relationships/slide" Target="slide41.xml"/><Relationship Id="rId4" Type="http://schemas.openxmlformats.org/officeDocument/2006/relationships/slide" Target="slide2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50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265005496_frames258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Borodino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000100" y="1214422"/>
            <a:ext cx="3625657" cy="4722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714876" y="1857364"/>
            <a:ext cx="349723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Победе русского оружия</a:t>
            </a:r>
          </a:p>
          <a:p>
            <a:r>
              <a:rPr lang="ru-RU" sz="2400" b="1" dirty="0" smtClean="0"/>
              <a:t>над войсками </a:t>
            </a:r>
          </a:p>
          <a:p>
            <a:r>
              <a:rPr lang="ru-RU" sz="2400" b="1" dirty="0" smtClean="0"/>
              <a:t>наполеоновской</a:t>
            </a:r>
          </a:p>
          <a:p>
            <a:r>
              <a:rPr lang="ru-RU" sz="2400" b="1" dirty="0" smtClean="0"/>
              <a:t>армии посвящается…</a:t>
            </a:r>
            <a:endParaRPr lang="ru-RU" sz="2400" b="1" dirty="0"/>
          </a:p>
        </p:txBody>
      </p:sp>
      <p:pic>
        <p:nvPicPr>
          <p:cNvPr id="9" name="Рисунок 8" descr="0021-017-Borodino-stikhotvoreni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438" y="3786190"/>
            <a:ext cx="3547801" cy="21381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2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Семь раз бросались в атаку плотные колонны французской пехоты и отряды конницы</a:t>
            </a:r>
            <a:endParaRPr lang="ru-RU" sz="2400" dirty="0"/>
          </a:p>
        </p:txBody>
      </p:sp>
      <p:pic>
        <p:nvPicPr>
          <p:cNvPr id="5" name="Рисунок 4" descr="французы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653" b="12653"/>
          <a:stretch>
            <a:fillRect/>
          </a:stretch>
        </p:blipFill>
        <p:spPr/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Семь раз огнём и штыком русские воины отбрасывали врага.</a:t>
            </a:r>
            <a:endParaRPr lang="ru-RU" sz="2400" dirty="0"/>
          </a:p>
        </p:txBody>
      </p:sp>
      <p:pic>
        <p:nvPicPr>
          <p:cNvPr id="5" name="Рисунок 4" descr="русские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«За нами Москва, умирать всем, но ни шагу» – таков был приказ.</a:t>
            </a:r>
            <a:endParaRPr lang="ru-RU" sz="24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1812borodino2_big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1071538" y="4786322"/>
            <a:ext cx="7162800" cy="648232"/>
          </a:xfrm>
        </p:spPr>
        <p:txBody>
          <a:bodyPr>
            <a:noAutofit/>
          </a:bodyPr>
          <a:lstStyle/>
          <a:p>
            <a:r>
              <a:rPr lang="ru-RU" sz="2400" dirty="0" smtClean="0"/>
              <a:t>Потери русских составили 45 тысяч человек. Французы потеряли от 50 до 58 тысяч. В резерве русских сохранилось не более 5 тысяч, а у французов – вся гвардия </a:t>
            </a:r>
          </a:p>
          <a:p>
            <a:r>
              <a:rPr lang="ru-RU" sz="2400" dirty="0" smtClean="0"/>
              <a:t>(19 тысяч человек).</a:t>
            </a:r>
            <a:endParaRPr lang="ru-RU" sz="2400" dirty="0"/>
          </a:p>
        </p:txBody>
      </p:sp>
      <p:pic>
        <p:nvPicPr>
          <p:cNvPr id="5" name="Рисунок 4" descr="багратион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Сломить русское войско не удалось, но оно было обескровлено.</a:t>
            </a:r>
            <a:endParaRPr lang="ru-RU" sz="2400" dirty="0"/>
          </a:p>
        </p:txBody>
      </p:sp>
      <p:pic>
        <p:nvPicPr>
          <p:cNvPr id="5" name="Рисунок 4" descr="0013-013-Borodino-stikhotvorenie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Взвесив все «за» и «против», желая сохранить армию, Кутузов приказал отступить к Москве.</a:t>
            </a:r>
            <a:endParaRPr lang="ru-RU" sz="2400" dirty="0"/>
          </a:p>
        </p:txBody>
      </p:sp>
      <p:pic>
        <p:nvPicPr>
          <p:cNvPr id="5" name="Рисунок 4" descr="fili01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1285852" y="4857760"/>
            <a:ext cx="7162800" cy="648232"/>
          </a:xfrm>
        </p:spPr>
        <p:txBody>
          <a:bodyPr>
            <a:noAutofit/>
          </a:bodyPr>
          <a:lstStyle/>
          <a:p>
            <a:r>
              <a:rPr lang="ru-RU" sz="2400" dirty="0" smtClean="0"/>
              <a:t>В то же время Бородино надломило дух наполеоновской армии, пошатнуло её уверенность в победе. И прав был генерал Ермолов, говоря: «У Бородино французская армия расшиблась о русскую»</a:t>
            </a:r>
            <a:endParaRPr lang="ru-RU" sz="2400" dirty="0"/>
          </a:p>
        </p:txBody>
      </p:sp>
      <p:pic>
        <p:nvPicPr>
          <p:cNvPr id="5" name="Рисунок 4" descr="0017-013-Borodino-stikhotvorenie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3224" b="13224"/>
          <a:stretch>
            <a:fillRect/>
          </a:stretch>
        </p:blipFill>
        <p:spPr/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1142976" y="4929198"/>
            <a:ext cx="7162800" cy="648232"/>
          </a:xfrm>
        </p:spPr>
        <p:txBody>
          <a:bodyPr>
            <a:noAutofit/>
          </a:bodyPr>
          <a:lstStyle/>
          <a:p>
            <a:r>
              <a:rPr lang="ru-RU" sz="2400" dirty="0" smtClean="0"/>
              <a:t>История героического сражения 1812 года под Бородино и легла в основу стихотворения М.Ю.Лермонтова.</a:t>
            </a:r>
            <a:endParaRPr lang="ru-RU" sz="2400" dirty="0"/>
          </a:p>
        </p:txBody>
      </p:sp>
      <p:pic>
        <p:nvPicPr>
          <p:cNvPr id="5" name="Рисунок 4" descr="0010-010-Borodino-stikhotvorenie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85720" y="6357958"/>
            <a:ext cx="3057247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</a:t>
            </a:r>
            <a:r>
              <a:rPr lang="ru-RU" dirty="0" smtClean="0"/>
              <a:t> к содержанию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73050"/>
            <a:ext cx="8258204" cy="1143000"/>
          </a:xfrm>
          <a:prstGeom prst="round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Словарь терминов к стихотворению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>
          <a:xfrm>
            <a:off x="428596" y="1600200"/>
            <a:ext cx="2390804" cy="44958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u="sng" dirty="0" smtClean="0"/>
              <a:t>Редут </a:t>
            </a:r>
            <a:r>
              <a:rPr lang="ru-RU" sz="3200" dirty="0" smtClean="0"/>
              <a:t>– </a:t>
            </a:r>
          </a:p>
          <a:p>
            <a:r>
              <a:rPr lang="ru-RU" sz="3200" dirty="0" smtClean="0"/>
              <a:t>квадратное земляное укрепление на поле боя</a:t>
            </a:r>
            <a:endParaRPr lang="ru-RU" sz="3200" dirty="0"/>
          </a:p>
        </p:txBody>
      </p:sp>
      <p:pic>
        <p:nvPicPr>
          <p:cNvPr id="8" name="Содержимое 7" descr="редут.jpg"/>
          <p:cNvPicPr>
            <a:picLocks noGrp="1" noChangeAspect="1"/>
          </p:cNvPicPr>
          <p:nvPr>
            <p:ph sz="quarter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2928926" y="1857364"/>
            <a:ext cx="5715000" cy="38136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28596" y="1600200"/>
            <a:ext cx="2643206" cy="4495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u="sng" dirty="0" err="1" smtClean="0"/>
              <a:t>Мусью</a:t>
            </a:r>
            <a:r>
              <a:rPr lang="ru-RU" sz="3200" dirty="0" smtClean="0"/>
              <a:t> – </a:t>
            </a:r>
          </a:p>
          <a:p>
            <a:r>
              <a:rPr lang="ru-RU" sz="3200" dirty="0" smtClean="0"/>
              <a:t>сударь, господин </a:t>
            </a:r>
            <a:r>
              <a:rPr lang="ru-RU" sz="3200" i="1" dirty="0" smtClean="0"/>
              <a:t>(обращение к французу)</a:t>
            </a:r>
            <a:endParaRPr lang="ru-RU" sz="3200" i="1" dirty="0"/>
          </a:p>
        </p:txBody>
      </p:sp>
      <p:pic>
        <p:nvPicPr>
          <p:cNvPr id="6" name="Содержимое 5" descr="westfal6.jpg"/>
          <p:cNvPicPr>
            <a:picLocks noGrp="1" noChangeAspect="1"/>
          </p:cNvPicPr>
          <p:nvPr>
            <p:ph sz="quarter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4320720" y="1600200"/>
            <a:ext cx="3756119" cy="48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73050"/>
            <a:ext cx="8258204" cy="1143000"/>
          </a:xfrm>
          <a:prstGeom prst="round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Словарь терминов к стихотворению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sldjump"/>
              </a:rPr>
              <a:t>Историческая</a:t>
            </a:r>
            <a:r>
              <a:rPr lang="ru-RU" dirty="0" smtClean="0"/>
              <a:t> справка  о Бородинском сражении.</a:t>
            </a:r>
          </a:p>
          <a:p>
            <a:r>
              <a:rPr lang="ru-RU" dirty="0" smtClean="0">
                <a:hlinkClick r:id="rId3" action="ppaction://hlinksldjump"/>
              </a:rPr>
              <a:t>Словарь</a:t>
            </a:r>
            <a:r>
              <a:rPr lang="ru-RU" dirty="0" smtClean="0"/>
              <a:t> терминов к стихотворению «Бородино».</a:t>
            </a:r>
          </a:p>
          <a:p>
            <a:r>
              <a:rPr lang="ru-RU" dirty="0" smtClean="0">
                <a:hlinkClick r:id="rId4" action="ppaction://hlinksldjump"/>
              </a:rPr>
              <a:t>Стихотворение</a:t>
            </a:r>
            <a:r>
              <a:rPr lang="ru-RU" dirty="0" smtClean="0"/>
              <a:t> «Бородино»</a:t>
            </a:r>
          </a:p>
          <a:p>
            <a:r>
              <a:rPr lang="ru-RU" dirty="0" smtClean="0">
                <a:hlinkClick r:id="rId5" action="ppaction://hlinksldjump"/>
              </a:rPr>
              <a:t>Вопросы</a:t>
            </a:r>
            <a:r>
              <a:rPr lang="ru-RU" dirty="0" smtClean="0"/>
              <a:t> и задания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28596" y="1600200"/>
            <a:ext cx="3214710" cy="4495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u="sng" dirty="0" smtClean="0"/>
              <a:t>Картечь</a:t>
            </a:r>
            <a:r>
              <a:rPr lang="ru-RU" sz="2800" dirty="0" smtClean="0"/>
              <a:t> – </a:t>
            </a:r>
          </a:p>
          <a:p>
            <a:r>
              <a:rPr lang="ru-RU" sz="2800" dirty="0" smtClean="0"/>
              <a:t>артиллерийский снаряд, наполненный круглыми пулями, широко рассеивающимися при выстреле</a:t>
            </a:r>
            <a:endParaRPr lang="ru-RU" sz="2800" dirty="0"/>
          </a:p>
        </p:txBody>
      </p:sp>
      <p:pic>
        <p:nvPicPr>
          <p:cNvPr id="6" name="Содержимое 5" descr="f7d02946cba0.jpg"/>
          <p:cNvPicPr>
            <a:picLocks noGrp="1" noChangeAspect="1"/>
          </p:cNvPicPr>
          <p:nvPr>
            <p:ph sz="quarter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857620" y="2071678"/>
            <a:ext cx="4466218" cy="3239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73050"/>
            <a:ext cx="8258204" cy="1143000"/>
          </a:xfrm>
          <a:prstGeom prst="round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Словарь терминов к стихотворению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71472" y="1643050"/>
            <a:ext cx="3571900" cy="4495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u="sng" dirty="0" smtClean="0"/>
              <a:t>Лафет</a:t>
            </a:r>
            <a:r>
              <a:rPr lang="ru-RU" sz="3200" dirty="0" smtClean="0"/>
              <a:t> – </a:t>
            </a:r>
          </a:p>
          <a:p>
            <a:r>
              <a:rPr lang="ru-RU" sz="3200" dirty="0" smtClean="0"/>
              <a:t>Боевой станок, на котором укрепляется ствол артиллерийского орудия</a:t>
            </a:r>
            <a:endParaRPr lang="ru-RU" sz="3200" dirty="0"/>
          </a:p>
        </p:txBody>
      </p:sp>
      <p:pic>
        <p:nvPicPr>
          <p:cNvPr id="6" name="Содержимое 5" descr="лафет.jpg"/>
          <p:cNvPicPr>
            <a:picLocks noGrp="1" noChangeAspect="1"/>
          </p:cNvPicPr>
          <p:nvPr>
            <p:ph sz="quarter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4286248" y="1643050"/>
            <a:ext cx="4668760" cy="4286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57158" y="273050"/>
            <a:ext cx="8329642" cy="1143000"/>
          </a:xfrm>
          <a:prstGeom prst="round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Словарь терминов к стихотворению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28596" y="1600200"/>
            <a:ext cx="2390804" cy="4495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u="sng" dirty="0" smtClean="0"/>
              <a:t>Бивак </a:t>
            </a:r>
            <a:r>
              <a:rPr lang="ru-RU" sz="3200" dirty="0" smtClean="0"/>
              <a:t>– стоянка войск под открытым небом</a:t>
            </a:r>
            <a:endParaRPr lang="ru-RU" sz="3200" dirty="0"/>
          </a:p>
        </p:txBody>
      </p:sp>
      <p:pic>
        <p:nvPicPr>
          <p:cNvPr id="6" name="Содержимое 5" descr="бивак.jpg"/>
          <p:cNvPicPr>
            <a:picLocks noGrp="1" noChangeAspect="1"/>
          </p:cNvPicPr>
          <p:nvPr>
            <p:ph sz="quarter" idx="1"/>
          </p:nvPr>
        </p:nvPicPr>
        <p:blipFill>
          <a:blip r:embed="rId2" cstate="email"/>
          <a:stretch>
            <a:fillRect/>
          </a:stretch>
        </p:blipFill>
        <p:spPr>
          <a:xfrm>
            <a:off x="2971800" y="2062162"/>
            <a:ext cx="5715000" cy="3571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472" y="273050"/>
            <a:ext cx="8115328" cy="1143000"/>
          </a:xfrm>
          <a:prstGeom prst="round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Словарь терминов к стихотворению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0034" y="1600200"/>
            <a:ext cx="2319366" cy="4495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u="sng" dirty="0" smtClean="0"/>
              <a:t>Кивер</a:t>
            </a:r>
            <a:r>
              <a:rPr lang="ru-RU" sz="3200" dirty="0" smtClean="0"/>
              <a:t> – высокий военный головной убор из твёрдой кожи</a:t>
            </a:r>
            <a:endParaRPr lang="ru-RU" sz="3200" dirty="0"/>
          </a:p>
        </p:txBody>
      </p:sp>
      <p:pic>
        <p:nvPicPr>
          <p:cNvPr id="6" name="Содержимое 5" descr="кивер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638550" y="1968500"/>
            <a:ext cx="4381500" cy="375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73050"/>
            <a:ext cx="8258204" cy="1143000"/>
          </a:xfrm>
          <a:prstGeom prst="round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Словарь терминов к стихотворению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1600200"/>
            <a:ext cx="2928958" cy="4495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u="sng" dirty="0" smtClean="0"/>
              <a:t>Булат</a:t>
            </a:r>
            <a:r>
              <a:rPr lang="ru-RU" sz="3200" dirty="0" smtClean="0"/>
              <a:t> – оружие из булатной стали – </a:t>
            </a:r>
            <a:r>
              <a:rPr lang="ru-RU" sz="3200" dirty="0" err="1" smtClean="0"/>
              <a:t>стали</a:t>
            </a:r>
            <a:r>
              <a:rPr lang="ru-RU" sz="3200" dirty="0" smtClean="0"/>
              <a:t> особой закалки</a:t>
            </a:r>
            <a:endParaRPr lang="ru-RU" sz="3200" dirty="0"/>
          </a:p>
        </p:txBody>
      </p:sp>
      <p:pic>
        <p:nvPicPr>
          <p:cNvPr id="6" name="Содержимое 5" descr="булат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571868" y="1785926"/>
            <a:ext cx="5118346" cy="3966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273050"/>
            <a:ext cx="8472518" cy="1143000"/>
          </a:xfrm>
          <a:prstGeom prst="round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Словарь терминов к стихотворению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42910" y="1600200"/>
            <a:ext cx="2176490" cy="4495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u="sng" dirty="0" smtClean="0"/>
              <a:t>Улан, драгун </a:t>
            </a:r>
            <a:r>
              <a:rPr lang="ru-RU" sz="3200" dirty="0" smtClean="0"/>
              <a:t>– солдаты конных полков</a:t>
            </a:r>
            <a:endParaRPr lang="ru-RU" sz="3200" dirty="0"/>
          </a:p>
        </p:txBody>
      </p:sp>
      <p:pic>
        <p:nvPicPr>
          <p:cNvPr id="6" name="Содержимое 5" descr="улан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009138" y="1600200"/>
            <a:ext cx="3640324" cy="449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57158" y="273050"/>
            <a:ext cx="8329642" cy="1143000"/>
          </a:xfrm>
          <a:prstGeom prst="round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Словарь терминов к стихотворению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1600200"/>
            <a:ext cx="2928958" cy="4495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u="sng" dirty="0" err="1" smtClean="0"/>
              <a:t>Басурманы</a:t>
            </a:r>
            <a:r>
              <a:rPr lang="ru-RU" sz="3200" dirty="0" smtClean="0"/>
              <a:t> – </a:t>
            </a:r>
          </a:p>
          <a:p>
            <a:r>
              <a:rPr lang="ru-RU" sz="3200" dirty="0" smtClean="0"/>
              <a:t>люди другой веры, иноземцы, враги</a:t>
            </a:r>
            <a:endParaRPr lang="ru-RU" sz="3200" dirty="0"/>
          </a:p>
        </p:txBody>
      </p:sp>
      <p:pic>
        <p:nvPicPr>
          <p:cNvPr id="6" name="Содержимое 5" descr="1812-5-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500562" y="1571612"/>
            <a:ext cx="3114696" cy="4505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5720" y="273050"/>
            <a:ext cx="8401080" cy="1143000"/>
          </a:xfrm>
          <a:prstGeom prst="round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Словарь терминов к стихотворению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00034" y="6286520"/>
            <a:ext cx="279525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</a:t>
            </a:r>
            <a:r>
              <a:rPr lang="ru-RU" dirty="0" smtClean="0"/>
              <a:t> к содержанию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273050"/>
            <a:ext cx="5786478" cy="1143000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/>
              <a:t>БОРОДИНО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1600200"/>
            <a:ext cx="3500462" cy="4495800"/>
          </a:xfrm>
        </p:spPr>
        <p:txBody>
          <a:bodyPr/>
          <a:lstStyle/>
          <a:p>
            <a:pPr>
              <a:buFontTx/>
              <a:buChar char="-"/>
            </a:pPr>
            <a:r>
              <a:rPr lang="ru-RU" dirty="0" smtClean="0"/>
              <a:t>Скажи-ка, дядя, ведь недаром</a:t>
            </a:r>
          </a:p>
          <a:p>
            <a:r>
              <a:rPr lang="ru-RU" dirty="0" smtClean="0"/>
              <a:t>Москва, спалённая пожаром,</a:t>
            </a:r>
          </a:p>
          <a:p>
            <a:r>
              <a:rPr lang="ru-RU" dirty="0" smtClean="0"/>
              <a:t>         Французу отдана?</a:t>
            </a:r>
          </a:p>
          <a:p>
            <a:r>
              <a:rPr lang="ru-RU" dirty="0" smtClean="0"/>
              <a:t>Ведь были ж схватки боевые,</a:t>
            </a:r>
          </a:p>
          <a:p>
            <a:r>
              <a:rPr lang="ru-RU" dirty="0" smtClean="0"/>
              <a:t>Да, говорят, ещё какие!</a:t>
            </a:r>
          </a:p>
          <a:p>
            <a:r>
              <a:rPr lang="ru-RU" dirty="0" smtClean="0"/>
              <a:t>Недаром помнит вся Россия</a:t>
            </a:r>
          </a:p>
          <a:p>
            <a:r>
              <a:rPr lang="ru-RU" dirty="0" smtClean="0"/>
              <a:t>        Про день Бородина!</a:t>
            </a:r>
            <a:endParaRPr lang="ru-RU" dirty="0"/>
          </a:p>
        </p:txBody>
      </p:sp>
      <p:pic>
        <p:nvPicPr>
          <p:cNvPr id="5" name="Содержимое 4" descr="1-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071934" y="1857364"/>
            <a:ext cx="4578088" cy="35861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273050"/>
            <a:ext cx="5786478" cy="1143000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/>
              <a:t>БОРОДИНО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1600200"/>
            <a:ext cx="3500462" cy="4495800"/>
          </a:xfrm>
        </p:spPr>
        <p:txBody>
          <a:bodyPr/>
          <a:lstStyle/>
          <a:p>
            <a:pPr>
              <a:buFontTx/>
              <a:buChar char="-"/>
            </a:pPr>
            <a:r>
              <a:rPr lang="ru-RU" dirty="0" smtClean="0"/>
              <a:t>Да, были люди в наше время,</a:t>
            </a:r>
          </a:p>
          <a:p>
            <a:r>
              <a:rPr lang="ru-RU" dirty="0" smtClean="0"/>
              <a:t>Не то, что нынешнее племя;</a:t>
            </a:r>
          </a:p>
          <a:p>
            <a:r>
              <a:rPr lang="ru-RU" dirty="0" smtClean="0"/>
              <a:t>         Богатыри – не вы!</a:t>
            </a:r>
          </a:p>
          <a:p>
            <a:r>
              <a:rPr lang="ru-RU" dirty="0" smtClean="0"/>
              <a:t>Плохая им досталась доля:</a:t>
            </a:r>
          </a:p>
          <a:p>
            <a:r>
              <a:rPr lang="ru-RU" dirty="0" smtClean="0"/>
              <a:t>Немногие вернулись с поля…</a:t>
            </a:r>
          </a:p>
          <a:p>
            <a:r>
              <a:rPr lang="ru-RU" dirty="0" smtClean="0"/>
              <a:t>Не будь на то Господня воля,</a:t>
            </a:r>
          </a:p>
          <a:p>
            <a:r>
              <a:rPr lang="ru-RU" dirty="0" smtClean="0"/>
              <a:t>         Не отдали б Москвы!</a:t>
            </a:r>
            <a:endParaRPr lang="ru-RU" dirty="0"/>
          </a:p>
        </p:txBody>
      </p:sp>
      <p:pic>
        <p:nvPicPr>
          <p:cNvPr id="7" name="Содержимое 6" descr="1-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714744" y="1714488"/>
            <a:ext cx="5219064" cy="4083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273050"/>
            <a:ext cx="5786478" cy="1143000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/>
              <a:t>БОРОДИНО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14282" y="1600200"/>
            <a:ext cx="3857652" cy="4495800"/>
          </a:xfrm>
        </p:spPr>
        <p:txBody>
          <a:bodyPr/>
          <a:lstStyle/>
          <a:p>
            <a:r>
              <a:rPr lang="ru-RU" dirty="0" smtClean="0"/>
              <a:t>Мы долго молча отступали,</a:t>
            </a:r>
          </a:p>
          <a:p>
            <a:r>
              <a:rPr lang="ru-RU" dirty="0" smtClean="0"/>
              <a:t>Досадно было, боя ждали,</a:t>
            </a:r>
          </a:p>
          <a:p>
            <a:r>
              <a:rPr lang="ru-RU" dirty="0" smtClean="0"/>
              <a:t>       Ворчали старики:</a:t>
            </a:r>
          </a:p>
          <a:p>
            <a:r>
              <a:rPr lang="ru-RU" dirty="0" smtClean="0"/>
              <a:t>«Что ж мы? На зимние квартиры?</a:t>
            </a:r>
          </a:p>
          <a:p>
            <a:r>
              <a:rPr lang="ru-RU" dirty="0" smtClean="0"/>
              <a:t>Не смеют, что ли, командиры</a:t>
            </a:r>
          </a:p>
          <a:p>
            <a:r>
              <a:rPr lang="ru-RU" dirty="0" smtClean="0"/>
              <a:t>Чужие изорвать мундиры</a:t>
            </a:r>
          </a:p>
          <a:p>
            <a:r>
              <a:rPr lang="ru-RU" dirty="0" smtClean="0"/>
              <a:t>        О русские штыки?»</a:t>
            </a:r>
          </a:p>
          <a:p>
            <a:endParaRPr lang="ru-RU" dirty="0"/>
          </a:p>
        </p:txBody>
      </p:sp>
      <p:pic>
        <p:nvPicPr>
          <p:cNvPr id="7" name="Содержимое 6" descr="1-3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826922" y="1928802"/>
            <a:ext cx="4865028" cy="3785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12 июня 1812 года </a:t>
            </a:r>
            <a:r>
              <a:rPr lang="ru-RU" sz="2800" dirty="0" smtClean="0"/>
              <a:t>огромная армия французов вторглась в Россию.</a:t>
            </a:r>
            <a:endParaRPr lang="ru-RU" sz="2800" dirty="0"/>
          </a:p>
        </p:txBody>
      </p:sp>
      <p:pic>
        <p:nvPicPr>
          <p:cNvPr id="5" name="Рисунок 4" descr="0019-015-Borodino-stikhotvorenie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7644" b="7644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273050"/>
            <a:ext cx="5786478" cy="1143000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/>
              <a:t>БОРОДИНО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1600200"/>
            <a:ext cx="3500462" cy="4495800"/>
          </a:xfrm>
        </p:spPr>
        <p:txBody>
          <a:bodyPr/>
          <a:lstStyle/>
          <a:p>
            <a:r>
              <a:rPr lang="ru-RU" dirty="0" smtClean="0"/>
              <a:t>И вот нашли большое поле:</a:t>
            </a:r>
          </a:p>
          <a:p>
            <a:r>
              <a:rPr lang="ru-RU" dirty="0" smtClean="0"/>
              <a:t>Есть разгуляться где на воле!</a:t>
            </a:r>
          </a:p>
          <a:p>
            <a:r>
              <a:rPr lang="ru-RU" dirty="0" smtClean="0"/>
              <a:t>           Построили редут.</a:t>
            </a:r>
          </a:p>
          <a:p>
            <a:r>
              <a:rPr lang="ru-RU" dirty="0" smtClean="0"/>
              <a:t>У наших ушки на макушке!</a:t>
            </a:r>
          </a:p>
          <a:p>
            <a:r>
              <a:rPr lang="ru-RU" dirty="0" smtClean="0"/>
              <a:t>Чуть утро осветило пушки</a:t>
            </a:r>
          </a:p>
          <a:p>
            <a:r>
              <a:rPr lang="ru-RU" dirty="0" smtClean="0"/>
              <a:t>И леса синие верхушки – </a:t>
            </a:r>
          </a:p>
          <a:p>
            <a:r>
              <a:rPr lang="ru-RU" dirty="0" smtClean="0"/>
              <a:t>          Французы тут как тут.</a:t>
            </a:r>
            <a:endParaRPr lang="ru-RU" dirty="0"/>
          </a:p>
        </p:txBody>
      </p:sp>
      <p:pic>
        <p:nvPicPr>
          <p:cNvPr id="7" name="Содержимое 6" descr="1-4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786182" y="1857364"/>
            <a:ext cx="4986765" cy="38257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273050"/>
            <a:ext cx="5786478" cy="1143000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/>
              <a:t>БОРОДИНО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1600200"/>
            <a:ext cx="3786214" cy="4495800"/>
          </a:xfrm>
        </p:spPr>
        <p:txBody>
          <a:bodyPr/>
          <a:lstStyle/>
          <a:p>
            <a:r>
              <a:rPr lang="ru-RU" dirty="0" smtClean="0"/>
              <a:t>Забил заряд я в пушку туго</a:t>
            </a:r>
          </a:p>
          <a:p>
            <a:r>
              <a:rPr lang="ru-RU" dirty="0" smtClean="0"/>
              <a:t>И думал: угощу я друга!</a:t>
            </a:r>
          </a:p>
          <a:p>
            <a:r>
              <a:rPr lang="ru-RU" dirty="0" smtClean="0"/>
              <a:t>           Постой-ка, брат </a:t>
            </a:r>
            <a:r>
              <a:rPr lang="ru-RU" dirty="0" err="1" smtClean="0"/>
              <a:t>мусью</a:t>
            </a:r>
            <a:r>
              <a:rPr lang="ru-RU" dirty="0" smtClean="0"/>
              <a:t>!</a:t>
            </a:r>
          </a:p>
          <a:p>
            <a:r>
              <a:rPr lang="ru-RU" dirty="0" smtClean="0"/>
              <a:t>Что тут хитрить, пожалуй к бою;</a:t>
            </a:r>
          </a:p>
          <a:p>
            <a:r>
              <a:rPr lang="ru-RU" dirty="0" smtClean="0"/>
              <a:t>Уж мы пойдём ломить стеною,</a:t>
            </a:r>
          </a:p>
          <a:p>
            <a:r>
              <a:rPr lang="ru-RU" dirty="0" smtClean="0"/>
              <a:t>Уж постоим мы головою</a:t>
            </a:r>
          </a:p>
          <a:p>
            <a:r>
              <a:rPr lang="ru-RU" dirty="0" smtClean="0"/>
              <a:t>           За родину свою!</a:t>
            </a:r>
            <a:endParaRPr lang="ru-RU" dirty="0"/>
          </a:p>
        </p:txBody>
      </p:sp>
      <p:pic>
        <p:nvPicPr>
          <p:cNvPr id="7" name="Содержимое 6" descr="1-5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929058" y="1857364"/>
            <a:ext cx="4940108" cy="38748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273050"/>
            <a:ext cx="5786478" cy="1143000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/>
              <a:t>БОРОДИНО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1600200"/>
            <a:ext cx="3714776" cy="4495800"/>
          </a:xfrm>
        </p:spPr>
        <p:txBody>
          <a:bodyPr/>
          <a:lstStyle/>
          <a:p>
            <a:r>
              <a:rPr lang="ru-RU" dirty="0" smtClean="0"/>
              <a:t>Два дня мы были в перестрелке.</a:t>
            </a:r>
          </a:p>
          <a:p>
            <a:r>
              <a:rPr lang="ru-RU" dirty="0" smtClean="0"/>
              <a:t>Что толку в этакой безделке?</a:t>
            </a:r>
          </a:p>
          <a:p>
            <a:r>
              <a:rPr lang="ru-RU" dirty="0" smtClean="0"/>
              <a:t>            Мы ждали третий день.</a:t>
            </a:r>
          </a:p>
          <a:p>
            <a:r>
              <a:rPr lang="ru-RU" dirty="0" smtClean="0"/>
              <a:t>Повсюду стали слышны речи:</a:t>
            </a:r>
          </a:p>
          <a:p>
            <a:r>
              <a:rPr lang="ru-RU" dirty="0" smtClean="0"/>
              <a:t>«Пора добраться до картечи!»</a:t>
            </a:r>
          </a:p>
          <a:p>
            <a:r>
              <a:rPr lang="ru-RU" dirty="0" smtClean="0"/>
              <a:t>И вот на поле грозной сечи</a:t>
            </a:r>
          </a:p>
          <a:p>
            <a:r>
              <a:rPr lang="ru-RU" dirty="0" smtClean="0"/>
              <a:t>            Ночная пала тень.</a:t>
            </a:r>
            <a:endParaRPr lang="ru-RU" dirty="0"/>
          </a:p>
        </p:txBody>
      </p:sp>
      <p:pic>
        <p:nvPicPr>
          <p:cNvPr id="7" name="Содержимое 6" descr="1-6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993526" y="2000240"/>
            <a:ext cx="4703656" cy="36159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273050"/>
            <a:ext cx="5786478" cy="1143000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/>
              <a:t>БОРОДИНО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1600200"/>
            <a:ext cx="3857652" cy="4495800"/>
          </a:xfrm>
        </p:spPr>
        <p:txBody>
          <a:bodyPr/>
          <a:lstStyle/>
          <a:p>
            <a:r>
              <a:rPr lang="ru-RU" dirty="0" smtClean="0"/>
              <a:t>Прилёг вздремнуть я у лафета,</a:t>
            </a:r>
          </a:p>
          <a:p>
            <a:r>
              <a:rPr lang="ru-RU" dirty="0" smtClean="0"/>
              <a:t>И слышно было до рассвета,</a:t>
            </a:r>
          </a:p>
          <a:p>
            <a:r>
              <a:rPr lang="ru-RU" dirty="0" smtClean="0"/>
              <a:t>         Как ликовал француз.</a:t>
            </a:r>
          </a:p>
          <a:p>
            <a:r>
              <a:rPr lang="ru-RU" dirty="0" smtClean="0"/>
              <a:t>Но тих был наш бивак открытый:</a:t>
            </a:r>
          </a:p>
          <a:p>
            <a:r>
              <a:rPr lang="ru-RU" dirty="0" smtClean="0"/>
              <a:t>Кто кивер чистил весь избитый,</a:t>
            </a:r>
          </a:p>
          <a:p>
            <a:r>
              <a:rPr lang="ru-RU" dirty="0" smtClean="0"/>
              <a:t>Кто штык точил, ворча сердито,</a:t>
            </a:r>
          </a:p>
          <a:p>
            <a:r>
              <a:rPr lang="ru-RU" dirty="0" smtClean="0"/>
              <a:t>         Кусая длинный ус.</a:t>
            </a:r>
          </a:p>
          <a:p>
            <a:endParaRPr lang="ru-RU" dirty="0"/>
          </a:p>
        </p:txBody>
      </p:sp>
      <p:pic>
        <p:nvPicPr>
          <p:cNvPr id="7" name="Содержимое 6" descr="1-7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000496" y="1928802"/>
            <a:ext cx="4451230" cy="34775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273050"/>
            <a:ext cx="5786478" cy="1143000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/>
              <a:t>БОРОДИНО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1600200"/>
            <a:ext cx="4357718" cy="4495800"/>
          </a:xfrm>
        </p:spPr>
        <p:txBody>
          <a:bodyPr/>
          <a:lstStyle/>
          <a:p>
            <a:r>
              <a:rPr lang="ru-RU" dirty="0" smtClean="0"/>
              <a:t>И только небо засветилось,</a:t>
            </a:r>
          </a:p>
          <a:p>
            <a:r>
              <a:rPr lang="ru-RU" dirty="0" smtClean="0"/>
              <a:t>Всё шумно вдруг зашевелилось,</a:t>
            </a:r>
          </a:p>
          <a:p>
            <a:r>
              <a:rPr lang="ru-RU" dirty="0" smtClean="0"/>
              <a:t>         Сверкнул за строем строй.</a:t>
            </a:r>
          </a:p>
          <a:p>
            <a:r>
              <a:rPr lang="ru-RU" dirty="0" smtClean="0"/>
              <a:t>Полковник наш рождён был хватом:</a:t>
            </a:r>
          </a:p>
          <a:p>
            <a:r>
              <a:rPr lang="ru-RU" dirty="0" smtClean="0"/>
              <a:t>Слуга царю, отец солдатам…</a:t>
            </a:r>
          </a:p>
          <a:p>
            <a:r>
              <a:rPr lang="ru-RU" dirty="0" smtClean="0"/>
              <a:t>Да, жаль его: сражён булатом,</a:t>
            </a:r>
          </a:p>
          <a:p>
            <a:r>
              <a:rPr lang="ru-RU" dirty="0" smtClean="0"/>
              <a:t>          Он спит в земле сырой.</a:t>
            </a:r>
            <a:endParaRPr lang="ru-RU" dirty="0"/>
          </a:p>
        </p:txBody>
      </p:sp>
      <p:pic>
        <p:nvPicPr>
          <p:cNvPr id="7" name="Содержимое 6" descr="1-8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286248" y="1928802"/>
            <a:ext cx="4517801" cy="34730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273050"/>
            <a:ext cx="5786478" cy="1143000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/>
              <a:t>БОРОДИНО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1600200"/>
            <a:ext cx="3500462" cy="4495800"/>
          </a:xfrm>
        </p:spPr>
        <p:txBody>
          <a:bodyPr/>
          <a:lstStyle/>
          <a:p>
            <a:r>
              <a:rPr lang="ru-RU" dirty="0" smtClean="0"/>
              <a:t>И молвил он, сверкнув очами:</a:t>
            </a:r>
          </a:p>
          <a:p>
            <a:r>
              <a:rPr lang="ru-RU" dirty="0" smtClean="0"/>
              <a:t>«Ребята! Не Москва ль за нами?</a:t>
            </a:r>
          </a:p>
          <a:p>
            <a:r>
              <a:rPr lang="ru-RU" dirty="0" smtClean="0"/>
              <a:t>          Умрёмте ж под Москвой,</a:t>
            </a:r>
          </a:p>
          <a:p>
            <a:r>
              <a:rPr lang="ru-RU" dirty="0" smtClean="0"/>
              <a:t>Как наши братья умирали!»</a:t>
            </a:r>
          </a:p>
          <a:p>
            <a:r>
              <a:rPr lang="ru-RU" dirty="0" smtClean="0"/>
              <a:t>И умереть мы обещали,</a:t>
            </a:r>
          </a:p>
          <a:p>
            <a:r>
              <a:rPr lang="ru-RU" dirty="0" smtClean="0"/>
              <a:t>И клятву верности сдержали</a:t>
            </a:r>
          </a:p>
          <a:p>
            <a:r>
              <a:rPr lang="ru-RU" dirty="0" smtClean="0"/>
              <a:t>         Мы в Бородинский бой.</a:t>
            </a:r>
            <a:endParaRPr lang="ru-RU" dirty="0"/>
          </a:p>
        </p:txBody>
      </p:sp>
      <p:pic>
        <p:nvPicPr>
          <p:cNvPr id="7" name="Содержимое 6" descr="1-9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857620" y="1857364"/>
            <a:ext cx="4780945" cy="3705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273050"/>
            <a:ext cx="5786478" cy="1143000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/>
              <a:t>БОРОДИНО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1600200"/>
            <a:ext cx="4214842" cy="4495800"/>
          </a:xfrm>
        </p:spPr>
        <p:txBody>
          <a:bodyPr/>
          <a:lstStyle/>
          <a:p>
            <a:r>
              <a:rPr lang="ru-RU" dirty="0" smtClean="0"/>
              <a:t>Ну ж был денёк! Сквозь дым летучий</a:t>
            </a:r>
          </a:p>
          <a:p>
            <a:r>
              <a:rPr lang="ru-RU" dirty="0" smtClean="0"/>
              <a:t>Французы двинулись, как тучи,</a:t>
            </a:r>
          </a:p>
          <a:p>
            <a:r>
              <a:rPr lang="ru-RU" dirty="0" smtClean="0"/>
              <a:t>            И все на наш редут.</a:t>
            </a:r>
          </a:p>
          <a:p>
            <a:r>
              <a:rPr lang="ru-RU" dirty="0" smtClean="0"/>
              <a:t>Уланы с пёстрыми значками,</a:t>
            </a:r>
          </a:p>
          <a:p>
            <a:r>
              <a:rPr lang="ru-RU" dirty="0" smtClean="0"/>
              <a:t>Драгуны с конскими хвостами,</a:t>
            </a:r>
          </a:p>
          <a:p>
            <a:r>
              <a:rPr lang="ru-RU" dirty="0" smtClean="0"/>
              <a:t>Все промелькнули перед нами,</a:t>
            </a:r>
          </a:p>
          <a:p>
            <a:r>
              <a:rPr lang="ru-RU" dirty="0" smtClean="0"/>
              <a:t>          Все побывали тут.</a:t>
            </a:r>
            <a:endParaRPr lang="ru-RU" dirty="0"/>
          </a:p>
        </p:txBody>
      </p:sp>
      <p:pic>
        <p:nvPicPr>
          <p:cNvPr id="7" name="Содержимое 6" descr="1-10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442890" y="2143116"/>
            <a:ext cx="4143477" cy="31917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273050"/>
            <a:ext cx="5786478" cy="1143000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/>
              <a:t>БОРОДИНО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1600200"/>
            <a:ext cx="3714776" cy="4495800"/>
          </a:xfrm>
        </p:spPr>
        <p:txBody>
          <a:bodyPr/>
          <a:lstStyle/>
          <a:p>
            <a:r>
              <a:rPr lang="ru-RU" dirty="0" smtClean="0"/>
              <a:t>Вам не видать таких сражений!..</a:t>
            </a:r>
          </a:p>
          <a:p>
            <a:r>
              <a:rPr lang="ru-RU" dirty="0" smtClean="0"/>
              <a:t>Носились знамена, как тени,</a:t>
            </a:r>
          </a:p>
          <a:p>
            <a:r>
              <a:rPr lang="ru-RU" dirty="0" smtClean="0"/>
              <a:t>        В дыму огонь блестел,</a:t>
            </a:r>
          </a:p>
          <a:p>
            <a:r>
              <a:rPr lang="ru-RU" dirty="0" smtClean="0"/>
              <a:t>Звучал булат, картечь визжала,</a:t>
            </a:r>
          </a:p>
          <a:p>
            <a:r>
              <a:rPr lang="ru-RU" dirty="0" smtClean="0"/>
              <a:t>Рука бойцов колоть устала,</a:t>
            </a:r>
          </a:p>
          <a:p>
            <a:r>
              <a:rPr lang="ru-RU" dirty="0" smtClean="0"/>
              <a:t>И ядрам пролетать мешала</a:t>
            </a:r>
          </a:p>
          <a:p>
            <a:r>
              <a:rPr lang="ru-RU" dirty="0" smtClean="0"/>
              <a:t>       Гора кровавых тел.</a:t>
            </a:r>
          </a:p>
          <a:p>
            <a:endParaRPr lang="ru-RU" dirty="0"/>
          </a:p>
        </p:txBody>
      </p:sp>
      <p:pic>
        <p:nvPicPr>
          <p:cNvPr id="7" name="Содержимое 6" descr="1-1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071934" y="1928802"/>
            <a:ext cx="4487974" cy="35132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273050"/>
            <a:ext cx="5786478" cy="1143000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/>
              <a:t>БОРОДИНО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1600200"/>
            <a:ext cx="4000528" cy="4495800"/>
          </a:xfrm>
        </p:spPr>
        <p:txBody>
          <a:bodyPr/>
          <a:lstStyle/>
          <a:p>
            <a:r>
              <a:rPr lang="ru-RU" dirty="0" smtClean="0"/>
              <a:t>Изведал враг в тот день немало,</a:t>
            </a:r>
          </a:p>
          <a:p>
            <a:r>
              <a:rPr lang="ru-RU" dirty="0" smtClean="0"/>
              <a:t>Что значит русский бой удалый,</a:t>
            </a:r>
          </a:p>
          <a:p>
            <a:r>
              <a:rPr lang="ru-RU" dirty="0" smtClean="0"/>
              <a:t>          Наш рукопашный бой!..</a:t>
            </a:r>
          </a:p>
          <a:p>
            <a:r>
              <a:rPr lang="ru-RU" dirty="0" smtClean="0"/>
              <a:t>Земля тряслась – как наши груди;</a:t>
            </a:r>
          </a:p>
          <a:p>
            <a:r>
              <a:rPr lang="ru-RU" dirty="0" smtClean="0"/>
              <a:t>Смешались в кучу кони, люди,</a:t>
            </a:r>
          </a:p>
          <a:p>
            <a:r>
              <a:rPr lang="ru-RU" dirty="0" smtClean="0"/>
              <a:t>И залпы тысячи орудий</a:t>
            </a:r>
          </a:p>
          <a:p>
            <a:r>
              <a:rPr lang="ru-RU" dirty="0" smtClean="0"/>
              <a:t>         Слились в протяжный вой…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" name="Содержимое 6" descr="1-1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000496" y="1785926"/>
            <a:ext cx="4849031" cy="38034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273050"/>
            <a:ext cx="5786478" cy="1143000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/>
              <a:t>БОРОДИНО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1600200"/>
            <a:ext cx="4000528" cy="4495800"/>
          </a:xfrm>
        </p:spPr>
        <p:txBody>
          <a:bodyPr/>
          <a:lstStyle/>
          <a:p>
            <a:r>
              <a:rPr lang="ru-RU" dirty="0" smtClean="0"/>
              <a:t>Вот смерклось. Были все готовы</a:t>
            </a:r>
          </a:p>
          <a:p>
            <a:r>
              <a:rPr lang="ru-RU" dirty="0" smtClean="0"/>
              <a:t>Заутра бой затеять новый</a:t>
            </a:r>
          </a:p>
          <a:p>
            <a:r>
              <a:rPr lang="ru-RU" dirty="0" smtClean="0"/>
              <a:t>         И до конца стоять…</a:t>
            </a:r>
          </a:p>
          <a:p>
            <a:r>
              <a:rPr lang="ru-RU" dirty="0" smtClean="0"/>
              <a:t>Вот затрещали барабаны – </a:t>
            </a:r>
          </a:p>
          <a:p>
            <a:r>
              <a:rPr lang="ru-RU" dirty="0" smtClean="0"/>
              <a:t>И отступили </a:t>
            </a:r>
            <a:r>
              <a:rPr lang="ru-RU" dirty="0" err="1" smtClean="0"/>
              <a:t>басурманы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Тогда считать мы стали раны,</a:t>
            </a:r>
          </a:p>
          <a:p>
            <a:r>
              <a:rPr lang="ru-RU" dirty="0" smtClean="0"/>
              <a:t>          Товарищей считать.</a:t>
            </a:r>
            <a:endParaRPr lang="ru-RU" dirty="0"/>
          </a:p>
        </p:txBody>
      </p:sp>
      <p:pic>
        <p:nvPicPr>
          <p:cNvPr id="7" name="Содержимое 6" descr="1-13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929058" y="1928802"/>
            <a:ext cx="4688766" cy="36337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Два месяца продолжалось отступление русских войск.</a:t>
            </a:r>
            <a:endParaRPr lang="ru-RU" sz="28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d7b6c678eb64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7673" b="7673"/>
          <a:stretch>
            <a:fillRect/>
          </a:stretch>
        </p:blipFill>
        <p:spPr/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273050"/>
            <a:ext cx="5786478" cy="1143000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/>
              <a:t>БОРОДИНО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1600200"/>
            <a:ext cx="3500462" cy="4495800"/>
          </a:xfrm>
        </p:spPr>
        <p:txBody>
          <a:bodyPr/>
          <a:lstStyle/>
          <a:p>
            <a:r>
              <a:rPr lang="ru-RU" dirty="0" smtClean="0"/>
              <a:t>Да, были люди в наше время,</a:t>
            </a:r>
          </a:p>
          <a:p>
            <a:r>
              <a:rPr lang="ru-RU" dirty="0" smtClean="0"/>
              <a:t>Могучее, лихое племя:</a:t>
            </a:r>
          </a:p>
          <a:p>
            <a:r>
              <a:rPr lang="ru-RU" dirty="0" smtClean="0"/>
              <a:t>        Богатыри – не вы.</a:t>
            </a:r>
          </a:p>
          <a:p>
            <a:r>
              <a:rPr lang="ru-RU" dirty="0" smtClean="0"/>
              <a:t>Плохая им досталась доля:</a:t>
            </a:r>
          </a:p>
          <a:p>
            <a:r>
              <a:rPr lang="ru-RU" dirty="0" smtClean="0"/>
              <a:t>Немногие вернулись с поля,</a:t>
            </a:r>
          </a:p>
          <a:p>
            <a:r>
              <a:rPr lang="ru-RU" dirty="0" smtClean="0"/>
              <a:t>Когда б на то не Божья воля,</a:t>
            </a:r>
          </a:p>
          <a:p>
            <a:r>
              <a:rPr lang="ru-RU" dirty="0" smtClean="0"/>
              <a:t>         Не отдали б Москвы!</a:t>
            </a:r>
            <a:endParaRPr lang="ru-RU" dirty="0"/>
          </a:p>
        </p:txBody>
      </p:sp>
      <p:pic>
        <p:nvPicPr>
          <p:cNvPr id="7" name="Содержимое 6" descr="1-14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929058" y="1785926"/>
            <a:ext cx="4838105" cy="3810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/>
          <p:cNvSpPr txBox="1"/>
          <p:nvPr/>
        </p:nvSpPr>
        <p:spPr>
          <a:xfrm>
            <a:off x="357158" y="6286520"/>
            <a:ext cx="279525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hlinkClick r:id="rId3" action="ppaction://hlinksldjump"/>
              </a:rPr>
              <a:t>Вернуться</a:t>
            </a:r>
            <a:r>
              <a:rPr lang="ru-RU" dirty="0" smtClean="0"/>
              <a:t> к содержанию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500042"/>
            <a:ext cx="8183880" cy="1051560"/>
          </a:xfrm>
        </p:spPr>
        <p:txBody>
          <a:bodyPr/>
          <a:lstStyle/>
          <a:p>
            <a:pPr algn="ctr"/>
            <a:r>
              <a:rPr lang="ru-RU" dirty="0" smtClean="0"/>
              <a:t>ВОПРОСЫ И ЗАДАНИЯ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71472" y="1571612"/>
            <a:ext cx="79207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Перечитаем первую строфу стихотворения</a:t>
            </a:r>
            <a:endParaRPr lang="ru-RU" sz="2400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500034" y="2143116"/>
            <a:ext cx="4000528" cy="22860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Скажи-ка, дядя, ведь недаром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Москва, спалённая пожаром,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Французу отдана?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Ведь были ж схватки боевые,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Да, говорят, ещё какие!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Недаром помнит вся Россия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Про день Бородина!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Содержимое 4" descr="1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9190" y="2071678"/>
            <a:ext cx="3006452" cy="23550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/>
          <p:cNvSpPr txBox="1"/>
          <p:nvPr/>
        </p:nvSpPr>
        <p:spPr>
          <a:xfrm>
            <a:off x="928662" y="5000636"/>
            <a:ext cx="7114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Что интересует молодого солдата, что его волнует?</a:t>
            </a:r>
            <a:endParaRPr lang="ru-RU" b="1" i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4"/>
          <p:cNvSpPr>
            <a:spLocks noGrp="1"/>
          </p:cNvSpPr>
          <p:nvPr>
            <p:ph type="title"/>
          </p:nvPr>
        </p:nvSpPr>
        <p:spPr>
          <a:xfrm>
            <a:off x="428625" y="642938"/>
            <a:ext cx="8183563" cy="1050925"/>
          </a:xfrm>
        </p:spPr>
        <p:txBody>
          <a:bodyPr/>
          <a:lstStyle/>
          <a:p>
            <a:pPr algn="ctr"/>
            <a:r>
              <a:rPr lang="ru-RU" dirty="0" smtClean="0"/>
              <a:t>ВОПРОСЫ И ЗАДАНИЯ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57224" y="1857364"/>
            <a:ext cx="71240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Где в момент Бородинского сражения </a:t>
            </a:r>
          </a:p>
          <a:p>
            <a:r>
              <a:rPr lang="ru-RU" sz="2400" b="1" dirty="0" smtClean="0"/>
              <a:t>находился  старый солдат?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42910" y="3000372"/>
            <a:ext cx="79255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Почему автор доверил рассказ о сражении</a:t>
            </a:r>
          </a:p>
          <a:p>
            <a:r>
              <a:rPr lang="ru-RU" sz="2400" b="1" dirty="0"/>
              <a:t>с</a:t>
            </a:r>
            <a:r>
              <a:rPr lang="ru-RU" sz="2400" b="1" dirty="0" smtClean="0"/>
              <a:t>тарому солдату?</a:t>
            </a:r>
            <a:endParaRPr lang="ru-RU" sz="2400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4"/>
          <p:cNvSpPr>
            <a:spLocks noGrp="1"/>
          </p:cNvSpPr>
          <p:nvPr>
            <p:ph type="title"/>
          </p:nvPr>
        </p:nvSpPr>
        <p:spPr>
          <a:xfrm>
            <a:off x="428625" y="642938"/>
            <a:ext cx="8183563" cy="1050925"/>
          </a:xfrm>
        </p:spPr>
        <p:txBody>
          <a:bodyPr/>
          <a:lstStyle/>
          <a:p>
            <a:pPr algn="ctr"/>
            <a:r>
              <a:rPr lang="ru-RU" dirty="0" smtClean="0"/>
              <a:t>ВОПРОСЫ И ЗАДАНИЯ</a:t>
            </a:r>
            <a:endParaRPr lang="ru-RU" dirty="0"/>
          </a:p>
        </p:txBody>
      </p:sp>
      <p:pic>
        <p:nvPicPr>
          <p:cNvPr id="7" name="Рисунок 6" descr="Банник_в_руках_артиллериста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214414" y="2714620"/>
            <a:ext cx="2786082" cy="2857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928662" y="1714488"/>
            <a:ext cx="72827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Подпишите данные иллюстрации словами из текста.</a:t>
            </a:r>
          </a:p>
          <a:p>
            <a:r>
              <a:rPr lang="ru-RU" b="1" dirty="0" smtClean="0"/>
              <a:t>Как они доказывают, что рассказчик – участник </a:t>
            </a:r>
          </a:p>
          <a:p>
            <a:r>
              <a:rPr lang="ru-RU" b="1" dirty="0" smtClean="0"/>
              <a:t>сражения?</a:t>
            </a:r>
            <a:endParaRPr lang="ru-RU" b="1" dirty="0"/>
          </a:p>
        </p:txBody>
      </p:sp>
      <p:pic>
        <p:nvPicPr>
          <p:cNvPr id="9" name="Рисунок 8" descr="borodino_07_0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072066" y="2519082"/>
            <a:ext cx="2428892" cy="31959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4"/>
          <p:cNvSpPr>
            <a:spLocks noGrp="1"/>
          </p:cNvSpPr>
          <p:nvPr>
            <p:ph type="title"/>
          </p:nvPr>
        </p:nvSpPr>
        <p:spPr>
          <a:xfrm>
            <a:off x="428625" y="642938"/>
            <a:ext cx="8183563" cy="1050925"/>
          </a:xfrm>
        </p:spPr>
        <p:txBody>
          <a:bodyPr/>
          <a:lstStyle/>
          <a:p>
            <a:pPr algn="ctr"/>
            <a:r>
              <a:rPr lang="ru-RU" dirty="0" smtClean="0"/>
              <a:t>ВОПРОСЫ И ЗАДАНИЯ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14348" y="1928802"/>
            <a:ext cx="741901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С какими чувствами старый воин </a:t>
            </a:r>
          </a:p>
          <a:p>
            <a:r>
              <a:rPr lang="ru-RU" sz="2400" b="1" dirty="0" smtClean="0"/>
              <a:t>вспоминает о своих боевых товарищах?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Как он их называет?</a:t>
            </a:r>
            <a:endParaRPr lang="ru-RU" sz="2400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4"/>
          <p:cNvSpPr>
            <a:spLocks noGrp="1"/>
          </p:cNvSpPr>
          <p:nvPr>
            <p:ph type="title"/>
          </p:nvPr>
        </p:nvSpPr>
        <p:spPr>
          <a:xfrm>
            <a:off x="428625" y="642938"/>
            <a:ext cx="8183563" cy="1050925"/>
          </a:xfrm>
        </p:spPr>
        <p:txBody>
          <a:bodyPr/>
          <a:lstStyle/>
          <a:p>
            <a:pPr algn="ctr"/>
            <a:r>
              <a:rPr lang="ru-RU" dirty="0" smtClean="0"/>
              <a:t>ВОПРОСЫ И ЗАДАНИЯ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857224" y="2071678"/>
            <a:ext cx="75969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Найдите и прочитайте строки, в которых </a:t>
            </a:r>
          </a:p>
          <a:p>
            <a:r>
              <a:rPr lang="ru-RU" sz="2400" b="1" dirty="0"/>
              <a:t>г</a:t>
            </a:r>
            <a:r>
              <a:rPr lang="ru-RU" sz="2400" b="1" dirty="0" smtClean="0"/>
              <a:t>оворится о верности, преданности </a:t>
            </a:r>
          </a:p>
          <a:p>
            <a:r>
              <a:rPr lang="ru-RU" sz="2400" b="1" dirty="0" smtClean="0"/>
              <a:t>русского солдата.</a:t>
            </a:r>
            <a:endParaRPr lang="ru-RU" sz="2400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4"/>
          <p:cNvSpPr>
            <a:spLocks noGrp="1"/>
          </p:cNvSpPr>
          <p:nvPr>
            <p:ph type="title"/>
          </p:nvPr>
        </p:nvSpPr>
        <p:spPr>
          <a:xfrm>
            <a:off x="428625" y="642938"/>
            <a:ext cx="8183563" cy="1050925"/>
          </a:xfrm>
        </p:spPr>
        <p:txBody>
          <a:bodyPr/>
          <a:lstStyle/>
          <a:p>
            <a:pPr algn="ctr"/>
            <a:r>
              <a:rPr lang="ru-RU" dirty="0" smtClean="0"/>
              <a:t>ВОПРОСЫ И ЗАДАНИЯ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357290" y="1714488"/>
            <a:ext cx="6436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Вот люди, которые вели в бой русскую армию</a:t>
            </a:r>
            <a:endParaRPr lang="ru-RU" b="1" dirty="0"/>
          </a:p>
        </p:txBody>
      </p:sp>
      <p:pic>
        <p:nvPicPr>
          <p:cNvPr id="7" name="Рисунок 6" descr="item_266_1.jpe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785786" y="2285992"/>
            <a:ext cx="3129456" cy="23220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42910" y="4357694"/>
            <a:ext cx="1664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М.И.Кутузов</a:t>
            </a:r>
            <a:endParaRPr lang="ru-RU" dirty="0"/>
          </a:p>
        </p:txBody>
      </p:sp>
      <p:pic>
        <p:nvPicPr>
          <p:cNvPr id="9" name="Рисунок 8" descr="багратион 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071934" y="2000240"/>
            <a:ext cx="2287896" cy="30234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6357950" y="4000504"/>
            <a:ext cx="1933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П.И.Багратион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00034" y="4929198"/>
            <a:ext cx="74719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Может быть, с них был написан портрет командира – </a:t>
            </a:r>
          </a:p>
          <a:p>
            <a:r>
              <a:rPr lang="ru-RU" b="1" dirty="0" smtClean="0"/>
              <a:t>полковника?</a:t>
            </a:r>
          </a:p>
          <a:p>
            <a:r>
              <a:rPr lang="ru-RU" b="1" dirty="0" smtClean="0"/>
              <a:t>Найдите и прочитайте о нём.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00034" y="5143512"/>
            <a:ext cx="6769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Как вы понимаете слова «рождён был хватом»?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14348" y="5286388"/>
            <a:ext cx="6365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Как понимаете выражение «отец солдатам»?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42910" y="4929198"/>
            <a:ext cx="5992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В каких словах полковника звучит тревога</a:t>
            </a:r>
          </a:p>
          <a:p>
            <a:r>
              <a:rPr lang="ru-RU" b="1" dirty="0"/>
              <a:t>з</a:t>
            </a:r>
            <a:r>
              <a:rPr lang="ru-RU" b="1" dirty="0" smtClean="0"/>
              <a:t>а судьбу России?</a:t>
            </a:r>
            <a:endParaRPr lang="ru-RU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/>
      <p:bldP spid="12" grpId="1"/>
      <p:bldP spid="13" grpId="0"/>
      <p:bldP spid="13" grpId="1"/>
      <p:bldP spid="1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4"/>
          <p:cNvSpPr>
            <a:spLocks noGrp="1"/>
          </p:cNvSpPr>
          <p:nvPr>
            <p:ph type="title"/>
          </p:nvPr>
        </p:nvSpPr>
        <p:spPr>
          <a:xfrm>
            <a:off x="428625" y="642938"/>
            <a:ext cx="8183563" cy="1050925"/>
          </a:xfrm>
        </p:spPr>
        <p:txBody>
          <a:bodyPr/>
          <a:lstStyle/>
          <a:p>
            <a:pPr algn="ctr"/>
            <a:r>
              <a:rPr lang="ru-RU" dirty="0" smtClean="0"/>
              <a:t>ВОПРОСЫ И ЗАДАНИЯ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57224" y="1928802"/>
            <a:ext cx="74094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Прочитайте строки, рисующие картину Бородинского</a:t>
            </a:r>
          </a:p>
          <a:p>
            <a:r>
              <a:rPr lang="ru-RU" b="1" dirty="0"/>
              <a:t>с</a:t>
            </a:r>
            <a:r>
              <a:rPr lang="ru-RU" b="1" dirty="0" smtClean="0"/>
              <a:t>ражения.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42910" y="2786058"/>
            <a:ext cx="8079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Какие строки наиболее ярко показывают жестокость боя?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57224" y="3714752"/>
            <a:ext cx="51716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О чём печалится солдат-рассказчик?</a:t>
            </a:r>
          </a:p>
          <a:p>
            <a:r>
              <a:rPr lang="ru-RU" b="1" dirty="0" smtClean="0"/>
              <a:t>Чем он гордится?</a:t>
            </a:r>
            <a:endParaRPr lang="ru-RU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4"/>
          <p:cNvSpPr>
            <a:spLocks noGrp="1"/>
          </p:cNvSpPr>
          <p:nvPr>
            <p:ph type="title"/>
          </p:nvPr>
        </p:nvSpPr>
        <p:spPr>
          <a:xfrm>
            <a:off x="428625" y="642938"/>
            <a:ext cx="8183563" cy="1050925"/>
          </a:xfrm>
        </p:spPr>
        <p:txBody>
          <a:bodyPr/>
          <a:lstStyle/>
          <a:p>
            <a:pPr algn="ctr"/>
            <a:r>
              <a:rPr lang="ru-RU" dirty="0" smtClean="0"/>
              <a:t>ВОПРОСЫ И ЗАДАНИЯ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85786" y="2071678"/>
            <a:ext cx="77412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Выберите из стихотворения строки, которые вам</a:t>
            </a:r>
          </a:p>
          <a:p>
            <a:r>
              <a:rPr lang="ru-RU" b="1" dirty="0"/>
              <a:t>о</a:t>
            </a:r>
            <a:r>
              <a:rPr lang="ru-RU" b="1" dirty="0" smtClean="0"/>
              <a:t>собенно понравились, запомнились и нарисуйте к ним</a:t>
            </a:r>
          </a:p>
          <a:p>
            <a:r>
              <a:rPr lang="ru-RU" b="1" dirty="0" smtClean="0"/>
              <a:t>иллюстрацию</a:t>
            </a:r>
            <a:endParaRPr lang="ru-RU" b="1" dirty="0"/>
          </a:p>
        </p:txBody>
      </p:sp>
      <p:pic>
        <p:nvPicPr>
          <p:cNvPr id="7" name="Рисунок 6" descr="lermontov-borodino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42976" y="2928934"/>
            <a:ext cx="2188465" cy="28756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 descr="borodino_02_0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143636" y="2928934"/>
            <a:ext cx="2271710" cy="293755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HeroicExtremeLeftFacing"/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Рисунок 8" descr="Банник_в_руках_артиллериста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571868" y="3357562"/>
            <a:ext cx="2279000" cy="2337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00166" y="1357298"/>
            <a:ext cx="607223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СПАСИБО </a:t>
            </a:r>
          </a:p>
          <a:p>
            <a:pPr algn="ctr"/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ЗА</a:t>
            </a:r>
          </a:p>
          <a:p>
            <a:pPr algn="ctr"/>
            <a:r>
              <a:rPr lang="ru-RU" sz="5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ВНИМАНИЕ</a:t>
            </a:r>
            <a:r>
              <a:rPr lang="ru-RU" sz="5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!</a:t>
            </a:r>
            <a:endParaRPr lang="ru-RU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034" y="5429264"/>
            <a:ext cx="74462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Презентация подготовлена учителем русского языка и литературы</a:t>
            </a:r>
          </a:p>
          <a:p>
            <a:r>
              <a:rPr lang="ru-RU" dirty="0" smtClean="0"/>
              <a:t>Шапиро Еленой Николаевной.</a:t>
            </a:r>
          </a:p>
          <a:p>
            <a:r>
              <a:rPr lang="ru-RU" dirty="0" smtClean="0"/>
              <a:t>ГБСКОУ школа № 69</a:t>
            </a:r>
          </a:p>
          <a:p>
            <a:r>
              <a:rPr lang="ru-RU" dirty="0" smtClean="0"/>
              <a:t>Санкт-Петербург, </a:t>
            </a:r>
            <a:r>
              <a:rPr lang="ru-RU" dirty="0" err="1" smtClean="0"/>
              <a:t>г.Зеленогорск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1000100" y="4929198"/>
            <a:ext cx="7162800" cy="648232"/>
          </a:xfrm>
        </p:spPr>
        <p:txBody>
          <a:bodyPr>
            <a:noAutofit/>
          </a:bodyPr>
          <a:lstStyle/>
          <a:p>
            <a:r>
              <a:rPr lang="ru-RU" sz="2800" dirty="0" smtClean="0"/>
              <a:t>26 августа 1812 года под Бородино, в деревне, расположенной в 124 км от Москвы, произошло генеральное сражение Отечественной войны.</a:t>
            </a:r>
            <a:endParaRPr lang="ru-RU" sz="2800" dirty="0"/>
          </a:p>
        </p:txBody>
      </p:sp>
      <p:pic>
        <p:nvPicPr>
          <p:cNvPr id="5" name="Рисунок 4" descr="сражение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1071538" y="4643446"/>
            <a:ext cx="7162800" cy="648232"/>
          </a:xfrm>
        </p:spPr>
        <p:txBody>
          <a:bodyPr>
            <a:noAutofit/>
          </a:bodyPr>
          <a:lstStyle/>
          <a:p>
            <a:r>
              <a:rPr lang="ru-RU" sz="2400" dirty="0" smtClean="0"/>
              <a:t>Перед сражением французским войскам зачитали приказ Наполеона, который пытался возбудить в них боевой дух, надежду на богатую добычу, удобные квартиры в Москве и громкую славу в случае победы.</a:t>
            </a:r>
            <a:endParaRPr lang="ru-RU" sz="24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5214950"/>
            <a:ext cx="8075432" cy="5626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 descr="001cwd75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/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400" dirty="0" smtClean="0"/>
              <a:t>Главнокомандующим русской армии был назначен Кутузов.</a:t>
            </a:r>
            <a:endParaRPr lang="ru-RU" sz="2400" dirty="0"/>
          </a:p>
        </p:txBody>
      </p:sp>
      <p:pic>
        <p:nvPicPr>
          <p:cNvPr id="5" name="Рисунок 4" descr="0020-016-Borodino-stikhotvorenie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928662" y="4929198"/>
            <a:ext cx="7162800" cy="648232"/>
          </a:xfrm>
        </p:spPr>
        <p:txBody>
          <a:bodyPr>
            <a:noAutofit/>
          </a:bodyPr>
          <a:lstStyle/>
          <a:p>
            <a:r>
              <a:rPr lang="ru-RU" sz="2400" dirty="0" smtClean="0"/>
              <a:t>Перед началом боя русские отслужили торжественный молебен и пронесли вдоль линии войск считавшуюся чудотворной икону Смоленской Божией матери.</a:t>
            </a:r>
            <a:endParaRPr lang="ru-RU" sz="2400" dirty="0"/>
          </a:p>
        </p:txBody>
      </p:sp>
      <p:pic>
        <p:nvPicPr>
          <p:cNvPr id="5" name="Рисунок 4" descr="молебен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3040" b="13040"/>
          <a:stretch>
            <a:fillRect/>
          </a:stretch>
        </p:blipFill>
        <p:spPr/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Русские понимали, что в сражении решается судьба Москвы, а значит – России.</a:t>
            </a:r>
            <a:endParaRPr lang="ru-RU" sz="2400" dirty="0"/>
          </a:p>
        </p:txBody>
      </p:sp>
      <p:pic>
        <p:nvPicPr>
          <p:cNvPr id="5" name="Рисунок 4" descr="18121017kreml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34" y="142852"/>
            <a:ext cx="7799290" cy="4536000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1261</Words>
  <Application>Microsoft Office PowerPoint</Application>
  <PresentationFormat>Экран (4:3)</PresentationFormat>
  <Paragraphs>218</Paragraphs>
  <Slides>49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49</vt:i4>
      </vt:variant>
    </vt:vector>
  </HeadingPairs>
  <TitlesOfParts>
    <vt:vector size="53" baseType="lpstr">
      <vt:lpstr>Тема Office</vt:lpstr>
      <vt:lpstr>Открытая</vt:lpstr>
      <vt:lpstr>Справедливость</vt:lpstr>
      <vt:lpstr>Городская</vt:lpstr>
      <vt:lpstr>Слайд 1</vt:lpstr>
      <vt:lpstr>содержание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Словарь терминов к стихотворению</vt:lpstr>
      <vt:lpstr>Словарь терминов к стихотворению</vt:lpstr>
      <vt:lpstr>Словарь терминов к стихотворению</vt:lpstr>
      <vt:lpstr>Словарь терминов к стихотворению</vt:lpstr>
      <vt:lpstr>Словарь терминов к стихотворению</vt:lpstr>
      <vt:lpstr>Словарь терминов к стихотворению</vt:lpstr>
      <vt:lpstr>Словарь терминов к стихотворению</vt:lpstr>
      <vt:lpstr>Словарь терминов к стихотворению</vt:lpstr>
      <vt:lpstr>Словарь терминов к стихотворению</vt:lpstr>
      <vt:lpstr>БОРОДИНО</vt:lpstr>
      <vt:lpstr>БОРОДИНО</vt:lpstr>
      <vt:lpstr>БОРОДИНО</vt:lpstr>
      <vt:lpstr>БОРОДИНО</vt:lpstr>
      <vt:lpstr>БОРОДИНО</vt:lpstr>
      <vt:lpstr>БОРОДИНО</vt:lpstr>
      <vt:lpstr>БОРОДИНО</vt:lpstr>
      <vt:lpstr>БОРОДИНО</vt:lpstr>
      <vt:lpstr>БОРОДИНО</vt:lpstr>
      <vt:lpstr>БОРОДИНО</vt:lpstr>
      <vt:lpstr>БОРОДИНО</vt:lpstr>
      <vt:lpstr>БОРОДИНО</vt:lpstr>
      <vt:lpstr>БОРОДИНО</vt:lpstr>
      <vt:lpstr>БОРОДИНО</vt:lpstr>
      <vt:lpstr>ВОПРОСЫ И ЗАДАНИЯ</vt:lpstr>
      <vt:lpstr>ВОПРОСЫ И ЗАДАНИЯ</vt:lpstr>
      <vt:lpstr>ВОПРОСЫ И ЗАДАНИЯ</vt:lpstr>
      <vt:lpstr>ВОПРОСЫ И ЗАДАНИЯ</vt:lpstr>
      <vt:lpstr>ВОПРОСЫ И ЗАДАНИЯ</vt:lpstr>
      <vt:lpstr>ВОПРОСЫ И ЗАДАНИЯ</vt:lpstr>
      <vt:lpstr>ВОПРОСЫ И ЗАДАНИЯ</vt:lpstr>
      <vt:lpstr>ВОПРОСЫ И ЗАДАНИЯ</vt:lpstr>
      <vt:lpstr>Слайд 49</vt:lpstr>
    </vt:vector>
  </TitlesOfParts>
  <Company>WIN7XP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WIN7XP</dc:creator>
  <cp:lastModifiedBy>WIN7XP</cp:lastModifiedBy>
  <cp:revision>29</cp:revision>
  <dcterms:created xsi:type="dcterms:W3CDTF">2012-07-09T07:43:21Z</dcterms:created>
  <dcterms:modified xsi:type="dcterms:W3CDTF">2012-07-17T13:51:50Z</dcterms:modified>
</cp:coreProperties>
</file>