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tiff" ContentType="image/tif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60" r:id="rId2"/>
    <p:sldId id="258" r:id="rId3"/>
    <p:sldId id="259" r:id="rId4"/>
    <p:sldId id="261" r:id="rId5"/>
    <p:sldId id="262" r:id="rId6"/>
    <p:sldId id="263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Relationship Id="rId6" Type="http://schemas.openxmlformats.org/officeDocument/2006/relationships/image" Target="../media/image8.wmf"/><Relationship Id="rId5" Type="http://schemas.openxmlformats.org/officeDocument/2006/relationships/image" Target="../media/image7.wmf"/><Relationship Id="rId4" Type="http://schemas.openxmlformats.org/officeDocument/2006/relationships/image" Target="../media/image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9FCEDB-7CB3-4D14-AEF7-8A4E6B8F8120}" type="datetimeFigureOut">
              <a:rPr lang="ru-RU" smtClean="0"/>
              <a:pPr/>
              <a:t>03.12.2015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2F7CC3-BF36-4E47-9199-51394BB7E8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526891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2F7CC3-BF36-4E47-9199-51394BB7E822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43160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03.12.2015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03.12.2015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03.12.2015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03.12.2015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03.12.2015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03.12.2015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03.12.2015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03.12.2015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matematika.egepedia.ru/lib/exe/detail.php/%D1%80%D0%B0%D0%B7%D0%B4%D0%B5%D0%BB%D1%8B_%D0%BC%D0%B0%D1%82%D0%B5%D0%BC%D0%B0%D1%82%D0%B8%D0%BA%D0%B8/%D0%B8%D0%B7%D0%BC%D0%B5%D1%80%D0%B5%D0%BD%D0%B8%D0%B5_%D0%B3%D0%B5%D0%BE%D0%BC%D0%B5%D1%82%D1%80%D0%B8%D1%87%D0%B5%D1%81%D0%BA%D0%B8%D1%85_%D0%B2%D0%B5%D0%BB%D0%B8%D1%87%D0%B8%D0%BD/287.jpg?id=%D1%80%D0%B0%D0%B7%D0%B4%D0%B5%D0%BB%D1%8B_%D0%BC%D0%B0%D1%82%D0%B5%D0%BC%D0%B0%D1%82%D0%B8%D0%BA%D0%B8:%D0%B8%D0%B7%D0%BC%D0%B5%D1%80%D0%B5%D0%BD%D0%B8%D0%B5_%D0%B3%D0%B5%D0%BE%D0%BC%D0%B5%D1%82%D1%80%D0%B8%D1%87%D0%B5%D1%81%D0%BA%D0%B8%D1%85_%D0%B2%D0%B5%D0%BB%D0%B8%D1%87%D0%B8%D0%BD:%D1%83%D0%B3%D0%BE%D0%BB_%D0%BC%D0%B5%D0%B6%D0%B4%D1%83_%D0%BF%D1%80%D1%8F%D0%BC%D1%8B%D0%BC%D0%B8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13" Type="http://schemas.openxmlformats.org/officeDocument/2006/relationships/oleObject" Target="../embeddings/oleObject10.bin"/><Relationship Id="rId18" Type="http://schemas.openxmlformats.org/officeDocument/2006/relationships/oleObject" Target="../embeddings/oleObject15.bin"/><Relationship Id="rId3" Type="http://schemas.openxmlformats.org/officeDocument/2006/relationships/image" Target="../media/image9.tiff"/><Relationship Id="rId7" Type="http://schemas.openxmlformats.org/officeDocument/2006/relationships/oleObject" Target="../embeddings/oleObject4.bin"/><Relationship Id="rId12" Type="http://schemas.openxmlformats.org/officeDocument/2006/relationships/oleObject" Target="../embeddings/oleObject9.bin"/><Relationship Id="rId17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13.bin"/><Relationship Id="rId20" Type="http://schemas.openxmlformats.org/officeDocument/2006/relationships/oleObject" Target="../embeddings/oleObject17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11" Type="http://schemas.openxmlformats.org/officeDocument/2006/relationships/oleObject" Target="../embeddings/oleObject8.bin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12.bin"/><Relationship Id="rId10" Type="http://schemas.openxmlformats.org/officeDocument/2006/relationships/oleObject" Target="../embeddings/oleObject7.bin"/><Relationship Id="rId19" Type="http://schemas.openxmlformats.org/officeDocument/2006/relationships/oleObject" Target="../embeddings/oleObject16.bin"/><Relationship Id="rId4" Type="http://schemas.openxmlformats.org/officeDocument/2006/relationships/oleObject" Target="../embeddings/oleObject1.bin"/><Relationship Id="rId9" Type="http://schemas.openxmlformats.org/officeDocument/2006/relationships/oleObject" Target="../embeddings/oleObject6.bin"/><Relationship Id="rId14" Type="http://schemas.openxmlformats.org/officeDocument/2006/relationships/oleObject" Target="../embeddings/oleObject11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://matematika.egepedia.ru/lib/exe/detail.php/%D1%80%D0%B0%D0%B7%D0%B4%D0%B5%D0%BB%D1%8B_%D0%BC%D0%B0%D1%82%D0%B5%D0%BC%D0%B0%D1%82%D0%B8%D0%BA%D0%B8/%D0%B8%D0%B7%D0%BC%D0%B5%D1%80%D0%B5%D0%BD%D0%B8%D0%B5_%D0%B3%D0%B5%D0%BE%D0%BC%D0%B5%D1%82%D1%80%D0%B8%D1%87%D0%B5%D1%81%D0%BA%D0%B8%D1%85_%D0%B2%D0%B5%D0%BB%D0%B8%D1%87%D0%B8%D0%BD/288.jpg?id=%D1%80%D0%B0%D0%B7%D0%B4%D0%B5%D0%BB%D1%8B_%D0%BC%D0%B0%D1%82%D0%B5%D0%BC%D0%B0%D1%82%D0%B8%D0%BA%D0%B8:%D0%B8%D0%B7%D0%BC%D0%B5%D1%80%D0%B5%D0%BD%D0%B8%D0%B5_%D0%B3%D0%B5%D0%BE%D0%BC%D0%B5%D1%82%D1%80%D0%B8%D1%87%D0%B5%D1%81%D0%BA%D0%B8%D1%85_%D0%B2%D0%B5%D0%BB%D0%B8%D1%87%D0%B8%D0%BD:%D1%83%D0%B3%D0%BE%D0%BB_%D0%BC%D0%B5%D0%B6%D0%B4%D1%83_%D0%BF%D1%80%D1%8F%D0%BC%D1%8B%D0%BC%D0%B8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6448" y="116632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/>
              <a:t>Угол между прямыми в </a:t>
            </a:r>
            <a:br>
              <a:rPr lang="ru-RU" sz="3600" b="1" dirty="0"/>
            </a:br>
            <a:r>
              <a:rPr lang="ru-RU" sz="3600" b="1" dirty="0"/>
              <a:t>     пространстве.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130875" y="1462438"/>
            <a:ext cx="550810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C00000"/>
                </a:solidFill>
                <a:latin typeface="+mj-lt"/>
              </a:rPr>
              <a:t>Опр</a:t>
            </a:r>
            <a:r>
              <a:rPr lang="ru-RU" sz="2400" dirty="0" smtClean="0">
                <a:solidFill>
                  <a:srgbClr val="C00000"/>
                </a:solidFill>
                <a:latin typeface="+mj-lt"/>
              </a:rPr>
              <a:t>. </a:t>
            </a:r>
            <a:r>
              <a:rPr lang="ru-RU" sz="2400" b="1" dirty="0" smtClean="0">
                <a:solidFill>
                  <a:srgbClr val="0070C0"/>
                </a:solidFill>
                <a:latin typeface="+mj-lt"/>
              </a:rPr>
              <a:t>Углом</a:t>
            </a:r>
            <a:r>
              <a:rPr lang="ru-RU" sz="2400" dirty="0" smtClean="0">
                <a:solidFill>
                  <a:srgbClr val="0070C0"/>
                </a:solidFill>
                <a:latin typeface="+mj-lt"/>
              </a:rPr>
              <a:t> </a:t>
            </a:r>
            <a:r>
              <a:rPr lang="ru-RU" sz="2400" dirty="0">
                <a:solidFill>
                  <a:srgbClr val="0070C0"/>
                </a:solidFill>
                <a:latin typeface="+mj-lt"/>
              </a:rPr>
              <a:t>в пространстве называется фигура, образованная двумя лучами с общей вершиной и одной из частей плоскости ( в котором лежат лучи), ограниченной этими лучами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flipH="1">
            <a:off x="542082" y="1582340"/>
            <a:ext cx="2016224" cy="936104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533520" y="2518444"/>
            <a:ext cx="2160240" cy="648072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799506" y="1414450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34981" y="2333778"/>
            <a:ext cx="30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2277817" y="2657814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009383" y="3445218"/>
            <a:ext cx="581780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  <a:latin typeface="+mj-lt"/>
              </a:rPr>
              <a:t>Опр</a:t>
            </a:r>
            <a:r>
              <a:rPr lang="ru-RU" sz="2400" b="1" dirty="0" smtClean="0">
                <a:solidFill>
                  <a:srgbClr val="C00000"/>
                </a:solidFill>
                <a:latin typeface="+mj-lt"/>
              </a:rPr>
              <a:t>. </a:t>
            </a:r>
            <a:r>
              <a:rPr lang="ru-RU" altLang="ru-RU" sz="2400" b="1" dirty="0" smtClean="0">
                <a:solidFill>
                  <a:srgbClr val="0070C0"/>
                </a:solidFill>
                <a:latin typeface="+mj-lt"/>
              </a:rPr>
              <a:t>Углом </a:t>
            </a:r>
            <a:r>
              <a:rPr lang="ru-RU" altLang="ru-RU" sz="2400" b="1" dirty="0">
                <a:solidFill>
                  <a:srgbClr val="0070C0"/>
                </a:solidFill>
                <a:latin typeface="+mj-lt"/>
              </a:rPr>
              <a:t>между двумя пересекающимися прямыми </a:t>
            </a:r>
            <a:r>
              <a:rPr lang="ru-RU" altLang="ru-RU" sz="2400" dirty="0">
                <a:solidFill>
                  <a:srgbClr val="0070C0"/>
                </a:solidFill>
                <a:latin typeface="+mj-lt"/>
              </a:rPr>
              <a:t>в пространстве называется наименьший из углов, образованных лучами этих прямых с вершиной в точке их пересечения. </a:t>
            </a:r>
          </a:p>
        </p:txBody>
      </p:sp>
      <p:pic>
        <p:nvPicPr>
          <p:cNvPr id="12" name="Picture 5" descr="287">
            <a:hlinkClick r:id="rId3" tooltip="разделы_математики:измерение_геометрических_величин:287.jpg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8644" y="3573016"/>
            <a:ext cx="2392881" cy="1296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470286" y="5422081"/>
            <a:ext cx="83043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C00000"/>
                </a:solidFill>
                <a:latin typeface="+mj-lt"/>
              </a:rPr>
              <a:t>Опр.  </a:t>
            </a:r>
            <a:r>
              <a:rPr lang="ru-RU" sz="2400" dirty="0">
                <a:solidFill>
                  <a:srgbClr val="0070C0"/>
                </a:solidFill>
                <a:latin typeface="+mj-lt"/>
              </a:rPr>
              <a:t>Две </a:t>
            </a:r>
            <a:r>
              <a:rPr lang="ru-RU" sz="2400" b="1" dirty="0">
                <a:solidFill>
                  <a:srgbClr val="0070C0"/>
                </a:solidFill>
                <a:latin typeface="+mj-lt"/>
              </a:rPr>
              <a:t>пересекающиеся прямые </a:t>
            </a:r>
            <a:r>
              <a:rPr lang="ru-RU" sz="2400" dirty="0">
                <a:solidFill>
                  <a:srgbClr val="0070C0"/>
                </a:solidFill>
                <a:latin typeface="+mj-lt"/>
              </a:rPr>
              <a:t>в пространстве называются </a:t>
            </a:r>
            <a:r>
              <a:rPr lang="ru-RU" sz="2400" dirty="0" smtClean="0">
                <a:solidFill>
                  <a:srgbClr val="0070C0"/>
                </a:solidFill>
                <a:latin typeface="+mj-lt"/>
              </a:rPr>
              <a:t> </a:t>
            </a:r>
            <a:r>
              <a:rPr lang="ru-RU" sz="2400" b="1" dirty="0" smtClean="0">
                <a:solidFill>
                  <a:srgbClr val="0070C0"/>
                </a:solidFill>
                <a:latin typeface="+mj-lt"/>
              </a:rPr>
              <a:t>перпендикулярными</a:t>
            </a:r>
            <a:r>
              <a:rPr lang="ru-RU" sz="2400" dirty="0">
                <a:solidFill>
                  <a:srgbClr val="0070C0"/>
                </a:solidFill>
                <a:latin typeface="+mj-lt"/>
              </a:rPr>
              <a:t>, если они пересекаются под прямым углом</a:t>
            </a:r>
          </a:p>
        </p:txBody>
      </p:sp>
    </p:spTree>
    <p:extLst>
      <p:ext uri="{BB962C8B-B14F-4D97-AF65-F5344CB8AC3E}">
        <p14:creationId xmlns:p14="http://schemas.microsoft.com/office/powerpoint/2010/main" xmlns="" val="38319124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Прямая соединительная линия 5"/>
          <p:cNvCxnSpPr/>
          <p:nvPr/>
        </p:nvCxnSpPr>
        <p:spPr>
          <a:xfrm>
            <a:off x="4932040" y="2132856"/>
            <a:ext cx="1656184" cy="1656184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5456076" y="1628800"/>
            <a:ext cx="1460376" cy="100811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V="1">
            <a:off x="6084168" y="2251154"/>
            <a:ext cx="1460376" cy="100811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0" name="Полилиния 19"/>
          <p:cNvSpPr/>
          <p:nvPr/>
        </p:nvSpPr>
        <p:spPr>
          <a:xfrm>
            <a:off x="4932040" y="1124743"/>
            <a:ext cx="3515148" cy="2664297"/>
          </a:xfrm>
          <a:custGeom>
            <a:avLst/>
            <a:gdLst>
              <a:gd name="connsiteX0" fmla="*/ 0 w 3528824"/>
              <a:gd name="connsiteY0" fmla="*/ 1066866 h 2806076"/>
              <a:gd name="connsiteX1" fmla="*/ 2258291 w 3528824"/>
              <a:gd name="connsiteY1" fmla="*/ 66 h 2806076"/>
              <a:gd name="connsiteX2" fmla="*/ 3519054 w 3528824"/>
              <a:gd name="connsiteY2" fmla="*/ 1108430 h 2806076"/>
              <a:gd name="connsiteX3" fmla="*/ 2784763 w 3528824"/>
              <a:gd name="connsiteY3" fmla="*/ 1981266 h 2806076"/>
              <a:gd name="connsiteX4" fmla="*/ 1731818 w 3528824"/>
              <a:gd name="connsiteY4" fmla="*/ 2729411 h 2806076"/>
              <a:gd name="connsiteX5" fmla="*/ 1745672 w 3528824"/>
              <a:gd name="connsiteY5" fmla="*/ 2743266 h 28060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28824" h="2806076">
                <a:moveTo>
                  <a:pt x="0" y="1066866"/>
                </a:moveTo>
                <a:cubicBezTo>
                  <a:pt x="835891" y="530002"/>
                  <a:pt x="1671782" y="-6861"/>
                  <a:pt x="2258291" y="66"/>
                </a:cubicBezTo>
                <a:cubicBezTo>
                  <a:pt x="2844800" y="6993"/>
                  <a:pt x="3431309" y="778230"/>
                  <a:pt x="3519054" y="1108430"/>
                </a:cubicBezTo>
                <a:cubicBezTo>
                  <a:pt x="3606799" y="1438630"/>
                  <a:pt x="3082636" y="1711103"/>
                  <a:pt x="2784763" y="1981266"/>
                </a:cubicBezTo>
                <a:cubicBezTo>
                  <a:pt x="2486890" y="2251430"/>
                  <a:pt x="1905000" y="2602411"/>
                  <a:pt x="1731818" y="2729411"/>
                </a:cubicBezTo>
                <a:cubicBezTo>
                  <a:pt x="1558636" y="2856411"/>
                  <a:pt x="1652154" y="2799838"/>
                  <a:pt x="1745672" y="2743266"/>
                </a:cubicBezTo>
              </a:path>
            </a:pathLst>
          </a:cu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/>
          <p:cNvSpPr txBox="1"/>
          <p:nvPr/>
        </p:nvSpPr>
        <p:spPr>
          <a:xfrm>
            <a:off x="5035997" y="2629775"/>
            <a:ext cx="3369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О</a:t>
            </a:r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>
            <a:off x="5591656" y="3384670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О1</a:t>
            </a:r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6251272" y="1444134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</a:t>
            </a:r>
            <a:endParaRPr lang="ru-RU" dirty="0"/>
          </a:p>
        </p:txBody>
      </p:sp>
      <p:sp>
        <p:nvSpPr>
          <p:cNvPr id="25" name="TextBox 24"/>
          <p:cNvSpPr txBox="1"/>
          <p:nvPr/>
        </p:nvSpPr>
        <p:spPr>
          <a:xfrm>
            <a:off x="6998160" y="2090465"/>
            <a:ext cx="4235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h</a:t>
            </a:r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26" name="TextBox 25"/>
          <p:cNvSpPr txBox="1"/>
          <p:nvPr/>
        </p:nvSpPr>
        <p:spPr>
          <a:xfrm>
            <a:off x="6916452" y="1553491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</a:t>
            </a:r>
            <a:endParaRPr lang="ru-RU" dirty="0"/>
          </a:p>
        </p:txBody>
      </p:sp>
      <p:sp>
        <p:nvSpPr>
          <p:cNvPr id="27" name="TextBox 26"/>
          <p:cNvSpPr txBox="1"/>
          <p:nvPr/>
        </p:nvSpPr>
        <p:spPr>
          <a:xfrm>
            <a:off x="7508317" y="2280082"/>
            <a:ext cx="4347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А1</a:t>
            </a:r>
            <a:endParaRPr lang="ru-RU" dirty="0"/>
          </a:p>
        </p:txBody>
      </p:sp>
      <p:cxnSp>
        <p:nvCxnSpPr>
          <p:cNvPr id="29" name="Прямая соединительная линия 28"/>
          <p:cNvCxnSpPr/>
          <p:nvPr/>
        </p:nvCxnSpPr>
        <p:spPr>
          <a:xfrm>
            <a:off x="971600" y="1935198"/>
            <a:ext cx="2808312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1403648" y="1628800"/>
            <a:ext cx="2664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.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838390" y="1631969"/>
            <a:ext cx="2664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.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67858" y="1490300"/>
            <a:ext cx="3369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О</a:t>
            </a:r>
            <a:endParaRPr lang="ru-RU" dirty="0"/>
          </a:p>
        </p:txBody>
      </p:sp>
      <p:sp>
        <p:nvSpPr>
          <p:cNvPr id="33" name="TextBox 32"/>
          <p:cNvSpPr txBox="1"/>
          <p:nvPr/>
        </p:nvSpPr>
        <p:spPr>
          <a:xfrm>
            <a:off x="1333116" y="2066488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О1</a:t>
            </a:r>
            <a:endParaRPr lang="ru-RU" dirty="0"/>
          </a:p>
        </p:txBody>
      </p:sp>
      <p:sp>
        <p:nvSpPr>
          <p:cNvPr id="34" name="TextBox 33"/>
          <p:cNvSpPr txBox="1"/>
          <p:nvPr/>
        </p:nvSpPr>
        <p:spPr>
          <a:xfrm>
            <a:off x="3275856" y="1493469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А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3256620" y="2066488"/>
            <a:ext cx="4347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А1</a:t>
            </a:r>
            <a:endParaRPr lang="ru-RU" dirty="0"/>
          </a:p>
        </p:txBody>
      </p:sp>
      <p:sp>
        <p:nvSpPr>
          <p:cNvPr id="36" name="TextBox 35"/>
          <p:cNvSpPr txBox="1"/>
          <p:nvPr/>
        </p:nvSpPr>
        <p:spPr>
          <a:xfrm>
            <a:off x="181809" y="4005064"/>
            <a:ext cx="888262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+mj-lt"/>
              </a:rPr>
              <a:t>Опр</a:t>
            </a:r>
            <a:r>
              <a:rPr lang="ru-RU" sz="2400" dirty="0" smtClean="0">
                <a:latin typeface="+mj-lt"/>
              </a:rPr>
              <a:t>. Два луча в пространстве называются </a:t>
            </a:r>
            <a:r>
              <a:rPr lang="ru-RU" sz="2400" b="1" dirty="0" smtClean="0">
                <a:latin typeface="+mj-lt"/>
              </a:rPr>
              <a:t>одинаково </a:t>
            </a:r>
          </a:p>
          <a:p>
            <a:r>
              <a:rPr lang="ru-RU" sz="2400" b="1" dirty="0" smtClean="0">
                <a:latin typeface="+mj-lt"/>
              </a:rPr>
              <a:t>направленными (</a:t>
            </a:r>
            <a:r>
              <a:rPr lang="ru-RU" sz="2400" b="1" dirty="0" err="1" smtClean="0">
                <a:latin typeface="+mj-lt"/>
              </a:rPr>
              <a:t>сонаправленными</a:t>
            </a:r>
            <a:r>
              <a:rPr lang="ru-RU" sz="2400" dirty="0" smtClean="0">
                <a:latin typeface="+mj-lt"/>
              </a:rPr>
              <a:t>), если один из них содержит</a:t>
            </a:r>
          </a:p>
          <a:p>
            <a:r>
              <a:rPr lang="ru-RU" sz="2400" dirty="0" smtClean="0">
                <a:latin typeface="+mj-lt"/>
              </a:rPr>
              <a:t> другой или они лежат на параллельных прямых по одну сторону</a:t>
            </a:r>
          </a:p>
          <a:p>
            <a:r>
              <a:rPr lang="ru-RU" sz="2400" dirty="0" smtClean="0">
                <a:latin typeface="+mj-lt"/>
              </a:rPr>
              <a:t> от прямой, соединяющей их вершины</a:t>
            </a:r>
            <a:endParaRPr lang="ru-RU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215098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79712" y="18864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altLang="ru-RU" b="1" i="1" dirty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Теорема  об  углах  </a:t>
            </a:r>
            <a:br>
              <a:rPr lang="ru-RU" altLang="ru-RU" b="1" i="1" dirty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</a:br>
            <a:r>
              <a:rPr lang="ru-RU" altLang="ru-RU" b="1" i="1" dirty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с  </a:t>
            </a:r>
            <a:r>
              <a:rPr lang="ru-RU" altLang="ru-RU" b="1" i="1" dirty="0" err="1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сонаправленными</a:t>
            </a:r>
            <a:r>
              <a:rPr lang="ru-RU" altLang="ru-RU" b="1" i="1" dirty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    сторонами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27584" y="834971"/>
            <a:ext cx="77020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+mj-lt"/>
              </a:rPr>
              <a:t>Два угла с попарно </a:t>
            </a:r>
            <a:r>
              <a:rPr lang="ru-RU" sz="2400" dirty="0" err="1" smtClean="0">
                <a:latin typeface="+mj-lt"/>
              </a:rPr>
              <a:t>сонаправленными</a:t>
            </a:r>
            <a:r>
              <a:rPr lang="ru-RU" sz="2400" dirty="0" smtClean="0">
                <a:latin typeface="+mj-lt"/>
              </a:rPr>
              <a:t>  сторонами  равны</a:t>
            </a:r>
            <a:endParaRPr lang="ru-RU" sz="2400" dirty="0">
              <a:latin typeface="+mj-lt"/>
            </a:endParaRPr>
          </a:p>
        </p:txBody>
      </p:sp>
      <p:pic>
        <p:nvPicPr>
          <p:cNvPr id="1028" name="Picture 4" descr="C:\Users\123\Documents\Мои сканированные изображения\сканирование0001.t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296636"/>
            <a:ext cx="2752253" cy="2564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995936" y="234888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635896" y="1556792"/>
            <a:ext cx="3550908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Дано: О1 – вершина        (</a:t>
            </a:r>
            <a:r>
              <a:rPr lang="en-US" dirty="0" smtClean="0"/>
              <a:t>h1 k 1)</a:t>
            </a:r>
            <a:r>
              <a:rPr lang="ru-RU" dirty="0" smtClean="0"/>
              <a:t>;</a:t>
            </a:r>
            <a:endParaRPr lang="en-US" dirty="0" smtClean="0"/>
          </a:p>
          <a:p>
            <a:r>
              <a:rPr lang="en-US" dirty="0"/>
              <a:t> </a:t>
            </a:r>
            <a:r>
              <a:rPr lang="en-US" dirty="0" smtClean="0"/>
              <a:t>          O2 – </a:t>
            </a:r>
            <a:r>
              <a:rPr lang="ru-RU" dirty="0" smtClean="0"/>
              <a:t>вершина        (</a:t>
            </a:r>
            <a:r>
              <a:rPr lang="en-US" dirty="0" smtClean="0"/>
              <a:t>h</a:t>
            </a:r>
            <a:r>
              <a:rPr lang="ru-RU" dirty="0" smtClean="0"/>
              <a:t>2</a:t>
            </a:r>
            <a:r>
              <a:rPr lang="en-US" dirty="0" smtClean="0"/>
              <a:t> </a:t>
            </a:r>
            <a:r>
              <a:rPr lang="en-US" dirty="0"/>
              <a:t>k </a:t>
            </a:r>
            <a:r>
              <a:rPr lang="ru-RU" dirty="0" smtClean="0"/>
              <a:t>2</a:t>
            </a:r>
            <a:r>
              <a:rPr lang="en-US" dirty="0" smtClean="0"/>
              <a:t>)</a:t>
            </a:r>
            <a:r>
              <a:rPr lang="ru-RU" dirty="0" smtClean="0"/>
              <a:t>;</a:t>
            </a:r>
          </a:p>
          <a:p>
            <a:r>
              <a:rPr lang="ru-RU" dirty="0"/>
              <a:t> </a:t>
            </a:r>
            <a:r>
              <a:rPr lang="ru-RU" dirty="0" smtClean="0"/>
              <a:t>          </a:t>
            </a:r>
            <a:r>
              <a:rPr lang="en-US" dirty="0" smtClean="0"/>
              <a:t>h1 </a:t>
            </a:r>
            <a:r>
              <a:rPr lang="ru-RU" dirty="0" smtClean="0"/>
              <a:t>и </a:t>
            </a:r>
            <a:r>
              <a:rPr lang="en-US" dirty="0" smtClean="0"/>
              <a:t>h</a:t>
            </a:r>
            <a:r>
              <a:rPr lang="ru-RU" dirty="0" smtClean="0"/>
              <a:t>2 – </a:t>
            </a:r>
            <a:r>
              <a:rPr lang="ru-RU" dirty="0" err="1" smtClean="0"/>
              <a:t>сонаправленные</a:t>
            </a:r>
            <a:r>
              <a:rPr lang="ru-RU" dirty="0" smtClean="0"/>
              <a:t>;</a:t>
            </a:r>
          </a:p>
          <a:p>
            <a:r>
              <a:rPr lang="ru-RU" dirty="0" smtClean="0"/>
              <a:t>Доказать:      (</a:t>
            </a:r>
            <a:r>
              <a:rPr lang="en-US" dirty="0"/>
              <a:t>h1 k 1</a:t>
            </a:r>
            <a:r>
              <a:rPr lang="en-US" dirty="0" smtClean="0"/>
              <a:t>)</a:t>
            </a:r>
            <a:r>
              <a:rPr lang="ru-RU" dirty="0" smtClean="0"/>
              <a:t>=</a:t>
            </a:r>
            <a:r>
              <a:rPr lang="ru-RU" dirty="0"/>
              <a:t> </a:t>
            </a:r>
            <a:r>
              <a:rPr lang="ru-RU" dirty="0" smtClean="0"/>
              <a:t>     (</a:t>
            </a:r>
            <a:r>
              <a:rPr lang="en-US" dirty="0"/>
              <a:t>h</a:t>
            </a:r>
            <a:r>
              <a:rPr lang="ru-RU" dirty="0"/>
              <a:t>2</a:t>
            </a:r>
            <a:r>
              <a:rPr lang="en-US" dirty="0"/>
              <a:t> k </a:t>
            </a:r>
            <a:r>
              <a:rPr lang="ru-RU" dirty="0"/>
              <a:t>2</a:t>
            </a:r>
            <a:r>
              <a:rPr lang="en-US" dirty="0" smtClean="0"/>
              <a:t>)</a:t>
            </a:r>
            <a:r>
              <a:rPr lang="ru-RU" dirty="0" smtClean="0"/>
              <a:t>.</a:t>
            </a:r>
          </a:p>
          <a:p>
            <a:r>
              <a:rPr lang="ru-RU" dirty="0" smtClean="0"/>
              <a:t>Доказательство:</a:t>
            </a:r>
            <a:endParaRPr lang="ru-RU" dirty="0"/>
          </a:p>
        </p:txBody>
      </p:sp>
      <p:graphicFrame>
        <p:nvGraphicFramePr>
          <p:cNvPr id="9" name="Объект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30814559"/>
              </p:ext>
            </p:extLst>
          </p:nvPr>
        </p:nvGraphicFramePr>
        <p:xfrm>
          <a:off x="5859981" y="1556792"/>
          <a:ext cx="360363" cy="338138"/>
        </p:xfrm>
        <a:graphic>
          <a:graphicData uri="http://schemas.openxmlformats.org/presentationml/2006/ole">
            <p:oleObj spid="_x0000_s1141" name="Формула" r:id="rId4" imgW="164957" imgH="152268" progId="Equation.3">
              <p:embed/>
            </p:oleObj>
          </a:graphicData>
        </a:graphic>
      </p:graphicFrame>
      <p:graphicFrame>
        <p:nvGraphicFramePr>
          <p:cNvPr id="10" name="Объект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10145708"/>
              </p:ext>
            </p:extLst>
          </p:nvPr>
        </p:nvGraphicFramePr>
        <p:xfrm>
          <a:off x="5940152" y="1907100"/>
          <a:ext cx="360362" cy="338137"/>
        </p:xfrm>
        <a:graphic>
          <a:graphicData uri="http://schemas.openxmlformats.org/presentationml/2006/ole">
            <p:oleObj spid="_x0000_s1142" name="Формула" r:id="rId5" imgW="164957" imgH="152268" progId="Equation.3">
              <p:embed/>
            </p:oleObj>
          </a:graphicData>
        </a:graphic>
      </p:graphicFrame>
      <p:graphicFrame>
        <p:nvGraphicFramePr>
          <p:cNvPr id="11" name="Объект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17164528"/>
              </p:ext>
            </p:extLst>
          </p:nvPr>
        </p:nvGraphicFramePr>
        <p:xfrm>
          <a:off x="4788024" y="2393444"/>
          <a:ext cx="360362" cy="338137"/>
        </p:xfrm>
        <a:graphic>
          <a:graphicData uri="http://schemas.openxmlformats.org/presentationml/2006/ole">
            <p:oleObj spid="_x0000_s1143" name="Формула" r:id="rId6" imgW="164957" imgH="152268" progId="Equation.3">
              <p:embed/>
            </p:oleObj>
          </a:graphicData>
        </a:graphic>
      </p:graphicFrame>
      <p:graphicFrame>
        <p:nvGraphicFramePr>
          <p:cNvPr id="12" name="Объект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876151107"/>
              </p:ext>
            </p:extLst>
          </p:nvPr>
        </p:nvGraphicFramePr>
        <p:xfrm>
          <a:off x="5940152" y="2380075"/>
          <a:ext cx="360363" cy="338137"/>
        </p:xfrm>
        <a:graphic>
          <a:graphicData uri="http://schemas.openxmlformats.org/presentationml/2006/ole">
            <p:oleObj spid="_x0000_s1144" name="Формула" r:id="rId7" imgW="164957" imgH="152268" progId="Equation.3">
              <p:embed/>
            </p:oleObj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3003773" y="3059668"/>
            <a:ext cx="588870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arenR"/>
            </a:pPr>
            <a:r>
              <a:rPr lang="ru-RU" dirty="0" smtClean="0"/>
              <a:t>Пусть </a:t>
            </a:r>
            <a:r>
              <a:rPr lang="en-US" dirty="0" smtClean="0"/>
              <a:t>h</a:t>
            </a:r>
            <a:r>
              <a:rPr lang="ru-RU" dirty="0" smtClean="0"/>
              <a:t>1           1, </a:t>
            </a:r>
            <a:r>
              <a:rPr lang="en-US" dirty="0" smtClean="0"/>
              <a:t>k1         1</a:t>
            </a:r>
            <a:r>
              <a:rPr lang="ru-RU" dirty="0" smtClean="0"/>
              <a:t>,   </a:t>
            </a:r>
            <a:r>
              <a:rPr lang="en-US" dirty="0" smtClean="0"/>
              <a:t>h2            2 </a:t>
            </a:r>
            <a:r>
              <a:rPr lang="ru-RU" dirty="0" smtClean="0"/>
              <a:t>, </a:t>
            </a:r>
            <a:r>
              <a:rPr lang="en-US" dirty="0" smtClean="0"/>
              <a:t>k2</a:t>
            </a:r>
            <a:r>
              <a:rPr lang="ru-RU" dirty="0" smtClean="0"/>
              <a:t>           2;</a:t>
            </a:r>
          </a:p>
          <a:p>
            <a:pPr marL="342900" indent="-342900">
              <a:buAutoNum type="arabicParenR"/>
            </a:pPr>
            <a:r>
              <a:rPr lang="ru-RU" dirty="0" smtClean="0"/>
              <a:t>Из условия следует, что     1||    2 ( по признаку);</a:t>
            </a:r>
          </a:p>
          <a:p>
            <a:pPr marL="342900" indent="-342900">
              <a:buFontTx/>
              <a:buAutoNum type="arabicParenR"/>
            </a:pPr>
            <a:r>
              <a:rPr lang="ru-RU" dirty="0" smtClean="0"/>
              <a:t>Если О1О2 – проектирующая прямая, то при параллельном проектировании </a:t>
            </a:r>
            <a:r>
              <a:rPr lang="en-US" dirty="0" smtClean="0"/>
              <a:t>h1</a:t>
            </a:r>
            <a:r>
              <a:rPr lang="ru-RU" dirty="0" smtClean="0"/>
              <a:t>  переходит  в  </a:t>
            </a:r>
            <a:r>
              <a:rPr lang="en-US" dirty="0" smtClean="0"/>
              <a:t>h2</a:t>
            </a:r>
            <a:r>
              <a:rPr lang="ru-RU" dirty="0" smtClean="0"/>
              <a:t>, </a:t>
            </a:r>
            <a:r>
              <a:rPr lang="en-US" dirty="0" smtClean="0"/>
              <a:t>k1 </a:t>
            </a:r>
            <a:r>
              <a:rPr lang="ru-RU" dirty="0" smtClean="0"/>
              <a:t> в </a:t>
            </a:r>
            <a:r>
              <a:rPr lang="en-US" dirty="0" smtClean="0"/>
              <a:t> k2</a:t>
            </a:r>
            <a:r>
              <a:rPr lang="ru-RU" dirty="0" smtClean="0"/>
              <a:t>. Следовательно,        </a:t>
            </a:r>
            <a:r>
              <a:rPr lang="ru-RU" dirty="0" smtClean="0"/>
              <a:t>(</a:t>
            </a:r>
            <a:r>
              <a:rPr lang="en-US" dirty="0" smtClean="0"/>
              <a:t>h1 </a:t>
            </a:r>
            <a:r>
              <a:rPr lang="en-US" dirty="0"/>
              <a:t>k 1)</a:t>
            </a:r>
            <a:r>
              <a:rPr lang="ru-RU" dirty="0"/>
              <a:t>=      (</a:t>
            </a:r>
            <a:r>
              <a:rPr lang="en-US" dirty="0"/>
              <a:t>h</a:t>
            </a:r>
            <a:r>
              <a:rPr lang="ru-RU" dirty="0"/>
              <a:t>2</a:t>
            </a:r>
            <a:r>
              <a:rPr lang="en-US" dirty="0"/>
              <a:t> k </a:t>
            </a:r>
            <a:r>
              <a:rPr lang="ru-RU" dirty="0"/>
              <a:t>2</a:t>
            </a:r>
            <a:r>
              <a:rPr lang="en-US" dirty="0"/>
              <a:t>)</a:t>
            </a:r>
            <a:r>
              <a:rPr lang="ru-RU" dirty="0" smtClean="0"/>
              <a:t>.</a:t>
            </a:r>
          </a:p>
          <a:p>
            <a:r>
              <a:rPr lang="ru-RU" dirty="0" smtClean="0"/>
              <a:t>   </a:t>
            </a:r>
            <a:endParaRPr lang="ru-RU" dirty="0"/>
          </a:p>
        </p:txBody>
      </p:sp>
      <p:graphicFrame>
        <p:nvGraphicFramePr>
          <p:cNvPr id="14" name="Объект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368773414"/>
              </p:ext>
            </p:extLst>
          </p:nvPr>
        </p:nvGraphicFramePr>
        <p:xfrm>
          <a:off x="4495800" y="3365500"/>
          <a:ext cx="152400" cy="127000"/>
        </p:xfrm>
        <a:graphic>
          <a:graphicData uri="http://schemas.openxmlformats.org/presentationml/2006/ole">
            <p:oleObj spid="_x0000_s1145" name="Формула" r:id="rId8" imgW="152280" imgH="126720" progId="Equation.3">
              <p:embed/>
            </p:oleObj>
          </a:graphicData>
        </a:graphic>
      </p:graphicFrame>
      <p:graphicFrame>
        <p:nvGraphicFramePr>
          <p:cNvPr id="15" name="Объект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768924430"/>
              </p:ext>
            </p:extLst>
          </p:nvPr>
        </p:nvGraphicFramePr>
        <p:xfrm>
          <a:off x="4346279" y="3059668"/>
          <a:ext cx="332327" cy="311666"/>
        </p:xfrm>
        <a:graphic>
          <a:graphicData uri="http://schemas.openxmlformats.org/presentationml/2006/ole">
            <p:oleObj spid="_x0000_s1146" name="Формула" r:id="rId9" imgW="152280" imgH="126720" progId="Equation.3">
              <p:embed/>
            </p:oleObj>
          </a:graphicData>
        </a:graphic>
      </p:graphicFrame>
      <p:graphicFrame>
        <p:nvGraphicFramePr>
          <p:cNvPr id="16" name="Объект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743216499"/>
              </p:ext>
            </p:extLst>
          </p:nvPr>
        </p:nvGraphicFramePr>
        <p:xfrm>
          <a:off x="4678606" y="3066595"/>
          <a:ext cx="277672" cy="362405"/>
        </p:xfrm>
        <a:graphic>
          <a:graphicData uri="http://schemas.openxmlformats.org/presentationml/2006/ole">
            <p:oleObj spid="_x0000_s1147" name="Формула" r:id="rId10" imgW="152280" imgH="203040" progId="Equation.3">
              <p:embed/>
            </p:oleObj>
          </a:graphicData>
        </a:graphic>
      </p:graphicFrame>
      <p:graphicFrame>
        <p:nvGraphicFramePr>
          <p:cNvPr id="17" name="Объект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296862732"/>
              </p:ext>
            </p:extLst>
          </p:nvPr>
        </p:nvGraphicFramePr>
        <p:xfrm>
          <a:off x="5245456" y="3059668"/>
          <a:ext cx="331788" cy="312737"/>
        </p:xfrm>
        <a:graphic>
          <a:graphicData uri="http://schemas.openxmlformats.org/presentationml/2006/ole">
            <p:oleObj spid="_x0000_s1148" name="Формула" r:id="rId11" imgW="152202" imgH="126835" progId="Equation.3">
              <p:embed/>
            </p:oleObj>
          </a:graphicData>
        </a:graphic>
      </p:graphicFrame>
      <p:graphicFrame>
        <p:nvGraphicFramePr>
          <p:cNvPr id="18" name="Объект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128609207"/>
              </p:ext>
            </p:extLst>
          </p:nvPr>
        </p:nvGraphicFramePr>
        <p:xfrm>
          <a:off x="5564068" y="3034120"/>
          <a:ext cx="277812" cy="361950"/>
        </p:xfrm>
        <a:graphic>
          <a:graphicData uri="http://schemas.openxmlformats.org/presentationml/2006/ole">
            <p:oleObj spid="_x0000_s1149" name="Формула" r:id="rId12" imgW="152268" imgH="203024" progId="Equation.3">
              <p:embed/>
            </p:oleObj>
          </a:graphicData>
        </a:graphic>
      </p:graphicFrame>
      <p:graphicFrame>
        <p:nvGraphicFramePr>
          <p:cNvPr id="19" name="Объект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0785487"/>
              </p:ext>
            </p:extLst>
          </p:nvPr>
        </p:nvGraphicFramePr>
        <p:xfrm>
          <a:off x="6385818" y="3059668"/>
          <a:ext cx="331788" cy="312737"/>
        </p:xfrm>
        <a:graphic>
          <a:graphicData uri="http://schemas.openxmlformats.org/presentationml/2006/ole">
            <p:oleObj spid="_x0000_s1150" name="Формула" r:id="rId13" imgW="152202" imgH="126835" progId="Equation.3">
              <p:embed/>
            </p:oleObj>
          </a:graphicData>
        </a:graphic>
      </p:graphicFrame>
      <p:graphicFrame>
        <p:nvGraphicFramePr>
          <p:cNvPr id="20" name="Объект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219859881"/>
              </p:ext>
            </p:extLst>
          </p:nvPr>
        </p:nvGraphicFramePr>
        <p:xfrm>
          <a:off x="6795667" y="3025032"/>
          <a:ext cx="277812" cy="361950"/>
        </p:xfrm>
        <a:graphic>
          <a:graphicData uri="http://schemas.openxmlformats.org/presentationml/2006/ole">
            <p:oleObj spid="_x0000_s1151" name="Формула" r:id="rId14" imgW="152268" imgH="203024" progId="Equation.3">
              <p:embed/>
            </p:oleObj>
          </a:graphicData>
        </a:graphic>
      </p:graphicFrame>
      <p:graphicFrame>
        <p:nvGraphicFramePr>
          <p:cNvPr id="21" name="Объект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738350528"/>
              </p:ext>
            </p:extLst>
          </p:nvPr>
        </p:nvGraphicFramePr>
        <p:xfrm>
          <a:off x="7504228" y="3116263"/>
          <a:ext cx="331788" cy="312737"/>
        </p:xfrm>
        <a:graphic>
          <a:graphicData uri="http://schemas.openxmlformats.org/presentationml/2006/ole">
            <p:oleObj spid="_x0000_s1152" name="Формула" r:id="rId15" imgW="152202" imgH="126835" progId="Equation.3">
              <p:embed/>
            </p:oleObj>
          </a:graphicData>
        </a:graphic>
      </p:graphicFrame>
      <p:graphicFrame>
        <p:nvGraphicFramePr>
          <p:cNvPr id="22" name="Объект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54365735"/>
              </p:ext>
            </p:extLst>
          </p:nvPr>
        </p:nvGraphicFramePr>
        <p:xfrm>
          <a:off x="7913516" y="3067050"/>
          <a:ext cx="277812" cy="361950"/>
        </p:xfrm>
        <a:graphic>
          <a:graphicData uri="http://schemas.openxmlformats.org/presentationml/2006/ole">
            <p:oleObj spid="_x0000_s1153" name="Формула" r:id="rId16" imgW="152268" imgH="203024" progId="Equation.3">
              <p:embed/>
            </p:oleObj>
          </a:graphicData>
        </a:graphic>
      </p:graphicFrame>
      <p:graphicFrame>
        <p:nvGraphicFramePr>
          <p:cNvPr id="23" name="Объект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91240421"/>
              </p:ext>
            </p:extLst>
          </p:nvPr>
        </p:nvGraphicFramePr>
        <p:xfrm>
          <a:off x="5952884" y="3382833"/>
          <a:ext cx="277812" cy="361950"/>
        </p:xfrm>
        <a:graphic>
          <a:graphicData uri="http://schemas.openxmlformats.org/presentationml/2006/ole">
            <p:oleObj spid="_x0000_s1154" name="Формула" r:id="rId17" imgW="152268" imgH="203024" progId="Equation.3">
              <p:embed/>
            </p:oleObj>
          </a:graphicData>
        </a:graphic>
      </p:graphicFrame>
      <p:graphicFrame>
        <p:nvGraphicFramePr>
          <p:cNvPr id="24" name="Объект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349792874"/>
              </p:ext>
            </p:extLst>
          </p:nvPr>
        </p:nvGraphicFramePr>
        <p:xfrm>
          <a:off x="6412806" y="3356447"/>
          <a:ext cx="277812" cy="361950"/>
        </p:xfrm>
        <a:graphic>
          <a:graphicData uri="http://schemas.openxmlformats.org/presentationml/2006/ole">
            <p:oleObj spid="_x0000_s1155" name="Формула" r:id="rId18" imgW="152268" imgH="203024" progId="Equation.3">
              <p:embed/>
            </p:oleObj>
          </a:graphicData>
        </a:graphic>
      </p:graphicFrame>
      <p:graphicFrame>
        <p:nvGraphicFramePr>
          <p:cNvPr id="25" name="Объект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859861906"/>
              </p:ext>
            </p:extLst>
          </p:nvPr>
        </p:nvGraphicFramePr>
        <p:xfrm>
          <a:off x="6371530" y="4101939"/>
          <a:ext cx="360363" cy="338137"/>
        </p:xfrm>
        <a:graphic>
          <a:graphicData uri="http://schemas.openxmlformats.org/presentationml/2006/ole">
            <p:oleObj spid="_x0000_s1156" name="Формула" r:id="rId19" imgW="164957" imgH="152268" progId="Equation.3">
              <p:embed/>
            </p:oleObj>
          </a:graphicData>
        </a:graphic>
      </p:graphicFrame>
      <p:graphicFrame>
        <p:nvGraphicFramePr>
          <p:cNvPr id="26" name="Объект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56993821"/>
              </p:ext>
            </p:extLst>
          </p:nvPr>
        </p:nvGraphicFramePr>
        <p:xfrm>
          <a:off x="7452320" y="4101939"/>
          <a:ext cx="360363" cy="338137"/>
        </p:xfrm>
        <a:graphic>
          <a:graphicData uri="http://schemas.openxmlformats.org/presentationml/2006/ole">
            <p:oleObj spid="_x0000_s1157" name="Формула" r:id="rId20" imgW="164957" imgH="152268" progId="Equation.3">
              <p:embed/>
            </p:oleObj>
          </a:graphicData>
        </a:graphic>
      </p:graphicFrame>
      <p:sp>
        <p:nvSpPr>
          <p:cNvPr id="27" name="TextBox 26"/>
          <p:cNvSpPr txBox="1"/>
          <p:nvPr/>
        </p:nvSpPr>
        <p:spPr>
          <a:xfrm>
            <a:off x="683568" y="5373216"/>
            <a:ext cx="71437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Следствие. </a:t>
            </a:r>
            <a:r>
              <a:rPr lang="ru-RU" dirty="0" smtClean="0"/>
              <a:t>Углы, образованные соответственно, параллельными </a:t>
            </a:r>
          </a:p>
          <a:p>
            <a:r>
              <a:rPr lang="ru-RU" dirty="0" smtClean="0"/>
              <a:t>прямыми, равны.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3774679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288">
            <a:hlinkClick r:id="rId2" tooltip="разделы_математики:измерение_геометрических_величин:288.jpg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620688"/>
            <a:ext cx="2671176" cy="2016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649929" y="1988840"/>
            <a:ext cx="520123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b="1" dirty="0" smtClean="0">
                <a:solidFill>
                  <a:srgbClr val="C00000"/>
                </a:solidFill>
                <a:latin typeface="Arial" charset="0"/>
              </a:rPr>
              <a:t>Опр.  </a:t>
            </a:r>
            <a:r>
              <a:rPr lang="ru-RU" altLang="ru-RU" b="1" dirty="0" smtClean="0">
                <a:latin typeface="Arial" charset="0"/>
              </a:rPr>
              <a:t>Углом </a:t>
            </a:r>
            <a:r>
              <a:rPr lang="ru-RU" altLang="ru-RU" b="1" dirty="0">
                <a:latin typeface="Arial" charset="0"/>
              </a:rPr>
              <a:t>между </a:t>
            </a:r>
            <a:r>
              <a:rPr lang="ru-RU" altLang="ru-RU" b="1" dirty="0" smtClean="0">
                <a:latin typeface="Arial" charset="0"/>
              </a:rPr>
              <a:t>скрещивающимися</a:t>
            </a:r>
          </a:p>
          <a:p>
            <a:r>
              <a:rPr lang="ru-RU" altLang="ru-RU" b="1" dirty="0" smtClean="0">
                <a:latin typeface="Arial" charset="0"/>
              </a:rPr>
              <a:t>прямыми </a:t>
            </a:r>
            <a:r>
              <a:rPr lang="ru-RU" altLang="ru-RU" i="1" dirty="0" smtClean="0">
                <a:latin typeface="Arial" charset="0"/>
              </a:rPr>
              <a:t>а </a:t>
            </a:r>
            <a:r>
              <a:rPr lang="ru-RU" altLang="ru-RU" dirty="0" smtClean="0">
                <a:latin typeface="Arial" charset="0"/>
              </a:rPr>
              <a:t>и </a:t>
            </a:r>
            <a:r>
              <a:rPr lang="ru-RU" altLang="ru-RU" i="1" dirty="0" smtClean="0">
                <a:latin typeface="Arial" charset="0"/>
              </a:rPr>
              <a:t>в </a:t>
            </a:r>
            <a:r>
              <a:rPr lang="ru-RU" altLang="ru-RU" dirty="0" smtClean="0">
                <a:latin typeface="Arial" charset="0"/>
              </a:rPr>
              <a:t>называется </a:t>
            </a:r>
            <a:r>
              <a:rPr lang="ru-RU" altLang="ru-RU" dirty="0">
                <a:latin typeface="Arial" charset="0"/>
              </a:rPr>
              <a:t>угол между </a:t>
            </a:r>
            <a:endParaRPr lang="ru-RU" altLang="ru-RU" dirty="0" smtClean="0">
              <a:latin typeface="Arial" charset="0"/>
            </a:endParaRPr>
          </a:p>
          <a:p>
            <a:r>
              <a:rPr lang="ru-RU" altLang="ru-RU" dirty="0" smtClean="0">
                <a:latin typeface="Arial" charset="0"/>
              </a:rPr>
              <a:t>пересекающимися прямыми </a:t>
            </a:r>
            <a:r>
              <a:rPr lang="ru-RU" altLang="ru-RU" i="1" dirty="0" smtClean="0">
                <a:latin typeface="Arial" charset="0"/>
              </a:rPr>
              <a:t>а‘, </a:t>
            </a:r>
            <a:r>
              <a:rPr lang="ru-RU" altLang="ru-RU" i="1" dirty="0">
                <a:latin typeface="Arial" charset="0"/>
              </a:rPr>
              <a:t>в</a:t>
            </a:r>
            <a:r>
              <a:rPr lang="ru-RU" altLang="ru-RU" i="1" dirty="0" smtClean="0">
                <a:latin typeface="Arial" charset="0"/>
              </a:rPr>
              <a:t>'</a:t>
            </a:r>
            <a:r>
              <a:rPr lang="ru-RU" altLang="ru-RU" dirty="0" smtClean="0">
                <a:latin typeface="Arial" charset="0"/>
              </a:rPr>
              <a:t>, </a:t>
            </a:r>
          </a:p>
          <a:p>
            <a:r>
              <a:rPr lang="ru-RU" altLang="ru-RU" dirty="0" smtClean="0">
                <a:latin typeface="Arial" charset="0"/>
              </a:rPr>
              <a:t>соответственно </a:t>
            </a:r>
            <a:r>
              <a:rPr lang="ru-RU" altLang="ru-RU" dirty="0">
                <a:latin typeface="Arial" charset="0"/>
              </a:rPr>
              <a:t>параллельными данным. </a:t>
            </a: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340745" y="856006"/>
            <a:ext cx="584660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Рассмотрим какую-нибудь точку </a:t>
            </a:r>
            <a:r>
              <a:rPr lang="ru-RU" dirty="0" smtClean="0"/>
              <a:t>С  </a:t>
            </a:r>
            <a:r>
              <a:rPr lang="ru-RU" dirty="0" smtClean="0"/>
              <a:t>в  пространстве</a:t>
            </a:r>
          </a:p>
          <a:p>
            <a:r>
              <a:rPr lang="ru-RU" dirty="0" smtClean="0"/>
              <a:t>И проведём через неё прямые, параллельные прямым</a:t>
            </a:r>
          </a:p>
          <a:p>
            <a:r>
              <a:rPr lang="ru-RU" i="1" dirty="0" smtClean="0"/>
              <a:t>а  </a:t>
            </a:r>
            <a:r>
              <a:rPr lang="ru-RU" dirty="0" smtClean="0"/>
              <a:t>и </a:t>
            </a:r>
            <a:r>
              <a:rPr lang="ru-RU" i="1" dirty="0" smtClean="0"/>
              <a:t>в </a:t>
            </a:r>
            <a:r>
              <a:rPr lang="ru-RU" dirty="0" smtClean="0"/>
              <a:t>соответственно.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755576" y="3717032"/>
            <a:ext cx="78332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Точка </a:t>
            </a:r>
            <a:r>
              <a:rPr lang="ru-RU" dirty="0" smtClean="0"/>
              <a:t>С </a:t>
            </a:r>
            <a:r>
              <a:rPr lang="ru-RU" dirty="0" smtClean="0"/>
              <a:t>может принадлежать прямой </a:t>
            </a:r>
            <a:r>
              <a:rPr lang="ru-RU" i="1" dirty="0" smtClean="0"/>
              <a:t>а</a:t>
            </a:r>
            <a:r>
              <a:rPr lang="ru-RU" i="1" dirty="0"/>
              <a:t> </a:t>
            </a:r>
            <a:r>
              <a:rPr lang="ru-RU" i="1" dirty="0" smtClean="0"/>
              <a:t>  </a:t>
            </a:r>
            <a:r>
              <a:rPr lang="ru-RU" dirty="0" smtClean="0"/>
              <a:t>или   </a:t>
            </a:r>
            <a:r>
              <a:rPr lang="ru-RU" i="1" dirty="0" smtClean="0"/>
              <a:t>в. </a:t>
            </a:r>
            <a:r>
              <a:rPr lang="ru-RU" dirty="0" smtClean="0"/>
              <a:t>В этом случае в качестве</a:t>
            </a:r>
          </a:p>
          <a:p>
            <a:r>
              <a:rPr lang="ru-RU" dirty="0" smtClean="0"/>
              <a:t> прямой </a:t>
            </a:r>
            <a:r>
              <a:rPr lang="ru-RU" altLang="ru-RU" i="1" dirty="0" smtClean="0">
                <a:latin typeface="Arial" charset="0"/>
              </a:rPr>
              <a:t>а </a:t>
            </a:r>
            <a:r>
              <a:rPr lang="ru-RU" altLang="ru-RU" dirty="0" smtClean="0">
                <a:latin typeface="Arial" charset="0"/>
              </a:rPr>
              <a:t>или</a:t>
            </a:r>
            <a:r>
              <a:rPr lang="ru-RU" altLang="ru-RU" i="1" dirty="0" smtClean="0">
                <a:latin typeface="Arial" charset="0"/>
              </a:rPr>
              <a:t> в </a:t>
            </a:r>
            <a:r>
              <a:rPr lang="ru-RU" altLang="ru-RU" dirty="0" smtClean="0">
                <a:latin typeface="Arial" charset="0"/>
              </a:rPr>
              <a:t>следует взять саму прямую </a:t>
            </a:r>
            <a:r>
              <a:rPr lang="ru-RU" altLang="ru-RU" i="1" dirty="0" smtClean="0">
                <a:latin typeface="Arial" charset="0"/>
              </a:rPr>
              <a:t>а</a:t>
            </a:r>
            <a:r>
              <a:rPr lang="ru-RU" altLang="ru-RU" dirty="0" smtClean="0">
                <a:latin typeface="Arial" charset="0"/>
              </a:rPr>
              <a:t> или </a:t>
            </a:r>
            <a:r>
              <a:rPr lang="ru-RU" altLang="ru-RU" i="1" dirty="0" smtClean="0">
                <a:latin typeface="Arial" charset="0"/>
              </a:rPr>
              <a:t>в </a:t>
            </a:r>
            <a:r>
              <a:rPr lang="ru-RU" altLang="ru-RU" dirty="0" smtClean="0">
                <a:latin typeface="Arial" charset="0"/>
              </a:rPr>
              <a:t>соответственно 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0688864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Опр.</a:t>
            </a:r>
            <a:r>
              <a:rPr lang="ru-RU" dirty="0" smtClean="0"/>
              <a:t> </a:t>
            </a:r>
            <a:r>
              <a:rPr lang="ru-RU" sz="2400" dirty="0" smtClean="0">
                <a:latin typeface="+mj-lt"/>
              </a:rPr>
              <a:t>Две скрещивающиеся прямые называются перпендикулярными, если угол между ними прямой.</a:t>
            </a:r>
          </a:p>
          <a:p>
            <a:endParaRPr lang="ru-RU" sz="2400" dirty="0">
              <a:latin typeface="+mj-lt"/>
            </a:endParaRPr>
          </a:p>
          <a:p>
            <a:r>
              <a:rPr lang="ru-RU" sz="2400" dirty="0" smtClean="0">
                <a:latin typeface="+mj-lt"/>
              </a:rPr>
              <a:t>Два отрезка будем называть перпендикулярными, если они лежат на перпендикулярных прямых.</a:t>
            </a:r>
          </a:p>
          <a:p>
            <a:r>
              <a:rPr lang="ru-RU" sz="2400" dirty="0" smtClean="0">
                <a:latin typeface="+mj-lt"/>
              </a:rPr>
              <a:t>Углом между двумя отрезками будем называть угол между прямыми, на которых лежат эти отрезки.</a:t>
            </a:r>
            <a:endParaRPr lang="ru-RU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475853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Свойство параллельных прямых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Если одна из двух параллельных прямых перпендикулярна к некоторой прямой, то и вторая прямая перпендикулярна к этой прямой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4072888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162</TotalTime>
  <Words>389</Words>
  <Application>Microsoft Office PowerPoint</Application>
  <PresentationFormat>Экран (4:3)</PresentationFormat>
  <Paragraphs>52</Paragraphs>
  <Slides>6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8" baseType="lpstr">
      <vt:lpstr>Поток</vt:lpstr>
      <vt:lpstr>Формула</vt:lpstr>
      <vt:lpstr>Угол между прямыми в       пространстве. </vt:lpstr>
      <vt:lpstr>Слайд 2</vt:lpstr>
      <vt:lpstr>Слайд 3</vt:lpstr>
      <vt:lpstr>Слайд 4</vt:lpstr>
      <vt:lpstr>Слайд 5</vt:lpstr>
      <vt:lpstr>Свойство параллельных прямых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Угол между прямыми в       пространстве. </dc:title>
  <dc:creator>Я</dc:creator>
  <cp:lastModifiedBy>Ученик</cp:lastModifiedBy>
  <cp:revision>15</cp:revision>
  <dcterms:created xsi:type="dcterms:W3CDTF">2015-12-03T02:17:35Z</dcterms:created>
  <dcterms:modified xsi:type="dcterms:W3CDTF">2015-12-03T05:45:32Z</dcterms:modified>
</cp:coreProperties>
</file>