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8" r:id="rId4"/>
    <p:sldId id="257" r:id="rId5"/>
    <p:sldId id="263" r:id="rId6"/>
    <p:sldId id="264" r:id="rId7"/>
    <p:sldId id="265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C7D1200-111B-4D0A-9CB5-48AD3CF14EA6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E9E27F1-F830-4576-BFE8-9E5560B1D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200-111B-4D0A-9CB5-48AD3CF14EA6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9E27F1-F830-4576-BFE8-9E5560B1D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200-111B-4D0A-9CB5-48AD3CF14EA6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9E27F1-F830-4576-BFE8-9E5560B1D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200-111B-4D0A-9CB5-48AD3CF14EA6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9E27F1-F830-4576-BFE8-9E5560B1D28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200-111B-4D0A-9CB5-48AD3CF14EA6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9E27F1-F830-4576-BFE8-9E5560B1D28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200-111B-4D0A-9CB5-48AD3CF14EA6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9E27F1-F830-4576-BFE8-9E5560B1D2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200-111B-4D0A-9CB5-48AD3CF14EA6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9E27F1-F830-4576-BFE8-9E5560B1D2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200-111B-4D0A-9CB5-48AD3CF14EA6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9E27F1-F830-4576-BFE8-9E5560B1D28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7D1200-111B-4D0A-9CB5-48AD3CF14EA6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9E27F1-F830-4576-BFE8-9E5560B1D2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C7D1200-111B-4D0A-9CB5-48AD3CF14EA6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9E27F1-F830-4576-BFE8-9E5560B1D2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C7D1200-111B-4D0A-9CB5-48AD3CF14EA6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E9E27F1-F830-4576-BFE8-9E5560B1D2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C7D1200-111B-4D0A-9CB5-48AD3CF14EA6}" type="datetimeFigureOut">
              <a:rPr lang="ru-RU" smtClean="0"/>
              <a:t>12.04.2017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E9E27F1-F830-4576-BFE8-9E5560B1D28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3168352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                                                                                                                 </a:t>
            </a:r>
            <a:r>
              <a:rPr lang="kk-KZ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Бекітемін</a:t>
            </a:r>
            <a:r>
              <a:rPr lang="ru-RU" sz="1800" dirty="0">
                <a:effectLst/>
                <a:ea typeface="Calibri"/>
                <a:cs typeface="Times New Roman"/>
              </a:rPr>
              <a:t/>
            </a:r>
            <a:br>
              <a:rPr lang="ru-RU" sz="1800" dirty="0">
                <a:effectLst/>
                <a:ea typeface="Calibri"/>
                <a:cs typeface="Times New Roman"/>
              </a:rPr>
            </a:br>
            <a:r>
              <a:rPr lang="kk-KZ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                                                                            Мектеп директоры</a:t>
            </a:r>
            <a:r>
              <a:rPr lang="ru-RU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           </a:t>
            </a:r>
            <a:r>
              <a:rPr lang="ru-RU" sz="1800" b="1" dirty="0" err="1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Айгожин</a:t>
            </a:r>
            <a:r>
              <a:rPr lang="ru-RU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Б.К.                                                   </a:t>
            </a:r>
            <a:r>
              <a:rPr lang="kk-KZ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 № 4-51 ІС</a:t>
            </a:r>
            <a:r>
              <a:rPr lang="ru-RU" sz="1800" dirty="0">
                <a:effectLst/>
                <a:ea typeface="Calibri"/>
                <a:cs typeface="Times New Roman"/>
              </a:rPr>
              <a:t/>
            </a:r>
            <a:br>
              <a:rPr lang="ru-RU" sz="1800" dirty="0">
                <a:effectLst/>
                <a:ea typeface="Calibri"/>
                <a:cs typeface="Times New Roman"/>
              </a:rPr>
            </a:br>
            <a:r>
              <a:rPr lang="kk-KZ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Дело № 4-51</a:t>
            </a:r>
            <a:r>
              <a:rPr lang="ru-RU" sz="1800" dirty="0">
                <a:effectLst/>
                <a:ea typeface="Calibri"/>
                <a:cs typeface="Times New Roman"/>
              </a:rPr>
              <a:t/>
            </a:r>
            <a:br>
              <a:rPr lang="ru-RU" sz="1800" dirty="0">
                <a:effectLst/>
                <a:ea typeface="Calibri"/>
                <a:cs typeface="Times New Roman"/>
              </a:rPr>
            </a:br>
            <a:r>
              <a:rPr lang="kk-KZ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 </a:t>
            </a:r>
            <a:r>
              <a:rPr lang="ru-RU" sz="1800" dirty="0">
                <a:effectLst/>
                <a:ea typeface="Calibri"/>
                <a:cs typeface="Times New Roman"/>
              </a:rPr>
              <a:t/>
            </a:r>
            <a:br>
              <a:rPr lang="ru-RU" sz="1800" dirty="0">
                <a:effectLst/>
                <a:ea typeface="Calibri"/>
                <a:cs typeface="Times New Roman"/>
              </a:rPr>
            </a:br>
            <a:r>
              <a:rPr lang="kk-KZ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Білім беру үдерісі мониторингінің кешенді бағдарламасы</a:t>
            </a:r>
            <a:r>
              <a:rPr lang="ru-RU" sz="1800" dirty="0">
                <a:effectLst/>
                <a:ea typeface="Calibri"/>
                <a:cs typeface="Times New Roman"/>
              </a:rPr>
              <a:t/>
            </a:r>
            <a:br>
              <a:rPr lang="ru-RU" sz="1800" dirty="0">
                <a:effectLst/>
                <a:ea typeface="Calibri"/>
                <a:cs typeface="Times New Roman"/>
              </a:rPr>
            </a:br>
            <a:r>
              <a:rPr lang="kk-KZ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«Павлодар қаласы №34 инновациялық үлгідегі жалпы орта білім беру» ММ</a:t>
            </a:r>
            <a:r>
              <a:rPr lang="ru-RU" sz="1800" dirty="0">
                <a:effectLst/>
                <a:ea typeface="Calibri"/>
                <a:cs typeface="Times New Roman"/>
              </a:rPr>
              <a:t/>
            </a:r>
            <a:br>
              <a:rPr lang="ru-RU" sz="1800" dirty="0">
                <a:effectLst/>
                <a:ea typeface="Calibri"/>
                <a:cs typeface="Times New Roman"/>
              </a:rPr>
            </a:br>
            <a:r>
              <a:rPr lang="ru-RU" sz="1800" dirty="0" smtClean="0">
                <a:effectLst/>
                <a:ea typeface="Calibri"/>
                <a:cs typeface="Times New Roman"/>
              </a:rPr>
              <a:t>                                                       </a:t>
            </a:r>
            <a:r>
              <a:rPr lang="kk-KZ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(2013-2018 оқу жылы)</a:t>
            </a:r>
            <a:r>
              <a:rPr lang="ru-RU" sz="1800" dirty="0">
                <a:effectLst/>
                <a:ea typeface="Calibri"/>
                <a:cs typeface="Times New Roman"/>
              </a:rPr>
              <a:t/>
            </a:r>
            <a:br>
              <a:rPr lang="ru-RU" sz="1800" dirty="0">
                <a:effectLst/>
                <a:ea typeface="Calibri"/>
                <a:cs typeface="Times New Roman"/>
              </a:rPr>
            </a:br>
            <a:r>
              <a:rPr lang="ru-RU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Программа комплексного мониторинга образовательного процесса ГУ «Средняя общеобразовательная школа №34 инновационного типа города Павлодара»</a:t>
            </a:r>
            <a:r>
              <a:rPr lang="ru-RU" sz="1800" dirty="0">
                <a:effectLst/>
                <a:ea typeface="Calibri"/>
                <a:cs typeface="Times New Roman"/>
              </a:rPr>
              <a:t/>
            </a:r>
            <a:br>
              <a:rPr lang="ru-RU" sz="1800" dirty="0">
                <a:effectLst/>
                <a:ea typeface="Calibri"/>
                <a:cs typeface="Times New Roman"/>
              </a:rPr>
            </a:br>
            <a:r>
              <a:rPr lang="ru-RU" sz="1800" dirty="0" smtClean="0">
                <a:effectLst/>
                <a:ea typeface="Calibri"/>
                <a:cs typeface="Times New Roman"/>
              </a:rPr>
              <a:t>                                                          </a:t>
            </a:r>
            <a:r>
              <a:rPr lang="ru-RU" sz="1800" b="1" dirty="0" smtClean="0">
                <a:ln w="5271" cap="flat" cmpd="sng" algn="ctr">
                  <a:solidFill>
                    <a:srgbClr val="7D7D7D"/>
                  </a:solidFill>
                  <a:prstDash val="solid"/>
                  <a:rou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(2013-2018 уч. год) </a:t>
            </a:r>
            <a:r>
              <a:rPr lang="ru-RU" sz="1800" dirty="0">
                <a:effectLst/>
                <a:ea typeface="Calibri"/>
                <a:cs typeface="Times New Roman"/>
              </a:rPr>
              <a:t/>
            </a:r>
            <a:br>
              <a:rPr lang="ru-RU" sz="1800" dirty="0">
                <a:effectLst/>
                <a:ea typeface="Calibri"/>
                <a:cs typeface="Times New Roman"/>
              </a:rPr>
            </a:br>
            <a:r>
              <a:rPr lang="kk-KZ" sz="1800" b="1" dirty="0">
                <a:solidFill>
                  <a:srgbClr val="000000"/>
                </a:solidFill>
                <a:effectLst/>
                <a:ea typeface="Times New Roman"/>
                <a:cs typeface="Times New Roman"/>
              </a:rPr>
              <a:t> </a:t>
            </a:r>
            <a:r>
              <a:rPr lang="ru-RU" sz="18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1800" dirty="0" smtClean="0">
                <a:effectLst/>
                <a:latin typeface="Times New Roman"/>
                <a:ea typeface="Times New Roman"/>
              </a:rPr>
            </a:br>
            <a:r>
              <a:rPr lang="ru-RU" sz="1800" dirty="0" smtClean="0">
                <a:effectLst/>
                <a:latin typeface="Times New Roman"/>
                <a:ea typeface="Times New Roman"/>
              </a:rPr>
              <a:t>                                                                                                    </a:t>
            </a:r>
            <a:r>
              <a:rPr lang="kk-KZ" sz="1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Сақтау мерзімі: 5 жыл СК</a:t>
            </a:r>
            <a:r>
              <a:rPr lang="ru-RU" sz="18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1800" dirty="0" smtClean="0">
                <a:effectLst/>
                <a:latin typeface="Times New Roman"/>
                <a:ea typeface="Times New Roman"/>
              </a:rPr>
            </a:br>
            <a:r>
              <a:rPr lang="ru-RU" sz="1800" dirty="0" smtClean="0">
                <a:effectLst/>
                <a:latin typeface="Times New Roman"/>
                <a:ea typeface="Times New Roman"/>
              </a:rPr>
              <a:t>                                                                                                   </a:t>
            </a:r>
            <a:r>
              <a:rPr lang="kk-KZ" sz="1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</a:t>
            </a:r>
            <a:r>
              <a:rPr lang="kk-KZ" sz="1800" b="1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Срок хранения: 5 лет </a:t>
            </a:r>
            <a:r>
              <a:rPr lang="kk-KZ" sz="1800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ЭК</a:t>
            </a:r>
            <a:r>
              <a:rPr lang="ru-RU" sz="18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1800" dirty="0" smtClean="0">
                <a:effectLst/>
                <a:latin typeface="Times New Roman"/>
                <a:ea typeface="Times New Roman"/>
              </a:rPr>
            </a:br>
            <a:r>
              <a:rPr lang="kk-KZ" sz="1800" b="1" dirty="0">
                <a:solidFill>
                  <a:srgbClr val="000000"/>
                </a:solidFill>
                <a:effectLst/>
                <a:ea typeface="Times New Roman"/>
                <a:cs typeface="Times New Roman"/>
              </a:rPr>
              <a:t> </a:t>
            </a:r>
            <a:endParaRPr lang="ru-RU" sz="18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251520" y="6021287"/>
            <a:ext cx="8568952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935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Основное среднее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657661"/>
              </p:ext>
            </p:extLst>
          </p:nvPr>
        </p:nvGraphicFramePr>
        <p:xfrm>
          <a:off x="467544" y="1412776"/>
          <a:ext cx="8568951" cy="4608512"/>
        </p:xfrm>
        <a:graphic>
          <a:graphicData uri="http://schemas.openxmlformats.org/drawingml/2006/table">
            <a:tbl>
              <a:tblPr/>
              <a:tblGrid>
                <a:gridCol w="2046327"/>
                <a:gridCol w="1672979"/>
                <a:gridCol w="2041334"/>
                <a:gridCol w="1328442"/>
                <a:gridCol w="1479869"/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9.Удовлетворённость учащимися образовательным процессом.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Удовлетворённость содержанием учебного процесса.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Анкетирование.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1раз в год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аналитический комментарий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10.Удовлетворённость родителями образовательным процессом.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Удовлетворённость содержанием и организацией учебного процесса.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Анкетирование.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1раз в год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аналитический комментарий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110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fontAlgn="base">
              <a:spcBef>
                <a:spcPts val="770"/>
              </a:spcBef>
            </a:pPr>
            <a:r>
              <a:rPr lang="ru-RU" sz="4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Times New Roman"/>
                <a:cs typeface="Times New Roman"/>
              </a:rPr>
              <a:t>Цели</a:t>
            </a:r>
            <a:r>
              <a:rPr lang="ru-RU" sz="4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sz="4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Times New Roman"/>
                <a:cs typeface="Times New Roman"/>
              </a:rPr>
              <a:t>мониторинга</a:t>
            </a:r>
            <a:r>
              <a:rPr lang="ru-RU" sz="4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/>
                <a:ea typeface="Times New Roman"/>
                <a:cs typeface="Times New Roman"/>
              </a:rPr>
              <a:t>:</a:t>
            </a:r>
            <a:r>
              <a:rPr lang="ru-RU" sz="4800" b="0" dirty="0">
                <a:solidFill>
                  <a:prstClr val="white"/>
                </a:solidFill>
                <a:effectLst/>
                <a:latin typeface="Times New Roman"/>
                <a:ea typeface="Times New Roman"/>
                <a:cs typeface="+mn-cs"/>
              </a:rPr>
              <a:t/>
            </a:r>
            <a:br>
              <a:rPr lang="ru-RU" sz="4800" b="0" dirty="0">
                <a:solidFill>
                  <a:prstClr val="white"/>
                </a:solidFill>
                <a:effectLst/>
                <a:latin typeface="Times New Roman"/>
                <a:ea typeface="Times New Roman"/>
                <a:cs typeface="+mn-cs"/>
              </a:rPr>
            </a:b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574133"/>
            <a:ext cx="8748464" cy="2204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ts val="67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1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.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Инициировать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качество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образования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,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способствующего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формированию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конкурентоспособной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личности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. 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pPr fontAlgn="base">
              <a:spcBef>
                <a:spcPts val="67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2.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Создать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информационные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условия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для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формирования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целостного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представления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о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состоянии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образовательной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среды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,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о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качественных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и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количественных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изменениях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в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Times New Roman"/>
                <a:cs typeface="Times New Roman"/>
              </a:rPr>
              <a:t>ней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. </a:t>
            </a:r>
            <a:endParaRPr lang="ru-RU" sz="1200" dirty="0" smtClean="0">
              <a:effectLst/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/>
            </a:r>
            <a:b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</a:b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 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4922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Начальный уровень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727265"/>
              </p:ext>
            </p:extLst>
          </p:nvPr>
        </p:nvGraphicFramePr>
        <p:xfrm>
          <a:off x="323528" y="1124745"/>
          <a:ext cx="8549932" cy="5643717"/>
        </p:xfrm>
        <a:graphic>
          <a:graphicData uri="http://schemas.openxmlformats.org/drawingml/2006/table">
            <a:tbl>
              <a:tblPr/>
              <a:tblGrid>
                <a:gridCol w="1642673"/>
                <a:gridCol w="1903304"/>
                <a:gridCol w="1772989"/>
                <a:gridCol w="1403616"/>
                <a:gridCol w="1827350"/>
              </a:tblGrid>
              <a:tr h="894754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Показатели продуктивности образовательного процесса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Индикаторы оценки продуктивности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Методы сбора информации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Перио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дичность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Формы предоставле-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ния  информации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0897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Здоровье учащихся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Состояние физического здоровья.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Состояние соматического здоровья.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Изучение результатов углубленного медосмотра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раз в год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Таблицы.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Списки мед группы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47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Овладение государственным стандартом образования (ЗУНы)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Стандарты образования к каждому модулю.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Изучение результатов контрольных работ после прохождения каждого блока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 каждого модуля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Сравнитель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ные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анализы,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47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3.Итоговый контроль по классам и предметам.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Итоговые оценки.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Изучение результатов суммирующих оценок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раза в 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Таблицы. 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4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4.Сформированность типов учебной деятельности.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Компоненты типов учебной деятельности.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Педагогическое наблюдение, анкетирование.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раз в 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1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5.Овладение ключевыми компетенциями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Уровни сформированности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Компетентностно – ориентированные  задания.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1раз в 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53" marR="67053" marT="33526" marB="3352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902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Начальный уровень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720564"/>
              </p:ext>
            </p:extLst>
          </p:nvPr>
        </p:nvGraphicFramePr>
        <p:xfrm>
          <a:off x="457200" y="1340768"/>
          <a:ext cx="7415265" cy="5517232"/>
        </p:xfrm>
        <a:graphic>
          <a:graphicData uri="http://schemas.openxmlformats.org/drawingml/2006/table">
            <a:tbl>
              <a:tblPr/>
              <a:tblGrid>
                <a:gridCol w="1424673"/>
                <a:gridCol w="1424120"/>
                <a:gridCol w="1593842"/>
                <a:gridCol w="1170366"/>
                <a:gridCol w="1802264"/>
              </a:tblGrid>
              <a:tr h="3764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 Овладение личностными результатами (социализация личности, ценностные ориентации, интерес к обучению, готовность к обучению, мотивация)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609" marR="79609" marT="39805" marB="398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Критерии сформированности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609" marR="79609" marT="39805" marB="398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Анкетирование. Педагогическое  наблюдение.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609" marR="79609" marT="39805" marB="398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раз в год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609" marR="79609" marT="39805" marB="398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609" marR="79609" marT="39805" marB="398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7.Освоение  проектной и исследовательской деятельности.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609" marR="79609" marT="39805" marB="398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Наличие работ в Портфолио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609" marR="79609" marT="39805" marB="398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Изучение Портфолио каждого ребенка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609" marR="79609" marT="39805" marB="398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раз в 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609" marR="79609" marT="39805" marB="398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609" marR="79609" marT="39805" marB="398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11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Общее среднее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234866"/>
              </p:ext>
            </p:extLst>
          </p:nvPr>
        </p:nvGraphicFramePr>
        <p:xfrm>
          <a:off x="457200" y="1052735"/>
          <a:ext cx="8229600" cy="5680650"/>
        </p:xfrm>
        <a:graphic>
          <a:graphicData uri="http://schemas.openxmlformats.org/drawingml/2006/table">
            <a:tbl>
              <a:tblPr/>
              <a:tblGrid>
                <a:gridCol w="1965287"/>
                <a:gridCol w="1606725"/>
                <a:gridCol w="2117367"/>
                <a:gridCol w="1118958"/>
                <a:gridCol w="1421263"/>
              </a:tblGrid>
              <a:tr h="1404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 Здоровье учащихся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Состояние физического здоровья.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Состояние соматического здоровья.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Изучение результатов углубленного медосмотра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раз в год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Таблицы.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Списки мед групп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 Овладение государственным стандартом образования (ЗУНы)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Стандарты образования к каждому модулю.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Изучение результатов контрольных работ после прохождения каждого блока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 каждого модуля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Сравнитель-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ные анализы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 Результаты ЕНТ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Результаты ЕНТ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Изучение результатов ЕНТ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раз в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Таблицы. аналитический комментарий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4.Итоговый контроль по классам и предметам.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Итоговые оценки.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Изучение результатов суммирующих оценок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раза в год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Таблицы. аналитический комментарий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985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Общее среднее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119928"/>
              </p:ext>
            </p:extLst>
          </p:nvPr>
        </p:nvGraphicFramePr>
        <p:xfrm>
          <a:off x="508565" y="1196753"/>
          <a:ext cx="8383914" cy="5147726"/>
        </p:xfrm>
        <a:graphic>
          <a:graphicData uri="http://schemas.openxmlformats.org/drawingml/2006/table">
            <a:tbl>
              <a:tblPr/>
              <a:tblGrid>
                <a:gridCol w="2002138"/>
                <a:gridCol w="1636853"/>
                <a:gridCol w="2157069"/>
                <a:gridCol w="1139941"/>
                <a:gridCol w="1447913"/>
              </a:tblGrid>
              <a:tr h="1128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5.Сформированность типов учебной деятельности.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Компоненты типов учебной деятельности.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Педагогическое наблюдение, анкетирование.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раз в год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 Овладение мыслительными операциями.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Критерии сформированности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Специальные методики, разработанные задания.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раз в 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7.Овладение ключевыми компетенциями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Критерии сформированности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Компетентностно – ориентированные  задания.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1раз в 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4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8. Овладение личностными результатами (социализация личности, ценностные ориентации, интерес к обучению, готовность к обучению, мотивация)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Критерии сформированности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Анкетирование. Педагогическое  наблюдение.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раз в 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157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Общее среднее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498514"/>
              </p:ext>
            </p:extLst>
          </p:nvPr>
        </p:nvGraphicFramePr>
        <p:xfrm>
          <a:off x="457200" y="1196751"/>
          <a:ext cx="8219256" cy="5472608"/>
        </p:xfrm>
        <a:graphic>
          <a:graphicData uri="http://schemas.openxmlformats.org/drawingml/2006/table">
            <a:tbl>
              <a:tblPr/>
              <a:tblGrid>
                <a:gridCol w="1962817"/>
                <a:gridCol w="1604706"/>
                <a:gridCol w="2114705"/>
                <a:gridCol w="1117552"/>
                <a:gridCol w="1419476"/>
              </a:tblGrid>
              <a:tr h="13681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9.Отслеживание индивидуальных образовательных траекторий.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Наличие индивидуальных образовательных программ (ИОП)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Изучение ИОП каждого ученика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раза в год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10.Удовлетворённость учащимися образовательным процессом.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Удовлетворённость содержанием учебного процесса.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Анкетирование.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1раз </a:t>
                      </a:r>
                      <a:r>
                        <a:rPr lang="ru-RU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вгод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11.Удовлетворённость родителями образовательным процессом.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Удовлетворённость содержанием и организацией учебного процесса.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Анкетирование.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1раз вгод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12.Профессиональное самоопределение.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Предполагаемый вид деятельности.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Анкетирование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1раз в 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9311" marR="79311" marT="39655" marB="3965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57200" y="15922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4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Основное среднее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942595"/>
              </p:ext>
            </p:extLst>
          </p:nvPr>
        </p:nvGraphicFramePr>
        <p:xfrm>
          <a:off x="251519" y="1124743"/>
          <a:ext cx="8712968" cy="5472608"/>
        </p:xfrm>
        <a:graphic>
          <a:graphicData uri="http://schemas.openxmlformats.org/drawingml/2006/table">
            <a:tbl>
              <a:tblPr/>
              <a:tblGrid>
                <a:gridCol w="2080719"/>
                <a:gridCol w="1701097"/>
                <a:gridCol w="2241730"/>
                <a:gridCol w="1184682"/>
                <a:gridCol w="1504740"/>
              </a:tblGrid>
              <a:tr h="97394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Показатели продуктивности образовательного процесса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Индикаторы оценки продуктивности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Методы сбора информации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Перио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дичность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Формы предоставле-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ния  информации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721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Здоровье учащихся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Состояние физического здоровья.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Состояние соматического здоровья.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Изучение результатов углубленного медосмотра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раз в год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Таблицы.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Списки мед групп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97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Овладение государственным стандартом образования (ЗУНы)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Стандарты образования к каждому модулю.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Изучение результатов контрольных работ после прохождения каждого блока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После каждого модуля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Сравнитель-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ные анализы,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172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Результаты ВОУД  (в 9 классе)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Результаты тестового контроля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Изучение результатов ПГК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раз в 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Таблицы. 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897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4.Итоговый контроль по классам и предметам.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Итоговые оценки.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Изучение результатов суммирующих оценок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 раза в 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Таблицы. 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92" marR="68592" marT="34296" marB="34296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56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Основное среднее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415262"/>
              </p:ext>
            </p:extLst>
          </p:nvPr>
        </p:nvGraphicFramePr>
        <p:xfrm>
          <a:off x="508565" y="1196751"/>
          <a:ext cx="8239898" cy="5746835"/>
        </p:xfrm>
        <a:graphic>
          <a:graphicData uri="http://schemas.openxmlformats.org/drawingml/2006/table">
            <a:tbl>
              <a:tblPr/>
              <a:tblGrid>
                <a:gridCol w="1967746"/>
                <a:gridCol w="1608736"/>
                <a:gridCol w="2120016"/>
                <a:gridCol w="1120359"/>
                <a:gridCol w="1423041"/>
              </a:tblGrid>
              <a:tr h="13286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5.Сформированность типов учебной деятельности.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Компоненты типов учебной деятельности.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Педагогическое наблюдение, анкетирование.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раз в 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6.Овладение ключевыми компетенциями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Уровни сформированности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Компетентностно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– ориентированные  задания.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1раз в год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2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7. Овладение личностными результатами (социализация личности, ценностные ориентации, интерес к обучению, готовность к обучению, мотивация)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Критерии сформированности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Анкетирование. Педагогическое  наблюдение.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раз в год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8.Освоение  проектной и исследовательской деятельности (5 классы).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Наличие работ в Портфолио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Изучение Портфолио каждого ребенка</a:t>
                      </a:r>
                      <a:endParaRPr lang="ru-RU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раз в год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Таблица, аналитический комментарий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8321" marR="78321" marT="39160" marB="391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21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</TotalTime>
  <Words>773</Words>
  <Application>Microsoft Office PowerPoint</Application>
  <PresentationFormat>Экран (4:3)</PresentationFormat>
  <Paragraphs>186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                                                                                                                  Бекітемін                                                                              Мектеп директоры            Айгожин Б.К.                                                    № 4-51 ІС Дело № 4-51   Білім беру үдерісі мониторингінің кешенді бағдарламасы «Павлодар қаласы №34 инновациялық үлгідегі жалпы орта білім беру» ММ                                                        (2013-2018 оқу жылы) Программа комплексного мониторинга образовательного процесса ГУ «Средняя общеобразовательная школа №34 инновационного типа города Павлодара»                                                           (2013-2018 уч. год)                                                                                                        Сақтау мерзімі: 5 жыл СК                                                                                                     Срок хранения: 5 лет ЭК  </vt:lpstr>
      <vt:lpstr>Цели мониторинга: </vt:lpstr>
      <vt:lpstr>Начальный уровень</vt:lpstr>
      <vt:lpstr>Начальный уровень</vt:lpstr>
      <vt:lpstr>Общее среднее</vt:lpstr>
      <vt:lpstr>Общее среднее</vt:lpstr>
      <vt:lpstr>Общее среднее</vt:lpstr>
      <vt:lpstr>Основное среднее </vt:lpstr>
      <vt:lpstr>Основное среднее</vt:lpstr>
      <vt:lpstr>Основное среднее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                                                                                   Бекітемін                                                                           Мектеп директоры            Айгожин Б.К.                                                    № 4-51 ІС      Дело № 4-51   Білім беру үдерісі мониторингінің кешенді бағдарламасы «Павлодар қаласы №34 инновациялық үлгідегі жалпы орта білім беру» ММ (2013-2018 оқу жылы) Программа комплексного мониторинга образовательного процесса ГУ «Средняя общеобразовательная школа №34 инновационного типа города Павлодара» (2013-2018 уч. год)    Сақтау мерзімі: 5 жыл СК                                                                                                                                                        Срок хранения: 5 лет ЭК  </dc:title>
  <dc:creator>Савченко</dc:creator>
  <cp:lastModifiedBy>Савченко</cp:lastModifiedBy>
  <cp:revision>6</cp:revision>
  <dcterms:created xsi:type="dcterms:W3CDTF">2017-04-12T06:40:11Z</dcterms:created>
  <dcterms:modified xsi:type="dcterms:W3CDTF">2017-04-12T07:07:15Z</dcterms:modified>
</cp:coreProperties>
</file>