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0084BD4-45AA-42CB-866F-0D000BAAB5BB}">
          <p14:sldIdLst>
            <p14:sldId id="256"/>
            <p14:sldId id="257"/>
            <p14:sldId id="259"/>
            <p14:sldId id="260"/>
            <p14:sldId id="258"/>
            <p14:sldId id="261"/>
            <p14:sldId id="262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2007/08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Лист1!$F$3</c:f>
              <c:numCache>
                <c:formatCode>0.0</c:formatCode>
                <c:ptCount val="1"/>
                <c:pt idx="0">
                  <c:v>33.578947368421055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92-4097-AC73-C538B3EF34D4}"/>
            </c:ext>
          </c:extLst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2008/09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Лист1!$F$4</c:f>
              <c:numCache>
                <c:formatCode>0.0</c:formatCode>
                <c:ptCount val="1"/>
                <c:pt idx="0">
                  <c:v>27.31111111111111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92-4097-AC73-C538B3EF34D4}"/>
            </c:ext>
          </c:extLst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2009/10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Лист1!$F$5</c:f>
              <c:numCache>
                <c:formatCode>0.0</c:formatCode>
                <c:ptCount val="1"/>
                <c:pt idx="0">
                  <c:v>27.377777777777776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92-4097-AC73-C538B3EF34D4}"/>
            </c:ext>
          </c:extLst>
        </c:ser>
        <c:ser>
          <c:idx val="3"/>
          <c:order val="3"/>
          <c:tx>
            <c:strRef>
              <c:f>Лист1!$A$6</c:f>
              <c:strCache>
                <c:ptCount val="1"/>
                <c:pt idx="0">
                  <c:v>2010/11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Лист1!$F$6</c:f>
              <c:numCache>
                <c:formatCode>0.0</c:formatCode>
                <c:ptCount val="1"/>
                <c:pt idx="0">
                  <c:v>26.4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692-4097-AC73-C538B3EF34D4}"/>
            </c:ext>
          </c:extLst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2011/12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Лист1!$F$7</c:f>
              <c:numCache>
                <c:formatCode>0.0</c:formatCode>
                <c:ptCount val="1"/>
                <c:pt idx="0">
                  <c:v>25.666666666666668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92-4097-AC73-C538B3EF34D4}"/>
            </c:ext>
          </c:extLst>
        </c:ser>
        <c:ser>
          <c:idx val="5"/>
          <c:order val="5"/>
          <c:tx>
            <c:strRef>
              <c:f>Лист1!$A$8</c:f>
              <c:strCache>
                <c:ptCount val="1"/>
                <c:pt idx="0">
                  <c:v>2012/13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Лист1!$F$8</c:f>
              <c:numCache>
                <c:formatCode>0.0</c:formatCode>
                <c:ptCount val="1"/>
                <c:pt idx="0">
                  <c:v>27.595238095238095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692-4097-AC73-C538B3EF34D4}"/>
            </c:ext>
          </c:extLst>
        </c:ser>
        <c:ser>
          <c:idx val="6"/>
          <c:order val="6"/>
          <c:tx>
            <c:strRef>
              <c:f>Лист1!$A$9</c:f>
              <c:strCache>
                <c:ptCount val="1"/>
                <c:pt idx="0">
                  <c:v>2013/14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Лист1!$F$9</c:f>
              <c:numCache>
                <c:formatCode>0.0</c:formatCode>
                <c:ptCount val="1"/>
                <c:pt idx="0">
                  <c:v>8.9779411764705888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92-4097-AC73-C538B3EF34D4}"/>
            </c:ext>
          </c:extLst>
        </c:ser>
        <c:ser>
          <c:idx val="7"/>
          <c:order val="7"/>
          <c:tx>
            <c:strRef>
              <c:f>Лист1!$A$10</c:f>
              <c:strCache>
                <c:ptCount val="1"/>
                <c:pt idx="0">
                  <c:v>2014/15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Лист1!$F$10</c:f>
              <c:numCache>
                <c:formatCode>0.0</c:formatCode>
                <c:ptCount val="1"/>
                <c:pt idx="0">
                  <c:v>9.8888888888888893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692-4097-AC73-C538B3EF34D4}"/>
            </c:ext>
          </c:extLst>
        </c:ser>
        <c:ser>
          <c:idx val="8"/>
          <c:order val="8"/>
          <c:tx>
            <c:strRef>
              <c:f>Лист1!$A$11</c:f>
              <c:strCache>
                <c:ptCount val="1"/>
                <c:pt idx="0">
                  <c:v>2015/16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Лист1!$F$11</c:f>
              <c:numCache>
                <c:formatCode>0.0</c:formatCode>
                <c:ptCount val="1"/>
                <c:pt idx="0">
                  <c:v>10.203125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92-4097-AC73-C538B3EF34D4}"/>
            </c:ext>
          </c:extLst>
        </c:ser>
        <c:ser>
          <c:idx val="9"/>
          <c:order val="9"/>
          <c:tx>
            <c:strRef>
              <c:f>Лист1!$A$12</c:f>
              <c:strCache>
                <c:ptCount val="1"/>
                <c:pt idx="0">
                  <c:v>2016/17</c:v>
                </c:pt>
              </c:strCache>
            </c:strRef>
          </c:tx>
          <c:invertIfNegative val="0"/>
          <c:cat>
            <c:strRef>
              <c:f>Лист1!$F$2</c:f>
              <c:strCache>
                <c:ptCount val="1"/>
                <c:pt idx="0">
                  <c:v>Число учащихся на один компьютер (по отношению ко всему  контингенту)</c:v>
                </c:pt>
              </c:strCache>
            </c:strRef>
          </c:cat>
          <c:val>
            <c:numRef>
              <c:f>Лист1!$F$12</c:f>
              <c:numCache>
                <c:formatCode>0.0</c:formatCode>
                <c:ptCount val="1"/>
                <c:pt idx="0">
                  <c:v>10.388059701492537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692-4097-AC73-C538B3EF34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5335384"/>
        <c:axId val="1"/>
      </c:barChart>
      <c:catAx>
        <c:axId val="395335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3953353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line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Уроки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Сентябрь</c:v>
                </c:pt>
                <c:pt idx="1">
                  <c:v>Октябрь</c:v>
                </c:pt>
                <c:pt idx="2">
                  <c:v>Ноябрь</c:v>
                </c:pt>
                <c:pt idx="3">
                  <c:v>Декабрь</c:v>
                </c:pt>
                <c:pt idx="4">
                  <c:v>Январь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444</c:v>
                </c:pt>
                <c:pt idx="1">
                  <c:v>337</c:v>
                </c:pt>
                <c:pt idx="2">
                  <c:v>368</c:v>
                </c:pt>
                <c:pt idx="3">
                  <c:v>314</c:v>
                </c:pt>
                <c:pt idx="4">
                  <c:v>300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4AF-4763-BE51-7FB1CB7CDD8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Внекласные мероприятия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Сентябрь</c:v>
                </c:pt>
                <c:pt idx="1">
                  <c:v>Октябрь</c:v>
                </c:pt>
                <c:pt idx="2">
                  <c:v>Ноябрь</c:v>
                </c:pt>
                <c:pt idx="3">
                  <c:v>Декабрь</c:v>
                </c:pt>
                <c:pt idx="4">
                  <c:v>Январь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20</c:v>
                </c:pt>
                <c:pt idx="3">
                  <c:v>24</c:v>
                </c:pt>
                <c:pt idx="4">
                  <c:v>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4AF-4763-BE51-7FB1CB7CDD8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Семинары, педсоветы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Сентябрь</c:v>
                </c:pt>
                <c:pt idx="1">
                  <c:v>Октябрь</c:v>
                </c:pt>
                <c:pt idx="2">
                  <c:v>Ноябрь</c:v>
                </c:pt>
                <c:pt idx="3">
                  <c:v>Декабрь</c:v>
                </c:pt>
                <c:pt idx="4">
                  <c:v>Январь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23</c:v>
                </c:pt>
                <c:pt idx="1">
                  <c:v>39</c:v>
                </c:pt>
                <c:pt idx="2">
                  <c:v>35</c:v>
                </c:pt>
                <c:pt idx="3">
                  <c:v>40</c:v>
                </c:pt>
                <c:pt idx="4">
                  <c:v>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4AF-4763-BE51-7FB1CB7CDD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583232"/>
        <c:axId val="111408256"/>
        <c:axId val="76637504"/>
      </c:line3DChart>
      <c:catAx>
        <c:axId val="955832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11408256"/>
        <c:crosses val="autoZero"/>
        <c:auto val="1"/>
        <c:lblAlgn val="ctr"/>
        <c:lblOffset val="100"/>
        <c:noMultiLvlLbl val="0"/>
      </c:catAx>
      <c:valAx>
        <c:axId val="111408256"/>
        <c:scaling>
          <c:orientation val="minMax"/>
        </c:scaling>
        <c:delete val="0"/>
        <c:axPos val="l"/>
        <c:majorGridlines/>
        <c:title>
          <c:layout/>
          <c:overlay val="0"/>
        </c:title>
        <c:numFmt formatCode="General" sourceLinked="1"/>
        <c:majorTickMark val="none"/>
        <c:minorTickMark val="none"/>
        <c:tickLblPos val="nextTo"/>
        <c:crossAx val="95583232"/>
        <c:crosses val="autoZero"/>
        <c:crossBetween val="between"/>
      </c:valAx>
      <c:serAx>
        <c:axId val="76637504"/>
        <c:scaling>
          <c:orientation val="minMax"/>
        </c:scaling>
        <c:delete val="1"/>
        <c:axPos val="b"/>
        <c:majorTickMark val="none"/>
        <c:minorTickMark val="none"/>
        <c:tickLblPos val="nextTo"/>
        <c:crossAx val="111408256"/>
        <c:crosses val="autoZero"/>
      </c:ser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Результаты тестирования учителей</a:t>
            </a:r>
          </a:p>
          <a:p>
            <a:pPr>
              <a:defRPr/>
            </a:pPr>
            <a:r>
              <a:rPr lang="ru-RU"/>
              <a:t>на сформированность ИКТ компетенций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C3-4A29-9D9D-4088B04F3B18}"/>
            </c:ext>
          </c:extLst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75000"/>
                </a:schemeClr>
              </a:contourClr>
            </a:sp3d>
          </c:spPr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C3-4A29-9D9D-4088B04F3B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76831360"/>
        <c:axId val="76839168"/>
        <c:axId val="0"/>
      </c:bar3DChart>
      <c:catAx>
        <c:axId val="7683136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76839168"/>
        <c:crosses val="autoZero"/>
        <c:auto val="1"/>
        <c:lblAlgn val="ctr"/>
        <c:lblOffset val="100"/>
        <c:noMultiLvlLbl val="0"/>
      </c:catAx>
      <c:valAx>
        <c:axId val="7683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6831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382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173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798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8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850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256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242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23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64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724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713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001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57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469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69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299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438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95B89E9-1254-424A-8E8D-4CDFFE66E7CB}" type="datetimeFigureOut">
              <a:rPr lang="ru-RU" smtClean="0"/>
              <a:t>13.04.2017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D6D0E24-4AB5-491A-9946-BC20B7A2C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27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2501" y="349290"/>
            <a:ext cx="9075707" cy="261619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Мониторинг выполнения программы информатизации школы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22225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8261" y="2481349"/>
            <a:ext cx="4234845" cy="175259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Программа информатизации 2014 </a:t>
            </a:r>
            <a:r>
              <a:rPr lang="ru-RU" dirty="0"/>
              <a:t>– 2017 г.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6" t="2068" b="1817"/>
          <a:stretch/>
        </p:blipFill>
        <p:spPr>
          <a:xfrm>
            <a:off x="6866312" y="482138"/>
            <a:ext cx="4279265" cy="6010102"/>
          </a:xfrm>
        </p:spPr>
      </p:pic>
    </p:spTree>
    <p:extLst>
      <p:ext uri="{BB962C8B-B14F-4D97-AF65-F5344CB8AC3E}">
        <p14:creationId xmlns:p14="http://schemas.microsoft.com/office/powerpoint/2010/main" val="3466337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Нормативная база для программы информатизации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Концепция системы электронного обучения на 2010-2015 годы</a:t>
            </a:r>
          </a:p>
          <a:p>
            <a:r>
              <a:rPr lang="ru-RU" dirty="0" smtClean="0"/>
              <a:t>СТРАТЕГИЯ </a:t>
            </a:r>
            <a:r>
              <a:rPr lang="ru-RU" dirty="0"/>
              <a:t>информатизации системы образования Республики Казахстан до 2020 года	</a:t>
            </a:r>
          </a:p>
          <a:p>
            <a:r>
              <a:rPr lang="ru-RU" dirty="0" smtClean="0"/>
              <a:t>Закон </a:t>
            </a:r>
            <a:r>
              <a:rPr lang="ru-RU" dirty="0"/>
              <a:t>Республики Казахстан "Об информатизации"</a:t>
            </a:r>
          </a:p>
          <a:p>
            <a:r>
              <a:rPr lang="ru-RU" dirty="0" smtClean="0"/>
              <a:t>Государственная </a:t>
            </a:r>
            <a:r>
              <a:rPr lang="ru-RU" dirty="0"/>
              <a:t>программа развития образования Республики Казахстан на 2011-2020 </a:t>
            </a:r>
            <a:r>
              <a:rPr lang="ru-RU" dirty="0" smtClean="0"/>
              <a:t>годы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75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6943" y="598517"/>
            <a:ext cx="10018713" cy="5267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	Координационное </a:t>
            </a:r>
            <a:r>
              <a:rPr lang="ru-RU" sz="3200" dirty="0"/>
              <a:t>и организационное обеспечение реализации Программы осуществляют директор и заместитель директора по УВР.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/>
              <a:t>	</a:t>
            </a:r>
            <a:r>
              <a:rPr lang="ru-RU" sz="3200" dirty="0" smtClean="0"/>
              <a:t>Информацию </a:t>
            </a:r>
            <a:r>
              <a:rPr lang="ru-RU" sz="3200" dirty="0"/>
              <a:t>о ходе выполнения Программы предоставляет   заместитель директора по УВР на административных и педагогических советах. </a:t>
            </a:r>
            <a:r>
              <a:rPr lang="ru-RU" sz="3200" dirty="0" smtClean="0"/>
              <a:t>	</a:t>
            </a:r>
          </a:p>
          <a:p>
            <a:pPr marL="0" indent="0">
              <a:buNone/>
            </a:pPr>
            <a:r>
              <a:rPr lang="ru-RU" sz="3200" dirty="0"/>
              <a:t>	</a:t>
            </a:r>
            <a:r>
              <a:rPr lang="ru-RU" sz="3200" dirty="0" smtClean="0"/>
              <a:t>Заместитель </a:t>
            </a:r>
            <a:r>
              <a:rPr lang="ru-RU" sz="3200" dirty="0"/>
              <a:t>директора по УВР готовит аналитические отчеты по </a:t>
            </a:r>
            <a:r>
              <a:rPr lang="ru-RU" sz="3200" dirty="0" smtClean="0"/>
              <a:t>направлениям </a:t>
            </a:r>
            <a:r>
              <a:rPr lang="ru-RU" sz="3200" dirty="0"/>
              <a:t>о реализации Программы ежегодно педагогическому совету. </a:t>
            </a:r>
          </a:p>
        </p:txBody>
      </p:sp>
    </p:spTree>
    <p:extLst>
      <p:ext uri="{BB962C8B-B14F-4D97-AF65-F5344CB8AC3E}">
        <p14:creationId xmlns:p14="http://schemas.microsoft.com/office/powerpoint/2010/main" val="583081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125" y="286790"/>
            <a:ext cx="10018713" cy="802178"/>
          </a:xfrm>
        </p:spPr>
        <p:txBody>
          <a:bodyPr/>
          <a:lstStyle/>
          <a:p>
            <a:r>
              <a:rPr lang="ru-RU" dirty="0"/>
              <a:t>Задачи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8754" y="1230285"/>
            <a:ext cx="10018713" cy="2402377"/>
          </a:xfrm>
        </p:spPr>
        <p:txBody>
          <a:bodyPr>
            <a:normAutofit/>
          </a:bodyPr>
          <a:lstStyle/>
          <a:p>
            <a:r>
              <a:rPr lang="ru-RU" dirty="0" smtClean="0"/>
              <a:t>Насыщение </a:t>
            </a:r>
            <a:r>
              <a:rPr lang="ru-RU" dirty="0"/>
              <a:t>школы техническими средствами в области ИКТ, обеспечения рационального их использования с обеспечением свободного доступа к ним всех участников образовательного процесса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618909"/>
              </p:ext>
            </p:extLst>
          </p:nvPr>
        </p:nvGraphicFramePr>
        <p:xfrm>
          <a:off x="1795098" y="2925092"/>
          <a:ext cx="9133818" cy="2637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548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125" y="286790"/>
            <a:ext cx="10018713" cy="802178"/>
          </a:xfrm>
        </p:spPr>
        <p:txBody>
          <a:bodyPr/>
          <a:lstStyle/>
          <a:p>
            <a:r>
              <a:rPr lang="ru-RU" dirty="0"/>
              <a:t>Задачи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61129" y="286790"/>
            <a:ext cx="10018713" cy="4141815"/>
          </a:xfrm>
        </p:spPr>
        <p:txBody>
          <a:bodyPr>
            <a:normAutofit/>
          </a:bodyPr>
          <a:lstStyle/>
          <a:p>
            <a:r>
              <a:rPr lang="ru-RU" dirty="0" smtClean="0"/>
              <a:t>Создание </a:t>
            </a:r>
            <a:r>
              <a:rPr lang="ru-RU" dirty="0"/>
              <a:t>банка программно-педагогических средств (электронные мультимедийные учебники, контролирующие и обучающие программы по предметам, автоматизированные лабораторные практикумы, компьютерные справочники и энциклопедии и т.д.). </a:t>
            </a:r>
          </a:p>
          <a:p>
            <a:endParaRPr lang="ru-RU" dirty="0"/>
          </a:p>
        </p:txBody>
      </p:sp>
      <p:pic>
        <p:nvPicPr>
          <p:cNvPr id="1026" name="Picture 2" descr="Картинки по запросу диск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859" y="3345063"/>
            <a:ext cx="3150987" cy="315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41881125"/>
              </p:ext>
            </p:extLst>
          </p:nvPr>
        </p:nvGraphicFramePr>
        <p:xfrm>
          <a:off x="2802890" y="3243580"/>
          <a:ext cx="4921885" cy="3252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41089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0075" y="153440"/>
            <a:ext cx="10018713" cy="802178"/>
          </a:xfrm>
        </p:spPr>
        <p:txBody>
          <a:bodyPr/>
          <a:lstStyle/>
          <a:p>
            <a:r>
              <a:rPr lang="ru-RU" dirty="0"/>
              <a:t>Задачи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9594" y="955618"/>
            <a:ext cx="10018713" cy="215109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Формирование информационной культуры учащихся, педагогических и руководящих кадров,  повышение их уровня общеобразовательной и профессиональной подготовки в области современных информационных технологий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Организация </a:t>
            </a:r>
            <a:r>
              <a:rPr lang="ru-RU" dirty="0"/>
              <a:t>работы по повышению квалификации и методической поддержки учителей в области использования информационных и коммуникационных технологий в образовательном процессе.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280998920"/>
              </p:ext>
            </p:extLst>
          </p:nvPr>
        </p:nvGraphicFramePr>
        <p:xfrm>
          <a:off x="4195762" y="2895600"/>
          <a:ext cx="5286375" cy="3762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91932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125" y="286790"/>
            <a:ext cx="10018713" cy="802178"/>
          </a:xfrm>
        </p:spPr>
        <p:txBody>
          <a:bodyPr/>
          <a:lstStyle/>
          <a:p>
            <a:r>
              <a:rPr lang="ru-RU" dirty="0"/>
              <a:t>Задачи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8754" y="1230285"/>
            <a:ext cx="10018713" cy="1760565"/>
          </a:xfrm>
        </p:spPr>
        <p:txBody>
          <a:bodyPr>
            <a:normAutofit/>
          </a:bodyPr>
          <a:lstStyle/>
          <a:p>
            <a:r>
              <a:rPr lang="ru-RU" dirty="0" smtClean="0"/>
              <a:t>Возможности </a:t>
            </a:r>
            <a:r>
              <a:rPr lang="ru-RU" dirty="0"/>
              <a:t>использования </a:t>
            </a:r>
            <a:r>
              <a:rPr lang="ru-RU" dirty="0" smtClean="0"/>
              <a:t>электронного обучения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855804"/>
              </p:ext>
            </p:extLst>
          </p:nvPr>
        </p:nvGraphicFramePr>
        <p:xfrm>
          <a:off x="2579688" y="3597878"/>
          <a:ext cx="9147778" cy="3011224"/>
        </p:xfrm>
        <a:graphic>
          <a:graphicData uri="http://schemas.openxmlformats.org/drawingml/2006/table">
            <a:tbl>
              <a:tblPr/>
              <a:tblGrid>
                <a:gridCol w="2208491">
                  <a:extLst>
                    <a:ext uri="{9D8B030D-6E8A-4147-A177-3AD203B41FA5}">
                      <a16:colId xmlns:a16="http://schemas.microsoft.com/office/drawing/2014/main" val="507674268"/>
                    </a:ext>
                  </a:extLst>
                </a:gridCol>
                <a:gridCol w="4353276">
                  <a:extLst>
                    <a:ext uri="{9D8B030D-6E8A-4147-A177-3AD203B41FA5}">
                      <a16:colId xmlns:a16="http://schemas.microsoft.com/office/drawing/2014/main" val="3422000332"/>
                    </a:ext>
                  </a:extLst>
                </a:gridCol>
                <a:gridCol w="2586011">
                  <a:extLst>
                    <a:ext uri="{9D8B030D-6E8A-4147-A177-3AD203B41FA5}">
                      <a16:colId xmlns:a16="http://schemas.microsoft.com/office/drawing/2014/main" val="2819638085"/>
                    </a:ext>
                  </a:extLst>
                </a:gridCol>
              </a:tblGrid>
              <a:tr h="490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Учитель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журналов с выставленными отметками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уроков с отметками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660964"/>
                  </a:ext>
                </a:extLst>
              </a:tr>
              <a:tr h="4909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Назаренко А. О.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из 8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867852"/>
                  </a:ext>
                </a:extLst>
              </a:tr>
              <a:tr h="4909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Елубаева С. Н.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из 9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98,75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146982"/>
                  </a:ext>
                </a:extLst>
              </a:tr>
              <a:tr h="4909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Мукушева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А. Х.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из 3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96,63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637408"/>
                  </a:ext>
                </a:extLst>
              </a:tr>
              <a:tr h="4909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Шарипбаева Ш. Р.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из 8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63,66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413560"/>
                  </a:ext>
                </a:extLst>
              </a:tr>
              <a:tr h="49096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Молочкова М. В.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из 24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61,37</a:t>
                      </a:r>
                    </a:p>
                  </a:txBody>
                  <a:tcPr marL="69790" marR="7754" marT="7754" marB="0" anchor="ctr">
                    <a:lnL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371078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181600" y="266768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Отчет за период с 01.01.2017 по 31.07.2017</a:t>
            </a:r>
          </a:p>
          <a:p>
            <a:r>
              <a:rPr lang="ru-RU" dirty="0" smtClean="0"/>
              <a:t>(дата мониторинга 1</a:t>
            </a:r>
            <a:r>
              <a:rPr lang="en-US" dirty="0" smtClean="0"/>
              <a:t>2</a:t>
            </a:r>
            <a:r>
              <a:rPr lang="ru-RU" dirty="0" smtClean="0"/>
              <a:t>.04.2017)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982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125" y="286790"/>
            <a:ext cx="10018713" cy="802178"/>
          </a:xfrm>
        </p:spPr>
        <p:txBody>
          <a:bodyPr/>
          <a:lstStyle/>
          <a:p>
            <a:r>
              <a:rPr lang="ru-RU" dirty="0"/>
              <a:t>Задачи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8754" y="1230285"/>
            <a:ext cx="10018713" cy="1141440"/>
          </a:xfrm>
        </p:spPr>
        <p:txBody>
          <a:bodyPr>
            <a:normAutofit/>
          </a:bodyPr>
          <a:lstStyle/>
          <a:p>
            <a:r>
              <a:rPr lang="ru-RU" dirty="0" smtClean="0"/>
              <a:t>Создание </a:t>
            </a:r>
            <a:r>
              <a:rPr lang="ru-RU" dirty="0"/>
              <a:t>условий для взаимодействия семьи и школы через единое информационное пространство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472" t="4623" r="55161" b="5055"/>
          <a:stretch/>
        </p:blipFill>
        <p:spPr>
          <a:xfrm>
            <a:off x="3694690" y="2513042"/>
            <a:ext cx="5161936" cy="40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092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372</TotalTime>
  <Words>231</Words>
  <Application>Microsoft Office PowerPoint</Application>
  <PresentationFormat>Широкоэкранный</PresentationFormat>
  <Paragraphs>45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Corbel</vt:lpstr>
      <vt:lpstr>Параллакс</vt:lpstr>
      <vt:lpstr>Мониторинг выполнения программы информатизации школы</vt:lpstr>
      <vt:lpstr>Программа информатизации 2014 – 2017 г. </vt:lpstr>
      <vt:lpstr>Нормативная база для программы информатизации</vt:lpstr>
      <vt:lpstr>Презентация PowerPoint</vt:lpstr>
      <vt:lpstr>Задачи программы</vt:lpstr>
      <vt:lpstr>Задачи программы</vt:lpstr>
      <vt:lpstr>Задачи программы</vt:lpstr>
      <vt:lpstr>Задачи программы</vt:lpstr>
      <vt:lpstr>Задачи программы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выполнения программы информатизации школы</dc:title>
  <dc:creator>Илья Поляков</dc:creator>
  <cp:lastModifiedBy>Илья Поляков</cp:lastModifiedBy>
  <cp:revision>11</cp:revision>
  <dcterms:created xsi:type="dcterms:W3CDTF">2017-04-13T02:05:53Z</dcterms:created>
  <dcterms:modified xsi:type="dcterms:W3CDTF">2017-04-13T08:20:27Z</dcterms:modified>
</cp:coreProperties>
</file>