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401BC9D-1358-4858-92C3-2BB78BCF363D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559185E-1458-4D76-A11D-F7BF324023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7578"/>
            <a:ext cx="8568952" cy="533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endParaRPr lang="ru-RU" b="1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b="1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Школьный мониторинг</a:t>
            </a: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 - комплексное, динамическое, аналитическое отслеживание процессов, определяющих количественно - качественные изменения в объекте.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В школе педагогический мониторинг можно определить как форму организации, сбора, обработки, хранения и распространения информации о качестве предоставляемых образовательных услуг, обеспечивающих непрерывное наблюдение за их содержанием и прогнозирование дальнейшего развития, а также как систему накопления инновационного опыта.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Школьный мониторинг призван исследовать промежуточные состояния, позволяет корректировать задачи, стоящие перед педагогами, рассматривается как механизм управления развитием образовательного процесса.</a:t>
            </a:r>
            <a:endParaRPr lang="ru-RU" sz="24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82375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124537"/>
            <a:ext cx="8964488" cy="645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endParaRPr lang="ru-RU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В школе существует единая система информационно-технологического сопровождения школьного мониторинга образовательного процесса, позволяющая выявить "слабые" и "сильные" стороны учебного процесса и включает следующие направления: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оценка качества учебных программ и образовательных технологий;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dirty="0" smtClean="0">
              <a:solidFill>
                <a:srgbClr val="333333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результаты </a:t>
            </a:r>
            <a:r>
              <a:rPr lang="ru-RU" dirty="0" err="1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обученности</a:t>
            </a: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 учащихся по годам обучения и учебным предметам; тематический, итоговый контроль.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dirty="0" smtClean="0">
              <a:solidFill>
                <a:srgbClr val="333333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рейтинговая система стимулирования достижений учащихся;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dirty="0" smtClean="0">
              <a:solidFill>
                <a:srgbClr val="333333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диагностика потенциала научно-педагогического состава;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dirty="0" smtClean="0">
              <a:solidFill>
                <a:srgbClr val="333333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диагностика потенциала учащихся;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dirty="0" smtClean="0">
              <a:solidFill>
                <a:srgbClr val="333333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мониторинг качества знаний, умений, предметных и ключевых компетенций;</a:t>
            </a: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endParaRPr lang="ru-RU" sz="2400" dirty="0" smtClean="0">
              <a:solidFill>
                <a:srgbClr val="333333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мониторинг реализации программ, разработанных и внедряемых в школе;</a:t>
            </a:r>
            <a:endParaRPr lang="ru-RU" sz="2400" dirty="0">
              <a:solidFill>
                <a:srgbClr val="333333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6704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-1318453"/>
            <a:ext cx="8712968" cy="6896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endParaRPr lang="ru-RU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Информационное пространство школы объединяет всех участников образовательного процесса и позволяет автоматизировать выполнение привычных функций: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Менеджер автоматически составляет расписание, используя возможности программы "</a:t>
            </a:r>
            <a:r>
              <a:rPr lang="ru-RU" dirty="0" err="1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Финист</a:t>
            </a: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",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Директор управляет штатом сотрудников с использованием системы "Кадры",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Обмениваются с вышестоящими организациями отчетной документацией, используя шаблоны, позволяющие автоматически формировать необходимые отчеты (Паспорт школы, программное и аппаратное обеспечение, НОБД).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Учителя назначают задания, выставляют на сайте подготовленные материалы, проводят он –</a:t>
            </a:r>
            <a:r>
              <a:rPr lang="ru-RU" dirty="0" err="1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лайн</a:t>
            </a: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 уроки, проводят консультации, участвуют в работе виртуальных методических объединений, отвечают на вопросы родителей при помощи сайта школы.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Ученики могут выполнять задания в режимах </a:t>
            </a:r>
            <a:r>
              <a:rPr lang="ru-RU" dirty="0" err="1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on</a:t>
            </a: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- и </a:t>
            </a:r>
            <a:r>
              <a:rPr lang="ru-RU" dirty="0" err="1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off-line</a:t>
            </a: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 , консультироваться, участвовать в совместных проектах, вести рейтинг знаний.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Родители имеют возможность следить за учебой своих детей.</a:t>
            </a:r>
            <a:endParaRPr lang="ru-RU" sz="24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4873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80922"/>
            <a:ext cx="8352928" cy="3767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endParaRPr lang="ru-RU" b="1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b="1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Оценка качества учебных программ и образовательных технологий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База данных школы по данному направлению мониторинга наполнена следующими документами: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Устав ОУ. Программа развития. План работы школы.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Рабочие учебные планы на текущий год (архивы учебных планов прошлых лет).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Государственные программы. Авторские и адаптированные программы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Отчеты данных мониторинга по предметам в таблицах и графиках за текущий учебный год и в динамике за несколько лет обучения.</a:t>
            </a:r>
            <a:endParaRPr lang="ru-RU" sz="24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07356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05041"/>
            <a:ext cx="8208912" cy="5055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endParaRPr lang="ru-RU" b="1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b="1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Мониторинг успеваемости и качества успеваемости учащихся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В практике школы используются следующие методики диагностики результативности работы учителя и образовательного учреждения, основанные на количественно-качественных показателях, выраженных в баллах: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Успеваемость в % от общего количества учащихся;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Качество успеваемости по количеству "4" и "5" по образовательным областям; по параллелям; по классам; по учителям;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Итоги контрольных срезов (нулевой, полугодовой и годовой)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Средний балл ЕНТ; ВОУД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Итоги итоговой и государственной аттестации учащихся, промежуточной аттестации</a:t>
            </a:r>
            <a:endParaRPr lang="ru-RU" sz="24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7673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-1408221"/>
            <a:ext cx="8280920" cy="8551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endParaRPr lang="ru-RU" b="1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b="1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Диагностика качества потенциала научно-педагогического состава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Объектом диагностики деятельности учителя могут быть уровень его профессиональной компетентности, степень коммуникабельности, и другие, социально значимые для педагога качества, уровень рефлексии, степень технологической грамотности.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Базовыми данными </a:t>
            </a:r>
            <a:r>
              <a:rPr lang="ru-RU" dirty="0" err="1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внутришкольного</a:t>
            </a: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 мониторинга педагогической деятельности служат: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Оперативные данные результатов мониторинга;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Сравнительный анализ показателей образовательного процесса по контрольным точкам и их динамика (по предмету, по результатам итоговой аттестации, различного рода итогов внешнего контроля):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Самоанализ педагогической деятельности работника по итогам года или к аттестации;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"Портфолио" педагогического работника;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Анализ результатов итоговых, аттестационных, </a:t>
            </a:r>
            <a:r>
              <a:rPr lang="ru-RU" dirty="0" err="1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срезовых</a:t>
            </a: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 работ по предмету;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Анализ результативности участия в конкурсах для учителей и активности работы в городском методическом объединении или в творческих группах учителей.</a:t>
            </a:r>
            <a:r>
              <a:rPr lang="ru-RU" sz="2400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 </a:t>
            </a:r>
          </a:p>
          <a:p>
            <a:pPr>
              <a:spcAft>
                <a:spcPts val="675"/>
              </a:spcAft>
            </a:pPr>
            <a:r>
              <a:rPr lang="ru-RU" sz="1600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Отчеты методических объединений.</a:t>
            </a:r>
            <a:endParaRPr lang="ru-RU" sz="16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sz="24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09864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-951686"/>
            <a:ext cx="8640960" cy="6440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75"/>
              </a:spcAft>
            </a:pPr>
            <a:endParaRPr lang="ru-RU" b="1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>
              <a:solidFill>
                <a:srgbClr val="333333"/>
              </a:solidFill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endParaRPr lang="ru-RU" b="1" dirty="0" smtClean="0">
              <a:solidFill>
                <a:srgbClr val="333333"/>
              </a:solidFill>
              <a:effectLst/>
              <a:latin typeface="Helvetica"/>
              <a:ea typeface="Times New Roman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b="1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Мониторинг качества знаний, умений, компетенций: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err="1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Компетентностный</a:t>
            </a: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 подход в обучении сосредотачивается на том, чтобы не увеличить объем информированности человека в различных предметных областях, а помочь самостоятельно решать проблемы в незнакомых ситуациях.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Необходимость обучения подобным качествам (компетенциям), по существу, и является ответом образования на вызовы современного общества, которое характеризуется все возрастающей сложностью и динамизмом.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Формирование функциональной грамотности, которая помогает ориентироваться в новых ситуациях профессиональной, личной и общественной жизни, достигая поставленных целей - стали сегодня основной задачей педагогического коллектива. </a:t>
            </a:r>
            <a:endParaRPr lang="ru-RU" sz="2400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Но здесь есть одна очень важная вещь – мотивация учащихся. По результатам психолого - педагогических исследований уровень мотивации учащихся школы очень низкий.</a:t>
            </a:r>
            <a:endParaRPr lang="ru-RU" sz="2400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6639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-3303612"/>
            <a:ext cx="8568952" cy="1000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ru-RU" b="1" dirty="0" smtClean="0">
              <a:effectLst/>
              <a:latin typeface="Arial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b="1" dirty="0">
              <a:latin typeface="Arial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b="1" dirty="0" smtClean="0">
              <a:effectLst/>
              <a:latin typeface="Arial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b="1" dirty="0">
              <a:latin typeface="Arial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b="1" dirty="0" smtClean="0">
              <a:effectLst/>
              <a:latin typeface="Arial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b="1" dirty="0">
              <a:latin typeface="Arial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b="1" dirty="0" smtClean="0">
              <a:effectLst/>
              <a:latin typeface="Arial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b="1" dirty="0">
              <a:latin typeface="Arial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/>
                <a:ea typeface="Times New Roman"/>
                <a:cs typeface="Times New Roman"/>
              </a:rPr>
              <a:t>Проблемная тема школы (2012– 2017 уч. год):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      Формирование ключевых компетенций учащихся через развитие мотивационной сферы участников 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образовательного процесса в условиях  формирующейся  новой образовательной среды.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/>
                <a:ea typeface="Times New Roman"/>
                <a:cs typeface="Times New Roman"/>
              </a:rPr>
              <a:t> Методическая тема (2012– 2013 уч. год):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effectLst/>
                <a:latin typeface="Arial"/>
                <a:ea typeface="Times New Roman"/>
                <a:cs typeface="Times New Roman"/>
              </a:rPr>
              <a:t>	</a:t>
            </a: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Обеспечение продуктивного образовательного процесса на основе реализации основных принципов </a:t>
            </a:r>
            <a:r>
              <a:rPr lang="ru-RU" b="1" i="1" dirty="0" err="1" smtClean="0">
                <a:effectLst/>
                <a:latin typeface="Times New Roman"/>
                <a:ea typeface="Times New Roman"/>
                <a:cs typeface="Times New Roman"/>
              </a:rPr>
              <a:t>компетентностного</a:t>
            </a: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 подхода в образовательном процессе.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/>
                <a:ea typeface="Times New Roman"/>
                <a:cs typeface="Times New Roman"/>
              </a:rPr>
              <a:t> Методическая тема (2013-2014, 2014– 2015 уч. год):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effectLst/>
                <a:latin typeface="Arial"/>
                <a:ea typeface="Times New Roman"/>
                <a:cs typeface="Times New Roman"/>
              </a:rPr>
              <a:t>	</a:t>
            </a: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Обеспечение продуктивного образовательного процесса на основе развития мотивов профессиональной творческой деятельности, убеждений учителя, адекватных задачам развития школы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dirty="0" smtClean="0">
                <a:effectLst/>
                <a:latin typeface="Arial"/>
                <a:ea typeface="Times New Roman"/>
                <a:cs typeface="Times New Roman"/>
              </a:rPr>
              <a:t>Методическая тема (2015– 2016 уч. год):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effectLst/>
                <a:latin typeface="Arial"/>
                <a:ea typeface="Times New Roman"/>
                <a:cs typeface="Times New Roman"/>
              </a:rPr>
              <a:t>	</a:t>
            </a: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Интерактивные методы обучения как условие формирования функциональной грамотности на основе развития мотивационной сферы участников образовательного процесса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Arial"/>
                <a:ea typeface="Times New Roman"/>
                <a:cs typeface="Times New Roman"/>
              </a:rPr>
              <a:t> Методическая тема (2016– 2017 уч. год):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effectLst/>
                <a:latin typeface="Arial"/>
                <a:ea typeface="Times New Roman"/>
                <a:cs typeface="Times New Roman"/>
              </a:rPr>
              <a:t>	</a:t>
            </a: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Создание целостной системы работы с одаренными детьми в условиях школы с лицейскими классами, классами с углубленным изучением отдельных предметов.</a:t>
            </a:r>
            <a:r>
              <a:rPr lang="ru-RU" b="1" i="1" dirty="0" smtClean="0">
                <a:effectLst/>
                <a:latin typeface="Arial"/>
                <a:ea typeface="Times New Roman"/>
                <a:cs typeface="Times New Roman"/>
              </a:rPr>
              <a:t> </a:t>
            </a:r>
            <a:endParaRPr lang="ru-RU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675"/>
              </a:spcAft>
            </a:pPr>
            <a:r>
              <a:rPr lang="ru-RU" sz="1400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 </a:t>
            </a:r>
            <a:endParaRPr lang="ru-RU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42977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</TotalTime>
  <Words>642</Words>
  <Application>Microsoft Office PowerPoint</Application>
  <PresentationFormat>Экран (4:3)</PresentationFormat>
  <Paragraphs>97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Савченко</dc:creator>
  <cp:lastModifiedBy>Савченко</cp:lastModifiedBy>
  <cp:revision>8</cp:revision>
  <dcterms:created xsi:type="dcterms:W3CDTF">2017-04-12T07:08:00Z</dcterms:created>
  <dcterms:modified xsi:type="dcterms:W3CDTF">2017-04-12T07:25:24Z</dcterms:modified>
</cp:coreProperties>
</file>