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sldIdLst>
    <p:sldId id="256" r:id="rId2"/>
    <p:sldId id="257" r:id="rId3"/>
    <p:sldId id="263" r:id="rId4"/>
    <p:sldId id="258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0"/>
  </p:normalViewPr>
  <p:slideViewPr>
    <p:cSldViewPr snapToGrid="0" snapToObjects="1" showGuides="1">
      <p:cViewPr varScale="1">
        <p:scale>
          <a:sx n="74" d="100"/>
          <a:sy n="74" d="100"/>
        </p:scale>
        <p:origin x="732" y="60"/>
      </p:cViewPr>
      <p:guideLst>
        <p:guide orient="horz" pos="5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2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401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89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545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94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95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7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2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7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0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5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2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01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8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8593" y="2228627"/>
            <a:ext cx="5473874" cy="1834220"/>
          </a:xfrm>
        </p:spPr>
        <p:txBody>
          <a:bodyPr/>
          <a:lstStyle/>
          <a:p>
            <a:pPr algn="ctr"/>
            <a:r>
              <a:rPr lang="kk-KZ" dirty="0" smtClean="0">
                <a:latin typeface="Arial" charset="0"/>
                <a:ea typeface="Arial" charset="0"/>
                <a:cs typeface="Arial" charset="0"/>
              </a:rPr>
              <a:t>Қамқоршылық кеңестері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hape 119"/>
          <p:cNvSpPr/>
          <p:nvPr/>
        </p:nvSpPr>
        <p:spPr>
          <a:xfrm>
            <a:off x="3228453" y="524012"/>
            <a:ext cx="3647665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>
                <a:solidFill>
                  <a:srgbClr val="53585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sz="2000" dirty="0" smtClean="0">
                <a:solidFill>
                  <a:schemeClr val="tx1"/>
                </a:solidFill>
              </a:rPr>
              <a:t>Қазақстан Республикасы </a:t>
            </a:r>
          </a:p>
          <a:p>
            <a:r>
              <a:rPr lang="kk-KZ" sz="2000" dirty="0" smtClean="0">
                <a:solidFill>
                  <a:schemeClr val="tx1"/>
                </a:solidFill>
              </a:rPr>
              <a:t>Білім және ғылым министрлігі</a:t>
            </a:r>
            <a:endParaRPr sz="2000" dirty="0">
              <a:solidFill>
                <a:schemeClr val="tx1"/>
              </a:solidFill>
            </a:endParaRPr>
          </a:p>
        </p:txBody>
      </p:sp>
      <p:pic>
        <p:nvPicPr>
          <p:cNvPr id="5" name="лого-МОН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62283" y="0"/>
            <a:ext cx="1766170" cy="1766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618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27" y="1542835"/>
            <a:ext cx="5573011" cy="7321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rebuchet MS" charset="0"/>
                <a:ea typeface="Trebuchet MS" charset="0"/>
                <a:cs typeface="Trebuchet MS" charset="0"/>
              </a:rPr>
              <a:t>Қамқоршылық кеңестері</a:t>
            </a:r>
            <a:endParaRPr lang="ru-RU" b="1" dirty="0"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29" y="2449837"/>
            <a:ext cx="7326654" cy="24478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Қамқоршылық кеңестері</a:t>
            </a:r>
            <a:r>
              <a:rPr lang="ru-RU" dirty="0"/>
              <a:t> - </a:t>
            </a:r>
            <a:r>
              <a:rPr lang="ru-RU" dirty="0" smtClean="0"/>
              <a:t>қоғамның білім саласын басқаруға қатысу формаларының бірі. Бұл білім саласын, не болмаса нақты бір білім беру мекемесін дамытуға мүдделі адамдарды ерікті негізде біріктіретін мемлекеттік емес, коммерциялық емес, қоғамдық ұйым</a:t>
            </a:r>
            <a:r>
              <a:rPr lang="ru-RU" dirty="0"/>
              <a:t>. Қамқоршылық </a:t>
            </a:r>
            <a:r>
              <a:rPr lang="ru-RU" dirty="0" smtClean="0"/>
              <a:t>кеңестері – тек қолдау мен қаржыландыру ғана емес, білім беру ұйымдарының, ең маңыздысы – азаматтық қоғамның билікпен диалог құру құралы</a:t>
            </a:r>
            <a:r>
              <a:rPr lang="ru-RU" dirty="0"/>
              <a:t>. Қамқоршылық </a:t>
            </a:r>
            <a:r>
              <a:rPr lang="ru-RU" dirty="0" smtClean="0"/>
              <a:t>кеңесінің құқықтық статусы екі түрде орнатылуы мүмкін: ол заңды тұлғаны құру </a:t>
            </a:r>
            <a:r>
              <a:rPr lang="ru-RU" dirty="0" err="1" smtClean="0"/>
              <a:t>жолымен</a:t>
            </a:r>
            <a:r>
              <a:rPr lang="ru-RU" dirty="0" smtClean="0"/>
              <a:t> де, құрмай-ақ та </a:t>
            </a:r>
            <a:r>
              <a:rPr lang="ru-RU" dirty="0" smtClean="0"/>
              <a:t>қызмет  жасай алады.</a:t>
            </a:r>
            <a:endParaRPr lang="ru-RU" dirty="0"/>
          </a:p>
          <a:p>
            <a:pPr marL="0" indent="0">
              <a:buNone/>
            </a:pP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9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26" y="1542835"/>
            <a:ext cx="8165899" cy="7321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Қамқоршылық </a:t>
            </a:r>
            <a:r>
              <a:rPr lang="ru-RU" b="1" dirty="0" smtClean="0"/>
              <a:t>кеңестерінің мақсаттары</a:t>
            </a:r>
            <a:r>
              <a:rPr lang="en-US" dirty="0" smtClean="0"/>
              <a:t>: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29" y="2691685"/>
            <a:ext cx="7326654" cy="1828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Білім беру ұйымына қолдау көрсету. Атап айтқанда, оның жарғылық функцияларының іске асырылуына, қаржылық қолдауды қамсыздандыруда, материалдық-техникалық базасының нығаюына септесу, сондай-ақ, оның қызметіне қоғамдық бақылау жүргізу.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3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8667" y="1282150"/>
            <a:ext cx="7987629" cy="1198004"/>
          </a:xfrm>
        </p:spPr>
        <p:txBody>
          <a:bodyPr>
            <a:normAutofit/>
          </a:bodyPr>
          <a:lstStyle/>
          <a:p>
            <a:r>
              <a:rPr lang="ru-RU" b="1" dirty="0"/>
              <a:t>Қамқоршылық </a:t>
            </a:r>
            <a:r>
              <a:rPr lang="ru-RU" b="1" dirty="0" smtClean="0"/>
              <a:t>кеңесі жұмысының бағыттары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3077" y="2775514"/>
            <a:ext cx="8777120" cy="3750546"/>
          </a:xfrm>
        </p:spPr>
        <p:txBody>
          <a:bodyPr>
            <a:normAutofit/>
          </a:bodyPr>
          <a:lstStyle/>
          <a:p>
            <a:r>
              <a:rPr lang="ru-RU" dirty="0" smtClean="0"/>
              <a:t>Білім беру ұйымының білім беру, әлеуметтік-мәдени, сауықтыру, дамыту бағыттарындағы іс-шараларды ұйымдастыруға көмек көрсету </a:t>
            </a:r>
          </a:p>
          <a:p>
            <a:r>
              <a:rPr lang="ru-RU" dirty="0" smtClean="0"/>
              <a:t>Әлеуметтік </a:t>
            </a:r>
            <a:r>
              <a:rPr lang="ru-RU" dirty="0"/>
              <a:t>тұрғыдан әлсіз </a:t>
            </a:r>
            <a:r>
              <a:rPr lang="ru-RU" dirty="0" smtClean="0"/>
              <a:t>қамтылған отбасыларынан шыққан оқушылардың тұрмыстық жағдайлары мен жұмыспен қамтылуын жақсарту </a:t>
            </a:r>
          </a:p>
          <a:p>
            <a:r>
              <a:rPr lang="ru-RU" dirty="0" smtClean="0"/>
              <a:t>Білім беру ұйымының қызметіндегі кемшіліктерді жоюға бағытталған ұсыныстарды енгізу </a:t>
            </a:r>
          </a:p>
          <a:p>
            <a:r>
              <a:rPr lang="ru-RU" dirty="0" smtClean="0"/>
              <a:t>Білім беру ұйымы басшылығының Қамқоршылық кеңесі </a:t>
            </a:r>
            <a:r>
              <a:rPr lang="ru-RU" dirty="0" smtClean="0"/>
              <a:t>алдындағы есебін </a:t>
            </a:r>
            <a:r>
              <a:rPr lang="ru-RU" dirty="0" err="1" smtClean="0"/>
              <a:t>тыңдап</a:t>
            </a:r>
            <a:r>
              <a:rPr lang="ru-RU" dirty="0" smtClean="0"/>
              <a:t>-қабылдау.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8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365" y="2836112"/>
            <a:ext cx="8596668" cy="3576332"/>
          </a:xfrm>
        </p:spPr>
        <p:txBody>
          <a:bodyPr>
            <a:normAutofit/>
          </a:bodyPr>
          <a:lstStyle/>
          <a:p>
            <a:r>
              <a:rPr lang="ru-RU" dirty="0" smtClean="0"/>
              <a:t>Жергілікті атқарушы және құқық қорғау органдарының өкілдері представители </a:t>
            </a:r>
            <a:r>
              <a:rPr lang="ru-RU" dirty="0"/>
              <a:t>иных организаций образования</a:t>
            </a:r>
          </a:p>
          <a:p>
            <a:r>
              <a:rPr lang="ru-RU" dirty="0" smtClean="0"/>
              <a:t>Жұмыс берушілер мен әлеуметтік серіктестер өкілдері </a:t>
            </a:r>
          </a:p>
          <a:p>
            <a:r>
              <a:rPr lang="ru-RU" dirty="0" smtClean="0"/>
              <a:t>Коммерциялық емес ұйымдардың өкілдері </a:t>
            </a:r>
          </a:p>
          <a:p>
            <a:r>
              <a:rPr lang="ru-RU" dirty="0" smtClean="0"/>
              <a:t>Білім беру мекемесінің әрбір сыныптары қатарынан ата-аналар комитеті ұсынған бір-бір ата-ана немесе заңды өкіл </a:t>
            </a:r>
            <a:endParaRPr lang="ru-RU" dirty="0"/>
          </a:p>
          <a:p>
            <a:r>
              <a:rPr lang="ru-RU" dirty="0" smtClean="0"/>
              <a:t>Қайырымдылық жасаушылар </a:t>
            </a:r>
            <a:r>
              <a:rPr lang="ru-RU" dirty="0"/>
              <a:t>(</a:t>
            </a:r>
            <a:r>
              <a:rPr lang="ru-RU" dirty="0" smtClean="0"/>
              <a:t>спонсорлар)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1007199"/>
            <a:ext cx="6612814" cy="1184855"/>
          </a:xfrm>
        </p:spPr>
        <p:txBody>
          <a:bodyPr>
            <a:noAutofit/>
          </a:bodyPr>
          <a:lstStyle/>
          <a:p>
            <a:r>
              <a:rPr lang="ru-RU" b="1" dirty="0" smtClean="0"/>
              <a:t>Қамқоршылық кеңесінің құрамына кімдер болуы мүмкін 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56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23636"/>
            <a:ext cx="8596668" cy="3839379"/>
          </a:xfrm>
        </p:spPr>
        <p:txBody>
          <a:bodyPr>
            <a:normAutofit/>
          </a:bodyPr>
          <a:lstStyle/>
          <a:p>
            <a:r>
              <a:rPr lang="ru-RU" dirty="0" smtClean="0"/>
              <a:t>Білім беру </a:t>
            </a:r>
            <a:r>
              <a:rPr lang="ru-RU" dirty="0" smtClean="0"/>
              <a:t>ұйымын дамытудың басым бағыттары бойынша ұсыныстар дайындау</a:t>
            </a:r>
            <a:endParaRPr lang="ru-RU" dirty="0"/>
          </a:p>
          <a:p>
            <a:r>
              <a:rPr lang="ru-RU" dirty="0" smtClean="0"/>
              <a:t>Қайырымдылық көмек тарту және білім беру ұйымының оны жұмсау мен мақсатты бөлу жөніндегі шешімдерін мақұлдау </a:t>
            </a:r>
          </a:p>
          <a:p>
            <a:r>
              <a:rPr lang="ru-RU" dirty="0"/>
              <a:t>Білім беру ұйымы қызметіндегі Қамқоршылық кеңесінің </a:t>
            </a:r>
            <a:r>
              <a:rPr lang="ru-RU" dirty="0" smtClean="0"/>
              <a:t>айқындаған </a:t>
            </a:r>
            <a:r>
              <a:rPr lang="ru-RU" dirty="0" smtClean="0"/>
              <a:t>кемшіліктерді жою жөніндегі ұсыныстарды енгізу </a:t>
            </a:r>
          </a:p>
          <a:p>
            <a:r>
              <a:rPr lang="ru-RU" dirty="0" smtClean="0"/>
              <a:t>Білім беру ұйымы басшысының мекеме қызметі бойынша есебін (қайырымдылық көмектің жұмсалуы, жетім және ата-ана қамқорлығынсыз қалған балалардың жағдайлары жөнінде, т.с.с.) тыңдау</a:t>
            </a:r>
            <a:endParaRPr lang="ru-RU" dirty="0"/>
          </a:p>
          <a:p>
            <a:r>
              <a:rPr lang="ru-RU" dirty="0" smtClean="0"/>
              <a:t>Білім беру ұйымының оқушылары мен тәрбиеленушілеріне жасалған жағдаймен таныс болу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894468"/>
            <a:ext cx="5350447" cy="102572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Қамқоршылар</a:t>
            </a:r>
            <a:r>
              <a:rPr lang="ru-RU" b="1" dirty="0" smtClean="0"/>
              <a:t> кеңесінің </a:t>
            </a:r>
            <a:r>
              <a:rPr lang="ru-RU" b="1" dirty="0" err="1" smtClean="0"/>
              <a:t>функциялары</a:t>
            </a:r>
            <a:r>
              <a:rPr lang="ru-RU" b="1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6858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528</TotalTime>
  <Words>223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Қамқоршылық кеңестері</vt:lpstr>
      <vt:lpstr>Қамқоршылық кеңестері</vt:lpstr>
      <vt:lpstr>Қамқоршылық кеңестерінің мақсаттары: </vt:lpstr>
      <vt:lpstr>Қамқоршылық кеңесі жұмысының бағыттары:</vt:lpstr>
      <vt:lpstr>Қамқоршылық кеңесінің құрамына кімдер болуы мүмкін :</vt:lpstr>
      <vt:lpstr>Қамқоршылар кеңесінің функциялары: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Попечительские  советы</dc:title>
  <dc:creator>Пользователь Microsoft Office</dc:creator>
  <cp:lastModifiedBy>Рауан Сыдыков</cp:lastModifiedBy>
  <cp:revision>23</cp:revision>
  <dcterms:created xsi:type="dcterms:W3CDTF">2017-04-27T05:42:44Z</dcterms:created>
  <dcterms:modified xsi:type="dcterms:W3CDTF">2017-05-05T06:52:50Z</dcterms:modified>
</cp:coreProperties>
</file>