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8"/>
  </p:notesMasterIdLst>
  <p:sldIdLst>
    <p:sldId id="256" r:id="rId2"/>
    <p:sldId id="257" r:id="rId3"/>
    <p:sldId id="269" r:id="rId4"/>
    <p:sldId id="270" r:id="rId5"/>
    <p:sldId id="271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</p:sldIdLst>
  <p:sldSz cx="9144000" cy="6858000" type="screen4x3"/>
  <p:notesSz cx="6858000" cy="9144000"/>
  <p:defaultTextStyle>
    <a:defPPr>
      <a:defRPr lang="kk-K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39" autoAdjust="0"/>
    <p:restoredTop sz="94660" autoAdjust="0"/>
  </p:normalViewPr>
  <p:slideViewPr>
    <p:cSldViewPr>
      <p:cViewPr varScale="1">
        <p:scale>
          <a:sx n="74" d="100"/>
          <a:sy n="74" d="100"/>
        </p:scale>
        <p:origin x="-126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FD6680-7187-42B7-BAF4-1931F5A0788B}" type="datetimeFigureOut">
              <a:rPr lang="ru-RU" smtClean="0"/>
              <a:t>17.11.2016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D676C-11B0-40B6-AA27-359AB2CFC9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141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D676C-11B0-40B6-AA27-359AB2CFC9B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6178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C037C7C-C719-4C11-A4B7-839F7ECA0A02}" type="datetimeFigureOut">
              <a:rPr lang="kk-KZ" smtClean="0"/>
              <a:t>17-қар-16</a:t>
            </a:fld>
            <a:endParaRPr lang="kk-KZ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C4771FD-8C78-4E6C-A770-173AF3264FD4}" type="slidenum">
              <a:rPr lang="kk-KZ" smtClean="0"/>
              <a:t>‹#›</a:t>
            </a:fld>
            <a:endParaRPr lang="kk-KZ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kk-KZ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37C7C-C719-4C11-A4B7-839F7ECA0A02}" type="datetimeFigureOut">
              <a:rPr lang="kk-KZ" smtClean="0"/>
              <a:t>17-қар-16</a:t>
            </a:fld>
            <a:endParaRPr lang="kk-K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k-K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771FD-8C78-4E6C-A770-173AF3264FD4}" type="slidenum">
              <a:rPr lang="kk-KZ" smtClean="0"/>
              <a:t>‹#›</a:t>
            </a:fld>
            <a:endParaRPr lang="kk-K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37C7C-C719-4C11-A4B7-839F7ECA0A02}" type="datetimeFigureOut">
              <a:rPr lang="kk-KZ" smtClean="0"/>
              <a:t>17-қар-16</a:t>
            </a:fld>
            <a:endParaRPr lang="kk-K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k-K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C4771FD-8C78-4E6C-A770-173AF3264FD4}" type="slidenum">
              <a:rPr lang="kk-KZ" smtClean="0"/>
              <a:t>‹#›</a:t>
            </a:fld>
            <a:endParaRPr lang="kk-K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37C7C-C719-4C11-A4B7-839F7ECA0A02}" type="datetimeFigureOut">
              <a:rPr lang="kk-KZ" smtClean="0"/>
              <a:t>17-қар-16</a:t>
            </a:fld>
            <a:endParaRPr lang="kk-K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k-K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771FD-8C78-4E6C-A770-173AF3264FD4}" type="slidenum">
              <a:rPr lang="kk-KZ" smtClean="0"/>
              <a:t>‹#›</a:t>
            </a:fld>
            <a:endParaRPr lang="kk-KZ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C037C7C-C719-4C11-A4B7-839F7ECA0A02}" type="datetimeFigureOut">
              <a:rPr lang="kk-KZ" smtClean="0"/>
              <a:t>17-қар-16</a:t>
            </a:fld>
            <a:endParaRPr lang="kk-K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C4771FD-8C78-4E6C-A770-173AF3264FD4}" type="slidenum">
              <a:rPr lang="kk-KZ" smtClean="0"/>
              <a:t>‹#›</a:t>
            </a:fld>
            <a:endParaRPr lang="kk-K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k-KZ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37C7C-C719-4C11-A4B7-839F7ECA0A02}" type="datetimeFigureOut">
              <a:rPr lang="kk-KZ" smtClean="0"/>
              <a:t>17-қар-16</a:t>
            </a:fld>
            <a:endParaRPr lang="kk-K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k-K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771FD-8C78-4E6C-A770-173AF3264FD4}" type="slidenum">
              <a:rPr lang="kk-KZ" smtClean="0"/>
              <a:t>‹#›</a:t>
            </a:fld>
            <a:endParaRPr lang="kk-KZ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37C7C-C719-4C11-A4B7-839F7ECA0A02}" type="datetimeFigureOut">
              <a:rPr lang="kk-KZ" smtClean="0"/>
              <a:t>17-қар-16</a:t>
            </a:fld>
            <a:endParaRPr lang="kk-K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k-K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771FD-8C78-4E6C-A770-173AF3264FD4}" type="slidenum">
              <a:rPr lang="kk-KZ" smtClean="0"/>
              <a:t>‹#›</a:t>
            </a:fld>
            <a:endParaRPr lang="kk-K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37C7C-C719-4C11-A4B7-839F7ECA0A02}" type="datetimeFigureOut">
              <a:rPr lang="kk-KZ" smtClean="0"/>
              <a:t>17-қар-16</a:t>
            </a:fld>
            <a:endParaRPr lang="kk-K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k-K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771FD-8C78-4E6C-A770-173AF3264FD4}" type="slidenum">
              <a:rPr lang="kk-KZ" smtClean="0"/>
              <a:t>‹#›</a:t>
            </a:fld>
            <a:endParaRPr lang="kk-K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37C7C-C719-4C11-A4B7-839F7ECA0A02}" type="datetimeFigureOut">
              <a:rPr lang="kk-KZ" smtClean="0"/>
              <a:t>17-қар-16</a:t>
            </a:fld>
            <a:endParaRPr lang="kk-K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k-K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771FD-8C78-4E6C-A770-173AF3264FD4}" type="slidenum">
              <a:rPr lang="kk-KZ" smtClean="0"/>
              <a:t>‹#›</a:t>
            </a:fld>
            <a:endParaRPr lang="kk-K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37C7C-C719-4C11-A4B7-839F7ECA0A02}" type="datetimeFigureOut">
              <a:rPr lang="kk-KZ" smtClean="0"/>
              <a:t>17-қар-16</a:t>
            </a:fld>
            <a:endParaRPr lang="kk-K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k-K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C4771FD-8C78-4E6C-A770-173AF3264FD4}" type="slidenum">
              <a:rPr lang="kk-KZ" smtClean="0"/>
              <a:t>‹#›</a:t>
            </a:fld>
            <a:endParaRPr lang="kk-KZ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37C7C-C719-4C11-A4B7-839F7ECA0A02}" type="datetimeFigureOut">
              <a:rPr lang="kk-KZ" smtClean="0"/>
              <a:t>17-қар-16</a:t>
            </a:fld>
            <a:endParaRPr lang="kk-K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k-K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771FD-8C78-4E6C-A770-173AF3264FD4}" type="slidenum">
              <a:rPr lang="kk-KZ" smtClean="0"/>
              <a:t>‹#›</a:t>
            </a:fld>
            <a:endParaRPr lang="kk-K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CC037C7C-C719-4C11-A4B7-839F7ECA0A02}" type="datetimeFigureOut">
              <a:rPr lang="kk-KZ" smtClean="0"/>
              <a:t>17-қар-16</a:t>
            </a:fld>
            <a:endParaRPr lang="kk-K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kk-K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6C4771FD-8C78-4E6C-A770-173AF3264FD4}" type="slidenum">
              <a:rPr lang="kk-KZ" smtClean="0"/>
              <a:t>‹#›</a:t>
            </a:fld>
            <a:endParaRPr lang="kk-K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tengrinews.kz/zakon/site/index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tengrinews.kz/zakon/site/index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84584" y="332656"/>
            <a:ext cx="7543800" cy="4391744"/>
          </a:xfrm>
        </p:spPr>
        <p:txBody>
          <a:bodyPr>
            <a:normAutofit/>
          </a:bodyPr>
          <a:lstStyle/>
          <a:p>
            <a:pPr fontAlgn="base"/>
            <a:r>
              <a:rPr lang="ru-RU" dirty="0"/>
              <a:t>Аттестация педагогических работников 2016-2017</a:t>
            </a:r>
            <a:endParaRPr lang="kk-KZ" dirty="0"/>
          </a:p>
        </p:txBody>
      </p:sp>
    </p:spTree>
    <p:extLst>
      <p:ext uri="{BB962C8B-B14F-4D97-AF65-F5344CB8AC3E}">
        <p14:creationId xmlns:p14="http://schemas.microsoft.com/office/powerpoint/2010/main" val="1580533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kk-KZ" dirty="0"/>
              <a:t>     </a:t>
            </a:r>
            <a:r>
              <a:rPr lang="ru-RU" dirty="0"/>
              <a:t> 16. Аттестация педагогических работников </a:t>
            </a:r>
            <a:r>
              <a:rPr lang="ru-RU"/>
              <a:t>осуществляется </a:t>
            </a:r>
            <a:r>
              <a:rPr lang="ru-RU" smtClean="0"/>
              <a:t>одно этапно </a:t>
            </a:r>
            <a:r>
              <a:rPr lang="ru-RU" dirty="0"/>
              <a:t>путем комплексного аналитического обобщения итогов деятельности педагогического работника согласно квалификационным характеристикам должностей педагогических работников. При этом определяются:</a:t>
            </a:r>
            <a:br>
              <a:rPr lang="ru-RU" dirty="0"/>
            </a:br>
            <a:r>
              <a:rPr lang="kk-KZ" dirty="0"/>
              <a:t>     </a:t>
            </a:r>
            <a:r>
              <a:rPr lang="ru-RU" dirty="0"/>
              <a:t> 1) выполнение государственных общеобязательных стандартов соответствующего уровня образования;</a:t>
            </a:r>
            <a:br>
              <a:rPr lang="ru-RU" dirty="0"/>
            </a:br>
            <a:r>
              <a:rPr lang="kk-KZ" dirty="0"/>
              <a:t>     </a:t>
            </a:r>
            <a:r>
              <a:rPr lang="ru-RU" dirty="0"/>
              <a:t> 2) соблюдение квалификационных требований, предъявляемых к уровню квалификации педагогического работника, в соответствии с заявленной квалификационной категорией;</a:t>
            </a:r>
            <a:br>
              <a:rPr lang="ru-RU" dirty="0"/>
            </a:br>
            <a:r>
              <a:rPr lang="kk-KZ" dirty="0"/>
              <a:t>     </a:t>
            </a:r>
            <a:r>
              <a:rPr lang="ru-RU" dirty="0"/>
              <a:t> 3) выполнение в своей профессиональной деятельности требований нормативных правовых актов Республики Казахстан в области образования.</a:t>
            </a:r>
            <a:br>
              <a:rPr lang="ru-RU" dirty="0"/>
            </a:br>
            <a:r>
              <a:rPr lang="kk-KZ" dirty="0"/>
              <a:t>     </a:t>
            </a:r>
            <a:r>
              <a:rPr lang="ru-RU" dirty="0"/>
              <a:t> 17. Педагогический работник проходит аттестацию на присвоение (подтверждение) квалификационных категорий в соответствии со</a:t>
            </a:r>
            <a:r>
              <a:rPr lang="kk-KZ" dirty="0"/>
              <a:t> </a:t>
            </a:r>
            <a:r>
              <a:rPr lang="ru-RU" dirty="0"/>
              <a:t>статьей 51 Закона.</a:t>
            </a:r>
            <a:br>
              <a:rPr lang="ru-RU" dirty="0"/>
            </a:br>
            <a:endParaRPr lang="kk-KZ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 </a:t>
            </a:r>
            <a:r>
              <a:rPr lang="ru-RU" b="1" dirty="0" smtClean="0"/>
              <a:t> </a:t>
            </a:r>
            <a:r>
              <a:rPr lang="ru-RU" b="1" dirty="0"/>
              <a:t>Проведение аттестации</a:t>
            </a:r>
            <a:endParaRPr lang="kk-KZ" dirty="0"/>
          </a:p>
        </p:txBody>
      </p:sp>
    </p:spTree>
    <p:extLst>
      <p:ext uri="{BB962C8B-B14F-4D97-AF65-F5344CB8AC3E}">
        <p14:creationId xmlns:p14="http://schemas.microsoft.com/office/powerpoint/2010/main" val="2645569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412776"/>
            <a:ext cx="8407893" cy="4407408"/>
          </a:xfrm>
        </p:spPr>
        <p:txBody>
          <a:bodyPr>
            <a:noAutofit/>
          </a:bodyPr>
          <a:lstStyle/>
          <a:p>
            <a:r>
              <a:rPr lang="ru-RU" sz="1700" dirty="0"/>
              <a:t> 18. Аттестация педагогического работника осуществляется в соответствии со специальностью, указанной в дипломе об образовании.</a:t>
            </a:r>
            <a:br>
              <a:rPr lang="ru-RU" sz="1700" dirty="0"/>
            </a:br>
            <a:r>
              <a:rPr lang="kk-KZ" sz="1700" dirty="0"/>
              <a:t>     </a:t>
            </a:r>
            <a:r>
              <a:rPr lang="ru-RU" sz="1700" dirty="0"/>
              <a:t> В случае преподавания дисциплин, указанных в дипломе об образовании как одна специальность, аттестация педагогического работника проводится по основной должности с указанием предметов в соответствии с указанной в дипломе специальностью.</a:t>
            </a:r>
            <a:br>
              <a:rPr lang="ru-RU" sz="1700" dirty="0"/>
            </a:br>
            <a:r>
              <a:rPr lang="kk-KZ" sz="1700" dirty="0"/>
              <a:t>     </a:t>
            </a:r>
            <a:r>
              <a:rPr lang="ru-RU" sz="1700" dirty="0"/>
              <a:t/>
            </a:r>
            <a:br>
              <a:rPr lang="ru-RU" sz="1700" dirty="0"/>
            </a:br>
            <a:r>
              <a:rPr lang="kk-KZ" sz="1700" dirty="0"/>
              <a:t>     </a:t>
            </a:r>
            <a:r>
              <a:rPr lang="ru-RU" sz="1700" dirty="0"/>
              <a:t> 20. </a:t>
            </a:r>
            <a:r>
              <a:rPr lang="kk-KZ" sz="1700" dirty="0"/>
              <a:t>B</a:t>
            </a:r>
            <a:r>
              <a:rPr lang="ru-RU" sz="1700" dirty="0"/>
              <a:t> случае преподавания педагогом дисциплин, по которым не осуществляется профессиональная подготовка специалистов в высших учебных заведениях (далее - вуз) или организациях образования технического и профессионального, </a:t>
            </a:r>
            <a:r>
              <a:rPr lang="ru-RU" sz="1700" dirty="0" smtClean="0"/>
              <a:t>после среднего </a:t>
            </a:r>
            <a:r>
              <a:rPr lang="ru-RU" sz="1700" dirty="0"/>
              <a:t>образования, за ним сохраняется ранее полученная категория, а аттестация проводится на общих основаниях при наличии соответствующего сертификата о повышении квалификации.</a:t>
            </a:r>
            <a:br>
              <a:rPr lang="ru-RU" sz="1700" dirty="0"/>
            </a:br>
            <a:endParaRPr lang="kk-KZ" sz="1700" dirty="0"/>
          </a:p>
          <a:p>
            <a:endParaRPr lang="kk-KZ" sz="1700" dirty="0"/>
          </a:p>
        </p:txBody>
      </p:sp>
    </p:spTree>
    <p:extLst>
      <p:ext uri="{BB962C8B-B14F-4D97-AF65-F5344CB8AC3E}">
        <p14:creationId xmlns:p14="http://schemas.microsoft.com/office/powerpoint/2010/main" val="1689898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kk-KZ" dirty="0"/>
              <a:t>     </a:t>
            </a:r>
            <a:r>
              <a:rPr lang="ru-RU" dirty="0"/>
              <a:t>1) первый этап - квалификационное тестирование;</a:t>
            </a:r>
            <a:br>
              <a:rPr lang="ru-RU" dirty="0"/>
            </a:br>
            <a:r>
              <a:rPr lang="kk-KZ" dirty="0"/>
              <a:t>     </a:t>
            </a:r>
            <a:r>
              <a:rPr lang="ru-RU" dirty="0"/>
              <a:t> 2) второй этап - аналитическое обобщение итогов деятельности.</a:t>
            </a:r>
            <a:br>
              <a:rPr lang="ru-RU" dirty="0"/>
            </a:br>
            <a:r>
              <a:rPr lang="kk-KZ" dirty="0"/>
              <a:t>     </a:t>
            </a:r>
            <a:r>
              <a:rPr lang="ru-RU" dirty="0"/>
              <a:t> Число тестовых вопросов составляет 60:</a:t>
            </a:r>
            <a:br>
              <a:rPr lang="ru-RU" dirty="0"/>
            </a:br>
            <a:r>
              <a:rPr lang="kk-KZ" dirty="0"/>
              <a:t>     </a:t>
            </a:r>
            <a:r>
              <a:rPr lang="ru-RU" dirty="0"/>
              <a:t> 1) знание законодательства Республики Казахстан - 20 вопросов;</a:t>
            </a:r>
            <a:br>
              <a:rPr lang="ru-RU" dirty="0"/>
            </a:br>
            <a:r>
              <a:rPr lang="kk-KZ" dirty="0"/>
              <a:t>     </a:t>
            </a:r>
            <a:r>
              <a:rPr lang="ru-RU" dirty="0"/>
              <a:t> 2) основы педагогики и психологии - 20 вопросов;</a:t>
            </a:r>
            <a:br>
              <a:rPr lang="ru-RU" dirty="0"/>
            </a:br>
            <a:r>
              <a:rPr lang="kk-KZ" dirty="0"/>
              <a:t>     </a:t>
            </a:r>
            <a:r>
              <a:rPr lang="ru-RU" dirty="0"/>
              <a:t> 3) основы предметных знаний - 20 вопросов.</a:t>
            </a:r>
            <a:br>
              <a:rPr lang="ru-RU" dirty="0"/>
            </a:br>
            <a:r>
              <a:rPr lang="kk-KZ" dirty="0"/>
              <a:t>     </a:t>
            </a:r>
            <a:r>
              <a:rPr lang="ru-RU" dirty="0"/>
              <a:t> Общее время тестирования составляет сто двадцать (120) минут, за исключением педагогических работников, тестируемых по основам предметных знаний по математике, физике, химии, а также преподавателей специальных, общепрофессиональных дисциплин и мастеров производственного обучения, для которых общее время тестирования составляет сто пятьдесят (150) минут.</a:t>
            </a:r>
            <a:br>
              <a:rPr lang="ru-RU" dirty="0"/>
            </a:br>
            <a:endParaRPr lang="kk-KZ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/>
              <a:t>     </a:t>
            </a:r>
            <a:r>
              <a:rPr lang="ru-RU" dirty="0"/>
              <a:t> </a:t>
            </a:r>
            <a:r>
              <a:rPr lang="ru-RU" sz="2400" dirty="0"/>
              <a:t>21. Педагогические работники, претендующие на досрочную аттестацию, проходят аттестацию в два этапа</a:t>
            </a:r>
            <a:r>
              <a:rPr lang="ru-RU" dirty="0"/>
              <a:t>:</a:t>
            </a:r>
            <a:endParaRPr lang="kk-KZ" dirty="0"/>
          </a:p>
        </p:txBody>
      </p:sp>
    </p:spTree>
    <p:extLst>
      <p:ext uri="{BB962C8B-B14F-4D97-AF65-F5344CB8AC3E}">
        <p14:creationId xmlns:p14="http://schemas.microsoft.com/office/powerpoint/2010/main" val="744231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k-KZ" dirty="0"/>
              <a:t>     </a:t>
            </a:r>
            <a:r>
              <a:rPr lang="ru-RU" dirty="0"/>
              <a:t> 1) потеря трудоспособности на длительное время (не более двух месяцев);</a:t>
            </a:r>
            <a:br>
              <a:rPr lang="ru-RU" dirty="0"/>
            </a:br>
            <a:r>
              <a:rPr lang="kk-KZ" dirty="0"/>
              <a:t>     </a:t>
            </a:r>
            <a:r>
              <a:rPr lang="ru-RU" dirty="0"/>
              <a:t> 2) нахождение в отпуске по беременности и родам, уходу за ребенком;</a:t>
            </a:r>
            <a:br>
              <a:rPr lang="ru-RU" dirty="0"/>
            </a:br>
            <a:r>
              <a:rPr lang="kk-KZ" dirty="0"/>
              <a:t>     </a:t>
            </a:r>
            <a:r>
              <a:rPr lang="ru-RU" dirty="0"/>
              <a:t> 3) нахождение в командировке по специальности за рубежом.</a:t>
            </a:r>
            <a:br>
              <a:rPr lang="ru-RU" dirty="0"/>
            </a:br>
            <a:r>
              <a:rPr lang="kk-KZ" dirty="0"/>
              <a:t>     </a:t>
            </a:r>
            <a:r>
              <a:rPr lang="ru-RU" dirty="0"/>
              <a:t> Педагогические работники, получившие при повторном тестировании отрицательный результат, не допускаются ко второму этапу аттестации.</a:t>
            </a:r>
            <a:br>
              <a:rPr lang="ru-RU" dirty="0"/>
            </a:br>
            <a:r>
              <a:rPr lang="kk-KZ" dirty="0"/>
              <a:t>     </a:t>
            </a:r>
            <a:r>
              <a:rPr lang="ru-RU" dirty="0"/>
              <a:t> Дата проведения тестирования сообщается педагогическому работнику не позднее, чем за 2 недели до проведения процедуры.</a:t>
            </a:r>
            <a:br>
              <a:rPr lang="ru-RU" dirty="0"/>
            </a:br>
            <a:r>
              <a:rPr lang="kk-KZ" dirty="0"/>
              <a:t>     </a:t>
            </a:r>
            <a:r>
              <a:rPr lang="ru-RU" dirty="0"/>
              <a:t> Тестирование проводится ежегодно с 15 октября по 15 декабря в соответствии с графиками</a:t>
            </a:r>
            <a:endParaRPr lang="kk-KZ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Уважительными причинами являются:</a:t>
            </a:r>
            <a:br>
              <a:rPr lang="ru-RU" dirty="0"/>
            </a:br>
            <a:endParaRPr lang="kk-KZ" dirty="0"/>
          </a:p>
        </p:txBody>
      </p:sp>
    </p:spTree>
    <p:extLst>
      <p:ext uri="{BB962C8B-B14F-4D97-AF65-F5344CB8AC3E}">
        <p14:creationId xmlns:p14="http://schemas.microsoft.com/office/powerpoint/2010/main" val="872035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628800"/>
            <a:ext cx="8407893" cy="4407408"/>
          </a:xfrm>
        </p:spPr>
        <p:txBody>
          <a:bodyPr>
            <a:noAutofit/>
          </a:bodyPr>
          <a:lstStyle/>
          <a:p>
            <a:r>
              <a:rPr lang="kk-KZ" sz="1800" dirty="0"/>
              <a:t>     </a:t>
            </a:r>
            <a:r>
              <a:rPr lang="ru-RU" sz="1800" dirty="0"/>
              <a:t> 24. На аттестацию (очередная и досрочная) в следующем учебном году до </a:t>
            </a:r>
            <a:r>
              <a:rPr lang="ru-RU" sz="1800" dirty="0" smtClean="0"/>
              <a:t>25мая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kk-KZ" sz="1800" dirty="0"/>
              <a:t>     </a:t>
            </a:r>
            <a:r>
              <a:rPr lang="ru-RU" sz="1800" dirty="0"/>
              <a:t> 25. Списочный состав аттестуемых педагогических работников утверждается решением коллегиального органа организации образования ежегодно до 10 </a:t>
            </a:r>
            <a:r>
              <a:rPr lang="ru-RU" sz="1800" dirty="0" smtClean="0"/>
              <a:t>июня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kk-KZ" sz="1800" dirty="0"/>
              <a:t>     </a:t>
            </a:r>
            <a:r>
              <a:rPr lang="ru-RU" sz="1800" dirty="0"/>
              <a:t> 26. Анализ итогов деятельности аттестуемых педагогических работников на соответствие заявленной квалификационной категории проводят экспертные группы:</a:t>
            </a:r>
            <a:br>
              <a:rPr lang="ru-RU" sz="1800" dirty="0"/>
            </a:br>
            <a:r>
              <a:rPr lang="kk-KZ" sz="1800" dirty="0"/>
              <a:t>     </a:t>
            </a:r>
            <a:r>
              <a:rPr lang="ru-RU" sz="1800" dirty="0"/>
              <a:t> на вторую квалификационную категорию - экспертные группы, организуемые на уровне организации образования, в состав которой входят: представители методических объединений, предметно-цикловых комиссий, кафедр, методисты, опытные педагогические работники организаций </a:t>
            </a:r>
            <a:r>
              <a:rPr lang="ru-RU" sz="1800" dirty="0" smtClean="0"/>
              <a:t>образования, </a:t>
            </a:r>
            <a:r>
              <a:rPr lang="ru-RU" sz="1800" dirty="0"/>
              <a:t>общественных организаций, профсоюзов, родительской общественности, работодателей;</a:t>
            </a:r>
            <a:br>
              <a:rPr lang="ru-RU" sz="1800" dirty="0"/>
            </a:br>
            <a:r>
              <a:rPr lang="ru-RU" sz="1800" dirty="0"/>
              <a:t>27. Комплексное аналитическое обобщение итогов деятельности педагогического работника проводится экспертными группами ежегодно с 1 января по 31 марта.</a:t>
            </a:r>
            <a:br>
              <a:rPr lang="ru-RU" sz="1800" dirty="0"/>
            </a:br>
            <a:endParaRPr lang="kk-KZ" sz="1800" dirty="0"/>
          </a:p>
        </p:txBody>
      </p:sp>
    </p:spTree>
    <p:extLst>
      <p:ext uri="{BB962C8B-B14F-4D97-AF65-F5344CB8AC3E}">
        <p14:creationId xmlns:p14="http://schemas.microsoft.com/office/powerpoint/2010/main" val="121050177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kk-KZ" dirty="0"/>
              <a:t>     </a:t>
            </a:r>
            <a:r>
              <a:rPr lang="ru-RU" dirty="0"/>
              <a:t> 28. Для установления соответствия деятельности педагогического работника заявленной квалификационной категории на рассмотрение экспертных групп представляются следующие документы:</a:t>
            </a:r>
            <a:br>
              <a:rPr lang="ru-RU" dirty="0"/>
            </a:br>
            <a:r>
              <a:rPr lang="kk-KZ" dirty="0"/>
              <a:t>     </a:t>
            </a:r>
            <a:r>
              <a:rPr lang="ru-RU" dirty="0"/>
              <a:t> 1) заявление на аттестацию;</a:t>
            </a:r>
            <a:br>
              <a:rPr lang="ru-RU" dirty="0"/>
            </a:br>
            <a:r>
              <a:rPr lang="kk-KZ" dirty="0"/>
              <a:t>     </a:t>
            </a:r>
            <a:r>
              <a:rPr lang="ru-RU" dirty="0"/>
              <a:t> 2) копии документов, необходимых для обязательного представления всеми аттестуемыми педагогическими работниками:</a:t>
            </a:r>
            <a:br>
              <a:rPr lang="ru-RU" dirty="0"/>
            </a:br>
            <a:r>
              <a:rPr lang="kk-KZ" dirty="0"/>
              <a:t>      </a:t>
            </a:r>
            <a:r>
              <a:rPr lang="ru-RU" dirty="0"/>
              <a:t>документ, удостоверяющий личность;</a:t>
            </a:r>
            <a:br>
              <a:rPr lang="ru-RU" dirty="0"/>
            </a:br>
            <a:r>
              <a:rPr lang="kk-KZ" dirty="0"/>
              <a:t>     </a:t>
            </a:r>
            <a:r>
              <a:rPr lang="ru-RU" dirty="0"/>
              <a:t> диплом об образовании;</a:t>
            </a:r>
            <a:br>
              <a:rPr lang="ru-RU" dirty="0"/>
            </a:br>
            <a:r>
              <a:rPr lang="kk-KZ" dirty="0"/>
              <a:t>      </a:t>
            </a:r>
            <a:r>
              <a:rPr lang="ru-RU" dirty="0"/>
              <a:t>документ, подтверждающий трудовую деятельность работника;</a:t>
            </a:r>
            <a:br>
              <a:rPr lang="ru-RU" dirty="0"/>
            </a:br>
            <a:r>
              <a:rPr lang="kk-KZ" dirty="0"/>
              <a:t>     </a:t>
            </a:r>
            <a:r>
              <a:rPr lang="ru-RU" dirty="0"/>
              <a:t> удостоверение о ранее присвоенной квалификационной категории;</a:t>
            </a:r>
            <a:br>
              <a:rPr lang="ru-RU" dirty="0"/>
            </a:br>
            <a:r>
              <a:rPr lang="kk-KZ" dirty="0"/>
              <a:t>      </a:t>
            </a:r>
            <a:r>
              <a:rPr lang="ru-RU" dirty="0"/>
              <a:t>документы о прохождении курсов повышения квалификации;</a:t>
            </a:r>
            <a:br>
              <a:rPr lang="ru-RU" dirty="0"/>
            </a:br>
            <a:r>
              <a:rPr lang="kk-KZ" dirty="0"/>
              <a:t>     </a:t>
            </a:r>
            <a:r>
              <a:rPr lang="ru-RU" dirty="0"/>
              <a:t> 3) сведения о профессиональных достижениях (при их наличии):</a:t>
            </a:r>
            <a:endParaRPr lang="kk-KZ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/>
              <a:t>28. Для установления соответствия деятельности педагогического работника заявленной квалификационной категории на рассмотрение экспертных групп представляются следующие документы:</a:t>
            </a:r>
            <a:r>
              <a:rPr lang="ru-RU" dirty="0"/>
              <a:t/>
            </a:r>
            <a:br>
              <a:rPr lang="ru-RU" dirty="0"/>
            </a:br>
            <a:endParaRPr lang="kk-KZ" dirty="0"/>
          </a:p>
        </p:txBody>
      </p:sp>
    </p:spTree>
    <p:extLst>
      <p:ext uri="{BB962C8B-B14F-4D97-AF65-F5344CB8AC3E}">
        <p14:creationId xmlns:p14="http://schemas.microsoft.com/office/powerpoint/2010/main" val="2469191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628800"/>
            <a:ext cx="8407893" cy="4407408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     Анализ </a:t>
            </a:r>
            <a:r>
              <a:rPr lang="ru-RU" dirty="0"/>
              <a:t>итогов деятельности аттестуемых </a:t>
            </a:r>
            <a:r>
              <a:rPr lang="ru-RU" dirty="0" smtClean="0"/>
              <a:t>педагогического работника фиксируется  протоколом заседания экспертной группы и экспертная группа делает заключение, которое предоставляется аттестационной комиссии организации образования ежегодно не позднее 31 марта.</a:t>
            </a:r>
          </a:p>
          <a:p>
            <a:r>
              <a:rPr lang="ru-RU" dirty="0" smtClean="0"/>
              <a:t>31</a:t>
            </a:r>
            <a:r>
              <a:rPr lang="ru-RU" dirty="0"/>
              <a:t>. По каждому педагогическому работнику организации образования аттестационная комиссия выносит одно из следующих решений:</a:t>
            </a:r>
            <a:br>
              <a:rPr lang="ru-RU" dirty="0"/>
            </a:br>
            <a:r>
              <a:rPr lang="kk-KZ" dirty="0"/>
              <a:t>     </a:t>
            </a:r>
            <a:r>
              <a:rPr lang="ru-RU" dirty="0"/>
              <a:t> </a:t>
            </a:r>
            <a:r>
              <a:rPr lang="ru-RU" dirty="0" smtClean="0"/>
              <a:t>1) аттестован;</a:t>
            </a:r>
            <a:r>
              <a:rPr lang="ru-RU" dirty="0"/>
              <a:t/>
            </a:r>
            <a:br>
              <a:rPr lang="ru-RU" dirty="0"/>
            </a:br>
            <a:r>
              <a:rPr lang="kk-KZ" dirty="0"/>
              <a:t>     </a:t>
            </a:r>
            <a:r>
              <a:rPr lang="ru-RU" dirty="0"/>
              <a:t> 2) </a:t>
            </a:r>
            <a:r>
              <a:rPr lang="ru-RU" dirty="0" smtClean="0"/>
              <a:t>не аттестован.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33. При принятии аттестационной комиссией решения «не соответствует требованиям квалификационной категории» квалификационная категория снижается на один уровень, а в случае досрочной аттестации за ним сохраняется имеющаяся квалификационная категория до завершения срока ее действия.</a:t>
            </a:r>
            <a:br>
              <a:rPr lang="ru-RU" dirty="0"/>
            </a:br>
            <a:r>
              <a:rPr lang="kk-KZ" dirty="0"/>
              <a:t>     </a:t>
            </a:r>
            <a:r>
              <a:rPr lang="ru-RU" dirty="0"/>
              <a:t> 34. Решение о снижении квалификационной категории, соответственно, оплаты труда оформляется приказом руководителя организации образования на основании решения аттестационной комиссии.</a:t>
            </a:r>
            <a:endParaRPr lang="kk-KZ" dirty="0"/>
          </a:p>
          <a:p>
            <a:endParaRPr lang="kk-KZ" dirty="0"/>
          </a:p>
        </p:txBody>
      </p:sp>
    </p:spTree>
    <p:extLst>
      <p:ext uri="{BB962C8B-B14F-4D97-AF65-F5344CB8AC3E}">
        <p14:creationId xmlns:p14="http://schemas.microsoft.com/office/powerpoint/2010/main" val="349685853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9512" y="332656"/>
            <a:ext cx="8964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k-K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8" y="3068960"/>
            <a:ext cx="8377237" cy="887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Объект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>
              <a:buNone/>
            </a:pPr>
            <a:r>
              <a:rPr lang="ru-RU" dirty="0" smtClean="0"/>
              <a:t>                                            к приказу Министра образования</a:t>
            </a:r>
          </a:p>
          <a:p>
            <a:pPr marL="45720" indent="0">
              <a:buNone/>
            </a:pPr>
            <a:r>
              <a:rPr lang="ru-RU" dirty="0" smtClean="0"/>
              <a:t>                                            и науки Республики Казахстан </a:t>
            </a:r>
          </a:p>
          <a:p>
            <a:pPr marL="45720" indent="0">
              <a:buNone/>
            </a:pPr>
            <a:r>
              <a:rPr lang="ru-RU" dirty="0" smtClean="0"/>
              <a:t>                                            от 27 января 2016 года № 83  </a:t>
            </a:r>
          </a:p>
          <a:p>
            <a:pPr marL="45720" indent="0" algn="just">
              <a:buNone/>
            </a:pPr>
            <a:r>
              <a:rPr lang="ru-RU" sz="2400" dirty="0" smtClean="0"/>
              <a:t> 	Правила и условия проведения аттестации педагогических</a:t>
            </a:r>
            <a:r>
              <a:rPr lang="ru-RU" sz="2400" dirty="0"/>
              <a:t> </a:t>
            </a:r>
            <a:r>
              <a:rPr lang="ru-RU" sz="2400" dirty="0" smtClean="0"/>
              <a:t>работников </a:t>
            </a:r>
            <a:r>
              <a:rPr lang="ru-RU" sz="2400" dirty="0"/>
              <a:t>и приравненных к ним лиц, занимающих должности </a:t>
            </a:r>
            <a:r>
              <a:rPr lang="ru-RU" sz="2400" dirty="0" smtClean="0"/>
              <a:t>в организациях </a:t>
            </a:r>
            <a:r>
              <a:rPr lang="ru-RU" sz="2400" dirty="0"/>
              <a:t>образования, реализующих образовательные </a:t>
            </a:r>
            <a:r>
              <a:rPr lang="ru-RU" sz="2400" dirty="0" smtClean="0"/>
              <a:t>программы </a:t>
            </a:r>
            <a:r>
              <a:rPr lang="ru-RU" sz="2400" dirty="0"/>
              <a:t>дошкольного, начального, основного среднего, </a:t>
            </a:r>
            <a:r>
              <a:rPr lang="ru-RU" sz="2400" dirty="0" smtClean="0"/>
              <a:t>общего среднего</a:t>
            </a:r>
            <a:r>
              <a:rPr lang="ru-RU" sz="2400" dirty="0"/>
              <a:t>, технического и </a:t>
            </a:r>
            <a:r>
              <a:rPr lang="ru-RU" sz="2400" dirty="0" smtClean="0"/>
              <a:t>профессионального, после среднего </a:t>
            </a:r>
            <a:r>
              <a:rPr lang="ru-RU" sz="2400" dirty="0"/>
              <a:t>образования</a:t>
            </a:r>
          </a:p>
          <a:p>
            <a:pPr algn="just"/>
            <a:endParaRPr lang="kk-KZ" sz="2400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Приложение 2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5306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sz="2400" dirty="0"/>
              <a:t>Приказ и.о. Министра образования и науки Республики Казахстан от 13 апреля 2016 года № 272. 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kk-KZ" b="1" u="sng" dirty="0">
                <a:solidFill>
                  <a:schemeClr val="tx1"/>
                </a:solidFill>
                <a:hlinkClick r:id="rId2"/>
              </a:rPr>
              <a:t>О внесении изменений и дополнений в приказ Министра образования и науки Республики Казахстан от 27 января 2016 года № 83 "Об утверждении Правил и условий проведения аттестации гражданских служащих в сфере образования и науки, а также Правил и условий проведения аттестации педагогических работников и приравненных к ним лиц, занимающих должности в организациях образования, реализующих общеобразовательные учебные программы дошкольного, начального, основного среднего, общего среднего, образовательные программы технического и профессионального, </a:t>
            </a:r>
            <a:r>
              <a:rPr lang="kk-KZ" b="1" u="sng" dirty="0" smtClean="0">
                <a:solidFill>
                  <a:schemeClr val="tx1"/>
                </a:solidFill>
                <a:hlinkClick r:id="rId2"/>
              </a:rPr>
              <a:t>после среднего </a:t>
            </a:r>
            <a:r>
              <a:rPr lang="kk-KZ" b="1" u="sng" dirty="0">
                <a:solidFill>
                  <a:schemeClr val="tx1"/>
                </a:solidFill>
                <a:hlinkClick r:id="rId2"/>
              </a:rPr>
              <a:t>образования"</a:t>
            </a:r>
            <a:endParaRPr lang="kk-KZ" dirty="0">
              <a:solidFill>
                <a:schemeClr val="tx1"/>
              </a:solidFill>
            </a:endParaRPr>
          </a:p>
          <a:p>
            <a:endParaRPr lang="kk-KZ" dirty="0"/>
          </a:p>
        </p:txBody>
      </p:sp>
    </p:spTree>
    <p:extLst>
      <p:ext uri="{BB962C8B-B14F-4D97-AF65-F5344CB8AC3E}">
        <p14:creationId xmlns:p14="http://schemas.microsoft.com/office/powerpoint/2010/main" val="39463516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kk-KZ" b="1" u="sng" dirty="0">
                <a:hlinkClick r:id="rId2"/>
              </a:rPr>
              <a:t>О внесении изменений и дополнений в приказ Министра образования и науки Республики Казахстан от 27 января 2016 года № 83 "Об утверждении Правил и условий проведения аттестации гражданских служащих в сфере образования и науки, а также Правил и условий проведения аттестации педагогических работников и приравненных к ним лиц, занимающих должности в организациях образования, реализующих общеобразовательные учебные программы дошкольного, начального, основного среднего, общего среднего, образовательные программы технического и профессионального, </a:t>
            </a:r>
            <a:r>
              <a:rPr lang="kk-KZ" b="1" u="sng" dirty="0" smtClean="0">
                <a:hlinkClick r:id="rId2"/>
              </a:rPr>
              <a:t>после среднего </a:t>
            </a:r>
            <a:r>
              <a:rPr lang="kk-KZ" b="1" u="sng" dirty="0">
                <a:hlinkClick r:id="rId2"/>
              </a:rPr>
              <a:t>образования"</a:t>
            </a:r>
            <a:endParaRPr lang="kk-KZ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sz="2000" dirty="0" smtClean="0"/>
              <a:t>Приказ и.о. Министра образования и науки Республики Казахстан от 5 июля 2016 года </a:t>
            </a:r>
            <a:r>
              <a:rPr lang="kk-KZ" sz="2000" dirty="0"/>
              <a:t>№ </a:t>
            </a:r>
            <a:r>
              <a:rPr lang="kk-KZ" sz="2000" dirty="0" smtClean="0"/>
              <a:t>429. </a:t>
            </a:r>
            <a:endParaRPr lang="kk-KZ" sz="2000" dirty="0"/>
          </a:p>
        </p:txBody>
      </p:sp>
    </p:spTree>
    <p:extLst>
      <p:ext uri="{BB962C8B-B14F-4D97-AF65-F5344CB8AC3E}">
        <p14:creationId xmlns:p14="http://schemas.microsoft.com/office/powerpoint/2010/main" val="2053072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endParaRPr lang="kk-KZ" dirty="0" smtClean="0"/>
          </a:p>
          <a:p>
            <a:r>
              <a:rPr lang="kk-KZ" sz="2800" dirty="0" smtClean="0"/>
              <a:t>В Правилах и условиях проведения аттестации гражданских служащих в сфере образования и науки, утвержденных указанным приказом:</a:t>
            </a:r>
            <a:endParaRPr lang="kk-KZ" sz="2800" dirty="0"/>
          </a:p>
          <a:p>
            <a:r>
              <a:rPr lang="kk-KZ" sz="2800" dirty="0" smtClean="0"/>
              <a:t>В пункт 27 внесены изменения на государственном языке, текст на русском языке не меняется.</a:t>
            </a:r>
          </a:p>
          <a:p>
            <a:r>
              <a:rPr lang="kk-KZ" sz="2800" dirty="0"/>
              <a:t>В пункт </a:t>
            </a:r>
            <a:r>
              <a:rPr lang="kk-KZ" sz="2800" dirty="0" smtClean="0"/>
              <a:t>33 </a:t>
            </a:r>
            <a:r>
              <a:rPr lang="kk-KZ" sz="2800" dirty="0"/>
              <a:t>внесены изменения на государственном языке, текст на русском языке не меняется</a:t>
            </a:r>
            <a:r>
              <a:rPr lang="kk-KZ" dirty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8255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80999" y="1719071"/>
            <a:ext cx="8763001" cy="2069969"/>
          </a:xfrm>
        </p:spPr>
        <p:txBody>
          <a:bodyPr>
            <a:noAutofit/>
          </a:bodyPr>
          <a:lstStyle/>
          <a:p>
            <a:r>
              <a:rPr lang="kk-KZ" sz="1500" dirty="0"/>
              <a:t>     </a:t>
            </a:r>
            <a:r>
              <a:rPr lang="ru-RU" sz="1500" dirty="0"/>
              <a:t> 1. Настоящие Правила и условия проведения аттестации педагогических работников и приравненных к ним лиц, занимающих должности в организациях образования, реализующих образовательные программы дошкольного, начального, основного среднего, общего среднего, технического и профессионального, </a:t>
            </a:r>
            <a:r>
              <a:rPr lang="ru-RU" sz="1500" dirty="0" smtClean="0"/>
              <a:t>после среднего </a:t>
            </a:r>
            <a:r>
              <a:rPr lang="ru-RU" sz="1500" dirty="0"/>
              <a:t>образования (далее - Правила) разработаны в соответствии с</a:t>
            </a:r>
            <a:r>
              <a:rPr lang="kk-KZ" sz="1500" dirty="0"/>
              <a:t> </a:t>
            </a:r>
            <a:r>
              <a:rPr lang="ru-RU" sz="1500" dirty="0"/>
              <a:t>пунктом 7 статьи 139 Трудового кодекса Республики Казахстан от 23 ноября 2015 года,</a:t>
            </a:r>
            <a:r>
              <a:rPr lang="kk-KZ" sz="1500" dirty="0"/>
              <a:t> </a:t>
            </a:r>
            <a:r>
              <a:rPr lang="ru-RU" sz="1500" dirty="0"/>
              <a:t>Закона Республики Казахстан «Об образовании» от 27 июля 2007 года (далее – Закон) и определяют порядок и условия проведения аттестации педагогических работников и приравненных к ним лиц, занимающих должности в организациях образования, реализующих образовательные программы дошкольного, начального, основного среднего, общего среднего, технического и профессионального, </a:t>
            </a:r>
            <a:r>
              <a:rPr lang="ru-RU" sz="1500" dirty="0" smtClean="0"/>
              <a:t>после среднего </a:t>
            </a:r>
            <a:r>
              <a:rPr lang="ru-RU" sz="1500" dirty="0"/>
              <a:t>образования.</a:t>
            </a:r>
            <a:br>
              <a:rPr lang="ru-RU" sz="1500" dirty="0"/>
            </a:br>
            <a:r>
              <a:rPr lang="kk-KZ" sz="1500" dirty="0"/>
              <a:t>     </a:t>
            </a:r>
            <a:endParaRPr lang="kk-KZ" sz="1500" dirty="0" smtClean="0"/>
          </a:p>
          <a:p>
            <a:r>
              <a:rPr lang="ru-RU" sz="1500" dirty="0" smtClean="0"/>
              <a:t> </a:t>
            </a:r>
            <a:r>
              <a:rPr lang="ru-RU" sz="1500" dirty="0"/>
              <a:t>2. Данные правила не распространяются на руководителей государственных предприятий, аттестация которых осуществляется в соответствии с</a:t>
            </a:r>
            <a:r>
              <a:rPr lang="kk-KZ" sz="1500" dirty="0"/>
              <a:t> </a:t>
            </a:r>
            <a:r>
              <a:rPr lang="ru-RU" sz="1500" dirty="0"/>
              <a:t>приказом Министра национальной экономики Республики Казахстан от 2 февраля 2015 года № 70 «Об утверждении Правил назначения и аттестации руководителя государственного предприятия, а также согласования его кандидатуры» (зарегистрирован в Реестре государственной регистрации нормативных правовых актов под № 10379).</a:t>
            </a:r>
            <a:br>
              <a:rPr lang="ru-RU" sz="1500" dirty="0"/>
            </a:br>
            <a:endParaRPr lang="kk-KZ" sz="15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 1. Общие положения</a:t>
            </a:r>
            <a:endParaRPr lang="kk-KZ" dirty="0"/>
          </a:p>
        </p:txBody>
      </p:sp>
    </p:spTree>
    <p:extLst>
      <p:ext uri="{BB962C8B-B14F-4D97-AF65-F5344CB8AC3E}">
        <p14:creationId xmlns:p14="http://schemas.microsoft.com/office/powerpoint/2010/main" val="1739896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      Для </a:t>
            </a:r>
            <a:r>
              <a:rPr lang="ru-RU" dirty="0"/>
              <a:t>проведения аттестации педагогических работников и приравненных к ним лиц на присвоение (подтверждение) квалификационных категорий создаются аттестационные комиссии в организациях образования, районных (городских) отделах, управлениях образования областей, городов Астана и Алматы, в уполномоченном органе в области образования (для республиканских подведомственных организаций), в уполномоченных органах соответствующей отрасли.</a:t>
            </a:r>
            <a:br>
              <a:rPr lang="ru-RU" dirty="0"/>
            </a:br>
            <a:r>
              <a:rPr lang="kk-KZ" dirty="0"/>
              <a:t>     </a:t>
            </a:r>
            <a:r>
              <a:rPr lang="ru-RU" dirty="0"/>
              <a:t> </a:t>
            </a:r>
            <a:r>
              <a:rPr lang="ru-RU" dirty="0" smtClean="0"/>
              <a:t>  </a:t>
            </a:r>
            <a:r>
              <a:rPr lang="ru-RU" dirty="0"/>
              <a:t>В состав аттестационной комиссии включаются председатель аттестационной комиссии, заместитель председателя, секретарь и члены аттестационной комиссии.</a:t>
            </a:r>
            <a:endParaRPr lang="kk-KZ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2. Аттестационные комиссии, их состав и полномочия</a:t>
            </a:r>
            <a:endParaRPr lang="kk-KZ" dirty="0"/>
          </a:p>
        </p:txBody>
      </p:sp>
    </p:spTree>
    <p:extLst>
      <p:ext uri="{BB962C8B-B14F-4D97-AF65-F5344CB8AC3E}">
        <p14:creationId xmlns:p14="http://schemas.microsoft.com/office/powerpoint/2010/main" val="2507513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45720" indent="0">
              <a:buNone/>
            </a:pPr>
            <a:r>
              <a:rPr lang="ru-RU" dirty="0"/>
              <a:t> </a:t>
            </a:r>
            <a:r>
              <a:rPr lang="ru-RU" dirty="0" smtClean="0"/>
              <a:t>       </a:t>
            </a:r>
            <a:r>
              <a:rPr lang="ru-RU" dirty="0"/>
              <a:t>Аттестационная комиссия состоит из нечетного количества членов. Аттестуемый работник, являющийся членом аттестационной комиссии, не принимает участие в голосовании при рассмотрении своей кандидатуры.</a:t>
            </a:r>
            <a:br>
              <a:rPr lang="ru-RU" dirty="0"/>
            </a:br>
            <a:r>
              <a:rPr lang="kk-KZ" dirty="0"/>
              <a:t>     </a:t>
            </a: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dirty="0"/>
              <a:t>Состав аттестационной комиссии организации образования определяется соответствующим коллегиальным органом (педагогический совет школы, учебных заведений технического и профессионального, </a:t>
            </a:r>
            <a:r>
              <a:rPr lang="ru-RU" dirty="0" smtClean="0"/>
              <a:t>после среднего </a:t>
            </a:r>
            <a:r>
              <a:rPr lang="ru-RU" dirty="0"/>
              <a:t>образования) и утверждается приказом руководителя организации образования.</a:t>
            </a:r>
            <a:br>
              <a:rPr lang="ru-RU" dirty="0"/>
            </a:br>
            <a:r>
              <a:rPr lang="kk-KZ" dirty="0"/>
              <a:t>     </a:t>
            </a:r>
            <a:r>
              <a:rPr lang="ru-RU" dirty="0"/>
              <a:t/>
            </a:r>
            <a:br>
              <a:rPr lang="ru-RU" dirty="0"/>
            </a:br>
            <a:r>
              <a:rPr lang="kk-KZ" dirty="0"/>
              <a:t>     </a:t>
            </a: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dirty="0"/>
              <a:t>Заседания аттестационной комиссии протоколируются секретарем.</a:t>
            </a:r>
            <a:br>
              <a:rPr lang="ru-RU" dirty="0"/>
            </a:br>
            <a:r>
              <a:rPr lang="kk-KZ" dirty="0"/>
              <a:t>    </a:t>
            </a:r>
            <a:r>
              <a:rPr lang="kk-KZ" dirty="0" smtClean="0"/>
              <a:t> </a:t>
            </a:r>
            <a:r>
              <a:rPr lang="kk-KZ" dirty="0"/>
              <a:t> </a:t>
            </a:r>
            <a:r>
              <a:rPr lang="ru-RU" dirty="0"/>
              <a:t> В протоколах фиксируются решения и результаты голосования членов аттестационной комиссии. Протокол заседания аттестационной комиссии подписывается председателем, заместителем председателя, секретарем и членами аттестационной комиссии, присутствовавшими на заседании.</a:t>
            </a:r>
            <a:br>
              <a:rPr lang="ru-RU" dirty="0"/>
            </a:br>
            <a:endParaRPr lang="kk-KZ" dirty="0"/>
          </a:p>
        </p:txBody>
      </p:sp>
    </p:spTree>
    <p:extLst>
      <p:ext uri="{BB962C8B-B14F-4D97-AF65-F5344CB8AC3E}">
        <p14:creationId xmlns:p14="http://schemas.microsoft.com/office/powerpoint/2010/main" val="73344973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80999" y="1628801"/>
            <a:ext cx="8407893" cy="4497678"/>
          </a:xfrm>
        </p:spPr>
        <p:txBody>
          <a:bodyPr>
            <a:noAutofit/>
          </a:bodyPr>
          <a:lstStyle/>
          <a:p>
            <a:r>
              <a:rPr lang="ru-RU" sz="2800" dirty="0"/>
              <a:t>аттестационная комиссия организации образования на основании заключения экспертной группы утверждает вторую квалификационную категорию; формирует материалы педагогов для присвоения (подтверждения) первой и высшей категории</a:t>
            </a:r>
            <a:endParaRPr lang="kk-KZ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8120" y="188640"/>
            <a:ext cx="8381260" cy="1296144"/>
          </a:xfrm>
        </p:spPr>
        <p:txBody>
          <a:bodyPr/>
          <a:lstStyle/>
          <a:p>
            <a:pPr lvl="0"/>
            <a:r>
              <a:rPr lang="ru-RU" sz="1800" dirty="0"/>
              <a:t>Аттестационные комиссии соответствующих уровней в процессе присвоения (подтверждения) квалификационных категорий педагогическим работникам осуществляют следующие функции:</a:t>
            </a:r>
            <a:r>
              <a:rPr lang="ru-RU" sz="28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5616471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Сетка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Сетка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391</TotalTime>
  <Words>505</Words>
  <Application>Microsoft Office PowerPoint</Application>
  <PresentationFormat>Экран (4:3)</PresentationFormat>
  <Paragraphs>35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Сетка</vt:lpstr>
      <vt:lpstr>Аттестация педагогических работников 2016-2017</vt:lpstr>
      <vt:lpstr>Приложение 2          </vt:lpstr>
      <vt:lpstr>Приказ и.о. Министра образования и науки Республики Казахстан от 13 апреля 2016 года № 272. </vt:lpstr>
      <vt:lpstr>Приказ и.о. Министра образования и науки Республики Казахстан от 5 июля 2016 года № 429. </vt:lpstr>
      <vt:lpstr>Презентация PowerPoint</vt:lpstr>
      <vt:lpstr> 1. Общие положения</vt:lpstr>
      <vt:lpstr>2. Аттестационные комиссии, их состав и полномочия</vt:lpstr>
      <vt:lpstr>Презентация PowerPoint</vt:lpstr>
      <vt:lpstr>Аттестационные комиссии соответствующих уровней в процессе присвоения (подтверждения) квалификационных категорий педагогическим работникам осуществляют следующие функции: </vt:lpstr>
      <vt:lpstr>  Проведение аттестации</vt:lpstr>
      <vt:lpstr>Презентация PowerPoint</vt:lpstr>
      <vt:lpstr>      21. Педагогические работники, претендующие на досрочную аттестацию, проходят аттестацию в два этапа:</vt:lpstr>
      <vt:lpstr>Уважительными причинами являются: </vt:lpstr>
      <vt:lpstr>Презентация PowerPoint</vt:lpstr>
      <vt:lpstr>28. Для установления соответствия деятельности педагогического работника заявленной квалификационной категории на рассмотрение экспертных групп представляются следующие документы: 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Аттестация педагогических работников 2016-2017</dc:title>
  <dc:creator>Пользователь</dc:creator>
  <cp:lastModifiedBy>LenovoG50-2</cp:lastModifiedBy>
  <cp:revision>30</cp:revision>
  <dcterms:created xsi:type="dcterms:W3CDTF">2016-11-15T17:13:14Z</dcterms:created>
  <dcterms:modified xsi:type="dcterms:W3CDTF">2016-11-17T08:17:20Z</dcterms:modified>
</cp:coreProperties>
</file>