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4" r:id="rId2"/>
    <p:sldId id="282" r:id="rId3"/>
    <p:sldId id="286" r:id="rId4"/>
    <p:sldId id="305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285" r:id="rId16"/>
    <p:sldId id="291" r:id="rId17"/>
    <p:sldId id="287" r:id="rId18"/>
    <p:sldId id="288" r:id="rId19"/>
    <p:sldId id="300" r:id="rId20"/>
    <p:sldId id="301" r:id="rId21"/>
    <p:sldId id="290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2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>
      <p:cViewPr>
        <p:scale>
          <a:sx n="94" d="100"/>
          <a:sy n="94" d="100"/>
        </p:scale>
        <p:origin x="-132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E7243-0371-4BD3-9507-DF0D978D2BD0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6DC7F-80B0-4826-BCB4-ABB4E3497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0E0E3-70C5-40C4-A495-F368BE7BCF2F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820A-B05B-4C9E-AA7A-147165CDA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2EEA4-B969-47A4-9EF3-EA06D83B0A88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7CD47-46D2-4E68-815B-E2A97DE05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C2B0D-5720-4158-8955-0074D63CB8EA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767D-211A-41F3-AF0B-FDB528D7E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4A266-A3D0-4405-B67A-ABA505CAC5D5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F40E0-C347-4902-A70C-6CA214EFB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43D8-CB3C-4598-9F46-608328D516EF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885F5-92E8-4C08-949B-F660C3537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FD383-9BDD-4334-96F1-A3A455ABBB96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6CD43-51F1-474E-8E2D-3B349ABBD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D3956-0F16-428A-80B0-42AC03EAA74C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EC78-39D7-4379-B475-8CCACBD1F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DC0CB-1A00-4EA4-B3E7-091A2C474D34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48905-1DDC-4F8E-B69A-10412334D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F711C-80B8-4B35-B180-770543DB2002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1BB9D-5CDF-458B-B6FC-1F4E45365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90CE2-0B44-46C3-B9AB-78970A335EFF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3A5D4-1201-4B46-B605-C0BC9231E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3BD042-9502-4FBA-A819-C7C56359FF25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DE71BA-0157-48E7-8375-8DBA638FC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цель проведения контрольных мероприятий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повышение качества образования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33375"/>
            <a:ext cx="8229600" cy="5032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 разработанных дескрипторов 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457200" y="1123950"/>
          <a:ext cx="8229600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3031232"/>
                <a:gridCol w="720080"/>
                <a:gridCol w="936104"/>
                <a:gridCol w="798984"/>
                <a:gridCol w="1371600"/>
              </a:tblGrid>
              <a:tr h="9361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Дескрипторы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Баллы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Взвешенная оценка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Доказательства</a:t>
                      </a:r>
                      <a:endParaRPr lang="ru-RU" sz="12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Владение методикой преподавания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Образцовый</a:t>
                      </a: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4*1,5=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Хороший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Требующий улучшения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Низкий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60350"/>
            <a:ext cx="8229600" cy="5048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 разработанных дескрипторов 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468313" y="1196975"/>
          <a:ext cx="8229600" cy="5341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6928"/>
                <a:gridCol w="2962672"/>
              </a:tblGrid>
              <a:tr h="919902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Общая оценка (максимально 62, если баллы были проставлены по всем критериям)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Рекомендации для учителя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990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Максимальная оценка для критериев, по которым были выставлены баллы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2634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Оценка в процентах (фактическую оценку, которая складывается из суммы оценок по каждому критерию, разделить на максимально возможную оценку, и умножить на 100% :  Х/34* 100 )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14146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Балл 4 (образцовый) 87-100%; балл 3 (хороший) 62-86%; балл 2 (требующий улучшения) 37-61%; балл 1 (низкий) 0-36%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500063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Таблица и график по итогам посещения уроков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71500" y="642938"/>
          <a:ext cx="8001000" cy="3040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4617"/>
                <a:gridCol w="1134645"/>
                <a:gridCol w="1597444"/>
                <a:gridCol w="1597444"/>
                <a:gridCol w="1916905"/>
              </a:tblGrid>
              <a:tr h="126332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Ф.И.О. учителя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Точные и глубокие знания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Владение методикой преподавания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Умение вовлечь и мотивировать  учеников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Благоприятный психологический климат на уроке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5831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Ведель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А.В.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2705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Кушербаев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А.К.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2705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Едильханов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А.Ж.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583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8409" name="Содержимое 3"/>
          <p:cNvGraphicFramePr>
            <a:graphicFrameLocks/>
          </p:cNvGraphicFramePr>
          <p:nvPr/>
        </p:nvGraphicFramePr>
        <p:xfrm>
          <a:off x="306388" y="3878263"/>
          <a:ext cx="8602662" cy="278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0" r:id="rId3" imgW="8602202" imgH="2786113" progId="Excel.Chart.8">
                  <p:embed/>
                </p:oleObj>
              </mc:Choice>
              <mc:Fallback>
                <p:oleObj r:id="rId3" imgW="8602202" imgH="2786113" progId="Excel.Chart.8">
                  <p:embed/>
                  <p:pic>
                    <p:nvPicPr>
                      <p:cNvPr id="0" name="Содержимое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8" y="3878263"/>
                        <a:ext cx="8602662" cy="278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Критерии качественного руководства</a:t>
            </a:r>
            <a:br>
              <a:rPr lang="ru-RU" sz="3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 и управления в школах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428750"/>
            <a:ext cx="8229600" cy="5214938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 и самооценка деятельности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Планирование текущей деятельности и стратегического развития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Распределение функциональных обязанностей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мотивировать учителей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Стимулирование профессионального развития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Мониторинг и оценка качества преподавания и всех аспектов образовательной деятельности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Делегирование полномочий и командная работа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Морально-психологический климат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Соблюдение правил и нормативных требований законодательства РК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Видение и миссия школы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текущей деятельности школы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ресурсов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225550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Критерии вовлеченности родителей и сообщества в деятельность школы</a:t>
            </a:r>
          </a:p>
        </p:txBody>
      </p:sp>
      <p:sp>
        <p:nvSpPr>
          <p:cNvPr id="60418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714500"/>
            <a:ext cx="8229600" cy="4572000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Школы вовлекают родителей и сообщество в повышение качества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Родители участвуют в повышении мотивации детей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Родители участвуют в воспитании детей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Информирование родителей об учебных результатах детей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Организация обратной связи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Родительский комитет участвует в жизни школы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Попечительский совет участвует в деятельности школы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5286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разрешениях и уведомлениях»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 16 мая 2014 года № 202-V ЗРК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/>
              <a:t>вступил в законную силу с 21 ноября 2014 г.</a:t>
            </a:r>
            <a:br>
              <a:rPr lang="ru-RU" sz="3600" i="1" dirty="0" smtClean="0"/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 лицензировании»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 11 января 2007 года N 214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утратит законную силу</a:t>
            </a:r>
            <a:endParaRPr lang="ru-RU" sz="4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85875"/>
          </a:xfrm>
        </p:spPr>
        <p:txBody>
          <a:bodyPr/>
          <a:lstStyle/>
          <a:p>
            <a:pPr eaLnBrk="1" hangingPunct="1"/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Статья 16. </a:t>
            </a:r>
            <a:br>
              <a:rPr lang="ru-RU" sz="3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Уровни опасности регулируемой деятельности или действий (операций)</a:t>
            </a: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973638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/>
              <a:t>    Разрешительный или уведомительный порядок вводится  в зависимости от уровня опасности предстоящих к осуществлению деятельности или действий (операций) и делится на следующие уровни: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/>
              <a:t>1) разрешения первой категории – </a:t>
            </a:r>
            <a:r>
              <a:rPr lang="ru-RU" sz="2050" dirty="0" smtClean="0">
                <a:solidFill>
                  <a:schemeClr val="tx2"/>
                </a:solidFill>
              </a:rPr>
              <a:t>лицензии</a:t>
            </a:r>
            <a:r>
              <a:rPr lang="ru-RU" sz="2050" dirty="0" smtClean="0"/>
              <a:t>, которые вводятся в отношении видов (подвидов) деятельности или действий (операций), связанных с высоким уровнем опасности;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/>
              <a:t>2) разрешения второй категории – все разрешения, не являющиеся лицензиями, которые вводятся в отношении видов (подвидов) деятельности или действий (операций), связанных со средним уровнем опасности;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/>
              <a:t>3) </a:t>
            </a:r>
            <a:r>
              <a:rPr lang="ru-RU" sz="2050" dirty="0" smtClean="0">
                <a:solidFill>
                  <a:schemeClr val="tx2"/>
                </a:solidFill>
              </a:rPr>
              <a:t>уведомления </a:t>
            </a:r>
            <a:r>
              <a:rPr lang="ru-RU" sz="2050" dirty="0" smtClean="0"/>
              <a:t>вводятся в отношении видов деятельности или действий, связанных с низким уровнем опасности, но требующих получения государственными органами информации о начале или прекращении таких видов деятельности или действий.</a:t>
            </a:r>
            <a:endParaRPr lang="ru-RU" sz="20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186737" cy="13573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Статья 13.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Компетенция разрешительных органов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4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292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1) установление соответствия заявителя квалификационным или разрешительным требованиям;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2) осуществление лицензирования или разрешительных процедур;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3) осуществление разрешительного контроля;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4) ведение государственного электронного реестра разрешений и уведомлений;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5) осуществление разрешительных процедур и лицензирования в электронном виде посредством государственной информационной системы разрешений и уведомлений согласно правилам ее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функционирования;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6) направление запроса в государственные органы о согласовании выдачи разрешения в части соответствия заявителя требованиям законодательства Республики Казахстан;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7) осуществление иных полномочий, предусмотренных настоящим Законом, иными законами Республики Казахстан, актами Президента Республики Казахстан, Правительства Республики Казахстан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 Национального Банка Республики Казахстан</a:t>
            </a:r>
            <a:endParaRPr lang="ru-RU" sz="200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Статья 14.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Компетенция государственных органов, </a:t>
            </a:r>
            <a:br>
              <a:rPr lang="ru-RU" sz="3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осуществляющих прием уведомлений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1) прием уведомлений;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2) ведение государственного электронного реестра разрешений и уведомлений;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3) осуществление уведомительного порядка в электронном виде посредством государственной информационной системы разрешений и уведомлений согласно правилам ее функционирования;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4) проверка соблюдения заявителем требований, установленных законами Республики Казахстан,указами Президента Республики Казахстан, постановлениями Правительства Республики Казахстан или нормативными правовыми актами Национального Банка Республики Казахстан;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5) осуществление иных полномочий, предусмотренных настоящим Законом, иными законамиРеспублики Казахстан, актами Президента Республики Казахстан, Правительства Республики Казахстан и Национального Банка Республики Казахстан.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214438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Статья 33. Переоформление лицензии и (или) приложения к лицензии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857750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Лицензия и (или) приложение к лицензии подлежат переоформлению в следующих случаях: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1) изменения фамилии, имени, отчества (при его наличии) физического лица-лицензиата;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перерегистрации индивидуального предпринимателя-лицензиата, изменении его наименования или юридического адреса;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3) реорганизации юридического лица-лицензиата в соответствии с порядком, определенным статьей 34 настоящего Закона;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4) изменения наименования и (или) места нахождения юридического лица-лицензиата;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5) отчуждения лицензиатом лицензии, выданной по классу «разрешения, выдаваемые на объекты», вместе с объектом в пользу третьих лиц в случаях, если отчуждаемость конкретной лицензии предусмотрена приложением 1 к настоящему Закону;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6) изменения адреса места нахождения объекта без его физического перемещения для лицензии, выданной по классу «разрешения, выдаваемые на объекты» или для приложений к лицензии с указанием объектов;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7) наличия требования о переоформлении в законах Республики Казахстан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2954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Статья 59. Закона РК «Об образовании»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Государственный контроль в системе образования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4110037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Государственный контроль в системе образования направлен на обеспечение государством права на образование и соблюдение юридическими лицами, реализующими образовательные учебные программы, соответствия осуществляемой ими образовательной деятельности требованиям законодательства Республики Казахстан в области образования и о лицензировании и осуществляется уполномоченным органом в области образования и местными исполнительными органами в пределах их компетенции.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 2. Объектами государственного контроля в системе образования являются: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 1) образовательная деятельность юридических лиц, реализующих образовательные учебные программы;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 2) уровень освоения обучающимися соответствующих образовательных учебных программ.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Содержимое 2"/>
          <p:cNvSpPr>
            <a:spLocks noGrp="1"/>
          </p:cNvSpPr>
          <p:nvPr>
            <p:ph idx="1"/>
          </p:nvPr>
        </p:nvSpPr>
        <p:spPr>
          <a:xfrm>
            <a:off x="428625" y="500063"/>
            <a:ext cx="8229600" cy="55006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3. Для переоформления лицензии и (или) приложения к лицензии заявитель представляет следующие документы: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1) заявление по форме, утверждаемой Правительством Республики Казахстан или Национальным Банком Республики Казахстан;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2) документ, подтверждающий уплату лицензионного сбора;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3) копии документов, содержащих информацию об изменениях, послуживших основанием для переоформления лицензии и (или) приложения к лицензии, за исключением документов, информация из которых содержится в государственных информационных системах;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4) иные документы, представление которых предусмотрено законами Республики Казахстан.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4.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Заявление о переоформлении лицензии и (или) приложения к лицензии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 в случаях, предусмотренных пунктом 1 настоящей статьи,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должно быть подано заявителем в течение тридцати календарных дней с момента возникновения изменений, послуживших основанием для переоформления лицензии и (или) приложения к лицензии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eaLnBrk="1" hangingPunct="1"/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Статья 17. </a:t>
            </a:r>
            <a:br>
              <a:rPr lang="ru-RU" sz="3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Общие положения о разрешительном и</a:t>
            </a:r>
            <a:br>
              <a:rPr lang="ru-RU" sz="3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уведомительном порядках</a:t>
            </a: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389437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начала и последующего осуществления отдельных видов деятельности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 или действий(операций) физические и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юридические лица обязаны иметь в наличии действительное разрешение или направить уведомление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 в государственные органы, осуществляющие прием уведомлений, в порядке, установленном настоящим Законом.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Осуществление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 физическими и юридическими лицами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или действий (операций), для которых настоящим Законом установлен разрешительный или уведомительный порядок,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 получения соответствующего разрешения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 или без направления соответствующего уведомления </a:t>
            </a:r>
            <a:r>
              <a:rPr lang="ru-RU" sz="20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допускается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. Разрешение должно быть получено физическими или юридическими лицами и быть действительным, а уведомление должно быть направлено физическим или юридическим лицом до начала осуществления деятельности или действия (операции), в отношение которых настоящим Законом установлен разрешительный или уведомительный порядок.</a:t>
            </a:r>
            <a:endParaRPr lang="ru-RU" sz="20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14437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Статья 34. Действие лицензии и (или) приложения к лицензии в случае реорганизации юридического лица-лицензиата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4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8244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реорганизации 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юридического лица-лицензиата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форме выделения 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имеющиеся у него лицензия и (или) приложение к лицензии, при наличии согласия юридического лица, из которого произведено выделение, подлежат переоформлению на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одно выделенное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 в результате реорганизации юридическое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лицо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 только </a:t>
            </a:r>
            <a:r>
              <a:rPr lang="ru-RU" sz="21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случае подтверждения соответствия выделенного юридического лица квалификационным требованиям, 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предъявляемым при лицензировании соответствующего вида лицензируемой деятельности и (или) подвида лицензируемого вида деятельности.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	Заявителем на переоформление лицензии по основанию, предусмотренному настоящим пунктом, является выделенное в результате реорганизации юридическое лицо.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переоформления лицензии и (или) приложения к лицензии на выделенное в результате реорганизации юридическое лицо заявитель, помимо документов, предусмотренных пунктом 3 статьи 33 настоящего Закона, представляет сведения и документы о своем соответствии квалификационным требованиям, а также оформленное в установленном законодательством Республики Казахстан порядке решение о согласии юридического лица, из которого произведено выделение на переоформление лицензии на выделенное юридическое лицо. Заявление о переоформлении лицензии и (или) приложения к лицензии на выделенное в результате реорганизации юридическое лицо подается заявителем в течение тридцати календарных дней с момента завершения реорганизации в форме выделения. Лицензиар отказывает в переоформлении лицензии и (или) приложения к лицензии, инициированном по основанию, предусмотренному настоящим пунктом, в случае непредставления или ненадлежащего оформления документов, указанных в пункте 3 статьи 33 настоящего Закона, части третьей настоящего пункта, а также в случае несоответствия заявителя квалификационным требованиям.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2795587"/>
          </a:xfrm>
        </p:spPr>
        <p:txBody>
          <a:bodyPr>
            <a:normAutofit fontScale="90000"/>
          </a:bodyPr>
          <a:lstStyle/>
          <a:p>
            <a:pPr algn="ctr" eaLnBrk="1" hangingPunct="1">
              <a:spcAft>
                <a:spcPts val="0"/>
              </a:spcAft>
              <a:defRPr/>
            </a:pP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Квалификационные требования, предъявляемые к образовательной деятельности, и перечень документов, подтверждающих соответствие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43125"/>
          <a:ext cx="8229600" cy="4357688"/>
        </p:xfrm>
        <a:graphic>
          <a:graphicData uri="http://schemas.openxmlformats.org/drawingml/2006/table">
            <a:tbl>
              <a:tblPr/>
              <a:tblGrid>
                <a:gridCol w="471488"/>
                <a:gridCol w="3643312"/>
                <a:gridCol w="2057400"/>
                <a:gridCol w="2057400"/>
              </a:tblGrid>
              <a:tr h="7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Квалификационные требования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02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Соответствие рабочих учебных планов типовым учебным планам и требованиям государственному общеобязательному стандарту образования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Копии рабочих учебных планов, разработанных в соответствии с типовыми учебными планами, утвержденных руководителем организации образования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571500"/>
          <a:ext cx="8229600" cy="5857875"/>
        </p:xfrm>
        <a:graphic>
          <a:graphicData uri="http://schemas.openxmlformats.org/drawingml/2006/table">
            <a:tbl>
              <a:tblPr/>
              <a:tblGrid>
                <a:gridCol w="928687"/>
                <a:gridCol w="3186113"/>
                <a:gridCol w="2957512"/>
                <a:gridCol w="1157288"/>
              </a:tblGrid>
              <a:tr h="554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Квалификационные требования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163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штатных  учителей высшей и первой категории от их общего числа - не менее               30 %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об укомплектованности педагогическими и преподавательскими кадрами (по форме согласно приложению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 настоящим квалификационным требованиям)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326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фонда учебной литературы по отношению к контингенту обучающихся на полный цикл обучения, учебно-методических комплексов и цифровых образовательных ресурсов в соответствии с государственными общеобязательными стандартами образования Республики Казахстан и типовыми учебными планами основного среднего и общего среднего образования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 наличии фонда учебной и научной литературы, содержащие перечень учебной литературы в соответствии с рабочим учебным планом и перечнем учебной литературы, рекомендованным Министерством образования и науки Республики Казахстан (по форме согласно приложению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2к настоящим квалификационным требованиям)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785813"/>
          <a:ext cx="8229600" cy="4787900"/>
        </p:xfrm>
        <a:graphic>
          <a:graphicData uri="http://schemas.openxmlformats.org/drawingml/2006/table">
            <a:tbl>
              <a:tblPr/>
              <a:tblGrid>
                <a:gridCol w="857250"/>
                <a:gridCol w="2214562"/>
                <a:gridCol w="2714625"/>
                <a:gridCol w="244316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Квалификационные требования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медицинского обслуживания обучающихся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 наличии медицинского обслуживания, содержащие информацию о наличии медицинского пункта и лицензии на медицинскую деятельность (по форме согласно приложению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к настоящим квалификационным требованиям)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Статус лицензии проверяется с использованием ИС ГБД «Е-лицензирование». 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малокомплектных школ наличие договора о медицинском обслуживании обучающихся 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объекта питания для обучающихся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 наличии объекта питания, соответствующего санитарным правилам и нормам (по форме согласно приложению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к настоящим квалификационным требованиям)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малокомплектных школ наличие договора о предоставлении объекта питания для обучающихся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857250"/>
          <a:ext cx="8229600" cy="5286375"/>
        </p:xfrm>
        <a:graphic>
          <a:graphicData uri="http://schemas.openxmlformats.org/drawingml/2006/table">
            <a:tbl>
              <a:tblPr/>
              <a:tblGrid>
                <a:gridCol w="571500"/>
                <a:gridCol w="3000375"/>
                <a:gridCol w="2600325"/>
                <a:gridCol w="2057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Квалификационные требования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442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Наличие собственных либо принадлежащих на праве хозяйственного ведения или оперативного управления материальных и нематериальных активов, обеспечивающих качество образовательных услуг 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 полезной учебной площади, наличии материально-технической базы и технических средств обучения (по форме согласно приложению 5 к настоящим квалификационным требованиям).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Копии документов, подтверждающих право собственности, хозяйственного ведения или оперативного управления на здания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Информация о зарегистрированных правах на недвижимое имущество и его технических характеристиках не представляется в случае наличия возможности получения данных из ИС ГБД «Регистр недвижимости».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38" y="989013"/>
          <a:ext cx="8229600" cy="3316287"/>
        </p:xfrm>
        <a:graphic>
          <a:graphicData uri="http://schemas.openxmlformats.org/drawingml/2006/table">
            <a:tbl>
              <a:tblPr/>
              <a:tblGrid>
                <a:gridCol w="714375"/>
                <a:gridCol w="3400425"/>
                <a:gridCol w="2814637"/>
                <a:gridCol w="1300163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Квалификационные требования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30238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Оснащенность классов компьютерами не старше 5 лет, подключенными к сети интернет,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учебно-лабораторным оборудованием, учебными предметными кабинетами в соответствии с ГОСО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Сведения о материально-техническом обеспечении образовательного процесса, содержащие информацию о наличии компьютеров с амортизацией не более                5 лет, наличии учебных лабораторий, учебных предметных кабинетов (по форме согласно приложению 6 к настоящим квалификационным требованиям)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186737" cy="1357313"/>
          </a:xfrm>
        </p:spPr>
        <p:txBody>
          <a:bodyPr/>
          <a:lstStyle/>
          <a:p>
            <a:pPr eaLnBrk="1" hangingPunct="1"/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Статья 464 Кодекса об административных правонарушений. </a:t>
            </a:r>
            <a:br>
              <a:rPr lang="ru-RU" sz="3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Нарушение норм лицензирования</a:t>
            </a: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5143500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	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1. Нарушение установленных законодательством Республики Казахстан норм лицензирования, в том числе несоответствие квалификационным требованиям, предъявляемым к лицензируемым видам деятельности, –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влечет штраф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 физических лиц в размере пятнадцати,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субъектов малого предпринимательства или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некоммерческие организации – в размере сорока пяти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на субъектов среднего предпринимательства – в размере восьмидесяти, на субъектов крупного предпринимательства – в размере ста пятидесяти месячных расчетных показателей,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приостановлением действия лицензии на определенный вид деятельности или без такового.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     2.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Предоставление лицензиатом заведомо недостоверной информации при получении лицензии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а равно действия (бездействие), предусмотренные частью первой настоящей статьи,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совершенные повторно в течение года после наложения административного взыскания, а также </a:t>
            </a:r>
            <a:r>
              <a:rPr lang="ru-RU" sz="29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неустранение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нарушений норм лицензирования, повлекших привлечение к административной ответственности, по истечении срока приостановления действия лицензии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влекут штраф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 физических лиц в размере сорока,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а субъектов малого предпринимательства или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некоммерческие организации – в размере ста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на субъектов среднего предпринимательства – в размере ста пятидесяти, на субъектов крупного предпринимательства – в размере трехсот месячных расчетных показателей, </a:t>
            </a:r>
            <a:r>
              <a:rPr lang="ru-RU" sz="2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лишением лицензии на определенный вид деятельности.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	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3. Основными видами государственного контроля являются: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      1) государственная аттестация организаций образования;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    </a:t>
            </a: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2) контроль за соблюдением законодательства Республики Казахстан об образовании и квалификационных требований, предъявляемых к образовательной деятельности.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Статья 45. Приостановление, возобновление действия, лишение (отзыв) разрешения и (или) приложения к разрешению</a:t>
            </a: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6" name="Содержимое 2"/>
          <p:cNvSpPr>
            <a:spLocks noGrp="1"/>
          </p:cNvSpPr>
          <p:nvPr>
            <p:ph idx="1"/>
          </p:nvPr>
        </p:nvSpPr>
        <p:spPr>
          <a:xfrm>
            <a:off x="285750" y="1935163"/>
            <a:ext cx="8401050" cy="45656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1. Приостановление действия разрешения и (или) приложения к разрешению осуществляется в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порядке и по основаниям, предусмотренным законами Республики Казахстан.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3. Если иное не установлено законами Республики Казахстан, при устранении нарушений,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явившихся основанием для приостановления разрешения и (или) приложения к разрешению, лицензиат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или владелец разрешения второй категории вправе до истечения срока приостановления действия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разрешения и (или) приложения к нему подать в разрешительный орган заявление об устранении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нарушений с приложением копий подтверждающих документов.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Разрешительный орган в течение десяти рабочих дней со дня подачи заявителем заявления об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устранении нарушений проверяет устранение нарушений в порядке, предусмотренном пунктом 2 статьи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51 настоящего Закона.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В случае подтверждения факта устранения заявителем нарушений разрешительный орган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принимает решение о возобновлении действия разрешения и (или) приложения к разрешению в срок,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указанный в части второй настоящего пункта.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При этом действие разрешения и (или) приложения к разрешению возобновляется с момента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принятия решения, указанного в части третьей настоящего пункта.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4. В случае непредставления лицензиатом или владельцем разрешения второй категории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заявления об устранении нарушений, явившихся основанием для приостановления разрешения и (или)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приложения к разрешению до истечения срока приостановления, разрешительные органы в течение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десяти рабочих дней с момента истечения срока приостановления инициируют процедуру лишения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300" smtClean="0"/>
              <a:t>(отзыва) разрешения и (или) приложения к разрешению.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	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3. Основными видами государственного контроля являются: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      1) государственная аттестация организаций образования;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     2) контроль за соблюдением законодательства Республики Казахстан об образовании и квалификационных требований, предъявляемых к образовательной деятельности.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	4-1. Организации образования, подлежащие государственной аттестации, проводят самооценку и представляют материалы самооценки в государственные органы управления образованием.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500063"/>
            <a:ext cx="8229600" cy="571500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Традиционный фокус при аттестации: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428750"/>
            <a:ext cx="8229600" cy="5072063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Общая характеристика организации образования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Кадровый состав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Контингент обучающихся</a:t>
            </a:r>
          </a:p>
          <a:p>
            <a:pPr eaLnBrk="1" hangingPunct="1"/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Учебно-методическая работа и педагогическая нагрузка</a:t>
            </a:r>
          </a:p>
          <a:p>
            <a:pPr eaLnBrk="1" hangingPunct="1"/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Учебно-воспитательная работа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Учебно-материальные активы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Учебные и научные лаборатории</a:t>
            </a:r>
          </a:p>
          <a:p>
            <a:pPr eaLnBrk="1" hangingPunct="1"/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Оценка знаний обучающихся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Информационные ресурсы и т.п.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500063"/>
            <a:ext cx="8229600" cy="642937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Предлагаемый фокус при аттестации: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714500"/>
            <a:ext cx="8229600" cy="4411663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Качество преподавания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Грамотное руководство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Участие родителей в деятельности школы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Оценка знаний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0"/>
            <a:ext cx="8229600" cy="1071563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Уровни оценивания критериев: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sz="half" idx="4294967295"/>
          </p:nvPr>
        </p:nvSpPr>
        <p:spPr>
          <a:xfrm>
            <a:off x="714375" y="1143000"/>
            <a:ext cx="5429250" cy="4429125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Образцовый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Хороший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Требующий улучшения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Низкий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5" name="Содержимое 4" descr="20141027_130856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770176" y="3214686"/>
            <a:ext cx="5580960" cy="313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42875"/>
            <a:ext cx="8229600" cy="1000125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Критерии </a:t>
            </a:r>
            <a:br>
              <a:rPr lang="ru-RU" sz="3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smtClean="0">
                <a:latin typeface="Times New Roman" pitchFamily="18" charset="0"/>
                <a:cs typeface="Times New Roman" pitchFamily="18" charset="0"/>
              </a:rPr>
              <a:t>качественного преподавания в школе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5286375"/>
          </a:xfrm>
        </p:spPr>
        <p:txBody>
          <a:bodyPr/>
          <a:lstStyle/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Точные и глубокие знания предмета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Владение методикой преподавания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Умение вовлечь и мотивировать учеников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Благоприятный психологический климат на уроке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Качество планирования урока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Умение организовать обратную связь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Управление учебным процессом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Способность оценивать достоверно и объективно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Умение ставить вопросы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Уровень требований и ожиданий достижений учащихся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Грамотное использование образовательных ресурсов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Рациональное использование времени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Вербальные и невербальные коммуникативные навыки</a:t>
            </a:r>
          </a:p>
          <a:p>
            <a:pPr eaLnBrk="1" hangingPunct="1"/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571500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Пример разработанных дескрипторов 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285750" y="714375"/>
          <a:ext cx="8501063" cy="5770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3942"/>
                <a:gridCol w="6907180"/>
              </a:tblGrid>
              <a:tr h="1456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Дескрипторы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45637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Владение методикой преподавания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ОБРАЗЦОВЫЙ: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Высокая степень организации учебной деятельности учащихся. Этапы урока имеют логическую завершенность и последовательность. Владеет технологией, активизирующей познавательную деятельность учащихся.  Умеет импровизировать на уроке. Обеспечивает высокий темп урока. Создает атмосферу сотрудничества. Знает и учитывает в учебном процессе индивидуальные особенности каждого ученика. Ставит вопросы, развивающие мыслительную деятельность учащихся. Организует системную обратную связь. </a:t>
                      </a:r>
                      <a:r>
                        <a:rPr lang="en-GB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Ведет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постоянный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</a:t>
                      </a:r>
                      <a:r>
                        <a:rPr lang="en-GB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объективное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оценивание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45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ХОРОШИЙ: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Умеет организовать учебную деятельность. Этапы урока имеют логическую завершенность и последовательность. Владеет методами и приемами, активизирующими познавательную деятельность учащихся.  Обеспечивает умеренный темп урока. Учитывает в учебном процессе индивидуальные особенности каждого ученика. Умеет вносить коррективы в план урока в зависимости от ситуации. Умеет ставить вопросы как стандартные, так и развивающие мыслительную деятельность. 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Организует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обратную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связь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Ведет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постоянный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</a:t>
                      </a:r>
                      <a:r>
                        <a:rPr lang="en-GB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объективное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оценивание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45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ТРЕБУЮЩИЙ УЛУЧШЕНИЯ: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Умеет организовать учебную деятельность. Этапы урока не имеют логическую завершенность и последовательность. Слабо владеет методами и приемами, активизирующими познавательную деятельность учащихся.  Обеспечивает средний темп урока. Не учитывает в учебном процессе индивидуальные особенности каждого ученика. Урок ведет строго по плану. Ставит  вопросы стандартные.  Обратная связь слабо выражена.  Объективно оценивает знания учащихся.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Испытывает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трудности</a:t>
                      </a:r>
                      <a:r>
                        <a:rPr lang="en-GB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организации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мониторинга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32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НИЗКИЙ: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организации учебной деятельности испытывает трудности. Этапы урока не имеют логическую завершенность и последовательность. Слабо владеет методами и приемами, активизирующими познавательную деятельность учащихся.  Обеспечивает низкий темп урока. Не учитывает в учебном процессе индивидуальные особенности каждого ученика. Урок ведет строго по плану. Ставит  вопросы стандартные.  Обратная связь слабо выражена. 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Испытывает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трудности</a:t>
                      </a:r>
                      <a:r>
                        <a:rPr lang="en-GB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организации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мониторинга</a:t>
                      </a:r>
                      <a:r>
                        <a:rPr lang="en-GB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оценивании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знаний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учащихся</a:t>
                      </a:r>
                      <a:r>
                        <a:rPr lang="en-GB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891</TotalTime>
  <Words>2093</Words>
  <Application>Microsoft Office PowerPoint</Application>
  <PresentationFormat>Экран (4:3)</PresentationFormat>
  <Paragraphs>256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Поток</vt:lpstr>
      <vt:lpstr>Диаграмма Microsoft Excel</vt:lpstr>
      <vt:lpstr>Презентация PowerPoint</vt:lpstr>
      <vt:lpstr>Статья 59. Закона РК «Об образовании» Государственный контроль в системе образования</vt:lpstr>
      <vt:lpstr>Презентация PowerPoint</vt:lpstr>
      <vt:lpstr>Презентация PowerPoint</vt:lpstr>
      <vt:lpstr>Традиционный фокус при аттестации:</vt:lpstr>
      <vt:lpstr>Предлагаемый фокус при аттестации:</vt:lpstr>
      <vt:lpstr>Уровни оценивания критериев:</vt:lpstr>
      <vt:lpstr>Критерии  качественного преподавания в школе</vt:lpstr>
      <vt:lpstr>Пример разработанных дескрипторов </vt:lpstr>
      <vt:lpstr>Пример разработанных дескрипторов </vt:lpstr>
      <vt:lpstr>Пример разработанных дескрипторов </vt:lpstr>
      <vt:lpstr>Таблица и график по итогам посещения уроков</vt:lpstr>
      <vt:lpstr>Критерии качественного руководства  и управления в школах</vt:lpstr>
      <vt:lpstr>Критерии вовлеченности родителей и сообщества в деятельность школы</vt:lpstr>
      <vt:lpstr> Закон Республики Казахстан  «О разрешениях и уведомлениях» от 16 мая 2014 года № 202-V ЗРК  вступил в законную силу с 21 ноября 2014 г. Закон Республики Казахстан  «О лицензировании»  от 11 января 2007 года N 214  утратит законную силу</vt:lpstr>
      <vt:lpstr>Статья 16.  Уровни опасности регулируемой деятельности или действий (операций)</vt:lpstr>
      <vt:lpstr>  Статья 13.  Компетенция разрешительных органов </vt:lpstr>
      <vt:lpstr>Статья 14. Компетенция государственных органов,  осуществляющих прием уведомлений</vt:lpstr>
      <vt:lpstr>Статья 33. Переоформление лицензии и (или) приложения к лицензии</vt:lpstr>
      <vt:lpstr>Презентация PowerPoint</vt:lpstr>
      <vt:lpstr>Статья 17.  Общие положения о разрешительном и уведомительном порядках</vt:lpstr>
      <vt:lpstr>Статья 34. Действие лицензии и (или) приложения к лицензии в случае реорганизации юридического лица-лицензиата</vt:lpstr>
      <vt:lpstr>Презентация PowerPoint</vt:lpstr>
      <vt:lpstr>  Квалификационные требования, предъявляемые к образовательной деятельности, и перечень документов, подтверждающих соответствие им   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464 Кодекса об административных правонарушений.  Нарушение норм лицензирования</vt:lpstr>
      <vt:lpstr>Статья 45. Приостановление, возобновление действия, лишение (отзыв) разрешения и (или) приложения к разрешению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качества через изменение методов контроля</dc:title>
  <dc:creator>Пользователь</dc:creator>
  <cp:lastModifiedBy>Савченко</cp:lastModifiedBy>
  <cp:revision>93</cp:revision>
  <dcterms:created xsi:type="dcterms:W3CDTF">2014-11-05T07:26:17Z</dcterms:created>
  <dcterms:modified xsi:type="dcterms:W3CDTF">2015-02-02T12:06:42Z</dcterms:modified>
</cp:coreProperties>
</file>