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65" r:id="rId3"/>
    <p:sldId id="266" r:id="rId4"/>
    <p:sldId id="267" r:id="rId5"/>
    <p:sldId id="268" r:id="rId6"/>
    <p:sldId id="269" r:id="rId7"/>
    <p:sldId id="257" r:id="rId8"/>
    <p:sldId id="258" r:id="rId9"/>
    <p:sldId id="259" r:id="rId10"/>
    <p:sldId id="262" r:id="rId11"/>
    <p:sldId id="261" r:id="rId12"/>
    <p:sldId id="263" r:id="rId13"/>
    <p:sldId id="27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4636" autoAdjust="0"/>
  </p:normalViewPr>
  <p:slideViewPr>
    <p:cSldViewPr>
      <p:cViewPr varScale="1">
        <p:scale>
          <a:sx n="67" d="100"/>
          <a:sy n="67" d="100"/>
        </p:scale>
        <p:origin x="-102" y="-6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655537-D27D-4BBD-8A30-9A55453B8222}" type="datetimeFigureOut">
              <a:rPr lang="ru-RU" smtClean="0"/>
              <a:pPr>
                <a:defRPr/>
              </a:pPr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2057C-EE20-4057-A26B-83113750E6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9566FC-A148-469D-8D24-37564EC9A95E}" type="datetimeFigureOut">
              <a:rPr lang="ru-RU" smtClean="0"/>
              <a:pPr>
                <a:defRPr/>
              </a:pPr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E74DD2-AC0B-4647-823B-F4E9AB9D2A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B5E87C-0653-4311-B260-7B5935BDE5EE}" type="datetimeFigureOut">
              <a:rPr lang="ru-RU" smtClean="0"/>
              <a:pPr>
                <a:defRPr/>
              </a:pPr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4DE3B0-A00C-4C54-BBE2-37E942608C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38D000-223A-4DEC-8637-C5602433BC6F}" type="datetimeFigureOut">
              <a:rPr lang="ru-RU" smtClean="0"/>
              <a:pPr>
                <a:defRPr/>
              </a:pPr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B36F31-6522-41BB-8925-8B24425626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30D8A5-DFF6-4A5A-B87C-BAA8564C2F63}" type="datetimeFigureOut">
              <a:rPr lang="ru-RU" smtClean="0"/>
              <a:pPr>
                <a:defRPr/>
              </a:pPr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5B51B5-0C5C-4F23-B20A-8CF5B6E20D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24C7A4-1163-44EA-A249-2CFFA4574D56}" type="datetimeFigureOut">
              <a:rPr lang="ru-RU" smtClean="0"/>
              <a:pPr>
                <a:defRPr/>
              </a:pPr>
              <a:t>12.05.2016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8F0ED9-2FF4-4C9E-B2A4-AEEAA02375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3FAD0C-4AB9-4F83-8208-34018C38A846}" type="datetimeFigureOut">
              <a:rPr lang="ru-RU" smtClean="0"/>
              <a:pPr>
                <a:defRPr/>
              </a:pPr>
              <a:t>12.05.2016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5CF3F5-B4BE-4A44-A197-5162F960B9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4DE36D-563D-45F1-950A-695019EE555C}" type="datetimeFigureOut">
              <a:rPr lang="ru-RU" smtClean="0"/>
              <a:pPr>
                <a:defRPr/>
              </a:pPr>
              <a:t>12.05.2016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4F072-513C-4948-9A4B-177D17673F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F0C481-D42C-43D2-BBAA-8545D008DF06}" type="datetimeFigureOut">
              <a:rPr lang="ru-RU" smtClean="0"/>
              <a:pPr>
                <a:defRPr/>
              </a:pPr>
              <a:t>12.05.2016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98FF6E-3FC9-4947-9B35-EC20C1A8AD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CE073B-C8FA-457E-90C8-B12AC549E2CB}" type="datetimeFigureOut">
              <a:rPr lang="ru-RU" smtClean="0"/>
              <a:pPr>
                <a:defRPr/>
              </a:pPr>
              <a:t>12.05.2016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DD4E13-4197-466B-81A0-1B5582AF81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BAE5A3-872B-484F-B7B8-E13243951A70}" type="datetimeFigureOut">
              <a:rPr lang="ru-RU" smtClean="0"/>
              <a:pPr>
                <a:defRPr/>
              </a:pPr>
              <a:t>12.05.2016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A7D73D-6A62-4852-8916-A734388828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F0B3200-3FE7-4D94-A6B0-C6598AAF145D}" type="datetimeFigureOut">
              <a:rPr lang="ru-RU" smtClean="0"/>
              <a:pPr>
                <a:defRPr/>
              </a:pPr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618F250-C798-49BB-8D79-0CBF803141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8156575" cy="41306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00B0F0"/>
                </a:solidFill>
              </a:rPr>
              <a:t>Функция менеджмента -</a:t>
            </a:r>
            <a:r>
              <a:rPr lang="ru-RU" sz="8000" dirty="0" smtClean="0">
                <a:solidFill>
                  <a:schemeClr val="tx2">
                    <a:satMod val="200000"/>
                  </a:schemeClr>
                </a:solidFill>
              </a:rPr>
              <a:t>Планирование</a:t>
            </a:r>
            <a:endParaRPr lang="ru-RU" sz="80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6016" y="5733256"/>
            <a:ext cx="4427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body" idx="4294967295"/>
          </p:nvPr>
        </p:nvSpPr>
        <p:spPr>
          <a:xfrm>
            <a:off x="0" y="214313"/>
            <a:ext cx="6012160" cy="6429375"/>
          </a:xfrm>
        </p:spPr>
        <p:txBody>
          <a:bodyPr>
            <a:normAutofit fontScale="32500" lnSpcReduction="20000"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7400" b="1" dirty="0" smtClean="0">
                <a:solidFill>
                  <a:schemeClr val="tx1"/>
                </a:solidFill>
              </a:rPr>
              <a:t>4)</a:t>
            </a:r>
            <a:r>
              <a:rPr lang="ru-RU" sz="7400" b="1" dirty="0" smtClean="0">
                <a:solidFill>
                  <a:schemeClr val="tx1"/>
                </a:solidFill>
              </a:rPr>
              <a:t>.По временному периоду: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ru-RU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.долгосрочное планирование - 5 лет и более;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ru-RU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.среднесрочное планирование - от 2 до 5 лет;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  <a:r>
              <a:rPr lang="ru-RU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.краткосрочное планирование - до года.</a:t>
            </a:r>
            <a:endParaRPr lang="en-US" sz="6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ru-RU" sz="6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6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ru-RU" sz="6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.По степени детализации планов: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ru-RU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.стратегическое планирование;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ru-RU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.оперативное или тактическое планирование.</a:t>
            </a:r>
            <a:endParaRPr lang="en-US" sz="6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ru-RU" sz="6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6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r>
              <a:rPr lang="ru-RU" sz="6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.По обязательности выполнения: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ru-RU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.директивные планы для непосредственного обязательного исполнения;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ru-RU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.индикативные планы, которые являются ориентирными и зависят от индикаторов экономической, политической и т. д. деятельности.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ru-RU" sz="6200" dirty="0">
              <a:solidFill>
                <a:schemeClr val="tx1"/>
              </a:solidFill>
            </a:endParaRPr>
          </a:p>
        </p:txBody>
      </p:sp>
      <p:pic>
        <p:nvPicPr>
          <p:cNvPr id="14338" name="Содержимое 5" descr="photo03.jpg"/>
          <p:cNvPicPr>
            <a:picLocks noGrp="1" noChangeAspect="1"/>
          </p:cNvPicPr>
          <p:nvPr>
            <p:ph sz="half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480175" y="2133600"/>
            <a:ext cx="2663825" cy="2062163"/>
          </a:xfrm>
        </p:spPr>
      </p:pic>
      <p:pic>
        <p:nvPicPr>
          <p:cNvPr id="14340" name="Рисунок 6" descr="5f237f4b7aab0fdbb18e118ec7576fda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52120" y="4293096"/>
            <a:ext cx="3268665" cy="213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7" descr="482820_w640_h640_47104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44208" y="404664"/>
            <a:ext cx="2347154" cy="3425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body" idx="4294967295"/>
          </p:nvPr>
        </p:nvSpPr>
        <p:spPr>
          <a:xfrm>
            <a:off x="0" y="214313"/>
            <a:ext cx="6084888" cy="642937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Планирование может быть: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1). По широте охвата: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a)</a:t>
            </a:r>
            <a:r>
              <a:rPr lang="ru-RU" sz="2000" b="1" dirty="0" smtClean="0">
                <a:solidFill>
                  <a:schemeClr val="tx1"/>
                </a:solidFill>
              </a:rPr>
              <a:t>.корпоративное планирование (для всей компании в целом);                                                              </a:t>
            </a:r>
            <a:r>
              <a:rPr lang="en-US" sz="2000" b="1" dirty="0" smtClean="0">
                <a:solidFill>
                  <a:schemeClr val="tx1"/>
                </a:solidFill>
              </a:rPr>
              <a:t>b)</a:t>
            </a:r>
            <a:r>
              <a:rPr lang="ru-RU" sz="2000" b="1" dirty="0" smtClean="0">
                <a:solidFill>
                  <a:schemeClr val="tx1"/>
                </a:solidFill>
              </a:rPr>
              <a:t>.планирование по видам деятельности;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c)</a:t>
            </a:r>
            <a:r>
              <a:rPr lang="ru-RU" sz="2000" b="1" dirty="0" smtClean="0">
                <a:solidFill>
                  <a:schemeClr val="tx1"/>
                </a:solidFill>
              </a:rPr>
              <a:t>.планирование на уровне конкретного подразделения (планирование работы цеха).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2)</a:t>
            </a:r>
            <a:r>
              <a:rPr lang="ru-RU" sz="2400" b="1" dirty="0" smtClean="0">
                <a:solidFill>
                  <a:schemeClr val="tx1"/>
                </a:solidFill>
              </a:rPr>
              <a:t>.По функциям: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a)</a:t>
            </a:r>
            <a:r>
              <a:rPr lang="ru-RU" sz="2000" b="1" dirty="0" smtClean="0">
                <a:solidFill>
                  <a:schemeClr val="tx1"/>
                </a:solidFill>
              </a:rPr>
              <a:t>.производственное;        </a:t>
            </a:r>
            <a:r>
              <a:rPr lang="en-US" sz="2000" b="1" dirty="0" smtClean="0">
                <a:solidFill>
                  <a:schemeClr val="tx1"/>
                </a:solidFill>
              </a:rPr>
              <a:t>b)</a:t>
            </a:r>
            <a:r>
              <a:rPr lang="ru-RU" sz="2000" b="1" dirty="0" smtClean="0">
                <a:solidFill>
                  <a:schemeClr val="tx1"/>
                </a:solidFill>
              </a:rPr>
              <a:t>.финансовое;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c)</a:t>
            </a:r>
            <a:r>
              <a:rPr lang="ru-RU" sz="2000" b="1" dirty="0" smtClean="0">
                <a:solidFill>
                  <a:schemeClr val="tx1"/>
                </a:solidFill>
              </a:rPr>
              <a:t>.кадровое;                            </a:t>
            </a:r>
            <a:r>
              <a:rPr lang="en-US" sz="2000" b="1" dirty="0" smtClean="0">
                <a:solidFill>
                  <a:schemeClr val="tx1"/>
                </a:solidFill>
              </a:rPr>
              <a:t>d)</a:t>
            </a:r>
            <a:r>
              <a:rPr lang="ru-RU" sz="2000" b="1" dirty="0" smtClean="0">
                <a:solidFill>
                  <a:schemeClr val="tx1"/>
                </a:solidFill>
              </a:rPr>
              <a:t>.маркетинговое.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3)</a:t>
            </a:r>
            <a:r>
              <a:rPr lang="ru-RU" sz="2400" b="1" dirty="0" smtClean="0">
                <a:solidFill>
                  <a:schemeClr val="tx1"/>
                </a:solidFill>
              </a:rPr>
              <a:t>.По подфункциям 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a)</a:t>
            </a:r>
            <a:r>
              <a:rPr lang="ru-RU" sz="2000" b="1" dirty="0" smtClean="0">
                <a:solidFill>
                  <a:schemeClr val="tx1"/>
                </a:solidFill>
              </a:rPr>
              <a:t>.планирование </a:t>
            </a:r>
            <a:r>
              <a:rPr lang="ru-RU" sz="2000" b="1" dirty="0" smtClean="0">
                <a:solidFill>
                  <a:schemeClr val="tx1"/>
                </a:solidFill>
              </a:rPr>
              <a:t>услуг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b)</a:t>
            </a:r>
            <a:r>
              <a:rPr lang="ru-RU" sz="2000" b="1" dirty="0" smtClean="0">
                <a:solidFill>
                  <a:schemeClr val="tx1"/>
                </a:solidFill>
              </a:rPr>
              <a:t>.планирование </a:t>
            </a:r>
            <a:r>
              <a:rPr lang="ru-RU" sz="2000" b="1" dirty="0" smtClean="0">
                <a:solidFill>
                  <a:schemeClr val="tx1"/>
                </a:solidFill>
              </a:rPr>
              <a:t>тиражирования опыта;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c)</a:t>
            </a:r>
            <a:r>
              <a:rPr lang="ru-RU" sz="2000" b="1" dirty="0" smtClean="0">
                <a:solidFill>
                  <a:schemeClr val="tx1"/>
                </a:solidFill>
              </a:rPr>
              <a:t>.планирование 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участия и достижений</a:t>
            </a:r>
            <a:endParaRPr lang="ru-RU" sz="2000" b="1" dirty="0" smtClean="0">
              <a:solidFill>
                <a:schemeClr val="tx1"/>
              </a:solidFill>
            </a:endParaRPr>
          </a:p>
        </p:txBody>
      </p:sp>
      <p:pic>
        <p:nvPicPr>
          <p:cNvPr id="13316" name="Рисунок 8" descr="i.jpe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2160" y="188640"/>
            <a:ext cx="292895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Рисунок 10" descr="powermat110509_fullsize_story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168" y="4725144"/>
            <a:ext cx="278637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Рисунок 11" descr="87958946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88224" y="2276872"/>
            <a:ext cx="1762125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7272808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Общеорганизационные принципы рационального (оптимального) планирования:</a:t>
            </a:r>
          </a:p>
          <a:p>
            <a:r>
              <a:rPr lang="ru-RU" sz="2400" dirty="0"/>
              <a:t>*</a:t>
            </a:r>
            <a:r>
              <a:rPr lang="ru-RU" sz="2400" dirty="0"/>
              <a:t>	</a:t>
            </a:r>
            <a:r>
              <a:rPr lang="ru-RU" sz="2400" b="1" dirty="0"/>
              <a:t>принцип ограничивающего фактора</a:t>
            </a:r>
            <a:r>
              <a:rPr lang="ru-RU" sz="2400" dirty="0"/>
              <a:t>. Чем в большей степени при планировании выделяются и учитываются факторы, которые являются ограничивающими или критическими для достижения поставленных целей, тем более обоснованным, четким и конструктивным будет выбор стратегических альтернатив, планов;</a:t>
            </a:r>
          </a:p>
          <a:p>
            <a:r>
              <a:rPr lang="ru-RU" sz="2400" dirty="0"/>
              <a:t>*</a:t>
            </a:r>
            <a:r>
              <a:rPr lang="ru-RU" sz="2400" dirty="0"/>
              <a:t>	</a:t>
            </a:r>
            <a:r>
              <a:rPr lang="ru-RU" sz="2400" b="1" dirty="0"/>
              <a:t>принцип взятых обязательств. </a:t>
            </a:r>
            <a:r>
              <a:rPr lang="ru-RU" sz="2400" dirty="0"/>
              <a:t>Рациональное планирование должно быть ограничено (определено) таким периодом времени в будущем, который необходим и достаточен для выполнения обязательств, предусмотренных тем или иным плановым решением;</a:t>
            </a:r>
          </a:p>
          <a:p>
            <a:r>
              <a:rPr lang="ru-RU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11873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9014" y="1124744"/>
            <a:ext cx="722133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принцип гибкости. </a:t>
            </a:r>
            <a:r>
              <a:rPr lang="ru-RU" sz="2000" dirty="0"/>
              <a:t>Чем большую гибкость можно придать планам, тем меньше вероятность убытков, связанных с наступлением непредвиденных событий; </a:t>
            </a:r>
          </a:p>
          <a:p>
            <a:r>
              <a:rPr lang="ru-RU" sz="2000" dirty="0"/>
              <a:t>*</a:t>
            </a:r>
            <a:r>
              <a:rPr lang="ru-RU" sz="2000" dirty="0"/>
              <a:t>	</a:t>
            </a:r>
            <a:r>
              <a:rPr lang="ru-RU" sz="2000" b="1" dirty="0"/>
              <a:t>принцип содействия достижению целей;</a:t>
            </a:r>
          </a:p>
          <a:p>
            <a:r>
              <a:rPr lang="ru-RU" sz="2000" dirty="0"/>
              <a:t>*</a:t>
            </a:r>
            <a:r>
              <a:rPr lang="ru-RU" sz="2000" dirty="0"/>
              <a:t>	принцип эффективности планов. </a:t>
            </a:r>
            <a:endParaRPr lang="ru-RU" sz="2000" dirty="0" smtClean="0"/>
          </a:p>
          <a:p>
            <a:r>
              <a:rPr lang="ru-RU" sz="2000" dirty="0" smtClean="0"/>
              <a:t>Эффективность </a:t>
            </a:r>
            <a:r>
              <a:rPr lang="ru-RU" sz="2000" dirty="0"/>
              <a:t>плана измеряется тем, насколько он способствует достижению целей, если учитывать расходы и </a:t>
            </a:r>
            <a:r>
              <a:rPr lang="ru-RU" sz="2000" dirty="0" smtClean="0"/>
              <a:t> </a:t>
            </a:r>
            <a:r>
              <a:rPr lang="ru-RU" sz="2000" dirty="0"/>
              <a:t>последствия, связанные </a:t>
            </a:r>
            <a:r>
              <a:rPr lang="ru-RU" sz="2000" dirty="0" smtClean="0"/>
              <a:t>с </a:t>
            </a:r>
            <a:r>
              <a:rPr lang="ru-RU" sz="2000" dirty="0"/>
              <a:t>процессом планирования;</a:t>
            </a:r>
          </a:p>
          <a:p>
            <a:r>
              <a:rPr lang="ru-RU" sz="2000" dirty="0"/>
              <a:t>*</a:t>
            </a:r>
            <a:r>
              <a:rPr lang="ru-RU" sz="2000" dirty="0"/>
              <a:t>	принцип первичности планирования. В широком смысле стратегическое планирование логически предшествует выполнению всех иных управленческих функций;</a:t>
            </a:r>
          </a:p>
          <a:p>
            <a:r>
              <a:rPr lang="ru-RU" sz="2000" dirty="0"/>
              <a:t>*</a:t>
            </a:r>
            <a:r>
              <a:rPr lang="ru-RU" sz="2000" dirty="0"/>
              <a:t>	принцип структуры, стратегии и политики. Чем лучше будут поняты стратегия и политика, тем более эффективной и взаимоувязанной будет структура планов организации;</a:t>
            </a:r>
          </a:p>
          <a:p>
            <a:r>
              <a:rPr lang="ru-RU" sz="2000" dirty="0"/>
              <a:t>*</a:t>
            </a:r>
            <a:r>
              <a:rPr lang="ru-RU" sz="2000" dirty="0"/>
              <a:t>	принцип иерархичности планов;</a:t>
            </a:r>
          </a:p>
          <a:p>
            <a:r>
              <a:rPr lang="ru-RU" sz="2000" dirty="0"/>
              <a:t>*</a:t>
            </a:r>
            <a:r>
              <a:rPr lang="ru-RU" sz="2000" dirty="0"/>
              <a:t>	принцип согласования во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362479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484784"/>
            <a:ext cx="66967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Планирование — это интегрирующая деятельность, направленная на достижение максимальной эффективности организации как системы в соответствии с ее целями. </a:t>
            </a:r>
          </a:p>
        </p:txBody>
      </p:sp>
    </p:spTree>
    <p:extLst>
      <p:ext uri="{BB962C8B-B14F-4D97-AF65-F5344CB8AC3E}">
        <p14:creationId xmlns:p14="http://schemas.microsoft.com/office/powerpoint/2010/main" val="410079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305342"/>
            <a:ext cx="78488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планирования по отношению к управленческой деятельности имеет два основных значения: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широкое»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своей широкой трактовке функция планирования включает в себя ряд иных управленческих функций - выработку целей, прогнозирование, а также организацию исполнения и др.;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узкое»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рассматривается как этап, фаза управленческого цикла, локализующаяся между этапами прогнозирования и организации исполнения. </a:t>
            </a:r>
          </a:p>
        </p:txBody>
      </p:sp>
    </p:spTree>
    <p:extLst>
      <p:ext uri="{BB962C8B-B14F-4D97-AF65-F5344CB8AC3E}">
        <p14:creationId xmlns:p14="http://schemas.microsoft.com/office/powerpoint/2010/main" val="83854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92696"/>
            <a:ext cx="763284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/>
              <a:t>Цели планирования</a:t>
            </a:r>
            <a:r>
              <a:rPr lang="ru-RU" sz="2800" b="1" dirty="0"/>
              <a:t>: </a:t>
            </a:r>
            <a:r>
              <a:rPr lang="ru-RU" sz="2800" dirty="0"/>
              <a:t>устранить отрицательный эффект неопределенности и изменений, сосредоточить внимание на главных задачах, добиться экономичного функционирования и облегчить контроль</a:t>
            </a:r>
            <a:r>
              <a:rPr lang="ru-RU" sz="2800" b="1" dirty="0"/>
              <a:t>. </a:t>
            </a:r>
            <a:endParaRPr lang="ru-RU" sz="2800" dirty="0"/>
          </a:p>
          <a:p>
            <a:r>
              <a:rPr lang="ru-RU" sz="2800" b="1" i="1" dirty="0"/>
              <a:t>Основная функция планирования </a:t>
            </a:r>
            <a:r>
              <a:rPr lang="ru-RU" sz="2800" b="1" dirty="0"/>
              <a:t>- </a:t>
            </a:r>
            <a:r>
              <a:rPr lang="ru-RU" sz="2800" dirty="0"/>
              <a:t>пространственно-временное упорядочивание деятельности, выработка общих ориентиров деятельности и конкретных средств реализации ее целей и подцелей.</a:t>
            </a:r>
          </a:p>
        </p:txBody>
      </p:sp>
    </p:spTree>
    <p:extLst>
      <p:ext uri="{BB962C8B-B14F-4D97-AF65-F5344CB8AC3E}">
        <p14:creationId xmlns:p14="http://schemas.microsoft.com/office/powerpoint/2010/main" val="243672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4"/>
            <a:ext cx="792088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Функции планирования</a:t>
            </a:r>
            <a:r>
              <a:rPr lang="ru-RU" sz="3200" b="1" dirty="0" smtClean="0"/>
              <a:t>:</a:t>
            </a:r>
          </a:p>
          <a:p>
            <a:pPr marL="457200" indent="-457200">
              <a:buFont typeface="Arial" charset="0"/>
              <a:buChar char="•"/>
            </a:pPr>
            <a:r>
              <a:rPr lang="ru-RU" sz="3200" dirty="0" smtClean="0"/>
              <a:t>обеспечить </a:t>
            </a:r>
            <a:r>
              <a:rPr lang="ru-RU" sz="3200" dirty="0"/>
              <a:t>ясность ожиданий от конкретных людей</a:t>
            </a:r>
            <a:r>
              <a:rPr lang="ru-RU" sz="3200" dirty="0" smtClean="0"/>
              <a:t>;</a:t>
            </a:r>
          </a:p>
          <a:p>
            <a:pPr marL="457200" indent="-457200">
              <a:buFont typeface="Arial" charset="0"/>
              <a:buChar char="•"/>
            </a:pPr>
            <a:r>
              <a:rPr lang="ru-RU" sz="3200" dirty="0" smtClean="0"/>
              <a:t> </a:t>
            </a:r>
            <a:r>
              <a:rPr lang="ru-RU" sz="3200" dirty="0"/>
              <a:t>создать предпосылки для успешности совместных усилий людей; </a:t>
            </a:r>
            <a:endParaRPr lang="ru-RU" sz="3200" dirty="0" smtClean="0"/>
          </a:p>
          <a:p>
            <a:pPr marL="457200" indent="-457200">
              <a:buFont typeface="Arial" charset="0"/>
              <a:buChar char="•"/>
            </a:pPr>
            <a:r>
              <a:rPr lang="ru-RU" sz="3200" dirty="0" smtClean="0"/>
              <a:t>облегчить </a:t>
            </a:r>
            <a:r>
              <a:rPr lang="ru-RU" sz="3200" dirty="0"/>
              <a:t>достижение целей и задач образовательного учреждения. </a:t>
            </a:r>
          </a:p>
        </p:txBody>
      </p:sp>
    </p:spTree>
    <p:extLst>
      <p:ext uri="{BB962C8B-B14F-4D97-AF65-F5344CB8AC3E}">
        <p14:creationId xmlns:p14="http://schemas.microsoft.com/office/powerpoint/2010/main" val="181337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7562"/>
            <a:ext cx="871296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sz="3200" dirty="0"/>
          </a:p>
          <a:p>
            <a:r>
              <a:rPr lang="ru-RU" sz="2800" dirty="0"/>
              <a:t>Согласование имеет два основных аспекта:</a:t>
            </a:r>
          </a:p>
          <a:p>
            <a:r>
              <a:rPr lang="ru-RU" sz="2800" dirty="0"/>
              <a:t>	</a:t>
            </a:r>
            <a:r>
              <a:rPr lang="ru-RU" sz="2800" b="1" dirty="0"/>
              <a:t>планирование по содержанию - </a:t>
            </a:r>
            <a:r>
              <a:rPr lang="ru-RU" sz="2800" dirty="0"/>
              <a:t>функциональное разделение обязанностей между отдельными членами </a:t>
            </a:r>
            <a:r>
              <a:rPr lang="ru-RU" sz="2800" dirty="0" err="1"/>
              <a:t>педколлектива</a:t>
            </a:r>
            <a:r>
              <a:rPr lang="ru-RU" sz="2800" dirty="0"/>
              <a:t> и направлениями деятельности образовательного коллектива, определение их основных задач и их сопряжение с общеорганизационными целями. </a:t>
            </a:r>
          </a:p>
          <a:p>
            <a:r>
              <a:rPr lang="ru-RU" sz="2800" dirty="0"/>
              <a:t>	</a:t>
            </a:r>
            <a:r>
              <a:rPr lang="ru-RU" sz="2800" b="1" dirty="0"/>
              <a:t>планирование по </a:t>
            </a:r>
            <a:r>
              <a:rPr lang="ru-RU" sz="2800" b="1" dirty="0" smtClean="0"/>
              <a:t>времени </a:t>
            </a:r>
            <a:r>
              <a:rPr lang="ru-RU" sz="2800" b="1" dirty="0"/>
              <a:t>или процессуальное планирование </a:t>
            </a:r>
            <a:r>
              <a:rPr lang="ru-RU" sz="2800" dirty="0"/>
              <a:t>- хронологическое распределение задач подразделений и отдельных исполнителей во времени, определение рациональной последовательности их выполнения. </a:t>
            </a:r>
            <a:r>
              <a:rPr lang="ru-RU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95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620713"/>
            <a:ext cx="7772400" cy="26638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dirty="0" smtClean="0"/>
              <a:t>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>
                <a:solidFill>
                  <a:schemeClr val="tx1"/>
                </a:solidFill>
              </a:rPr>
              <a:t>  Любая организация не может обходиться без планирования, так как необходимо принимать управленческие решения относительно: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9219" name="Содержимое 5" descr="trainer1.gif"/>
          <p:cNvPicPr>
            <a:picLocks noGrp="1" noChangeAspect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443663" y="4221163"/>
            <a:ext cx="2700337" cy="2486025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Содержимое 5" descr="diversity.jpg"/>
          <p:cNvPicPr>
            <a:picLocks noGrp="1" noChangeAspect="1"/>
          </p:cNvPicPr>
          <p:nvPr>
            <p:ph sz="half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278313" y="549275"/>
            <a:ext cx="4865687" cy="5903913"/>
          </a:xfrm>
        </p:spPr>
      </p:pic>
      <p:sp>
        <p:nvSpPr>
          <p:cNvPr id="5" name="Заголовок 1"/>
          <p:cNvSpPr>
            <a:spLocks noGrp="1"/>
          </p:cNvSpPr>
          <p:nvPr>
            <p:ph type="body" idx="4294967295"/>
          </p:nvPr>
        </p:nvSpPr>
        <p:spPr>
          <a:xfrm>
            <a:off x="0" y="188913"/>
            <a:ext cx="3995936" cy="6429375"/>
          </a:xfrm>
        </p:spPr>
        <p:txBody>
          <a:bodyPr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ru-RU" sz="3400" dirty="0" smtClean="0"/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400" dirty="0" smtClean="0">
                <a:solidFill>
                  <a:schemeClr val="tx1"/>
                </a:solidFill>
              </a:rPr>
              <a:t>1)распределения ресурсов;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400" dirty="0" smtClean="0">
                <a:solidFill>
                  <a:schemeClr val="tx1"/>
                </a:solidFill>
              </a:rPr>
              <a:t>2)координации деятельности между отдельными подразделениями;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400" dirty="0" smtClean="0">
                <a:solidFill>
                  <a:schemeClr val="tx1"/>
                </a:solidFill>
              </a:rPr>
              <a:t>3)координации с внешней средой 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400" dirty="0" smtClean="0">
                <a:solidFill>
                  <a:schemeClr val="tx1"/>
                </a:solidFill>
              </a:rPr>
              <a:t>4)создания эффективной внутренней структуры;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400" dirty="0" smtClean="0">
                <a:solidFill>
                  <a:schemeClr val="tx1"/>
                </a:solidFill>
              </a:rPr>
              <a:t>5)контроля за деятельностью;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400" dirty="0" smtClean="0">
                <a:solidFill>
                  <a:schemeClr val="tx1"/>
                </a:solidFill>
              </a:rPr>
              <a:t>6)развития организации в будущем. 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273050"/>
            <a:ext cx="8229600" cy="11620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В общем процессе планирования можно выделить: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267" name="Текст 2"/>
          <p:cNvSpPr>
            <a:spLocks noGrp="1"/>
          </p:cNvSpPr>
          <p:nvPr>
            <p:ph type="body" idx="4294967295"/>
          </p:nvPr>
        </p:nvSpPr>
        <p:spPr>
          <a:xfrm>
            <a:off x="395536" y="1124744"/>
            <a:ext cx="4175497" cy="5357813"/>
          </a:xfrm>
        </p:spPr>
        <p:txBody>
          <a:bodyPr>
            <a:normAutofit/>
          </a:bodyPr>
          <a:lstStyle/>
          <a:p>
            <a:pPr marL="53975"/>
            <a:r>
              <a:rPr lang="ru-RU" sz="2400" b="1" dirty="0" smtClean="0">
                <a:solidFill>
                  <a:schemeClr val="tx1"/>
                </a:solidFill>
              </a:rPr>
              <a:t>1</a:t>
            </a:r>
            <a:r>
              <a:rPr lang="ru-RU" sz="2400" b="1" dirty="0" smtClean="0">
                <a:solidFill>
                  <a:schemeClr val="tx1"/>
                </a:solidFill>
              </a:rPr>
              <a:t>) процесс </a:t>
            </a:r>
            <a:r>
              <a:rPr lang="ru-RU" sz="2400" b="1" dirty="0" smtClean="0">
                <a:solidFill>
                  <a:schemeClr val="tx1"/>
                </a:solidFill>
              </a:rPr>
              <a:t>целеполагания (определение системы целей);</a:t>
            </a:r>
          </a:p>
          <a:p>
            <a:pPr marL="53975"/>
            <a:endParaRPr lang="ru-RU" sz="2400" b="1" dirty="0" smtClean="0">
              <a:solidFill>
                <a:schemeClr val="tx1"/>
              </a:solidFill>
            </a:endParaRPr>
          </a:p>
          <a:p>
            <a:pPr marL="53975"/>
            <a:r>
              <a:rPr lang="ru-RU" sz="2400" b="1" dirty="0" smtClean="0">
                <a:solidFill>
                  <a:schemeClr val="tx1"/>
                </a:solidFill>
              </a:rPr>
              <a:t>2)процесс сочетания (координации) целей и средств их достижения;</a:t>
            </a:r>
          </a:p>
          <a:p>
            <a:pPr marL="53975"/>
            <a:endParaRPr lang="ru-RU" sz="2400" b="1" dirty="0" smtClean="0">
              <a:solidFill>
                <a:schemeClr val="tx1"/>
              </a:solidFill>
            </a:endParaRPr>
          </a:p>
          <a:p>
            <a:pPr marL="53975"/>
            <a:r>
              <a:rPr lang="ru-RU" sz="2400" b="1" dirty="0" smtClean="0">
                <a:solidFill>
                  <a:schemeClr val="tx1"/>
                </a:solidFill>
              </a:rPr>
              <a:t>3)процесс развития или единство существующей системы работы организации с ее будущим развитием.</a:t>
            </a:r>
          </a:p>
          <a:p>
            <a:pPr marL="53975"/>
            <a:endParaRPr lang="ru-RU" sz="2400" b="1" dirty="0" smtClean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z5B7VsWi.jpg"/>
          <p:cNvPicPr>
            <a:picLocks noGrp="1" noChangeAspect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4391025" y="1214438"/>
            <a:ext cx="4752975" cy="4572000"/>
          </a:xfrm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</TotalTime>
  <Words>462</Words>
  <Application>Microsoft Office PowerPoint</Application>
  <PresentationFormat>Экран (4:3)</PresentationFormat>
  <Paragraphs>66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Функция менеджмента -Планирование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.   Любая организация не может обходиться без планирования, так как необходимо принимать управленческие решения относительно:</vt:lpstr>
      <vt:lpstr>Презентация PowerPoint</vt:lpstr>
      <vt:lpstr>В общем процессе планирования можно выделить: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Планирование</dc:title>
  <dc:creator>Admin</dc:creator>
  <cp:lastModifiedBy>1</cp:lastModifiedBy>
  <cp:revision>22</cp:revision>
  <dcterms:created xsi:type="dcterms:W3CDTF">2011-04-21T16:38:14Z</dcterms:created>
  <dcterms:modified xsi:type="dcterms:W3CDTF">2016-05-12T08:06:45Z</dcterms:modified>
</cp:coreProperties>
</file>