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07200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42625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16568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9484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758079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8338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89356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99589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7699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353008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3102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2503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20.04.2017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75802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60648"/>
            <a:ext cx="8784976" cy="6192688"/>
          </a:xfrm>
          <a:ln w="381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ru-RU" sz="4800" dirty="0"/>
              <a:t/>
            </a:r>
            <a:br>
              <a:rPr lang="ru-RU" sz="4800" dirty="0"/>
            </a:br>
            <a:r>
              <a:rPr lang="ru-RU" sz="4800" dirty="0" err="1"/>
              <a:t>Ұ</a:t>
            </a:r>
            <a:r>
              <a:rPr lang="ru-RU" sz="4800" dirty="0" err="1" smtClean="0"/>
              <a:t>сынылған</a:t>
            </a:r>
            <a:r>
              <a:rPr lang="ru-RU" sz="4800" dirty="0" smtClean="0"/>
              <a:t> </a:t>
            </a:r>
            <a:r>
              <a:rPr lang="ru-RU" sz="4800" dirty="0" err="1" smtClean="0"/>
              <a:t>жауаптардан</a:t>
            </a:r>
            <a:r>
              <a:rPr lang="ru-RU" sz="4800" dirty="0" smtClean="0"/>
              <a:t> </a:t>
            </a:r>
            <a:r>
              <a:rPr lang="ru-RU" sz="4800" dirty="0" err="1" smtClean="0"/>
              <a:t>бір</a:t>
            </a:r>
            <a:r>
              <a:rPr lang="ru-RU" sz="4800" dirty="0" smtClean="0"/>
              <a:t> </a:t>
            </a:r>
            <a:r>
              <a:rPr lang="ru-RU" sz="4800" dirty="0" err="1"/>
              <a:t>немесе</a:t>
            </a:r>
            <a:r>
              <a:rPr lang="ru-RU" sz="4800" dirty="0"/>
              <a:t> </a:t>
            </a:r>
            <a:r>
              <a:rPr lang="ru-RU" sz="4800" dirty="0" err="1"/>
              <a:t>бірнеше</a:t>
            </a:r>
            <a:r>
              <a:rPr lang="ru-RU" sz="4800" dirty="0"/>
              <a:t> </a:t>
            </a:r>
            <a:r>
              <a:rPr lang="ru-RU" sz="4800" dirty="0" err="1" smtClean="0"/>
              <a:t>дұрыс</a:t>
            </a:r>
            <a:r>
              <a:rPr lang="ru-RU" sz="4800" dirty="0" smtClean="0"/>
              <a:t> </a:t>
            </a:r>
            <a:r>
              <a:rPr lang="ru-RU" sz="4800" dirty="0" err="1" smtClean="0"/>
              <a:t>жауапты</a:t>
            </a:r>
            <a:r>
              <a:rPr lang="ru-RU" sz="4800" dirty="0" smtClean="0"/>
              <a:t> </a:t>
            </a:r>
            <a:r>
              <a:rPr lang="ru-RU" sz="4800" dirty="0" err="1" smtClean="0"/>
              <a:t>таңдауға</a:t>
            </a:r>
            <a:r>
              <a:rPr lang="ru-RU" sz="4800" dirty="0" smtClean="0"/>
              <a:t> </a:t>
            </a:r>
            <a:r>
              <a:rPr lang="ru-RU" sz="4800" dirty="0" err="1" smtClean="0"/>
              <a:t>арналған</a:t>
            </a:r>
            <a:r>
              <a:rPr lang="ru-RU" sz="4800" dirty="0" smtClean="0"/>
              <a:t> тест </a:t>
            </a:r>
            <a:r>
              <a:rPr lang="ru-RU" sz="4800" dirty="0" err="1" smtClean="0"/>
              <a:t>тапсырмаларының</a:t>
            </a:r>
            <a:r>
              <a:rPr lang="ru-RU" sz="4800" dirty="0" smtClean="0"/>
              <a:t> </a:t>
            </a:r>
            <a:r>
              <a:rPr lang="ru-RU" sz="4800" dirty="0" err="1" smtClean="0"/>
              <a:t>орындалуын</a:t>
            </a:r>
            <a:r>
              <a:rPr lang="ru-RU" sz="4800" dirty="0" smtClean="0"/>
              <a:t> </a:t>
            </a:r>
            <a:r>
              <a:rPr lang="ru-RU" sz="4800" dirty="0" err="1" smtClean="0"/>
              <a:t>бағалау</a:t>
            </a:r>
            <a:r>
              <a:rPr lang="kk-KZ" sz="4000" dirty="0" smtClean="0">
                <a:solidFill>
                  <a:schemeClr val="tx1"/>
                </a:solidFill>
              </a:rPr>
              <a:t/>
            </a:r>
            <a:br>
              <a:rPr lang="kk-KZ" sz="4000" dirty="0" smtClean="0">
                <a:solidFill>
                  <a:schemeClr val="tx1"/>
                </a:solidFill>
              </a:rPr>
            </a:br>
            <a:r>
              <a:rPr lang="kk-KZ" sz="4000" dirty="0" smtClean="0">
                <a:solidFill>
                  <a:schemeClr val="tx1"/>
                </a:solidFill>
              </a:rPr>
              <a:t/>
            </a:r>
            <a:br>
              <a:rPr lang="kk-KZ" sz="4000" dirty="0" smtClean="0">
                <a:solidFill>
                  <a:schemeClr val="tx1"/>
                </a:solidFill>
              </a:rPr>
            </a:br>
            <a:endParaRPr lang="ru-RU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843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3306696"/>
          </a:xfrm>
        </p:spPr>
        <p:txBody>
          <a:bodyPr>
            <a:normAutofit/>
          </a:bodyPr>
          <a:lstStyle/>
          <a:p>
            <a:pPr algn="just"/>
            <a:r>
              <a:rPr lang="kk-KZ" sz="3600" dirty="0" smtClean="0">
                <a:solidFill>
                  <a:schemeClr val="tx1"/>
                </a:solidFill>
              </a:rPr>
              <a:t>№1 </a:t>
            </a:r>
            <a:r>
              <a:rPr lang="ru-RU" sz="3600" dirty="0"/>
              <a:t/>
            </a:r>
            <a:br>
              <a:rPr lang="ru-RU" sz="3600" dirty="0"/>
            </a:br>
            <a:r>
              <a:rPr lang="kk-KZ" sz="3600" dirty="0"/>
              <a:t>Егер тестіленуші үш дұрыс жауаптан үшеуін түгел дұрыс таңдаған </a:t>
            </a:r>
            <a:r>
              <a:rPr lang="kk-KZ" sz="3600" dirty="0" smtClean="0"/>
              <a:t>жағдайда, 2 ұпай </a:t>
            </a:r>
            <a:r>
              <a:rPr lang="kk-KZ" sz="3600" dirty="0" smtClean="0"/>
              <a:t>алады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872067" y="3284984"/>
            <a:ext cx="7408333" cy="3096343"/>
          </a:xfrm>
        </p:spPr>
        <p:txBody>
          <a:bodyPr/>
          <a:lstStyle/>
          <a:p>
            <a:pPr marL="0" lvl="0" indent="0" algn="ctr">
              <a:buNone/>
            </a:pPr>
            <a:r>
              <a:rPr lang="ru-RU" dirty="0" smtClean="0"/>
              <a:t>Дұрыс </a:t>
            </a:r>
            <a:r>
              <a:rPr lang="ru-RU" dirty="0" err="1" smtClean="0"/>
              <a:t>жауаптар</a:t>
            </a:r>
            <a:r>
              <a:rPr lang="ru-RU" dirty="0" smtClean="0"/>
              <a:t>: </a:t>
            </a:r>
            <a:r>
              <a:rPr lang="en-US" dirty="0"/>
              <a:t>B</a:t>
            </a:r>
            <a:r>
              <a:rPr lang="ru-RU" dirty="0"/>
              <a:t>, </a:t>
            </a:r>
            <a:r>
              <a:rPr lang="en-US" dirty="0"/>
              <a:t>D</a:t>
            </a:r>
            <a:r>
              <a:rPr lang="ru-RU" dirty="0"/>
              <a:t>, </a:t>
            </a:r>
            <a:r>
              <a:rPr lang="en-US" dirty="0"/>
              <a:t>G</a:t>
            </a:r>
            <a:endParaRPr lang="ru-RU" dirty="0"/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874142"/>
              </p:ext>
            </p:extLst>
          </p:nvPr>
        </p:nvGraphicFramePr>
        <p:xfrm>
          <a:off x="1763688" y="4221088"/>
          <a:ext cx="6264696" cy="1656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3087"/>
                <a:gridCol w="783087"/>
                <a:gridCol w="783087"/>
                <a:gridCol w="783087"/>
                <a:gridCol w="783087"/>
                <a:gridCol w="783087"/>
                <a:gridCol w="783087"/>
                <a:gridCol w="783087"/>
              </a:tblGrid>
              <a:tr h="8143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G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H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8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4370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3018664"/>
          </a:xfrm>
        </p:spPr>
        <p:txBody>
          <a:bodyPr>
            <a:normAutofit/>
          </a:bodyPr>
          <a:lstStyle/>
          <a:p>
            <a:pPr algn="just"/>
            <a:r>
              <a:rPr lang="kk-KZ" sz="4000" dirty="0" smtClean="0">
                <a:solidFill>
                  <a:schemeClr val="tx1"/>
                </a:solidFill>
              </a:rPr>
              <a:t>№</a:t>
            </a:r>
            <a:r>
              <a:rPr lang="kk-KZ" sz="4000" dirty="0"/>
              <a:t>2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kk-KZ" sz="4000" dirty="0"/>
              <a:t>Егер тестіленуші үш дұрыс жауаптан тек екеуін дұрыс таңдаған </a:t>
            </a:r>
            <a:r>
              <a:rPr lang="kk-KZ" sz="4000" dirty="0" smtClean="0"/>
              <a:t>жағдайда, 1 ұпай </a:t>
            </a:r>
            <a:r>
              <a:rPr lang="kk-KZ" sz="4000" dirty="0" smtClean="0"/>
              <a:t>алады</a:t>
            </a:r>
            <a:endParaRPr lang="ru-RU" dirty="0"/>
          </a:p>
        </p:txBody>
      </p:sp>
      <p:sp>
        <p:nvSpPr>
          <p:cNvPr id="4" name="Объект 1"/>
          <p:cNvSpPr>
            <a:spLocks noGrp="1"/>
          </p:cNvSpPr>
          <p:nvPr>
            <p:ph idx="1"/>
          </p:nvPr>
        </p:nvSpPr>
        <p:spPr>
          <a:xfrm>
            <a:off x="871538" y="3429000"/>
            <a:ext cx="7408862" cy="2697163"/>
          </a:xfrm>
        </p:spPr>
        <p:txBody>
          <a:bodyPr/>
          <a:lstStyle/>
          <a:p>
            <a:pPr marL="0" lvl="0" indent="0" algn="ctr">
              <a:buNone/>
            </a:pPr>
            <a:r>
              <a:rPr lang="ru-RU" dirty="0"/>
              <a:t>Дұрыс </a:t>
            </a:r>
            <a:r>
              <a:rPr lang="ru-RU" dirty="0" err="1"/>
              <a:t>жауаптар</a:t>
            </a:r>
            <a:r>
              <a:rPr lang="ru-RU" dirty="0"/>
              <a:t> : </a:t>
            </a:r>
            <a:r>
              <a:rPr lang="en-US" dirty="0"/>
              <a:t>B</a:t>
            </a:r>
            <a:r>
              <a:rPr lang="ru-RU" dirty="0"/>
              <a:t>, </a:t>
            </a:r>
            <a:r>
              <a:rPr lang="en-US" dirty="0"/>
              <a:t>D</a:t>
            </a:r>
            <a:r>
              <a:rPr lang="ru-RU" dirty="0"/>
              <a:t>, </a:t>
            </a:r>
            <a:r>
              <a:rPr lang="en-US" dirty="0"/>
              <a:t>G</a:t>
            </a:r>
            <a:endParaRPr lang="ru-RU" dirty="0"/>
          </a:p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062917"/>
              </p:ext>
            </p:extLst>
          </p:nvPr>
        </p:nvGraphicFramePr>
        <p:xfrm>
          <a:off x="1619672" y="4221088"/>
          <a:ext cx="6264696" cy="1656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3087"/>
                <a:gridCol w="783087"/>
                <a:gridCol w="783087"/>
                <a:gridCol w="783087"/>
                <a:gridCol w="783087"/>
                <a:gridCol w="783087"/>
                <a:gridCol w="783087"/>
                <a:gridCol w="783087"/>
              </a:tblGrid>
              <a:tr h="8143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G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H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8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1442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93204" y="338328"/>
            <a:ext cx="8229600" cy="3018664"/>
          </a:xfrm>
        </p:spPr>
        <p:txBody>
          <a:bodyPr>
            <a:normAutofit/>
          </a:bodyPr>
          <a:lstStyle/>
          <a:p>
            <a:pPr algn="just"/>
            <a:r>
              <a:rPr lang="kk-KZ" sz="4800" dirty="0" smtClean="0">
                <a:solidFill>
                  <a:schemeClr val="tx1"/>
                </a:solidFill>
              </a:rPr>
              <a:t>№3 </a:t>
            </a:r>
            <a:r>
              <a:rPr lang="kk-KZ" sz="4000" dirty="0">
                <a:solidFill>
                  <a:schemeClr val="tx1"/>
                </a:solidFill>
              </a:rPr>
              <a:t/>
            </a:r>
            <a:br>
              <a:rPr lang="kk-KZ" sz="4000" dirty="0">
                <a:solidFill>
                  <a:schemeClr val="tx1"/>
                </a:solidFill>
              </a:rPr>
            </a:br>
            <a:r>
              <a:rPr lang="kk-KZ" sz="4000" dirty="0"/>
              <a:t>Егер тестіленуші үш дұрыс жауаптан біреуін дұрыс таңдаған </a:t>
            </a:r>
            <a:r>
              <a:rPr lang="kk-KZ" sz="4000" dirty="0" smtClean="0"/>
              <a:t>жағдайда, 0 ұпай </a:t>
            </a:r>
            <a:r>
              <a:rPr lang="kk-KZ" sz="4000" dirty="0" smtClean="0"/>
              <a:t>алады</a:t>
            </a:r>
            <a:endParaRPr lang="ru-RU" sz="4000" dirty="0"/>
          </a:p>
        </p:txBody>
      </p:sp>
      <p:sp>
        <p:nvSpPr>
          <p:cNvPr id="7" name="Объект 1"/>
          <p:cNvSpPr txBox="1">
            <a:spLocks/>
          </p:cNvSpPr>
          <p:nvPr/>
        </p:nvSpPr>
        <p:spPr>
          <a:xfrm>
            <a:off x="871538" y="3356992"/>
            <a:ext cx="7408862" cy="2769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dirty="0"/>
              <a:t>Дұрыс </a:t>
            </a:r>
            <a:r>
              <a:rPr lang="ru-RU" dirty="0" err="1"/>
              <a:t>жауаптар</a:t>
            </a:r>
            <a:r>
              <a:rPr lang="ru-RU" dirty="0"/>
              <a:t> : </a:t>
            </a:r>
            <a:r>
              <a:rPr lang="en-US" dirty="0" smtClean="0"/>
              <a:t>B</a:t>
            </a:r>
            <a:r>
              <a:rPr lang="ru-RU" dirty="0" smtClean="0"/>
              <a:t>, </a:t>
            </a:r>
            <a:r>
              <a:rPr lang="en-US" dirty="0" smtClean="0"/>
              <a:t>D</a:t>
            </a:r>
            <a:r>
              <a:rPr lang="ru-RU" dirty="0" smtClean="0"/>
              <a:t>, </a:t>
            </a:r>
            <a:r>
              <a:rPr lang="en-US" dirty="0" smtClean="0"/>
              <a:t>G</a:t>
            </a:r>
            <a:endParaRPr lang="ru-RU" dirty="0" smtClean="0"/>
          </a:p>
          <a:p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2120882"/>
              </p:ext>
            </p:extLst>
          </p:nvPr>
        </p:nvGraphicFramePr>
        <p:xfrm>
          <a:off x="1619672" y="4221088"/>
          <a:ext cx="6264696" cy="1656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3087"/>
                <a:gridCol w="783087"/>
                <a:gridCol w="783087"/>
                <a:gridCol w="783087"/>
                <a:gridCol w="783087"/>
                <a:gridCol w="783087"/>
                <a:gridCol w="783087"/>
                <a:gridCol w="783087"/>
              </a:tblGrid>
              <a:tr h="8143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G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H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8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40230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2808312"/>
          </a:xfrm>
        </p:spPr>
        <p:txBody>
          <a:bodyPr>
            <a:noAutofit/>
          </a:bodyPr>
          <a:lstStyle/>
          <a:p>
            <a:pPr algn="just"/>
            <a:r>
              <a:rPr lang="kk-KZ" sz="3600" dirty="0" smtClean="0">
                <a:solidFill>
                  <a:schemeClr val="tx1"/>
                </a:solidFill>
              </a:rPr>
              <a:t>№</a:t>
            </a:r>
            <a:r>
              <a:rPr lang="kk-KZ" sz="3600" dirty="0">
                <a:solidFill>
                  <a:schemeClr val="tx1"/>
                </a:solidFill>
              </a:rPr>
              <a:t>4</a:t>
            </a:r>
            <a:br>
              <a:rPr lang="kk-KZ" sz="3600" dirty="0">
                <a:solidFill>
                  <a:schemeClr val="tx1"/>
                </a:solidFill>
              </a:rPr>
            </a:br>
            <a:r>
              <a:rPr lang="kk-KZ" sz="3600" dirty="0"/>
              <a:t>Егер тестіленуші үш дұрыс жауаптан екеуін дұрыс және бір қате жауапты таңдаған </a:t>
            </a:r>
            <a:r>
              <a:rPr lang="kk-KZ" sz="3600" dirty="0" smtClean="0"/>
              <a:t>жағдайда, 1 ұпай алады.</a:t>
            </a:r>
            <a:endParaRPr lang="ru-RU" sz="3600" dirty="0"/>
          </a:p>
        </p:txBody>
      </p:sp>
      <p:sp>
        <p:nvSpPr>
          <p:cNvPr id="4" name="Объект 1"/>
          <p:cNvSpPr txBox="1">
            <a:spLocks/>
          </p:cNvSpPr>
          <p:nvPr/>
        </p:nvSpPr>
        <p:spPr>
          <a:xfrm>
            <a:off x="871538" y="3140968"/>
            <a:ext cx="7408862" cy="30963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dirty="0"/>
              <a:t>Дұрыс </a:t>
            </a:r>
            <a:r>
              <a:rPr lang="ru-RU" dirty="0" err="1"/>
              <a:t>жауаптар</a:t>
            </a:r>
            <a:r>
              <a:rPr lang="ru-RU" dirty="0"/>
              <a:t> : </a:t>
            </a:r>
            <a:r>
              <a:rPr lang="en-US" dirty="0" smtClean="0"/>
              <a:t>B</a:t>
            </a:r>
            <a:r>
              <a:rPr lang="ru-RU" dirty="0" smtClean="0"/>
              <a:t>, </a:t>
            </a:r>
            <a:r>
              <a:rPr lang="en-US" dirty="0" smtClean="0"/>
              <a:t>D</a:t>
            </a:r>
            <a:r>
              <a:rPr lang="ru-RU" dirty="0" smtClean="0"/>
              <a:t>, </a:t>
            </a:r>
            <a:r>
              <a:rPr lang="en-US" dirty="0" smtClean="0"/>
              <a:t>G</a:t>
            </a:r>
          </a:p>
          <a:p>
            <a:pPr marL="0" indent="0">
              <a:buNone/>
            </a:pPr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6674272"/>
              </p:ext>
            </p:extLst>
          </p:nvPr>
        </p:nvGraphicFramePr>
        <p:xfrm>
          <a:off x="1691680" y="4149080"/>
          <a:ext cx="6264696" cy="1656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3087"/>
                <a:gridCol w="783087"/>
                <a:gridCol w="783087"/>
                <a:gridCol w="783087"/>
                <a:gridCol w="783087"/>
                <a:gridCol w="783087"/>
                <a:gridCol w="783087"/>
                <a:gridCol w="783087"/>
              </a:tblGrid>
              <a:tr h="8143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G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H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8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82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2946656"/>
          </a:xfrm>
        </p:spPr>
        <p:txBody>
          <a:bodyPr>
            <a:normAutofit/>
          </a:bodyPr>
          <a:lstStyle/>
          <a:p>
            <a:pPr algn="just"/>
            <a:r>
              <a:rPr lang="kk-KZ" sz="4000" dirty="0" smtClean="0">
                <a:solidFill>
                  <a:schemeClr val="tx1"/>
                </a:solidFill>
              </a:rPr>
              <a:t>№</a:t>
            </a:r>
            <a:r>
              <a:rPr lang="kk-KZ" sz="4000" dirty="0">
                <a:solidFill>
                  <a:schemeClr val="tx1"/>
                </a:solidFill>
              </a:rPr>
              <a:t>5</a:t>
            </a:r>
            <a:r>
              <a:rPr lang="kk-KZ" sz="4000" dirty="0" smtClean="0">
                <a:solidFill>
                  <a:schemeClr val="tx1"/>
                </a:solidFill>
              </a:rPr>
              <a:t/>
            </a:r>
            <a:br>
              <a:rPr lang="kk-KZ" sz="4000" dirty="0" smtClean="0">
                <a:solidFill>
                  <a:schemeClr val="tx1"/>
                </a:solidFill>
              </a:rPr>
            </a:br>
            <a:r>
              <a:rPr lang="kk-KZ" sz="3600" dirty="0"/>
              <a:t>Егер тестіленуші үш дұрыс жауаптан үшеуін түгел дұрыс  және бір қате жауап таңдаған </a:t>
            </a:r>
            <a:r>
              <a:rPr lang="kk-KZ" sz="3600" dirty="0" smtClean="0"/>
              <a:t>жағдайда, </a:t>
            </a:r>
            <a:r>
              <a:rPr lang="kk-KZ" sz="3600" dirty="0" smtClean="0"/>
              <a:t>1 ұпай алады.</a:t>
            </a:r>
            <a:endParaRPr lang="ru-RU" sz="4000" dirty="0"/>
          </a:p>
        </p:txBody>
      </p:sp>
      <p:sp>
        <p:nvSpPr>
          <p:cNvPr id="5" name="Объект 1"/>
          <p:cNvSpPr txBox="1">
            <a:spLocks/>
          </p:cNvSpPr>
          <p:nvPr/>
        </p:nvSpPr>
        <p:spPr>
          <a:xfrm>
            <a:off x="871538" y="3501008"/>
            <a:ext cx="7408862" cy="262515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dirty="0"/>
              <a:t>Дұрыс </a:t>
            </a:r>
            <a:r>
              <a:rPr lang="ru-RU" dirty="0" err="1"/>
              <a:t>жауаптар</a:t>
            </a:r>
            <a:r>
              <a:rPr lang="ru-RU" dirty="0"/>
              <a:t> : </a:t>
            </a:r>
            <a:r>
              <a:rPr lang="en-US" dirty="0" smtClean="0"/>
              <a:t>B</a:t>
            </a:r>
            <a:r>
              <a:rPr lang="ru-RU" dirty="0" smtClean="0"/>
              <a:t>, </a:t>
            </a:r>
            <a:r>
              <a:rPr lang="en-US" dirty="0" smtClean="0"/>
              <a:t>D</a:t>
            </a:r>
            <a:r>
              <a:rPr lang="ru-RU" dirty="0" smtClean="0"/>
              <a:t>, </a:t>
            </a:r>
            <a:r>
              <a:rPr lang="en-US" dirty="0" smtClean="0"/>
              <a:t>G</a:t>
            </a:r>
            <a:endParaRPr lang="ru-RU" dirty="0" smtClean="0"/>
          </a:p>
          <a:p>
            <a:endParaRPr lang="ru-RU" dirty="0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09772449"/>
              </p:ext>
            </p:extLst>
          </p:nvPr>
        </p:nvGraphicFramePr>
        <p:xfrm>
          <a:off x="1619672" y="4221088"/>
          <a:ext cx="6264696" cy="1656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3087"/>
                <a:gridCol w="783087"/>
                <a:gridCol w="783087"/>
                <a:gridCol w="783087"/>
                <a:gridCol w="783087"/>
                <a:gridCol w="783087"/>
                <a:gridCol w="783087"/>
                <a:gridCol w="783087"/>
              </a:tblGrid>
              <a:tr h="8143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G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H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8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571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3018664"/>
          </a:xfrm>
        </p:spPr>
        <p:txBody>
          <a:bodyPr>
            <a:normAutofit/>
          </a:bodyPr>
          <a:lstStyle/>
          <a:p>
            <a:pPr algn="just"/>
            <a:r>
              <a:rPr lang="kk-KZ" sz="4000" dirty="0" smtClean="0">
                <a:solidFill>
                  <a:schemeClr val="tx1"/>
                </a:solidFill>
              </a:rPr>
              <a:t>№6</a:t>
            </a:r>
            <a:r>
              <a:rPr lang="kk-KZ" sz="4000" dirty="0">
                <a:solidFill>
                  <a:schemeClr val="tx1"/>
                </a:solidFill>
              </a:rPr>
              <a:t/>
            </a:r>
            <a:br>
              <a:rPr lang="kk-KZ" sz="4000" dirty="0">
                <a:solidFill>
                  <a:schemeClr val="tx1"/>
                </a:solidFill>
              </a:rPr>
            </a:br>
            <a:r>
              <a:rPr lang="kk-KZ" sz="3600" dirty="0"/>
              <a:t>Егер тестіленуші үш дұрыс жауаптан үшеуін түгел дұрыс  және екі қате жауап таңдаған </a:t>
            </a:r>
            <a:r>
              <a:rPr lang="kk-KZ" sz="3600" dirty="0" smtClean="0"/>
              <a:t>жағдайда, 0 ұпай алады.</a:t>
            </a:r>
            <a:endParaRPr lang="ru-RU" sz="4000" dirty="0"/>
          </a:p>
        </p:txBody>
      </p:sp>
      <p:sp>
        <p:nvSpPr>
          <p:cNvPr id="4" name="Объект 1"/>
          <p:cNvSpPr txBox="1">
            <a:spLocks/>
          </p:cNvSpPr>
          <p:nvPr/>
        </p:nvSpPr>
        <p:spPr>
          <a:xfrm>
            <a:off x="871538" y="3356992"/>
            <a:ext cx="7408862" cy="2769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dirty="0"/>
              <a:t>Дұрыс </a:t>
            </a:r>
            <a:r>
              <a:rPr lang="ru-RU" dirty="0" err="1"/>
              <a:t>жауаптар</a:t>
            </a:r>
            <a:r>
              <a:rPr lang="ru-RU" dirty="0"/>
              <a:t> : </a:t>
            </a:r>
            <a:r>
              <a:rPr lang="en-US" dirty="0" smtClean="0"/>
              <a:t>B</a:t>
            </a:r>
            <a:r>
              <a:rPr lang="ru-RU" dirty="0" smtClean="0"/>
              <a:t>, </a:t>
            </a:r>
            <a:r>
              <a:rPr lang="en-US" dirty="0" smtClean="0"/>
              <a:t>D</a:t>
            </a:r>
            <a:r>
              <a:rPr lang="ru-RU" dirty="0" smtClean="0"/>
              <a:t>, </a:t>
            </a:r>
            <a:r>
              <a:rPr lang="en-US" dirty="0" smtClean="0"/>
              <a:t>G</a:t>
            </a:r>
            <a:endParaRPr lang="ru-RU" dirty="0" smtClean="0"/>
          </a:p>
          <a:p>
            <a:endParaRPr lang="ru-RU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09643976"/>
              </p:ext>
            </p:extLst>
          </p:nvPr>
        </p:nvGraphicFramePr>
        <p:xfrm>
          <a:off x="1619672" y="4221088"/>
          <a:ext cx="6264696" cy="165618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83087"/>
                <a:gridCol w="783087"/>
                <a:gridCol w="783087"/>
                <a:gridCol w="783087"/>
                <a:gridCol w="783087"/>
                <a:gridCol w="783087"/>
                <a:gridCol w="783087"/>
                <a:gridCol w="783087"/>
              </a:tblGrid>
              <a:tr h="81435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A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B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  <a:effectLst/>
                        </a:rPr>
                        <a:t>C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D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E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F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G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effectLst/>
                        </a:rPr>
                        <a:t>H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183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rgbClr val="FF0000"/>
                          </a:solidFill>
                          <a:effectLst/>
                        </a:rPr>
                        <a:t> </a:t>
                      </a:r>
                      <a:endParaRPr lang="ru-RU" sz="1100" dirty="0">
                        <a:solidFill>
                          <a:srgbClr val="FF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9544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</TotalTime>
  <Words>108</Words>
  <Application>Microsoft Office PowerPoint</Application>
  <PresentationFormat>Экран (4:3)</PresentationFormat>
  <Paragraphs>109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 Ұсынылған жауаптардан бір немесе бірнеше дұрыс жауапты таңдауға арналған тест тапсырмаларының орындалуын бағалау  </vt:lpstr>
      <vt:lpstr>№1  Егер тестіленуші үш дұрыс жауаптан үшеуін түгел дұрыс таңдаған жағдайда, 2 ұпай алады</vt:lpstr>
      <vt:lpstr>№2 Егер тестіленуші үш дұрыс жауаптан тек екеуін дұрыс таңдаған жағдайда, 1 ұпай алады</vt:lpstr>
      <vt:lpstr>№3  Егер тестіленуші үш дұрыс жауаптан біреуін дұрыс таңдаған жағдайда, 0 ұпай алады</vt:lpstr>
      <vt:lpstr>№4 Егер тестіленуші үш дұрыс жауаптан екеуін дұрыс және бір қате жауапты таңдаған жағдайда, 1 ұпай алады.</vt:lpstr>
      <vt:lpstr>№5 Егер тестіленуші үш дұрыс жауаптан үшеуін түгел дұрыс  және бір қате жауап таңдаған жағдайда, 1 ұпай алады.</vt:lpstr>
      <vt:lpstr>№6 Егер тестіленуші үш дұрыс жауаптан үшеуін түгел дұрыс  және екі қате жауап таңдаған жағдайда, 0 ұпай алады.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Схема оценивания выполнения тестовых заданий с выбором одного или нескольких правильных ответов из множества предложенных</dc:title>
  <dc:creator>Айгерим Кажимова</dc:creator>
  <cp:lastModifiedBy>Назыгул Байгелова</cp:lastModifiedBy>
  <cp:revision>11</cp:revision>
  <cp:lastPrinted>2017-04-14T11:43:50Z</cp:lastPrinted>
  <dcterms:created xsi:type="dcterms:W3CDTF">2017-04-14T10:45:47Z</dcterms:created>
  <dcterms:modified xsi:type="dcterms:W3CDTF">2017-04-20T12:50:28Z</dcterms:modified>
</cp:coreProperties>
</file>