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07200" cy="99393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42625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16568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94843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5807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8338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9356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99589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76998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53008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93102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2503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20.04.2017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75802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260648"/>
            <a:ext cx="8784976" cy="6192688"/>
          </a:xfrm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kk-KZ" sz="4800" dirty="0" smtClean="0">
                <a:solidFill>
                  <a:schemeClr val="tx1"/>
                </a:solidFill>
              </a:rPr>
              <a:t>Схема оценивания выполнения тестовых заданий с выбором одного или нескольких правильных ответов из множества </a:t>
            </a:r>
            <a:r>
              <a:rPr lang="kk-KZ" sz="4800" dirty="0" smtClean="0">
                <a:solidFill>
                  <a:schemeClr val="tx1"/>
                </a:solidFill>
              </a:rPr>
              <a:t>предложенных</a:t>
            </a:r>
            <a:r>
              <a:rPr lang="kk-KZ" sz="4000" dirty="0" smtClean="0">
                <a:solidFill>
                  <a:schemeClr val="tx1"/>
                </a:solidFill>
              </a:rPr>
              <a:t/>
            </a:r>
            <a:br>
              <a:rPr lang="kk-KZ" sz="4000" dirty="0" smtClean="0">
                <a:solidFill>
                  <a:schemeClr val="tx1"/>
                </a:solidFill>
              </a:rPr>
            </a:br>
            <a:r>
              <a:rPr lang="kk-KZ" sz="4000" dirty="0" smtClean="0">
                <a:solidFill>
                  <a:schemeClr val="tx1"/>
                </a:solidFill>
              </a:rPr>
              <a:t/>
            </a:r>
            <a:br>
              <a:rPr lang="kk-KZ" sz="4000" dirty="0" smtClean="0">
                <a:solidFill>
                  <a:schemeClr val="tx1"/>
                </a:solidFill>
              </a:rPr>
            </a:br>
            <a:endParaRPr lang="ru-RU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843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3594728"/>
          </a:xfrm>
        </p:spPr>
        <p:txBody>
          <a:bodyPr>
            <a:normAutofit/>
          </a:bodyPr>
          <a:lstStyle/>
          <a:p>
            <a:r>
              <a:rPr lang="kk-KZ" sz="3600" dirty="0" smtClean="0">
                <a:solidFill>
                  <a:schemeClr val="tx1"/>
                </a:solidFill>
              </a:rPr>
              <a:t>№1 </a:t>
            </a:r>
            <a:br>
              <a:rPr lang="kk-KZ" sz="3600" dirty="0" smtClean="0">
                <a:solidFill>
                  <a:schemeClr val="tx1"/>
                </a:solidFill>
              </a:rPr>
            </a:br>
            <a:r>
              <a:rPr lang="kk-KZ" sz="3600" dirty="0" smtClean="0">
                <a:solidFill>
                  <a:schemeClr val="tx1"/>
                </a:solidFill>
              </a:rPr>
              <a:t>Ситуация когда тестируемый выбрал все 3 ответа верно из 3 правильных ответов</a:t>
            </a:r>
            <a:r>
              <a:rPr lang="ru-RU" sz="3600" dirty="0" smtClean="0">
                <a:solidFill>
                  <a:schemeClr val="tx1"/>
                </a:solidFill>
              </a:rPr>
              <a:t>. В этом случае тестируемый получает 2 </a:t>
            </a:r>
            <a:r>
              <a:rPr lang="ru-RU" sz="3600" dirty="0" smtClean="0">
                <a:solidFill>
                  <a:schemeClr val="tx1"/>
                </a:solidFill>
              </a:rPr>
              <a:t>балла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3717033"/>
            <a:ext cx="7408333" cy="2304256"/>
          </a:xfrm>
        </p:spPr>
        <p:txBody>
          <a:bodyPr/>
          <a:lstStyle/>
          <a:p>
            <a:pPr marL="0" lvl="0" indent="0" algn="ctr">
              <a:buNone/>
            </a:pPr>
            <a:r>
              <a:rPr lang="ru-RU" dirty="0" smtClean="0"/>
              <a:t>Правильные </a:t>
            </a:r>
            <a:r>
              <a:rPr lang="ru-RU" dirty="0"/>
              <a:t>ответы: </a:t>
            </a:r>
            <a:r>
              <a:rPr lang="en-US" dirty="0"/>
              <a:t>B</a:t>
            </a:r>
            <a:r>
              <a:rPr lang="ru-RU" dirty="0"/>
              <a:t>, </a:t>
            </a:r>
            <a:r>
              <a:rPr lang="en-US" dirty="0"/>
              <a:t>D</a:t>
            </a:r>
            <a:r>
              <a:rPr lang="ru-RU" dirty="0"/>
              <a:t>, </a:t>
            </a:r>
            <a:r>
              <a:rPr lang="en-US" dirty="0"/>
              <a:t>G</a:t>
            </a:r>
            <a:endParaRPr lang="ru-RU" dirty="0"/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3640407"/>
              </p:ext>
            </p:extLst>
          </p:nvPr>
        </p:nvGraphicFramePr>
        <p:xfrm>
          <a:off x="1547664" y="4437112"/>
          <a:ext cx="6264696" cy="16561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83087"/>
                <a:gridCol w="783087"/>
                <a:gridCol w="783087"/>
                <a:gridCol w="783087"/>
                <a:gridCol w="783087"/>
                <a:gridCol w="783087"/>
                <a:gridCol w="783087"/>
                <a:gridCol w="783087"/>
              </a:tblGrid>
              <a:tr h="8143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</a:rPr>
                        <a:t>A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B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</a:rPr>
                        <a:t>C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D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E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F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G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H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4183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4370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3018664"/>
          </a:xfrm>
        </p:spPr>
        <p:txBody>
          <a:bodyPr>
            <a:normAutofit fontScale="90000"/>
          </a:bodyPr>
          <a:lstStyle/>
          <a:p>
            <a:r>
              <a:rPr lang="kk-KZ" sz="4900" dirty="0" smtClean="0">
                <a:solidFill>
                  <a:schemeClr val="tx1"/>
                </a:solidFill>
              </a:rPr>
              <a:t>№2</a:t>
            </a:r>
            <a:r>
              <a:rPr lang="kk-KZ" dirty="0">
                <a:solidFill>
                  <a:schemeClr val="tx1"/>
                </a:solidFill>
              </a:rPr>
              <a:t/>
            </a:r>
            <a:br>
              <a:rPr lang="kk-KZ" dirty="0">
                <a:solidFill>
                  <a:schemeClr val="tx1"/>
                </a:solidFill>
              </a:rPr>
            </a:br>
            <a:r>
              <a:rPr lang="kk-KZ" dirty="0">
                <a:solidFill>
                  <a:schemeClr val="tx1"/>
                </a:solidFill>
              </a:rPr>
              <a:t>Ситуация когда тестируемый выбрал </a:t>
            </a:r>
            <a:r>
              <a:rPr lang="kk-KZ" dirty="0" smtClean="0">
                <a:solidFill>
                  <a:schemeClr val="tx1"/>
                </a:solidFill>
              </a:rPr>
              <a:t>2 ответа верно из 3 правильных ответов</a:t>
            </a:r>
            <a:r>
              <a:rPr lang="ru-RU" dirty="0" smtClean="0">
                <a:solidFill>
                  <a:schemeClr val="tx1"/>
                </a:solidFill>
              </a:rPr>
              <a:t>. </a:t>
            </a:r>
            <a:r>
              <a:rPr lang="ru-RU" dirty="0">
                <a:solidFill>
                  <a:schemeClr val="tx1"/>
                </a:solidFill>
              </a:rPr>
              <a:t>В этом случае </a:t>
            </a:r>
            <a:r>
              <a:rPr lang="ru-RU" dirty="0" smtClean="0">
                <a:solidFill>
                  <a:schemeClr val="tx1"/>
                </a:solidFill>
              </a:rPr>
              <a:t>тестируемый </a:t>
            </a:r>
            <a:r>
              <a:rPr lang="ru-RU" dirty="0">
                <a:solidFill>
                  <a:schemeClr val="tx1"/>
                </a:solidFill>
              </a:rPr>
              <a:t>получает </a:t>
            </a:r>
            <a:r>
              <a:rPr lang="ru-RU" dirty="0" smtClean="0">
                <a:solidFill>
                  <a:schemeClr val="tx1"/>
                </a:solidFill>
              </a:rPr>
              <a:t>1 балл</a:t>
            </a:r>
            <a:endParaRPr lang="ru-RU" dirty="0"/>
          </a:p>
        </p:txBody>
      </p:sp>
      <p:sp>
        <p:nvSpPr>
          <p:cNvPr id="4" name="Объект 1"/>
          <p:cNvSpPr>
            <a:spLocks noGrp="1"/>
          </p:cNvSpPr>
          <p:nvPr>
            <p:ph idx="1"/>
          </p:nvPr>
        </p:nvSpPr>
        <p:spPr>
          <a:xfrm>
            <a:off x="871538" y="3429000"/>
            <a:ext cx="7408862" cy="2697163"/>
          </a:xfrm>
        </p:spPr>
        <p:txBody>
          <a:bodyPr/>
          <a:lstStyle/>
          <a:p>
            <a:pPr marL="0" lvl="0" indent="0" algn="ctr">
              <a:buNone/>
            </a:pPr>
            <a:r>
              <a:rPr lang="ru-RU" dirty="0" smtClean="0"/>
              <a:t>Правильные </a:t>
            </a:r>
            <a:r>
              <a:rPr lang="ru-RU" dirty="0"/>
              <a:t>ответы: </a:t>
            </a:r>
            <a:r>
              <a:rPr lang="en-US" dirty="0"/>
              <a:t>B</a:t>
            </a:r>
            <a:r>
              <a:rPr lang="ru-RU" dirty="0"/>
              <a:t>, </a:t>
            </a:r>
            <a:r>
              <a:rPr lang="en-US" dirty="0"/>
              <a:t>D</a:t>
            </a:r>
            <a:r>
              <a:rPr lang="ru-RU" dirty="0"/>
              <a:t>, </a:t>
            </a:r>
            <a:r>
              <a:rPr lang="en-US" dirty="0"/>
              <a:t>G</a:t>
            </a:r>
            <a:endParaRPr lang="ru-RU" dirty="0"/>
          </a:p>
          <a:p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5062917"/>
              </p:ext>
            </p:extLst>
          </p:nvPr>
        </p:nvGraphicFramePr>
        <p:xfrm>
          <a:off x="1619672" y="4221088"/>
          <a:ext cx="6264696" cy="16561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83087"/>
                <a:gridCol w="783087"/>
                <a:gridCol w="783087"/>
                <a:gridCol w="783087"/>
                <a:gridCol w="783087"/>
                <a:gridCol w="783087"/>
                <a:gridCol w="783087"/>
                <a:gridCol w="783087"/>
              </a:tblGrid>
              <a:tr h="8143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</a:rPr>
                        <a:t>A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B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</a:rPr>
                        <a:t>C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D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E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F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G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H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4183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1442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93204" y="338328"/>
            <a:ext cx="8229600" cy="3306696"/>
          </a:xfrm>
        </p:spPr>
        <p:txBody>
          <a:bodyPr>
            <a:normAutofit/>
          </a:bodyPr>
          <a:lstStyle/>
          <a:p>
            <a:r>
              <a:rPr lang="kk-KZ" sz="4800" dirty="0" smtClean="0">
                <a:solidFill>
                  <a:schemeClr val="tx1"/>
                </a:solidFill>
              </a:rPr>
              <a:t>№3 </a:t>
            </a:r>
            <a:r>
              <a:rPr lang="kk-KZ" sz="4000" dirty="0">
                <a:solidFill>
                  <a:schemeClr val="tx1"/>
                </a:solidFill>
              </a:rPr>
              <a:t/>
            </a:r>
            <a:br>
              <a:rPr lang="kk-KZ" sz="4000" dirty="0">
                <a:solidFill>
                  <a:schemeClr val="tx1"/>
                </a:solidFill>
              </a:rPr>
            </a:br>
            <a:r>
              <a:rPr lang="kk-KZ" sz="4000" dirty="0">
                <a:solidFill>
                  <a:schemeClr val="tx1"/>
                </a:solidFill>
              </a:rPr>
              <a:t>Ситуация когда тестируемый выбрал </a:t>
            </a:r>
            <a:r>
              <a:rPr lang="kk-KZ" sz="4000" dirty="0" smtClean="0">
                <a:solidFill>
                  <a:schemeClr val="tx1"/>
                </a:solidFill>
              </a:rPr>
              <a:t>1 ответ верно из 3 правильных ответов</a:t>
            </a:r>
            <a:r>
              <a:rPr lang="ru-RU" sz="4000" dirty="0" smtClean="0">
                <a:solidFill>
                  <a:schemeClr val="tx1"/>
                </a:solidFill>
              </a:rPr>
              <a:t>. </a:t>
            </a:r>
            <a:r>
              <a:rPr lang="ru-RU" sz="4000" dirty="0">
                <a:solidFill>
                  <a:schemeClr val="tx1"/>
                </a:solidFill>
              </a:rPr>
              <a:t>В этом случае </a:t>
            </a:r>
            <a:r>
              <a:rPr lang="ru-RU" sz="4000" dirty="0" smtClean="0">
                <a:solidFill>
                  <a:schemeClr val="tx1"/>
                </a:solidFill>
              </a:rPr>
              <a:t>тестируемый </a:t>
            </a:r>
            <a:r>
              <a:rPr lang="ru-RU" sz="4000" dirty="0">
                <a:solidFill>
                  <a:schemeClr val="tx1"/>
                </a:solidFill>
              </a:rPr>
              <a:t>получает </a:t>
            </a:r>
            <a:r>
              <a:rPr lang="ru-RU" sz="4000" dirty="0" smtClean="0">
                <a:solidFill>
                  <a:schemeClr val="tx1"/>
                </a:solidFill>
              </a:rPr>
              <a:t>0 баллов</a:t>
            </a:r>
            <a:endParaRPr lang="ru-RU" sz="4000" dirty="0"/>
          </a:p>
        </p:txBody>
      </p:sp>
      <p:sp>
        <p:nvSpPr>
          <p:cNvPr id="7" name="Объект 1"/>
          <p:cNvSpPr txBox="1">
            <a:spLocks/>
          </p:cNvSpPr>
          <p:nvPr/>
        </p:nvSpPr>
        <p:spPr>
          <a:xfrm>
            <a:off x="871538" y="3645024"/>
            <a:ext cx="7408862" cy="24811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dirty="0" smtClean="0"/>
              <a:t>Правильные ответы: </a:t>
            </a:r>
            <a:r>
              <a:rPr lang="en-US" dirty="0" smtClean="0"/>
              <a:t>B</a:t>
            </a:r>
            <a:r>
              <a:rPr lang="ru-RU" dirty="0" smtClean="0"/>
              <a:t>, </a:t>
            </a:r>
            <a:r>
              <a:rPr lang="en-US" dirty="0" smtClean="0"/>
              <a:t>D</a:t>
            </a:r>
            <a:r>
              <a:rPr lang="ru-RU" dirty="0" smtClean="0"/>
              <a:t>, </a:t>
            </a:r>
            <a:r>
              <a:rPr lang="en-US" dirty="0" smtClean="0"/>
              <a:t>G</a:t>
            </a:r>
            <a:endParaRPr lang="ru-RU" dirty="0" smtClean="0"/>
          </a:p>
          <a:p>
            <a:endParaRPr lang="ru-RU" dirty="0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2120882"/>
              </p:ext>
            </p:extLst>
          </p:nvPr>
        </p:nvGraphicFramePr>
        <p:xfrm>
          <a:off x="1619672" y="4221088"/>
          <a:ext cx="6264696" cy="16561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83087"/>
                <a:gridCol w="783087"/>
                <a:gridCol w="783087"/>
                <a:gridCol w="783087"/>
                <a:gridCol w="783087"/>
                <a:gridCol w="783087"/>
                <a:gridCol w="783087"/>
                <a:gridCol w="783087"/>
              </a:tblGrid>
              <a:tr h="8143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</a:rPr>
                        <a:t>A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B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</a:rPr>
                        <a:t>C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D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E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F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G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H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4183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0230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3672408"/>
          </a:xfrm>
        </p:spPr>
        <p:txBody>
          <a:bodyPr>
            <a:noAutofit/>
          </a:bodyPr>
          <a:lstStyle/>
          <a:p>
            <a:r>
              <a:rPr lang="kk-KZ" sz="3600" dirty="0" smtClean="0">
                <a:solidFill>
                  <a:schemeClr val="tx1"/>
                </a:solidFill>
              </a:rPr>
              <a:t>№</a:t>
            </a:r>
            <a:r>
              <a:rPr lang="kk-KZ" sz="3600" dirty="0">
                <a:solidFill>
                  <a:schemeClr val="tx1"/>
                </a:solidFill>
              </a:rPr>
              <a:t>4</a:t>
            </a:r>
            <a:br>
              <a:rPr lang="kk-KZ" sz="3600" dirty="0">
                <a:solidFill>
                  <a:schemeClr val="tx1"/>
                </a:solidFill>
              </a:rPr>
            </a:br>
            <a:r>
              <a:rPr lang="kk-KZ" sz="3600" dirty="0">
                <a:solidFill>
                  <a:schemeClr val="tx1"/>
                </a:solidFill>
              </a:rPr>
              <a:t>Ситуация когда тестируемый </a:t>
            </a:r>
            <a:r>
              <a:rPr lang="kk-KZ" sz="3600" dirty="0" smtClean="0">
                <a:solidFill>
                  <a:schemeClr val="tx1"/>
                </a:solidFill>
              </a:rPr>
              <a:t>из 3 правильных ответов выбрал 2 ответа верно  и  1 ответ не верно</a:t>
            </a:r>
            <a:r>
              <a:rPr lang="ru-RU" sz="3600" dirty="0" smtClean="0">
                <a:solidFill>
                  <a:schemeClr val="tx1"/>
                </a:solidFill>
              </a:rPr>
              <a:t>. </a:t>
            </a:r>
            <a:r>
              <a:rPr lang="ru-RU" sz="3600" dirty="0">
                <a:solidFill>
                  <a:schemeClr val="tx1"/>
                </a:solidFill>
              </a:rPr>
              <a:t>В этом случае </a:t>
            </a:r>
            <a:r>
              <a:rPr lang="ru-RU" sz="3600" dirty="0" smtClean="0">
                <a:solidFill>
                  <a:schemeClr val="tx1"/>
                </a:solidFill>
              </a:rPr>
              <a:t>тестируемый </a:t>
            </a:r>
            <a:r>
              <a:rPr lang="ru-RU" sz="3600" dirty="0">
                <a:solidFill>
                  <a:schemeClr val="tx1"/>
                </a:solidFill>
              </a:rPr>
              <a:t>получает </a:t>
            </a:r>
            <a:r>
              <a:rPr lang="ru-RU" sz="3600" dirty="0" smtClean="0">
                <a:solidFill>
                  <a:schemeClr val="tx1"/>
                </a:solidFill>
              </a:rPr>
              <a:t>1 балл</a:t>
            </a:r>
            <a:endParaRPr lang="ru-RU" sz="3600" dirty="0"/>
          </a:p>
        </p:txBody>
      </p:sp>
      <p:sp>
        <p:nvSpPr>
          <p:cNvPr id="4" name="Объект 1"/>
          <p:cNvSpPr txBox="1">
            <a:spLocks/>
          </p:cNvSpPr>
          <p:nvPr/>
        </p:nvSpPr>
        <p:spPr>
          <a:xfrm>
            <a:off x="871538" y="3933056"/>
            <a:ext cx="7408862" cy="26642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dirty="0" smtClean="0"/>
              <a:t>Правильные ответы: </a:t>
            </a:r>
            <a:r>
              <a:rPr lang="en-US" dirty="0" smtClean="0"/>
              <a:t>B</a:t>
            </a:r>
            <a:r>
              <a:rPr lang="ru-RU" dirty="0" smtClean="0"/>
              <a:t>, </a:t>
            </a:r>
            <a:r>
              <a:rPr lang="en-US" dirty="0" smtClean="0"/>
              <a:t>D</a:t>
            </a:r>
            <a:r>
              <a:rPr lang="ru-RU" dirty="0" smtClean="0"/>
              <a:t>, </a:t>
            </a:r>
            <a:r>
              <a:rPr lang="en-US" dirty="0" smtClean="0"/>
              <a:t>G</a:t>
            </a:r>
            <a:endParaRPr lang="ru-RU" dirty="0" smtClean="0"/>
          </a:p>
          <a:p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8277184"/>
              </p:ext>
            </p:extLst>
          </p:nvPr>
        </p:nvGraphicFramePr>
        <p:xfrm>
          <a:off x="1619672" y="4653136"/>
          <a:ext cx="6264696" cy="16561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83087"/>
                <a:gridCol w="783087"/>
                <a:gridCol w="783087"/>
                <a:gridCol w="783087"/>
                <a:gridCol w="783087"/>
                <a:gridCol w="783087"/>
                <a:gridCol w="783087"/>
                <a:gridCol w="783087"/>
              </a:tblGrid>
              <a:tr h="8143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</a:rPr>
                        <a:t>A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B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</a:rPr>
                        <a:t>C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D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E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F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G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H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4183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82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2946656"/>
          </a:xfrm>
        </p:spPr>
        <p:txBody>
          <a:bodyPr>
            <a:normAutofit fontScale="90000"/>
          </a:bodyPr>
          <a:lstStyle/>
          <a:p>
            <a:r>
              <a:rPr lang="kk-KZ" sz="4000" dirty="0" smtClean="0">
                <a:solidFill>
                  <a:schemeClr val="tx1"/>
                </a:solidFill>
              </a:rPr>
              <a:t>№</a:t>
            </a:r>
            <a:r>
              <a:rPr lang="kk-KZ" sz="4000" dirty="0">
                <a:solidFill>
                  <a:schemeClr val="tx1"/>
                </a:solidFill>
              </a:rPr>
              <a:t>5</a:t>
            </a:r>
            <a:r>
              <a:rPr lang="kk-KZ" sz="4000" dirty="0" smtClean="0">
                <a:solidFill>
                  <a:schemeClr val="tx1"/>
                </a:solidFill>
              </a:rPr>
              <a:t/>
            </a:r>
            <a:br>
              <a:rPr lang="kk-KZ" sz="4000" dirty="0" smtClean="0">
                <a:solidFill>
                  <a:schemeClr val="tx1"/>
                </a:solidFill>
              </a:rPr>
            </a:br>
            <a:r>
              <a:rPr lang="kk-KZ" sz="4000" dirty="0" smtClean="0">
                <a:solidFill>
                  <a:schemeClr val="tx1"/>
                </a:solidFill>
              </a:rPr>
              <a:t>Ситуация </a:t>
            </a:r>
            <a:r>
              <a:rPr lang="kk-KZ" sz="4000" dirty="0">
                <a:solidFill>
                  <a:schemeClr val="tx1"/>
                </a:solidFill>
              </a:rPr>
              <a:t>когда тестируемый из 3 правильных ответов выбрал </a:t>
            </a:r>
            <a:r>
              <a:rPr lang="kk-KZ" sz="4000" dirty="0" smtClean="0">
                <a:solidFill>
                  <a:schemeClr val="tx1"/>
                </a:solidFill>
              </a:rPr>
              <a:t>3 ответа </a:t>
            </a:r>
            <a:r>
              <a:rPr lang="kk-KZ" sz="4000" dirty="0">
                <a:solidFill>
                  <a:schemeClr val="tx1"/>
                </a:solidFill>
              </a:rPr>
              <a:t>верно  и  1 ответ не верно</a:t>
            </a:r>
            <a:r>
              <a:rPr lang="ru-RU" sz="4000" dirty="0">
                <a:solidFill>
                  <a:schemeClr val="tx1"/>
                </a:solidFill>
              </a:rPr>
              <a:t>. В этом случае он получает 1 балл</a:t>
            </a:r>
            <a:endParaRPr lang="ru-RU" sz="4000" dirty="0"/>
          </a:p>
        </p:txBody>
      </p:sp>
      <p:sp>
        <p:nvSpPr>
          <p:cNvPr id="5" name="Объект 1"/>
          <p:cNvSpPr txBox="1">
            <a:spLocks/>
          </p:cNvSpPr>
          <p:nvPr/>
        </p:nvSpPr>
        <p:spPr>
          <a:xfrm>
            <a:off x="871538" y="3501008"/>
            <a:ext cx="7408862" cy="26251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dirty="0" smtClean="0"/>
              <a:t>Правильные ответы: </a:t>
            </a:r>
            <a:r>
              <a:rPr lang="en-US" dirty="0" smtClean="0"/>
              <a:t>B</a:t>
            </a:r>
            <a:r>
              <a:rPr lang="ru-RU" dirty="0" smtClean="0"/>
              <a:t>, </a:t>
            </a:r>
            <a:r>
              <a:rPr lang="en-US" dirty="0" smtClean="0"/>
              <a:t>D</a:t>
            </a:r>
            <a:r>
              <a:rPr lang="ru-RU" dirty="0" smtClean="0"/>
              <a:t>, </a:t>
            </a:r>
            <a:r>
              <a:rPr lang="en-US" dirty="0" smtClean="0"/>
              <a:t>G</a:t>
            </a:r>
            <a:endParaRPr lang="ru-RU" dirty="0" smtClean="0"/>
          </a:p>
          <a:p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9772449"/>
              </p:ext>
            </p:extLst>
          </p:nvPr>
        </p:nvGraphicFramePr>
        <p:xfrm>
          <a:off x="1619672" y="4221088"/>
          <a:ext cx="6264696" cy="16561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83087"/>
                <a:gridCol w="783087"/>
                <a:gridCol w="783087"/>
                <a:gridCol w="783087"/>
                <a:gridCol w="783087"/>
                <a:gridCol w="783087"/>
                <a:gridCol w="783087"/>
                <a:gridCol w="783087"/>
              </a:tblGrid>
              <a:tr h="8143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</a:rPr>
                        <a:t>A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B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</a:rPr>
                        <a:t>C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D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E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F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G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H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4183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5712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3018664"/>
          </a:xfrm>
        </p:spPr>
        <p:txBody>
          <a:bodyPr>
            <a:normAutofit fontScale="90000"/>
          </a:bodyPr>
          <a:lstStyle/>
          <a:p>
            <a:r>
              <a:rPr lang="kk-KZ" sz="4000" dirty="0" smtClean="0">
                <a:solidFill>
                  <a:schemeClr val="tx1"/>
                </a:solidFill>
              </a:rPr>
              <a:t>№6</a:t>
            </a:r>
            <a:r>
              <a:rPr lang="kk-KZ" sz="4000" dirty="0">
                <a:solidFill>
                  <a:schemeClr val="tx1"/>
                </a:solidFill>
              </a:rPr>
              <a:t/>
            </a:r>
            <a:br>
              <a:rPr lang="kk-KZ" sz="4000" dirty="0">
                <a:solidFill>
                  <a:schemeClr val="tx1"/>
                </a:solidFill>
              </a:rPr>
            </a:br>
            <a:r>
              <a:rPr lang="kk-KZ" sz="4000" dirty="0">
                <a:solidFill>
                  <a:schemeClr val="tx1"/>
                </a:solidFill>
              </a:rPr>
              <a:t>Ситуация когда тестируемый из 3 правильных ответов выбрал 3 ответа </a:t>
            </a:r>
            <a:r>
              <a:rPr lang="kk-KZ" sz="4000" dirty="0" smtClean="0">
                <a:solidFill>
                  <a:schemeClr val="tx1"/>
                </a:solidFill>
              </a:rPr>
              <a:t>верно </a:t>
            </a:r>
            <a:r>
              <a:rPr lang="kk-KZ" sz="4000" dirty="0">
                <a:solidFill>
                  <a:schemeClr val="tx1"/>
                </a:solidFill>
              </a:rPr>
              <a:t>и </a:t>
            </a:r>
            <a:r>
              <a:rPr lang="kk-KZ" sz="4000" dirty="0" smtClean="0">
                <a:solidFill>
                  <a:schemeClr val="tx1"/>
                </a:solidFill>
              </a:rPr>
              <a:t>2 </a:t>
            </a:r>
            <a:r>
              <a:rPr lang="kk-KZ" sz="4000" dirty="0" smtClean="0">
                <a:solidFill>
                  <a:schemeClr val="tx1"/>
                </a:solidFill>
              </a:rPr>
              <a:t>ответа </a:t>
            </a:r>
            <a:r>
              <a:rPr lang="kk-KZ" sz="4000" dirty="0">
                <a:solidFill>
                  <a:schemeClr val="tx1"/>
                </a:solidFill>
              </a:rPr>
              <a:t>не верно</a:t>
            </a:r>
            <a:r>
              <a:rPr lang="ru-RU" sz="4000" dirty="0">
                <a:solidFill>
                  <a:schemeClr val="tx1"/>
                </a:solidFill>
              </a:rPr>
              <a:t>. В этом случае </a:t>
            </a:r>
            <a:r>
              <a:rPr lang="ru-RU" sz="4000" dirty="0" smtClean="0">
                <a:solidFill>
                  <a:schemeClr val="tx1"/>
                </a:solidFill>
              </a:rPr>
              <a:t>тестируемый </a:t>
            </a:r>
            <a:r>
              <a:rPr lang="ru-RU" sz="4000" dirty="0">
                <a:solidFill>
                  <a:schemeClr val="tx1"/>
                </a:solidFill>
              </a:rPr>
              <a:t>получает </a:t>
            </a:r>
            <a:r>
              <a:rPr lang="ru-RU" sz="4000" dirty="0" smtClean="0">
                <a:solidFill>
                  <a:schemeClr val="tx1"/>
                </a:solidFill>
              </a:rPr>
              <a:t>0 баллов</a:t>
            </a:r>
            <a:endParaRPr lang="ru-RU" sz="4000" dirty="0"/>
          </a:p>
        </p:txBody>
      </p:sp>
      <p:sp>
        <p:nvSpPr>
          <p:cNvPr id="4" name="Объект 1"/>
          <p:cNvSpPr txBox="1">
            <a:spLocks/>
          </p:cNvSpPr>
          <p:nvPr/>
        </p:nvSpPr>
        <p:spPr>
          <a:xfrm>
            <a:off x="871538" y="3356992"/>
            <a:ext cx="7408862" cy="27691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dirty="0" smtClean="0"/>
              <a:t>Правильные ответы: </a:t>
            </a:r>
            <a:r>
              <a:rPr lang="en-US" dirty="0" smtClean="0"/>
              <a:t>B</a:t>
            </a:r>
            <a:r>
              <a:rPr lang="ru-RU" dirty="0" smtClean="0"/>
              <a:t>, </a:t>
            </a:r>
            <a:r>
              <a:rPr lang="en-US" dirty="0" smtClean="0"/>
              <a:t>D</a:t>
            </a:r>
            <a:r>
              <a:rPr lang="ru-RU" dirty="0" smtClean="0"/>
              <a:t>, </a:t>
            </a:r>
            <a:r>
              <a:rPr lang="en-US" dirty="0" smtClean="0"/>
              <a:t>G</a:t>
            </a:r>
            <a:endParaRPr lang="ru-RU" dirty="0" smtClean="0"/>
          </a:p>
          <a:p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9643976"/>
              </p:ext>
            </p:extLst>
          </p:nvPr>
        </p:nvGraphicFramePr>
        <p:xfrm>
          <a:off x="1619672" y="4221088"/>
          <a:ext cx="6264696" cy="16561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83087"/>
                <a:gridCol w="783087"/>
                <a:gridCol w="783087"/>
                <a:gridCol w="783087"/>
                <a:gridCol w="783087"/>
                <a:gridCol w="783087"/>
                <a:gridCol w="783087"/>
                <a:gridCol w="783087"/>
              </a:tblGrid>
              <a:tr h="8143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</a:rPr>
                        <a:t>A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B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</a:rPr>
                        <a:t>C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D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E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F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G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H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4183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9544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</TotalTime>
  <Words>123</Words>
  <Application>Microsoft Office PowerPoint</Application>
  <PresentationFormat>Экран (4:3)</PresentationFormat>
  <Paragraphs>109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Схема оценивания выполнения тестовых заданий с выбором одного или нескольких правильных ответов из множества предложенных  </vt:lpstr>
      <vt:lpstr>№1  Ситуация когда тестируемый выбрал все 3 ответа верно из 3 правильных ответов. В этом случае тестируемый получает 2 балла</vt:lpstr>
      <vt:lpstr>№2 Ситуация когда тестируемый выбрал 2 ответа верно из 3 правильных ответов. В этом случае тестируемый получает 1 балл</vt:lpstr>
      <vt:lpstr>№3  Ситуация когда тестируемый выбрал 1 ответ верно из 3 правильных ответов. В этом случае тестируемый получает 0 баллов</vt:lpstr>
      <vt:lpstr>№4 Ситуация когда тестируемый из 3 правильных ответов выбрал 2 ответа верно  и  1 ответ не верно. В этом случае тестируемый получает 1 балл</vt:lpstr>
      <vt:lpstr>№5 Ситуация когда тестируемый из 3 правильных ответов выбрал 3 ответа верно  и  1 ответ не верно. В этом случае он получает 1 балл</vt:lpstr>
      <vt:lpstr>№6 Ситуация когда тестируемый из 3 правильных ответов выбрал 3 ответа верно и 2 ответа не верно. В этом случае тестируемый получает 0 баллов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Схема оценивания выполнения тестовых заданий с выбором одного или нескольких правильных ответов из множества предложенных</dc:title>
  <dc:creator>Айгерим Кажимова</dc:creator>
  <cp:lastModifiedBy>Назыгул Байгелова</cp:lastModifiedBy>
  <cp:revision>8</cp:revision>
  <cp:lastPrinted>2017-04-14T11:43:50Z</cp:lastPrinted>
  <dcterms:created xsi:type="dcterms:W3CDTF">2017-04-14T10:45:47Z</dcterms:created>
  <dcterms:modified xsi:type="dcterms:W3CDTF">2017-04-20T12:48:39Z</dcterms:modified>
</cp:coreProperties>
</file>