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430" r:id="rId1"/>
  </p:sldMasterIdLst>
  <p:notesMasterIdLst>
    <p:notesMasterId r:id="rId13"/>
  </p:notesMasterIdLst>
  <p:sldIdLst>
    <p:sldId id="267" r:id="rId2"/>
    <p:sldId id="256" r:id="rId3"/>
    <p:sldId id="258" r:id="rId4"/>
    <p:sldId id="263" r:id="rId5"/>
    <p:sldId id="261" r:id="rId6"/>
    <p:sldId id="265" r:id="rId7"/>
    <p:sldId id="257" r:id="rId8"/>
    <p:sldId id="259" r:id="rId9"/>
    <p:sldId id="262" r:id="rId10"/>
    <p:sldId id="264" r:id="rId11"/>
    <p:sldId id="266" r:id="rId12"/>
  </p:sldIdLst>
  <p:sldSz cx="9144000" cy="6858000" type="screen4x3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B3DB"/>
    <a:srgbClr val="A4C0E3"/>
    <a:srgbClr val="528CC1"/>
    <a:srgbClr val="6698CA"/>
    <a:srgbClr val="6DA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51" autoAdjust="0"/>
    <p:restoredTop sz="95742" autoAdjust="0"/>
  </p:normalViewPr>
  <p:slideViewPr>
    <p:cSldViewPr snapToGrid="0">
      <p:cViewPr>
        <p:scale>
          <a:sx n="70" d="100"/>
          <a:sy n="70" d="100"/>
        </p:scale>
        <p:origin x="-1170" y="-86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07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D049FB-6DAB-44D5-A5F1-2195EF72B097}" type="datetimeFigureOut">
              <a:rPr lang="ru-RU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9198404-9BAA-4087-91B4-F1294F261A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333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2FE9A9-1E30-46A8-A63F-44C840AD2AFF}" type="slidenum">
              <a:rPr lang="ru-RU" altLang="ru-RU" smtClean="0">
                <a:cs typeface="Arial" charset="0"/>
              </a:rPr>
              <a:pPr/>
              <a:t>2</a:t>
            </a:fld>
            <a:endParaRPr lang="ru-RU" alt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2FE9A9-1E30-46A8-A63F-44C840AD2AFF}" type="slidenum">
              <a:rPr lang="ru-RU" altLang="ru-RU" smtClean="0">
                <a:cs typeface="Arial" charset="0"/>
              </a:rPr>
              <a:pPr/>
              <a:t>3</a:t>
            </a:fld>
            <a:endParaRPr lang="ru-RU" alt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2FE9A9-1E30-46A8-A63F-44C840AD2AFF}" type="slidenum">
              <a:rPr lang="ru-RU" altLang="ru-RU" smtClean="0">
                <a:cs typeface="Arial" charset="0"/>
              </a:rPr>
              <a:pPr/>
              <a:t>7</a:t>
            </a:fld>
            <a:endParaRPr lang="ru-RU" alt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2FE9A9-1E30-46A8-A63F-44C840AD2AFF}" type="slidenum">
              <a:rPr lang="ru-RU" altLang="ru-RU" smtClean="0">
                <a:cs typeface="Arial" charset="0"/>
              </a:rPr>
              <a:pPr/>
              <a:t>8</a:t>
            </a:fld>
            <a:endParaRPr lang="ru-RU" alt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F1AD9-0258-47CE-81AA-EBF1A032FC3C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B6FF7C-FFAD-4882-9060-EF4553E8D36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4460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07374-BF51-4932-ADC6-F6C29FCC9458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E831DF-34A8-4074-B89A-C6E006DF888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0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2394A-51D8-49FF-955D-A4CDD21FED25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96FEF-FF0D-45DA-8361-43FC6927647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71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B01021-17F7-4DFC-987B-1972BB53F333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440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C8F51F-7FBF-420D-90EA-466B41F9C0D3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4FD9C5-D2FB-4EBE-9F78-81FE072BA74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93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9A3238-B56C-402A-80AB-1B1B69C31686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E25CB-17C2-4BCA-A95C-0AB97388186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44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88FFFB-996F-4982-B438-13F9A8E99B43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8D0B4A-FF3E-453D-AB6A-2CEF28368A0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40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DC925C-F4CE-4E6B-A373-3EF111E0D3AE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5C772-15F3-4045-900C-208C78622CC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990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BE3A5-F843-4D69-A00E-191B9AF18ED3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E62CC-32E1-49C9-9EEA-3789B09DA8C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196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48B721-CD47-420D-B283-18ADED3B16B1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0BC10-0AD5-471C-81F1-FB97ADAAF28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759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FC1DD0-0814-4DF6-B967-7DC6681552AB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B18E8-906D-4BEB-B0D8-4A787D877D6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2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6346835-0226-4606-89EA-96826ABE5519}" type="datetime1">
              <a:rPr lang="ru-RU" smtClean="0"/>
              <a:pPr>
                <a:defRPr/>
              </a:pPr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9FBD9C6-B053-45D6-A75E-A2A9552FDF9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069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31" r:id="rId1"/>
    <p:sldLayoutId id="2147485432" r:id="rId2"/>
    <p:sldLayoutId id="2147485433" r:id="rId3"/>
    <p:sldLayoutId id="2147485434" r:id="rId4"/>
    <p:sldLayoutId id="2147485435" r:id="rId5"/>
    <p:sldLayoutId id="2147485436" r:id="rId6"/>
    <p:sldLayoutId id="2147485437" r:id="rId7"/>
    <p:sldLayoutId id="2147485438" r:id="rId8"/>
    <p:sldLayoutId id="2147485439" r:id="rId9"/>
    <p:sldLayoutId id="2147485440" r:id="rId10"/>
    <p:sldLayoutId id="214748544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786" y="419717"/>
            <a:ext cx="81195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Рекомендации </a:t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по составлению расписания  </a:t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в рамках пятидневной учебной недели</a:t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на 2017-2018 учебный год</a:t>
            </a:r>
            <a:endParaRPr lang="ru-RU" sz="3600" b="1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18615" y="4051207"/>
            <a:ext cx="812184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indent="-457200" algn="just">
              <a:buFont typeface="Wingdings" pitchFamily="2" charset="2"/>
              <a:buChar char="v"/>
            </a:pPr>
            <a:r>
              <a:rPr lang="ru-RU" sz="2800" b="1" dirty="0" smtClean="0">
                <a:latin typeface="+mn-lt"/>
              </a:rPr>
              <a:t>Рекомендации составлены на основе Типовых учебных планов для школ с неказахским языком обучения (в школах с казахским языком обучения инвариантная учебная нагрузка меньше).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ru-RU" sz="2800" b="1" dirty="0" smtClean="0">
                <a:latin typeface="+mn-lt"/>
              </a:rPr>
              <a:t>При составлении рекомендаций учитывался тот факт, что 1, 2, 5, 7 классы обучаются по </a:t>
            </a:r>
            <a:r>
              <a:rPr lang="ru-RU" sz="2800" b="1" dirty="0" err="1" smtClean="0">
                <a:latin typeface="+mn-lt"/>
              </a:rPr>
              <a:t>ТУПам</a:t>
            </a:r>
            <a:r>
              <a:rPr lang="ru-RU" sz="2800" b="1" dirty="0" smtClean="0">
                <a:latin typeface="+mn-lt"/>
              </a:rPr>
              <a:t> обновленного содержания, а 3, 4, 6, 8, 9, 10, 11 классы – по </a:t>
            </a:r>
            <a:r>
              <a:rPr lang="ru-RU" sz="2800" b="1" dirty="0" err="1" smtClean="0">
                <a:latin typeface="+mn-lt"/>
              </a:rPr>
              <a:t>ТУПу</a:t>
            </a:r>
            <a:r>
              <a:rPr lang="ru-RU" sz="2800" b="1" dirty="0" smtClean="0">
                <a:latin typeface="+mn-lt"/>
              </a:rPr>
              <a:t> 2012 года утверждения.</a:t>
            </a:r>
          </a:p>
          <a:p>
            <a:pPr algn="just"/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302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0251" y="315626"/>
            <a:ext cx="83387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школы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максимальный объем учебной нагрузки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Вторая смена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3421"/>
              </p:ext>
            </p:extLst>
          </p:nvPr>
        </p:nvGraphicFramePr>
        <p:xfrm>
          <a:off x="368490" y="1678672"/>
          <a:ext cx="8407020" cy="4950630"/>
        </p:xfrm>
        <a:graphic>
          <a:graphicData uri="http://schemas.openxmlformats.org/drawingml/2006/table">
            <a:tbl>
              <a:tblPr/>
              <a:tblGrid>
                <a:gridCol w="1438109"/>
                <a:gridCol w="1613570"/>
                <a:gridCol w="1784834"/>
                <a:gridCol w="1784834"/>
                <a:gridCol w="1785673"/>
              </a:tblGrid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9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 дня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8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0-й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13:10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13:50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773604"/>
              </p:ext>
            </p:extLst>
          </p:nvPr>
        </p:nvGraphicFramePr>
        <p:xfrm>
          <a:off x="614151" y="1542193"/>
          <a:ext cx="8188655" cy="5038625"/>
        </p:xfrm>
        <a:graphic>
          <a:graphicData uri="http://schemas.openxmlformats.org/drawingml/2006/table">
            <a:tbl>
              <a:tblPr/>
              <a:tblGrid>
                <a:gridCol w="2247455"/>
                <a:gridCol w="1665267"/>
                <a:gridCol w="1666578"/>
                <a:gridCol w="1341392"/>
                <a:gridCol w="1267963"/>
              </a:tblGrid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4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8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8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8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8-й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8491" y="401556"/>
            <a:ext cx="8393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школы 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максимальный объем учебной нагрузки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368300" y="1874838"/>
            <a:ext cx="8380413" cy="1838325"/>
          </a:xfrm>
        </p:spPr>
        <p:txBody>
          <a:bodyPr anchor="t"/>
          <a:lstStyle/>
          <a:p>
            <a:pPr>
              <a:lnSpc>
                <a:spcPct val="150000"/>
              </a:lnSpc>
              <a:defRPr/>
            </a:pPr>
            <a: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13691" y="228938"/>
            <a:ext cx="68893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школы, школы-лицеи, школы-гимназии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(только инвариантный компонент)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смена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748150"/>
              </p:ext>
            </p:extLst>
          </p:nvPr>
        </p:nvGraphicFramePr>
        <p:xfrm>
          <a:off x="432179" y="1609434"/>
          <a:ext cx="8302388" cy="3855720"/>
        </p:xfrm>
        <a:graphic>
          <a:graphicData uri="http://schemas.openxmlformats.org/drawingml/2006/table">
            <a:tbl>
              <a:tblPr/>
              <a:tblGrid>
                <a:gridCol w="1846997"/>
                <a:gridCol w="2183642"/>
                <a:gridCol w="2101755"/>
                <a:gridCol w="655093"/>
                <a:gridCol w="1514901"/>
              </a:tblGrid>
              <a:tr h="2546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2 дня –  5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4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урока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 день –  4 урока;</a:t>
                      </a:r>
                      <a:endParaRPr lang="ru-RU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4 дня –  5 уроков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2 дня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6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368300" y="1874838"/>
            <a:ext cx="8380413" cy="1838325"/>
          </a:xfrm>
        </p:spPr>
        <p:txBody>
          <a:bodyPr anchor="t"/>
          <a:lstStyle/>
          <a:p>
            <a:pPr>
              <a:lnSpc>
                <a:spcPct val="150000"/>
              </a:lnSpc>
              <a:defRPr/>
            </a:pPr>
            <a: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13691" y="228938"/>
            <a:ext cx="68893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школы, школы-лицеи, школы-гимназии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(инвариантная учебная нагрузка)</a:t>
            </a: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Вторая смена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532072"/>
              </p:ext>
            </p:extLst>
          </p:nvPr>
        </p:nvGraphicFramePr>
        <p:xfrm>
          <a:off x="432179" y="1609434"/>
          <a:ext cx="8302388" cy="3855720"/>
        </p:xfrm>
        <a:graphic>
          <a:graphicData uri="http://schemas.openxmlformats.org/drawingml/2006/table">
            <a:tbl>
              <a:tblPr/>
              <a:tblGrid>
                <a:gridCol w="1846997"/>
                <a:gridCol w="2183642"/>
                <a:gridCol w="2101755"/>
                <a:gridCol w="655093"/>
                <a:gridCol w="1514901"/>
              </a:tblGrid>
              <a:tr h="2546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2 дня –  5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4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урока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 день –  4 урока;</a:t>
                      </a:r>
                      <a:endParaRPr lang="ru-RU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4 дня –  5 уроков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2 дня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6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55" marR="39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546522"/>
              </p:ext>
            </p:extLst>
          </p:nvPr>
        </p:nvGraphicFramePr>
        <p:xfrm>
          <a:off x="486770" y="1428168"/>
          <a:ext cx="8275092" cy="4910056"/>
        </p:xfrm>
        <a:graphic>
          <a:graphicData uri="http://schemas.openxmlformats.org/drawingml/2006/table">
            <a:tbl>
              <a:tblPr/>
              <a:tblGrid>
                <a:gridCol w="1659410"/>
                <a:gridCol w="1664534"/>
                <a:gridCol w="1575964"/>
                <a:gridCol w="1635255"/>
                <a:gridCol w="1739929"/>
              </a:tblGrid>
              <a:tr h="620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 день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3 дня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7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дня – 6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237" marR="5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0376" y="179148"/>
            <a:ext cx="83251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школы, школы-лицеи, школы-гимназии</a:t>
            </a: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инвариантная учебная нагрузка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смена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0251" y="315626"/>
            <a:ext cx="83387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школы, школы-лицеи, школы-гимназии</a:t>
            </a: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инвариантная учебная нагрузка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Вторая смена</a:t>
            </a:r>
            <a:endParaRPr lang="ru-RU" dirty="0"/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76665"/>
              </p:ext>
            </p:extLst>
          </p:nvPr>
        </p:nvGraphicFramePr>
        <p:xfrm>
          <a:off x="518615" y="1514902"/>
          <a:ext cx="8379725" cy="4940488"/>
        </p:xfrm>
        <a:graphic>
          <a:graphicData uri="http://schemas.openxmlformats.org/drawingml/2006/table">
            <a:tbl>
              <a:tblPr/>
              <a:tblGrid>
                <a:gridCol w="1433441"/>
                <a:gridCol w="1608331"/>
                <a:gridCol w="1779039"/>
                <a:gridCol w="1779039"/>
                <a:gridCol w="1779875"/>
              </a:tblGrid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Количест-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во </a:t>
                      </a: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4 дня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 день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19:30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45" marR="65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0251" y="315626"/>
            <a:ext cx="83387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школы, школы-лицеи, школы-гимназии</a:t>
            </a: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инвариантная учебная нагрузка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смена</a:t>
            </a:r>
            <a:endParaRPr lang="ru-RU" dirty="0"/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623123"/>
              </p:ext>
            </p:extLst>
          </p:nvPr>
        </p:nvGraphicFramePr>
        <p:xfrm>
          <a:off x="518614" y="1583144"/>
          <a:ext cx="8188658" cy="5257800"/>
        </p:xfrm>
        <a:graphic>
          <a:graphicData uri="http://schemas.openxmlformats.org/drawingml/2006/table">
            <a:tbl>
              <a:tblPr/>
              <a:tblGrid>
                <a:gridCol w="1858889"/>
                <a:gridCol w="1947871"/>
                <a:gridCol w="1839355"/>
                <a:gridCol w="1273985"/>
                <a:gridCol w="1268558"/>
              </a:tblGrid>
              <a:tr h="589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2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8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5 дней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по 7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0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8-й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368300" y="1874838"/>
            <a:ext cx="8380413" cy="1838325"/>
          </a:xfrm>
        </p:spPr>
        <p:txBody>
          <a:bodyPr anchor="t"/>
          <a:lstStyle/>
          <a:p>
            <a:pPr>
              <a:lnSpc>
                <a:spcPct val="150000"/>
              </a:lnSpc>
              <a:defRPr/>
            </a:pPr>
            <a: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264892" y="396754"/>
            <a:ext cx="4532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школы </a:t>
            </a: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(максимальный объем учебной нагрузки)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109822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смена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772814"/>
              </p:ext>
            </p:extLst>
          </p:nvPr>
        </p:nvGraphicFramePr>
        <p:xfrm>
          <a:off x="300251" y="1711425"/>
          <a:ext cx="8366077" cy="4206240"/>
        </p:xfrm>
        <a:graphic>
          <a:graphicData uri="http://schemas.openxmlformats.org/drawingml/2006/table">
            <a:tbl>
              <a:tblPr/>
              <a:tblGrid>
                <a:gridCol w="2275743"/>
                <a:gridCol w="1679589"/>
                <a:gridCol w="1679589"/>
                <a:gridCol w="1270644"/>
                <a:gridCol w="1460512"/>
              </a:tblGrid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4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урока;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 дней по 5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6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368300" y="1874838"/>
            <a:ext cx="8380413" cy="1838325"/>
          </a:xfrm>
        </p:spPr>
        <p:txBody>
          <a:bodyPr anchor="t"/>
          <a:lstStyle/>
          <a:p>
            <a:pPr>
              <a:lnSpc>
                <a:spcPct val="150000"/>
              </a:lnSpc>
              <a:defRPr/>
            </a:pPr>
            <a: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cap="all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264889" y="396754"/>
            <a:ext cx="4532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школы </a:t>
            </a: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(максимальный объем учебной нагрузки)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109822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Вторая смена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29022"/>
              </p:ext>
            </p:extLst>
          </p:nvPr>
        </p:nvGraphicFramePr>
        <p:xfrm>
          <a:off x="300251" y="1711425"/>
          <a:ext cx="8666328" cy="3507706"/>
        </p:xfrm>
        <a:graphic>
          <a:graphicData uri="http://schemas.openxmlformats.org/drawingml/2006/table">
            <a:tbl>
              <a:tblPr/>
              <a:tblGrid>
                <a:gridCol w="1692322"/>
                <a:gridCol w="2442949"/>
                <a:gridCol w="2169994"/>
                <a:gridCol w="1214651"/>
                <a:gridCol w="1146412"/>
              </a:tblGrid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4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урока;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 дней по 5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 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 дня – 6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3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14:45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15:40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16:35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17:20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18:45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89" marR="41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10E6-DA9D-47C8-B37D-75C01BD8AC2A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0375" y="1624088"/>
          <a:ext cx="8325134" cy="4512024"/>
        </p:xfrm>
        <a:graphic>
          <a:graphicData uri="http://schemas.openxmlformats.org/drawingml/2006/table">
            <a:tbl>
              <a:tblPr/>
              <a:tblGrid>
                <a:gridCol w="2102112"/>
                <a:gridCol w="2038969"/>
                <a:gridCol w="2203841"/>
                <a:gridCol w="1980212"/>
              </a:tblGrid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Классы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Нагрузка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8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Количество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2 дня –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3 дня – 7 уроков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 день –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 уроков;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 дня – 7 уроков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1-й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8:00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8:45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9:40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10:35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5-й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11:20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6-й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12:05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7-й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12:50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13:30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0251" y="315626"/>
            <a:ext cx="83387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школы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максимальный объем учебной нагрузки</a:t>
            </a:r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1" hangingPunct="1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kk-KZ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смена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4654</TotalTime>
  <Words>1343</Words>
  <Application>Microsoft Office PowerPoint</Application>
  <PresentationFormat>Экран (4:3)</PresentationFormat>
  <Paragraphs>501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Рекомендации  по составлению расписания   в рамках пятидневной учебной недели на 2017-2018 учебный год</vt:lpstr>
      <vt:lpstr> </vt:lpstr>
      <vt:lpstr> 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Елдос Нурланов</dc:creator>
  <cp:lastModifiedBy>Vise prezident</cp:lastModifiedBy>
  <cp:revision>1353</cp:revision>
  <cp:lastPrinted>2017-09-06T10:34:10Z</cp:lastPrinted>
  <dcterms:created xsi:type="dcterms:W3CDTF">2017-01-17T14:42:11Z</dcterms:created>
  <dcterms:modified xsi:type="dcterms:W3CDTF">2017-09-06T11:05:37Z</dcterms:modified>
</cp:coreProperties>
</file>