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91" r:id="rId19"/>
    <p:sldId id="292" r:id="rId20"/>
    <p:sldId id="277" r:id="rId21"/>
    <p:sldId id="278" r:id="rId22"/>
    <p:sldId id="279" r:id="rId23"/>
    <p:sldId id="280" r:id="rId24"/>
    <p:sldId id="302" r:id="rId25"/>
    <p:sldId id="287" r:id="rId26"/>
    <p:sldId id="281" r:id="rId27"/>
    <p:sldId id="282" r:id="rId28"/>
    <p:sldId id="283" r:id="rId29"/>
    <p:sldId id="284" r:id="rId30"/>
    <p:sldId id="285" r:id="rId31"/>
    <p:sldId id="294" r:id="rId32"/>
    <p:sldId id="304" r:id="rId33"/>
    <p:sldId id="305" r:id="rId34"/>
    <p:sldId id="306" r:id="rId35"/>
    <p:sldId id="286" r:id="rId36"/>
    <p:sldId id="307" r:id="rId37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-102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0E78149-411D-4E05-BB64-64E342F9A865}" type="datetimeFigureOut">
              <a:rPr lang="ru-RU"/>
              <a:pPr>
                <a:defRPr/>
              </a:pPr>
              <a:t>22.08.2016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B804ABB-AE6C-49CA-ABBE-37A9087248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210FB2-219E-4DB4-9AD1-96F3764977D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21F0-260F-4C28-8E6B-1DA3B8233C7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026142-1645-49DC-BD91-438B43F393D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1B65F5-5B9F-4323-9F2C-679462C9A13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A35538-BE2C-423A-8A23-580283E0234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49C451-7220-4E07-83D9-6015F3891EC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C39D32-AC0B-4693-BBE5-E3838E1AF51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FEAC12-DE4D-4FBF-8DDC-921E6542E74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0AFD66-552A-4515-B31E-E9EF2BCC38A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E6D755-A4D5-41A8-9CC1-FA622189EBD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57D41F-DBE0-416E-9D87-7CD300C731A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E46206-19FB-4DFE-BC5D-E9B09FF5FEF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6E1D73-B148-4145-87FB-58C4C8006C2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B70D90-859C-4A8D-8929-7F197013DEC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707241-EDBC-44FB-A2D0-179ED556FE4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1BA235-91B4-41F4-9003-6E965BE6449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A2FFC7-DA17-4BA4-A3E7-EF7217A4400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A1B2CA-D989-46B7-BA1F-B2BB37CFEBF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DFA86B-3F0E-4480-B0C3-9423E848818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71A8E2-7F13-46F7-96A1-E9FA3EEC417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F93598-EC6C-43BE-BC03-6DE08A01E96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F6F11F-EE1D-4667-B0CD-97B0AAFBB15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7A77BD-915E-42BD-BD7B-7F1F167CD52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109BB3-AACC-45CF-A68C-3A3B95BD5A5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814125-5F82-4BC7-A515-FDD530FB82A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296FB0-03BE-47CB-8350-FF05B2975AC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73E0AB-28DD-46E6-A4A1-349A07D009B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83140D-9AFE-4253-88A5-35FF2AB527F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ru-R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97F5DF-76D3-4EF5-A5C5-B2A028D745B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46FA09-6B44-47C4-BAB4-708C1DB7541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9C1284-98EE-4C70-88E6-6CE6FD155C8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2DE3A7-06DA-4FF3-A91E-F4F605E300B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D2DEB4-541F-45AA-9CB5-389D68DB449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8F9E58-BD62-4F4A-99C1-435C8423603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80697A-2C2C-4338-ABEB-8A533165768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CB01E-C9C2-4416-AF3D-642FB1E83E17}" type="datetimeFigureOut">
              <a:rPr lang="ru-RU"/>
              <a:pPr>
                <a:defRPr/>
              </a:pPr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F2AD4-5EF3-4D66-B3B9-5C1C977B6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7FBF9-32D2-422C-8BD5-3624A8C50262}" type="datetimeFigureOut">
              <a:rPr lang="ru-RU"/>
              <a:pPr>
                <a:defRPr/>
              </a:pPr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871BE-E30B-485F-AF02-AB3A6CE17C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C0A0D-1CFC-4DD0-B08D-1FF1433CDE42}" type="datetimeFigureOut">
              <a:rPr lang="ru-RU"/>
              <a:pPr>
                <a:defRPr/>
              </a:pPr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D8538-484D-483A-9357-22166943B2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8F666-BFBD-4E4D-B552-5E197C45A4A5}" type="datetimeFigureOut">
              <a:rPr lang="ru-RU"/>
              <a:pPr>
                <a:defRPr/>
              </a:pPr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2958E-762B-4942-AA16-145F82EFA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4E5E4-E532-44E4-B872-B2357A978385}" type="datetimeFigureOut">
              <a:rPr lang="ru-RU"/>
              <a:pPr>
                <a:defRPr/>
              </a:pPr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9405D-F620-42F2-B10A-229A7085F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4D2B9-26E3-410C-8212-83FD655471A8}" type="datetimeFigureOut">
              <a:rPr lang="ru-RU"/>
              <a:pPr>
                <a:defRPr/>
              </a:pPr>
              <a:t>22.08.2016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ACCEB-EB37-4A7C-9A52-B8545F117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2E8D6-47EC-4ED7-87EB-86B3A8735A9A}" type="datetimeFigureOut">
              <a:rPr lang="ru-RU"/>
              <a:pPr>
                <a:defRPr/>
              </a:pPr>
              <a:t>22.08.2016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95DE-BAD6-4764-BD63-162889820D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4F59B-C257-460F-BAB3-42612AD514EF}" type="datetimeFigureOut">
              <a:rPr lang="ru-RU"/>
              <a:pPr>
                <a:defRPr/>
              </a:pPr>
              <a:t>22.08.2016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8CA3B-124A-41BB-A5B4-51035322E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5E641-A358-4ED9-9F42-404048110100}" type="datetimeFigureOut">
              <a:rPr lang="ru-RU"/>
              <a:pPr>
                <a:defRPr/>
              </a:pPr>
              <a:t>22.08.2016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2AB1E-E7BE-4023-A33B-844F9F035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73742-C9E1-4886-9E2A-87376E6D1006}" type="datetimeFigureOut">
              <a:rPr lang="ru-RU"/>
              <a:pPr>
                <a:defRPr/>
              </a:pPr>
              <a:t>22.08.2016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8DD38-17CA-4C3F-A6E6-1567F7CDB5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9A7B7-8B37-4648-9939-377041A0A5CB}" type="datetimeFigureOut">
              <a:rPr lang="ru-RU"/>
              <a:pPr>
                <a:defRPr/>
              </a:pPr>
              <a:t>22.08.2016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16B5C-01B7-46EF-9D28-684A73E6A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BFE668-040A-47BD-BCB8-F2B504F7AF90}" type="datetimeFigureOut">
              <a:rPr lang="ru-RU"/>
              <a:pPr>
                <a:defRPr/>
              </a:pPr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32A264-17DB-402B-811A-6844A18F4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681038" y="188913"/>
            <a:ext cx="10515600" cy="402431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b="1" dirty="0" smtClean="0">
                <a:solidFill>
                  <a:srgbClr val="7030A0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>РЕСПУБЛИКАНСКАЯ РОДИТЕЛЬСКАЯ КОНФЕРЕНЦИЯ КАЗАХСТАНСКИЕ </a:t>
            </a:r>
            <a:br>
              <a:rPr lang="ru-RU" sz="3200" b="1" dirty="0" smtClean="0">
                <a:solidFill>
                  <a:srgbClr val="7030A0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>РОДИТЕЛИ </a:t>
            </a:r>
            <a:r>
              <a:rPr lang="ru-RU" sz="4000" b="1" dirty="0" smtClean="0">
                <a:solidFill>
                  <a:srgbClr val="7030A0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>21</a:t>
            </a:r>
            <a:r>
              <a:rPr lang="ru-RU" sz="3200" b="1" dirty="0" smtClean="0">
                <a:solidFill>
                  <a:srgbClr val="7030A0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> ВЕКА НА ТЕМУ:</a:t>
            </a:r>
            <a:r>
              <a:rPr lang="en-US" sz="3200" b="1" dirty="0" smtClean="0">
                <a:solidFill>
                  <a:srgbClr val="7030A0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> «</a:t>
            </a:r>
            <a:r>
              <a:rPr lang="en-US" sz="2000" b="1" dirty="0" smtClean="0">
                <a:solidFill>
                  <a:srgbClr val="7030A0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>СТАНЬ ПРИМЕРОМ СВОЕМУ РЕБЕНКУ»</a:t>
            </a:r>
            <a:br>
              <a:rPr lang="ru-RU" sz="3200" b="1" dirty="0" smtClean="0">
                <a:solidFill>
                  <a:srgbClr val="7030A0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</a:b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/>
            </a:r>
            <a:b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Courier New" panose="02070309020205020404" pitchFamily="49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>«</a:t>
            </a:r>
            <a:r>
              <a:rPr lang="ru-RU" sz="3600" b="1" dirty="0" err="1" smtClean="0">
                <a:solidFill>
                  <a:srgbClr val="C00000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>Психолого</a:t>
            </a:r>
            <a:r>
              <a:rPr lang="ru-RU" sz="3600" b="1" dirty="0" smtClean="0">
                <a:solidFill>
                  <a:srgbClr val="C00000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>- педагогическая помощь </a:t>
            </a:r>
            <a:br>
              <a:rPr lang="ru-RU" sz="3600" b="1" dirty="0" smtClean="0">
                <a:solidFill>
                  <a:srgbClr val="C00000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>родителям первоклассников» </a:t>
            </a:r>
            <a:r>
              <a:rPr lang="ru-RU" sz="3600" b="1" dirty="0">
                <a:solidFill>
                  <a:srgbClr val="C00000"/>
                </a:solidFill>
                <a:latin typeface="Georgia" panose="02040502050405020303" pitchFamily="18" charset="0"/>
                <a:cs typeface="Arial" pitchFamily="34" charset="0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Georgia" panose="02040502050405020303" pitchFamily="18" charset="0"/>
                <a:cs typeface="Arial" pitchFamily="34" charset="0"/>
              </a:rPr>
            </a:br>
            <a:endParaRPr lang="ru-RU" sz="3600" b="1" dirty="0">
              <a:solidFill>
                <a:srgbClr val="C00000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051" name="TextBox 8"/>
          <p:cNvSpPr txBox="1">
            <a:spLocks noChangeArrowheads="1"/>
          </p:cNvSpPr>
          <p:nvPr/>
        </p:nvSpPr>
        <p:spPr bwMode="auto">
          <a:xfrm>
            <a:off x="8761413" y="5923370"/>
            <a:ext cx="29956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</a:rPr>
              <a:t>Институт Семейного </a:t>
            </a:r>
          </a:p>
          <a:p>
            <a:pPr algn="ctr"/>
            <a:r>
              <a:rPr lang="ru-RU" sz="1100" b="1" dirty="0">
                <a:solidFill>
                  <a:srgbClr val="000000"/>
                </a:solidFill>
              </a:rPr>
              <a:t>Воспитания, г. Астана</a:t>
            </a:r>
          </a:p>
        </p:txBody>
      </p:sp>
      <p:pic>
        <p:nvPicPr>
          <p:cNvPr id="2052" name="Picture 1" descr="лог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1730" y="4101144"/>
            <a:ext cx="2098675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1" descr="лого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35" t="5977" r="10617" b="28979"/>
          <a:stretch>
            <a:fillRect/>
          </a:stretch>
        </p:blipFill>
        <p:spPr bwMode="auto">
          <a:xfrm>
            <a:off x="908050" y="4187825"/>
            <a:ext cx="19113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3" descr="лого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53952" y="4084189"/>
            <a:ext cx="842962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Прямоугольник 14"/>
          <p:cNvSpPr>
            <a:spLocks noChangeArrowheads="1"/>
          </p:cNvSpPr>
          <p:nvPr/>
        </p:nvSpPr>
        <p:spPr bwMode="auto">
          <a:xfrm>
            <a:off x="350838" y="5727700"/>
            <a:ext cx="28336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1100" b="1">
                <a:solidFill>
                  <a:srgbClr val="000000"/>
                </a:solidFill>
              </a:rPr>
              <a:t>МИНИСТЕРСТВО ОБРАЗОВАНИЯ И </a:t>
            </a:r>
          </a:p>
          <a:p>
            <a:pPr algn="ctr"/>
            <a:r>
              <a:rPr lang="kk-KZ" sz="1100" b="1">
                <a:solidFill>
                  <a:srgbClr val="000000"/>
                </a:solidFill>
              </a:rPr>
              <a:t>НАУКИ РЕСПУБЛИКИ КАЗАХСТАН</a:t>
            </a:r>
            <a:endParaRPr lang="ru-RU" sz="1100" b="1">
              <a:solidFill>
                <a:srgbClr val="000000"/>
              </a:solidFill>
            </a:endParaRPr>
          </a:p>
        </p:txBody>
      </p:sp>
      <p:sp>
        <p:nvSpPr>
          <p:cNvPr id="2056" name="Прямоугольник 19"/>
          <p:cNvSpPr>
            <a:spLocks noChangeArrowheads="1"/>
          </p:cNvSpPr>
          <p:nvPr/>
        </p:nvSpPr>
        <p:spPr bwMode="auto">
          <a:xfrm>
            <a:off x="5068888" y="5785806"/>
            <a:ext cx="2257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0000"/>
                </a:solidFill>
              </a:rPr>
              <a:t>ПАРТИЯ</a:t>
            </a:r>
            <a:r>
              <a:rPr lang="ru-RU" sz="1200" b="1" dirty="0">
                <a:latin typeface="Calibri" pitchFamily="34" charset="0"/>
              </a:rPr>
              <a:t> </a:t>
            </a:r>
          </a:p>
          <a:p>
            <a:pPr algn="ctr"/>
            <a:r>
              <a:rPr lang="ru-RU" sz="1200" b="1" dirty="0">
                <a:latin typeface="Calibri" pitchFamily="34" charset="0"/>
              </a:rPr>
              <a:t>«</a:t>
            </a:r>
            <a:r>
              <a:rPr lang="ru-RU" sz="1200" b="1" dirty="0">
                <a:solidFill>
                  <a:srgbClr val="000000"/>
                </a:solidFill>
              </a:rPr>
              <a:t>НҰР ОТАН</a:t>
            </a:r>
            <a:r>
              <a:rPr lang="ru-RU" sz="1200" b="1" dirty="0">
                <a:latin typeface="Calibri" pitchFamily="34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82563"/>
            <a:ext cx="11290300" cy="18875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Georgia" panose="02040502050405020303" pitchFamily="18" charset="0"/>
              </a:rPr>
              <a:t/>
            </a:r>
            <a:br>
              <a:rPr lang="ru-RU" b="1" dirty="0" smtClean="0">
                <a:latin typeface="Georgia" panose="02040502050405020303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Совет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шестой: </a:t>
            </a:r>
            <a:r>
              <a:rPr lang="ru-RU" b="1" i="1" dirty="0">
                <a:solidFill>
                  <a:srgbClr val="0070C0"/>
                </a:solidFill>
                <a:latin typeface="Georgia" panose="02040502050405020303" pitchFamily="18" charset="0"/>
              </a:rPr>
              <a:t>умейте быть мудрым по отношению к школьным успехам своего ребенка</a:t>
            </a:r>
            <a:r>
              <a:rPr lang="ru-RU" i="1" dirty="0">
                <a:solidFill>
                  <a:srgbClr val="0070C0"/>
                </a:solidFill>
              </a:rPr>
              <a:t/>
            </a:r>
            <a:br>
              <a:rPr lang="ru-RU" i="1" dirty="0">
                <a:solidFill>
                  <a:srgbClr val="0070C0"/>
                </a:solidFill>
              </a:rPr>
            </a:b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11267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138" y="2357438"/>
            <a:ext cx="4173537" cy="417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908550" y="1627188"/>
            <a:ext cx="7094538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превращайте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своего ребенка в приложение к школьному дневнику. Школьные успехи, безусловно, важны. Но это – не вся жизнь вашего ребенка.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Школьная отметка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показатель знаний ребенка по данной теме данного предмета на данный момент. Она не характеризует личность ребенка!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сравнивайте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своего ребенка с другими учениками.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Хвалите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ребенка за его школьные успехи. И помните, никакое количество «пятерок» не может быть важнее счастья вашего ребенка.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относитесь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первым неудачам ребенка, как к краху всех ваших надежд.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Помните: вашему ребенку очень нужны ваша вера в него, умная помощь и поддержка.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355600"/>
            <a:ext cx="11847513" cy="18875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</a:rPr>
              <a:t>Совет седьмой</a:t>
            </a:r>
            <a:r>
              <a:rPr lang="ru-RU" b="1" i="1" dirty="0">
                <a:solidFill>
                  <a:srgbClr val="7030A0"/>
                </a:solidFill>
                <a:latin typeface="Georgia" panose="02040502050405020303" pitchFamily="18" charset="0"/>
              </a:rPr>
              <a:t>: </a:t>
            </a:r>
            <a:r>
              <a:rPr lang="ru-RU" b="1" i="1" dirty="0">
                <a:solidFill>
                  <a:srgbClr val="C00000"/>
                </a:solidFill>
                <a:latin typeface="Georgia" panose="02040502050405020303" pitchFamily="18" charset="0"/>
              </a:rPr>
              <a:t>старайтесь не перегружать вашего ребенка в первом полугодии первого класса.</a:t>
            </a:r>
            <a:r>
              <a:rPr lang="ru-RU" i="1" dirty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i="1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endParaRPr lang="ru-RU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12291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1925638"/>
            <a:ext cx="3389313" cy="47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59213" y="1809750"/>
            <a:ext cx="7999412" cy="5078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  <a:cs typeface="+mn-cs"/>
              </a:rPr>
              <a:t>Не стоит </a:t>
            </a: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сразу по приходу ребенка из школы засаживать его за уроки. Дайте ему отдохнуть 2-3 часа или, если это возможно, попытайтесь организовать ребенку 1,5 часовой дневной сон.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  <a:cs typeface="+mn-cs"/>
              </a:rPr>
              <a:t>Когда ребенок делает уроки</a:t>
            </a: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, не стойте у него над душой. Пусть делает их сам! Ваша дело помощь, а не выполнение.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  <a:cs typeface="+mn-cs"/>
              </a:rPr>
              <a:t>Не пытайтесь </a:t>
            </a: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«объять необъятное»! Не тяните своих детей в «вундеркинды», отдавая их на дополнительные занятий: музыка, иностранных язык, бассейн, фигурное катание, живопись и т.д.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Ребенок в такой ситуации сам себе не хозяин, за него решают другие, к тому же иногда против его воли и без учета его интересов, желаний и сил.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  <a:cs typeface="+mn-cs"/>
              </a:rPr>
              <a:t>Найдите</a:t>
            </a: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 оптимальную дозировку и по времени и по количеству занятий. Здесь легко переборщить. А какой результат? Он порой страшен, потому что ребенок начитает тихо ненавидеть все, чем приходиться заниматься по указке взрослых и рвется на улицу, в свободную стихию, где его никто не контролирует.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latin typeface="Georgia" panose="02040502050405020303" pitchFamily="18" charset="0"/>
                <a:cs typeface="+mn-cs"/>
              </a:rPr>
              <a:t>Ответ прост: идите от ребенка. Постарайтесь его заинтересовать, увлечь, а не принудить, настоять, заставить.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400" y="287338"/>
            <a:ext cx="11912600" cy="23495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ЗАКОН ВТОРОГО «А»: 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АВТОРИТЕТ</a:t>
            </a: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dirty="0" smtClean="0">
                <a:latin typeface="Georgia" panose="02040502050405020303" pitchFamily="18" charset="0"/>
              </a:rPr>
              <a:t/>
            </a:r>
            <a:br>
              <a:rPr lang="ru-RU" dirty="0" smtClean="0">
                <a:latin typeface="Georgia" panose="02040502050405020303" pitchFamily="18" charset="0"/>
              </a:rPr>
            </a:br>
            <a:r>
              <a:rPr lang="ru-RU" b="1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АВТОРИТЕТ</a:t>
            </a:r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РОДИТЕЛЕЙ</a:t>
            </a:r>
            <a:r>
              <a:rPr lang="ru-RU" dirty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endParaRPr lang="ru-RU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650" y="2252663"/>
            <a:ext cx="11422063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Общайтесь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вашим ребёнком на правах равного партнёра и показывайте образцы поведения, общения, взаимодействия с окружающими.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Выработайте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единую тактику общения с ребенком всех членов семьи. Не стоит выяснять противоречия своих взглядов в присутствии ребенка. Все разногласия должны быть оставлены за дверью.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Высказывайте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свое мнение, но не навязывайте ребенку своего взгляда на ту, или иную проблему.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забывайте: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ребенок формирует собственное отношения к жизни, может быть, отличное от вашего.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Дайте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ребенку достаточного количества времени для выражения своего мнения.  Дайте простор его вербальной активности.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Успешная учеба ребенка во многом зависит от эффективного сотрудничества семьи и школы, поэтому будьте готовы в любой момент оставить свои дела и заняться ребенком.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/>
            </a:r>
            <a:br>
              <a:rPr lang="ru-RU" sz="2000" b="1" i="1" dirty="0">
                <a:solidFill>
                  <a:srgbClr val="C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</a:br>
            <a:endParaRPr lang="ru-RU" sz="2000" b="1" i="1" dirty="0">
              <a:solidFill>
                <a:srgbClr val="C0000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82325" cy="296545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АВТОРИТЕТ УЧИТЕЛЯ</a:t>
            </a:r>
            <a:r>
              <a:rPr lang="ru-RU" dirty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Georgia" panose="02040502050405020303" pitchFamily="18" charset="0"/>
              </a:rPr>
              <a:t>Ваше положительное отношение к школе и учителям упростит ребенку период </a:t>
            </a:r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адаптации</a:t>
            </a:r>
            <a:r>
              <a:rPr lang="ru-RU" b="1" i="1" dirty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b="1" i="1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endParaRPr lang="ru-RU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038" y="2771775"/>
            <a:ext cx="12018962" cy="531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С поступлением в школу в жизни вашего ребенка появился человек более авторитетный, чем вы. Это учитель. </a:t>
            </a:r>
            <a:r>
              <a:rPr lang="ru-RU" b="1" dirty="0">
                <a:solidFill>
                  <a:srgbClr val="C00000"/>
                </a:solidFill>
                <a:latin typeface="+mn-lt"/>
                <a:cs typeface="+mn-cs"/>
              </a:rPr>
              <a:t>Уважайте </a:t>
            </a: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мнение первоклассника о своем педагоге.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  <a:cs typeface="+mn-cs"/>
              </a:rPr>
              <a:t>Сотрудничайте </a:t>
            </a: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с учителями вашего ребенка, предлагайте помощь, проявляйте активность. В классе с активными родителями, как подмечено, теснее и лучше отношения между детьми, интереснее жизнь, больше праздников и походов.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  <a:cs typeface="+mn-cs"/>
              </a:rPr>
              <a:t>Не забывайте: </a:t>
            </a: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даже если лично у вас, как родителей, есть какие-то вопросы к учителям, вам кажется, что что-то нужно делать по-другому, все трения должны остаться между взрослыми. Иначе ребенок будет вынужден разрываться между любовью к родителям и авторитетом учителя.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  <a:cs typeface="+mn-cs"/>
              </a:rPr>
              <a:t>Очень вредны </a:t>
            </a: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негативные или неуважительные высказывания о школе и учителях «в семейном кругу», это значительно усложнит ребенку адаптационный период, подорвет спокойствие ребенка и уверенность в заботе и согласии между важными для него взрослыми людьми.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i="1" dirty="0">
                <a:solidFill>
                  <a:srgbClr val="C00000"/>
                </a:solidFill>
                <a:latin typeface="Georgia" panose="02040502050405020303" pitchFamily="18" charset="0"/>
                <a:cs typeface="+mn-cs"/>
              </a:rPr>
              <a:t>Если вас не устраивает или вам не понятна методика обучения, то нужно попросить учителя разъяснить ее особенности и преимущества перед другими способами обучения. Любой учитель сделает это охотно, так как он заинтересован видеть в родителях помощников, а не критиков.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138" y="365125"/>
            <a:ext cx="11753850" cy="14351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Georgia" panose="02040502050405020303" pitchFamily="18" charset="0"/>
              </a:rPr>
              <a:t/>
            </a:r>
            <a:br>
              <a:rPr lang="ru-RU" b="1" dirty="0" smtClean="0">
                <a:latin typeface="Georgia" panose="02040502050405020303" pitchFamily="18" charset="0"/>
              </a:rPr>
            </a:br>
            <a:r>
              <a:rPr lang="ru-RU" b="1" dirty="0">
                <a:latin typeface="Georgia" panose="02040502050405020303" pitchFamily="18" charset="0"/>
              </a:rPr>
              <a:t/>
            </a:r>
            <a:br>
              <a:rPr lang="ru-RU" b="1" dirty="0">
                <a:latin typeface="Georgia" panose="02040502050405020303" pitchFamily="18" charset="0"/>
              </a:rPr>
            </a:br>
            <a:r>
              <a:rPr lang="ru-RU" b="1" dirty="0" smtClean="0">
                <a:latin typeface="Georgia" panose="02040502050405020303" pitchFamily="18" charset="0"/>
              </a:rPr>
              <a:t/>
            </a:r>
            <a:br>
              <a:rPr lang="ru-RU" b="1" dirty="0" smtClean="0">
                <a:latin typeface="Georgia" panose="02040502050405020303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ЗАКОН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ТРЕТЬЕГО «А»: АКТИВНОСТЬ</a:t>
            </a: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1000" dirty="0">
                <a:latin typeface="Georgia" panose="02040502050405020303" pitchFamily="18" charset="0"/>
              </a:rPr>
              <a:t> </a:t>
            </a:r>
            <a:r>
              <a:rPr lang="ru-RU" dirty="0">
                <a:latin typeface="Georgia" panose="02040502050405020303" pitchFamily="18" charset="0"/>
              </a:rPr>
              <a:t/>
            </a:r>
            <a:br>
              <a:rPr lang="ru-RU" dirty="0">
                <a:latin typeface="Georgia" panose="02040502050405020303" pitchFamily="18" charset="0"/>
              </a:rPr>
            </a:br>
            <a:r>
              <a:rPr lang="ru-RU" sz="3600" b="1" dirty="0">
                <a:solidFill>
                  <a:srgbClr val="7030A0"/>
                </a:solidFill>
                <a:latin typeface="Georgia" panose="02040502050405020303" pitchFamily="18" charset="0"/>
              </a:rPr>
              <a:t>АКТИВНОЕ СОТРУДНИЧЕСТВО СЕМЬИ И ШКОЛЫ</a:t>
            </a:r>
            <a:br>
              <a:rPr lang="ru-RU" sz="3600" b="1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Четыре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основных ошибки, которые могут быть допущены родителями: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3863" y="2820988"/>
            <a:ext cx="11541125" cy="4154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Ошибка первая: </a:t>
            </a:r>
            <a:r>
              <a:rPr lang="ru-RU" sz="3200" b="1" i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несогласованность действий семьи и школы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позволяйте 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себе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обсуждать разногласия со школой в присутствии детей.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допускайте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негативные высказывания в адрес учителей.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пренебрегайте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рекомендациями учителей, психологов, администрации школы.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занимайте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позицию «есть вещи и поважнее школы».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  <a:latin typeface="Georgia" pitchFamily="18" charset="0"/>
              </a:rPr>
              <a:t>Ошибка вторая: </a:t>
            </a:r>
            <a:r>
              <a:rPr lang="ru-RU" b="1" i="1" smtClean="0">
                <a:solidFill>
                  <a:srgbClr val="002060"/>
                </a:solidFill>
                <a:latin typeface="Georgia" pitchFamily="18" charset="0"/>
              </a:rPr>
              <a:t>эпизодический характер контактов </a:t>
            </a:r>
            <a:endParaRPr lang="ru-RU" b="1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4562475" y="1690688"/>
            <a:ext cx="730567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b="1" i="1">
                <a:solidFill>
                  <a:srgbClr val="C00000"/>
                </a:solidFill>
              </a:rPr>
              <a:t>Постарайтесь,</a:t>
            </a:r>
            <a:r>
              <a:rPr lang="ru-RU" b="1" i="1"/>
              <a:t> чтобы посещение школы не было «от случая к случаю» или потому что произошло что-либо чрезвычайное. 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b="1" i="1"/>
          </a:p>
          <a:p>
            <a:pPr marL="285750" indent="-285750">
              <a:buFont typeface="Wingdings" pitchFamily="2" charset="2"/>
              <a:buChar char="q"/>
            </a:pPr>
            <a:r>
              <a:rPr lang="ru-RU" b="1" i="1">
                <a:solidFill>
                  <a:srgbClr val="C00000"/>
                </a:solidFill>
              </a:rPr>
              <a:t>Не игнорируйте </a:t>
            </a:r>
            <a:r>
              <a:rPr lang="ru-RU" b="1" i="1"/>
              <a:t>родительские собрания и другие мероприятия. 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b="1" i="1"/>
          </a:p>
          <a:p>
            <a:pPr marL="285750" indent="-285750">
              <a:buFont typeface="Wingdings" pitchFamily="2" charset="2"/>
              <a:buChar char="q"/>
            </a:pPr>
            <a:r>
              <a:rPr lang="ru-RU" b="1" i="1">
                <a:solidFill>
                  <a:srgbClr val="C00000"/>
                </a:solidFill>
              </a:rPr>
              <a:t>Результатом </a:t>
            </a:r>
            <a:r>
              <a:rPr lang="ru-RU" b="1" i="1"/>
              <a:t>редкости и эпизодичности контактов со школой станет ваше низкая осведомленность о жизни ребенка, его интересах, увлечениях, друзьях, заботах. 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b="1" i="1"/>
          </a:p>
          <a:p>
            <a:pPr marL="285750" indent="-285750">
              <a:buFont typeface="Wingdings" pitchFamily="2" charset="2"/>
              <a:buChar char="q"/>
            </a:pPr>
            <a:r>
              <a:rPr lang="ru-RU" b="1" i="1">
                <a:solidFill>
                  <a:srgbClr val="C00000"/>
                </a:solidFill>
              </a:rPr>
              <a:t>Это приведет </a:t>
            </a:r>
            <a:r>
              <a:rPr lang="ru-RU" b="1" i="1"/>
              <a:t>к накоплению непонимания, отделению педагогов, детей и родителей друг от друга, к низкой педагогической культуре родителей. 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b="1" i="1"/>
          </a:p>
          <a:p>
            <a:pPr marL="285750" indent="-285750">
              <a:buFont typeface="Wingdings" pitchFamily="2" charset="2"/>
              <a:buChar char="q"/>
            </a:pPr>
            <a:r>
              <a:rPr lang="ru-RU" b="1" i="1">
                <a:solidFill>
                  <a:srgbClr val="C00000"/>
                </a:solidFill>
              </a:rPr>
              <a:t>Вследствие этого </a:t>
            </a:r>
            <a:r>
              <a:rPr lang="ru-RU" b="1" i="1"/>
              <a:t>может резко возрасти количество ошибок, допускаемых родителями и педагогами в воспитании детей.</a:t>
            </a:r>
            <a:br>
              <a:rPr lang="ru-RU" b="1" i="1"/>
            </a:br>
            <a:r>
              <a:rPr lang="ru-RU" b="1" i="1"/>
              <a:t/>
            </a:r>
            <a:br>
              <a:rPr lang="ru-RU" b="1" i="1"/>
            </a:br>
            <a:endParaRPr lang="ru-RU" b="1" i="1"/>
          </a:p>
        </p:txBody>
      </p:sp>
      <p:pic>
        <p:nvPicPr>
          <p:cNvPr id="16388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963" y="1690688"/>
            <a:ext cx="3651250" cy="502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  <a:latin typeface="Georgia" pitchFamily="18" charset="0"/>
              </a:rPr>
              <a:t>Ошибка третья: </a:t>
            </a:r>
            <a:r>
              <a:rPr lang="ru-RU" b="1" i="1" smtClean="0">
                <a:solidFill>
                  <a:srgbClr val="002060"/>
                </a:solidFill>
                <a:latin typeface="Georgia" pitchFamily="18" charset="0"/>
              </a:rPr>
              <a:t>разделение «сфер влияния»</a:t>
            </a:r>
            <a:endParaRPr lang="ru-RU" b="1" smtClean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7411" name="Рисунок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450" y="2632075"/>
            <a:ext cx="47625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5573713" y="1771650"/>
            <a:ext cx="64484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b="1">
                <a:solidFill>
                  <a:srgbClr val="C00000"/>
                </a:solidFill>
              </a:rPr>
              <a:t>Иногда родители убеждены</a:t>
            </a:r>
            <a:r>
              <a:rPr lang="ru-RU" sz="2400" b="1"/>
              <a:t>, что их задача — обеспечить материальное благополучие ребенка, а воспитывать его должна школа.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>
                <a:solidFill>
                  <a:srgbClr val="C00000"/>
                </a:solidFill>
              </a:rPr>
              <a:t>В результате </a:t>
            </a:r>
            <a:r>
              <a:rPr lang="ru-RU" sz="2400" b="1"/>
              <a:t>в жизни ребенка появляется пространство, свободное от воспитательных воздействий семьи.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>
                <a:solidFill>
                  <a:srgbClr val="C00000"/>
                </a:solidFill>
              </a:rPr>
              <a:t>Это пространство </a:t>
            </a:r>
            <a:r>
              <a:rPr lang="ru-RU" sz="2400" b="1"/>
              <a:t>может быть заполнено негативными влияниями и привести к трудновоспитуемости.</a:t>
            </a:r>
            <a:br>
              <a:rPr lang="ru-RU" sz="2400" b="1"/>
            </a:br>
            <a:endParaRPr 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Ошибка четвертая: </a:t>
            </a:r>
            <a:r>
              <a:rPr lang="ru-RU" sz="40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система </a:t>
            </a:r>
            <a:r>
              <a:rPr lang="ru-RU" sz="4000" b="1" i="1" dirty="0">
                <a:solidFill>
                  <a:srgbClr val="002060"/>
                </a:solidFill>
                <a:latin typeface="Georgia" panose="02040502050405020303" pitchFamily="18" charset="0"/>
              </a:rPr>
              <a:t>«руководящих указаний» как основа взаимодействия, </a:t>
            </a:r>
            <a:r>
              <a:rPr lang="ru-RU" sz="4000" b="1" dirty="0">
                <a:solidFill>
                  <a:srgbClr val="002060"/>
                </a:solidFill>
                <a:latin typeface="Georgia" panose="02040502050405020303" pitchFamily="18" charset="0"/>
              </a:rPr>
              <a:t>тотальный контроль, неоправданное вмешательство в деятельность школы со стороны </a:t>
            </a:r>
            <a:r>
              <a:rPr lang="ru-RU" sz="4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семьи </a:t>
            </a:r>
            <a:endParaRPr lang="ru-RU" sz="4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18435" name="Рисунок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71800"/>
            <a:ext cx="38100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4340225" y="2859088"/>
            <a:ext cx="7566025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В этом случае родители убеждены, что только они знают, как воспитывать ребенка, и ссылаются на, что лучше них никто их ребенка не знает. </a:t>
            </a:r>
          </a:p>
          <a:p>
            <a:endParaRPr lang="ru-RU" sz="2400" b="1"/>
          </a:p>
          <a:p>
            <a:r>
              <a:rPr lang="ru-RU" sz="2400" b="1"/>
              <a:t>Результатом является отрицательное отношение ребенка к старшим, сопротивление любым воспитательным воздействиям или же отставание в развитии самостоятельности, инициативности, творческих способностей.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>
                <a:alpha val="42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7030A0"/>
                </a:solidFill>
                <a:latin typeface="Georgia" pitchFamily="18" charset="0"/>
              </a:rPr>
              <a:t>Как понять, что процесс адаптации успешно пройден? </a:t>
            </a:r>
            <a:br>
              <a:rPr lang="ru-RU" sz="3600" b="1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3600" b="1" smtClean="0">
                <a:solidFill>
                  <a:srgbClr val="C00000"/>
                </a:solidFill>
                <a:latin typeface="Georgia" pitchFamily="18" charset="0"/>
              </a:rPr>
              <a:t>Признаки успешной адаптации:</a:t>
            </a:r>
            <a:endParaRPr lang="ru-RU" sz="360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950" y="1847850"/>
            <a:ext cx="11682413" cy="6186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  <a:cs typeface="+mn-cs"/>
              </a:rPr>
              <a:t>Первый</a:t>
            </a:r>
            <a:r>
              <a:rPr lang="ru-RU" b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ru-RU" b="1" dirty="0">
                <a:latin typeface="+mn-lt"/>
                <a:cs typeface="+mn-cs"/>
              </a:rPr>
              <a:t>— </a:t>
            </a:r>
            <a:r>
              <a:rPr lang="ru-RU" dirty="0">
                <a:latin typeface="+mn-lt"/>
                <a:cs typeface="+mn-cs"/>
              </a:rPr>
              <a:t>удовлетворенность ребенка процессом обучения.  Ему нравится в школе, он не испытывает неуверенности и страха.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  <a:cs typeface="+mn-cs"/>
              </a:rPr>
              <a:t>Второй</a:t>
            </a:r>
            <a:r>
              <a:rPr lang="ru-RU" dirty="0">
                <a:latin typeface="+mn-lt"/>
                <a:cs typeface="+mn-cs"/>
              </a:rPr>
              <a:t> — ребенок без больших усилий справляется с программой.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>
                <a:latin typeface="+mn-lt"/>
                <a:cs typeface="+mn-cs"/>
              </a:rPr>
              <a:t>Если школа обычная и программа традиционная, а ребенок испытывает затруднения при обучении, то необходимо поддержать его в трудный момент. Важно на первых порах вселить в первоклассника уверенность в успехе, не дать ему поддаться унынию, свыкнуться с мыслью: «У меня ничего не получается», иначе бороться с апатией придется очень долго.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ru-RU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>
                <a:latin typeface="+mn-lt"/>
                <a:cs typeface="+mn-cs"/>
              </a:rPr>
              <a:t>Если программа сложная, да еще и предполагает изучение иностранного языка, то учителю начальных классов, учителю иностранного языка и родителям необходимо внимательно следить, не является ли такая нагрузка для ребенка чрезмерной. Лучше ее вовремя откорректировать, иначе последует множество проблем, в частности, проблема со здоровьем. Может быть, в другом классе, с меньшей нагрузкой, ребенок почувствует себя комфортнее?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  <a:cs typeface="+mn-cs"/>
              </a:rPr>
              <a:t>Часто родители слишком усердно помогают ребенку, что вызывает порой противоположный эффект: ученик привыкает к совместному приготовлению уроков и не хочет делать их в одиночку. Здесь необходимо сразу обозначить границы помощи и постепенно уменьшать их.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ru-RU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>
                <a:alpha val="42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113" y="365125"/>
            <a:ext cx="11415712" cy="16176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ТРЕТИЙ,</a:t>
            </a: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 и самый важный признак того, что ребенок освоился в школьной среде, является его удовлетворенность межличностными отношениями с одноклассниками и учителем.</a:t>
            </a:r>
            <a:b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endParaRPr lang="ru-RU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52888" y="3032125"/>
            <a:ext cx="8139112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Нередко родители ругают ребенка за то, что он поздно возвращается из школы, что ему часто звонят друзья «не по делу», что слишком много времени у него уходит на прогулки.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+mn-lt"/>
                <a:cs typeface="+mn-cs"/>
              </a:rPr>
              <a:t>Однако хорошо бы помнить, что в этот период первоклассник активно устанавливает контакты, ищет свое место в детской среде, учится сотрудничать с другими детьми и принимать их помощь в свой адрес. И ему необходимо помочь в этом непростом деле!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+mn-lt"/>
                <a:cs typeface="+mn-cs"/>
              </a:rPr>
              <a:t>От того, какую нишу займет ребенок при распределении социальных ролей, зависит, насколько удачно пройдет его обучение в школе.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+mn-lt"/>
                <a:cs typeface="+mn-cs"/>
              </a:rPr>
              <a:t>Вспомним, как тяжело избавиться от имиджа «жадины» или «всезнайки», как много проблем появляется в подростковом возрасте именно потому, что когда-то малышу не удалось проявить себя должным образом.</a:t>
            </a:r>
          </a:p>
        </p:txBody>
      </p:sp>
      <p:pic>
        <p:nvPicPr>
          <p:cNvPr id="2048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138" y="3032125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123950" y="452438"/>
            <a:ext cx="10999788" cy="1325562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Georgia" pitchFamily="18" charset="0"/>
              </a:rPr>
              <a:t/>
            </a:r>
            <a:br>
              <a:rPr lang="ru-RU" sz="2800" smtClean="0">
                <a:latin typeface="Georgia" pitchFamily="18" charset="0"/>
              </a:rPr>
            </a:br>
            <a:r>
              <a:rPr lang="ru-RU" sz="3200" b="1" smtClean="0">
                <a:solidFill>
                  <a:srgbClr val="7030A0"/>
                </a:solidFill>
                <a:latin typeface="Georgia" pitchFamily="18" charset="0"/>
              </a:rPr>
              <a:t>Начальное обучение – это старт сознательной жизни в мир взрослых, и от его успешности зависит, </a:t>
            </a:r>
            <a:r>
              <a:rPr lang="ru-RU" sz="3200" b="1" i="1" smtClean="0">
                <a:solidFill>
                  <a:srgbClr val="C00000"/>
                </a:solidFill>
                <a:latin typeface="Georgia" pitchFamily="18" charset="0"/>
              </a:rPr>
              <a:t>кем</a:t>
            </a:r>
            <a:r>
              <a:rPr lang="ru-RU" sz="3200" b="1" smtClean="0">
                <a:solidFill>
                  <a:srgbClr val="7030A0"/>
                </a:solidFill>
                <a:latin typeface="Georgia" pitchFamily="18" charset="0"/>
              </a:rPr>
              <a:t> станет ребенок и </a:t>
            </a:r>
            <a:r>
              <a:rPr lang="ru-RU" sz="3200" b="1" i="1" smtClean="0">
                <a:solidFill>
                  <a:srgbClr val="C00000"/>
                </a:solidFill>
                <a:latin typeface="Georgia" pitchFamily="18" charset="0"/>
              </a:rPr>
              <a:t>каким</a:t>
            </a:r>
            <a:r>
              <a:rPr lang="ru-RU" sz="3200" b="1" smtClean="0">
                <a:solidFill>
                  <a:srgbClr val="7030A0"/>
                </a:solidFill>
                <a:latin typeface="Georgia" pitchFamily="18" charset="0"/>
              </a:rPr>
              <a:t> он станет.</a:t>
            </a:r>
            <a:br>
              <a:rPr lang="ru-RU" sz="3200" b="1" smtClean="0">
                <a:solidFill>
                  <a:srgbClr val="7030A0"/>
                </a:solidFill>
                <a:latin typeface="Georgia" pitchFamily="18" charset="0"/>
              </a:rPr>
            </a:br>
            <a:endParaRPr lang="ru-RU" sz="3200" b="1" smtClean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3075" name="Рисунок 3" descr="http://sch134.minsk.edu.by/sm_full.aspx?guid=39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6913" y="2019300"/>
            <a:ext cx="18192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95638" y="1749425"/>
            <a:ext cx="8764587" cy="5108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Почему  у ребенка могут возникнуть трудности?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школе предъявляются новые требования: </a:t>
            </a:r>
            <a:r>
              <a:rPr lang="ru-RU" sz="21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внимательно слушать, не отвлекаться, подчиняться установленным правилам и порядку.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1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Появляются новые требования со стороны родителей: </a:t>
            </a:r>
            <a:r>
              <a:rPr lang="ru-RU" sz="21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 режима дня, появление самостоятельности в поведении, выполнение поручений по самообслуживанию.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1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Ребенок входит в новые отношения со сверстниками: </a:t>
            </a:r>
            <a:r>
              <a:rPr lang="ru-RU" sz="21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ребенок начинает волноваться, сможет ли он учиться как все, будут ли дружить с ним ребята, не будут ли обижать его словами или действиями.</a:t>
            </a:r>
            <a:endParaRPr lang="ru-RU" sz="2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7" name="Рисунок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800" y="4138613"/>
            <a:ext cx="28575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latin typeface="Georgia" pitchFamily="18" charset="0"/>
              </a:rPr>
              <a:t/>
            </a:r>
            <a:br>
              <a:rPr lang="ru-RU" sz="2800" smtClean="0">
                <a:latin typeface="Georgia" pitchFamily="18" charset="0"/>
              </a:rPr>
            </a:br>
            <a:r>
              <a:rPr lang="ru-RU" sz="2800" smtClean="0">
                <a:latin typeface="Georgia" pitchFamily="18" charset="0"/>
              </a:rPr>
              <a:t/>
            </a:r>
            <a:br>
              <a:rPr lang="ru-RU" sz="2800" smtClean="0">
                <a:latin typeface="Georgia" pitchFamily="18" charset="0"/>
              </a:rPr>
            </a:br>
            <a:r>
              <a:rPr lang="ru-RU" sz="2800" smtClean="0">
                <a:latin typeface="Georgia" pitchFamily="18" charset="0"/>
              </a:rPr>
              <a:t/>
            </a:r>
            <a:br>
              <a:rPr lang="ru-RU" sz="2800" smtClean="0">
                <a:latin typeface="Georgia" pitchFamily="18" charset="0"/>
              </a:rPr>
            </a:br>
            <a:r>
              <a:rPr lang="ru-RU" sz="2800" b="1" smtClean="0">
                <a:solidFill>
                  <a:srgbClr val="7030A0"/>
                </a:solidFill>
                <a:latin typeface="Georgia" pitchFamily="18" charset="0"/>
              </a:rPr>
              <a:t>Чтобы ваш ребенок был уверенным в себе, имел адекватную самооценку, был смелым, инициативным, будьте внимательны к своей речи:</a:t>
            </a:r>
            <a:br>
              <a:rPr lang="ru-RU" sz="2800" b="1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800" b="1" i="1" smtClean="0">
                <a:solidFill>
                  <a:srgbClr val="C00000"/>
                </a:solidFill>
                <a:latin typeface="Georgia" pitchFamily="18" charset="0"/>
              </a:rPr>
              <a:t>проанализируйте, есть ли у вас негативные установки и удалите их из своего общения с ребенком.  </a:t>
            </a:r>
            <a:r>
              <a:rPr lang="ru-RU" sz="2800" b="1" i="1" smtClean="0">
                <a:latin typeface="Georgia" pitchFamily="18" charset="0"/>
              </a:rPr>
              <a:t/>
            </a:r>
            <a:br>
              <a:rPr lang="ru-RU" sz="2800" b="1" i="1" smtClean="0">
                <a:latin typeface="Georgia" pitchFamily="18" charset="0"/>
              </a:rPr>
            </a:br>
            <a:r>
              <a:rPr lang="ru-RU" sz="2800" i="1" smtClean="0">
                <a:latin typeface="Georgia" pitchFamily="18" charset="0"/>
              </a:rPr>
              <a:t> </a:t>
            </a: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3513138" y="2435225"/>
            <a:ext cx="8461375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latin typeface="Calibri" pitchFamily="34" charset="0"/>
            </a:endParaRPr>
          </a:p>
          <a:p>
            <a:pPr algn="ctr"/>
            <a:r>
              <a:rPr lang="ru-RU" sz="2400" b="1">
                <a:solidFill>
                  <a:srgbClr val="7030A0"/>
                </a:solidFill>
              </a:rPr>
              <a:t>НЕГАТИВНЫЕ РОДИТЕЛЬСКИЕ УСТАНОВКИ</a:t>
            </a:r>
          </a:p>
          <a:p>
            <a:pPr lvl="1"/>
            <a:endParaRPr lang="ru-RU" b="1">
              <a:latin typeface="Calibri" pitchFamily="34" charset="0"/>
            </a:endParaRPr>
          </a:p>
          <a:p>
            <a:pPr lvl="1"/>
            <a:r>
              <a:rPr lang="ru-RU" b="1">
                <a:latin typeface="Calibri" pitchFamily="34" charset="0"/>
              </a:rPr>
              <a:t>1. </a:t>
            </a:r>
            <a:r>
              <a:rPr lang="ru-RU" b="1" u="sng">
                <a:solidFill>
                  <a:srgbClr val="C00000"/>
                </a:solidFill>
                <a:latin typeface="Calibri" pitchFamily="34" charset="0"/>
              </a:rPr>
              <a:t>«Глаза бы мои тебя не видели!», «Мне не нужен такой плохой мальчик», «Сколько тревог ты мне принес»! </a:t>
            </a:r>
            <a:r>
              <a:rPr lang="ru-RU">
                <a:latin typeface="Calibri" pitchFamily="34" charset="0"/>
              </a:rPr>
              <a:t>(обвинения родителей). Ребенок делает для себя вывод: "Лучше бы меня не было". В подростковом возрасте для несовершеннолетнего вероятно провоцирующее и опасное поведение, скрытый мотив которого – суицид.</a:t>
            </a:r>
          </a:p>
          <a:p>
            <a:pPr lvl="1"/>
            <a:r>
              <a:rPr lang="ru-RU" b="1">
                <a:latin typeface="Calibri" pitchFamily="34" charset="0"/>
              </a:rPr>
              <a:t>2</a:t>
            </a:r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. </a:t>
            </a:r>
            <a:r>
              <a:rPr lang="ru-RU" b="1" u="sng">
                <a:solidFill>
                  <a:srgbClr val="C00000"/>
                </a:solidFill>
                <a:latin typeface="Calibri" pitchFamily="34" charset="0"/>
              </a:rPr>
              <a:t>«Что ты ведешь себя, как маленький?!" </a:t>
            </a:r>
            <a:r>
              <a:rPr lang="ru-RU">
                <a:latin typeface="Calibri" pitchFamily="34" charset="0"/>
              </a:rPr>
              <a:t>Данная установка приводит к тому, что во взрослой жизни люди берут на себя слишком много обязательств, у них возникают трудности в общении со своими детьми, поскольку им легче вовлекать ребенка в свои заботы и дела, чем входить в его состояние детства. </a:t>
            </a:r>
          </a:p>
          <a:p>
            <a:pPr lvl="1"/>
            <a:r>
              <a:rPr lang="ru-RU" b="1">
                <a:latin typeface="Calibri" pitchFamily="34" charset="0"/>
              </a:rPr>
              <a:t>3. </a:t>
            </a:r>
            <a:r>
              <a:rPr lang="ru-RU" b="1" u="sng">
                <a:solidFill>
                  <a:srgbClr val="C00000"/>
                </a:solidFill>
                <a:latin typeface="Calibri" pitchFamily="34" charset="0"/>
              </a:rPr>
              <a:t>«Не умничай», "Делай, что говорят", "Я лучше знаю, что надо делать".</a:t>
            </a:r>
            <a:r>
              <a:rPr lang="ru-RU" u="sng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>
                <a:latin typeface="Calibri" pitchFamily="34" charset="0"/>
              </a:rPr>
              <a:t>Дети начинают испытывать недоверие к своим интеллектуальным способностям, чувствуют беспомощность и опустошенность.</a:t>
            </a:r>
          </a:p>
          <a:p>
            <a:endParaRPr lang="ru-RU" b="1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21508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8" y="273685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7030A0"/>
                </a:solidFill>
                <a:latin typeface="Georgia" pitchFamily="18" charset="0"/>
              </a:rPr>
              <a:t>НЕГАТИВНЫЕ РОДИТЕЛЬСКИЕ УСТАНОВКИ</a:t>
            </a:r>
            <a:br>
              <a:rPr lang="ru-RU" sz="3200" b="1" smtClean="0">
                <a:solidFill>
                  <a:srgbClr val="7030A0"/>
                </a:solidFill>
                <a:latin typeface="Georgia" pitchFamily="18" charset="0"/>
              </a:rPr>
            </a:br>
            <a:endParaRPr lang="ru-RU" sz="3200" smtClean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1001713" y="2193925"/>
            <a:ext cx="10625137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ru-RU" b="1" u="sng">
                <a:solidFill>
                  <a:srgbClr val="C00000"/>
                </a:solidFill>
                <a:latin typeface="Calibri" pitchFamily="34" charset="0"/>
              </a:rPr>
              <a:t>4. "Как тебе не стыдно бояться собаки?", "Как ты можешь злиться на папу?".</a:t>
            </a:r>
            <a:r>
              <a:rPr lang="ru-RU" u="sng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>
                <a:latin typeface="Calibri" pitchFamily="34" charset="0"/>
              </a:rPr>
              <a:t>Такие эмоции, как гнев, страх, обида, находятся под запретом. Это эмоции обладают силой разрушения внутренней гармонии личности. Впоследствии человек не может высказать словами свои чувства. </a:t>
            </a:r>
          </a:p>
          <a:p>
            <a:pPr lvl="1"/>
            <a:endParaRPr lang="ru-RU">
              <a:latin typeface="Calibri" pitchFamily="34" charset="0"/>
            </a:endParaRPr>
          </a:p>
          <a:p>
            <a:pPr lvl="1"/>
            <a:r>
              <a:rPr lang="ru-RU" u="sng">
                <a:solidFill>
                  <a:srgbClr val="C00000"/>
                </a:solidFill>
                <a:latin typeface="Calibri" pitchFamily="34" charset="0"/>
              </a:rPr>
              <a:t>5. </a:t>
            </a:r>
            <a:r>
              <a:rPr lang="ru-RU" b="1" u="sng">
                <a:solidFill>
                  <a:srgbClr val="C00000"/>
                </a:solidFill>
                <a:latin typeface="Calibri" pitchFamily="34" charset="0"/>
              </a:rPr>
              <a:t>"Подумаешь, какой-то синяк"</a:t>
            </a:r>
            <a:r>
              <a:rPr lang="ru-RU" u="sng">
                <a:solidFill>
                  <a:srgbClr val="C00000"/>
                </a:solidFill>
                <a:latin typeface="Calibri" pitchFamily="34" charset="0"/>
              </a:rPr>
              <a:t>. </a:t>
            </a:r>
            <a:r>
              <a:rPr lang="ru-RU">
                <a:latin typeface="Calibri" pitchFamily="34" charset="0"/>
              </a:rPr>
              <a:t>Пренебрежение к ощущениям ребенка. Родители не принимают во внимание физическую боль, ощущения ребенка, что в будущем у него утрачивается способность к безопасности. Последствия: утрачивается контроль над телом (как одно из проявлений - ожирение). </a:t>
            </a:r>
          </a:p>
          <a:p>
            <a:pPr lvl="1"/>
            <a:endParaRPr lang="ru-RU">
              <a:solidFill>
                <a:srgbClr val="C00000"/>
              </a:solidFill>
              <a:latin typeface="Calibri" pitchFamily="34" charset="0"/>
            </a:endParaRPr>
          </a:p>
          <a:p>
            <a:pPr lvl="1"/>
            <a:r>
              <a:rPr lang="ru-RU" u="sng">
                <a:solidFill>
                  <a:srgbClr val="C00000"/>
                </a:solidFill>
                <a:latin typeface="Calibri" pitchFamily="34" charset="0"/>
              </a:rPr>
              <a:t>6. </a:t>
            </a:r>
            <a:r>
              <a:rPr lang="ru-RU" b="1" u="sng">
                <a:solidFill>
                  <a:srgbClr val="C00000"/>
                </a:solidFill>
                <a:latin typeface="Calibri" pitchFamily="34" charset="0"/>
              </a:rPr>
              <a:t>"У тебя все равно ничего не получится!" </a:t>
            </a:r>
            <a:r>
              <a:rPr lang="ru-RU">
                <a:latin typeface="Calibri" pitchFamily="34" charset="0"/>
              </a:rPr>
              <a:t>Неверие в возможность достижения ребенком успеха. Даже если ребенок трудолюбив и старателен, он будет считать свои достижения незаслуженными. Причиной данного отношения к ребенку может быть скрытая зависть родителя.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alpha val="67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НЕГАТИВНЫЕ РОДИТЕЛЬСКИЕ УСТАНОВКИ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760413" y="1155700"/>
            <a:ext cx="11174412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ru-RU" b="1" u="sng">
                <a:solidFill>
                  <a:srgbClr val="002060"/>
                </a:solidFill>
                <a:latin typeface="Calibri" pitchFamily="34" charset="0"/>
              </a:rPr>
              <a:t>7. Никому не верь, кроме меня", "Кто, кроме меня, скажет тебе правду?"</a:t>
            </a:r>
            <a:r>
              <a:rPr lang="ru-RU">
                <a:solidFill>
                  <a:srgbClr val="002060"/>
                </a:solidFill>
                <a:latin typeface="Calibri" pitchFamily="34" charset="0"/>
              </a:rPr>
              <a:t>. </a:t>
            </a:r>
            <a:r>
              <a:rPr lang="ru-RU">
                <a:latin typeface="Calibri" pitchFamily="34" charset="0"/>
              </a:rPr>
              <a:t>Данная установка учит ребенка не доверять другим людям, считать, что любая близость, откровение для него опасны. Последствия: человек не умеет определять, можно ли доверять другим, нечувствителен ко лжи или, наоборот, подозрителен во всем. 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8. </a:t>
            </a:r>
            <a:r>
              <a:rPr lang="ru-RU" b="1" u="sng">
                <a:solidFill>
                  <a:srgbClr val="C00000"/>
                </a:solidFill>
                <a:latin typeface="Calibri" pitchFamily="34" charset="0"/>
              </a:rPr>
              <a:t>"Не делай сам - опасно!", "Я сама сделаю", "Дай, я помогу", "Не делай сам, подожди меня".</a:t>
            </a:r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>
                <a:latin typeface="Calibri" pitchFamily="34" charset="0"/>
              </a:rPr>
              <a:t>С такими опасениями родители обращаются к младшим и "поздним" детям в семье. Последствия: чувство страха в начале каждого дела, оттягивание любой работы. 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9</a:t>
            </a:r>
            <a:r>
              <a:rPr lang="ru-RU">
                <a:solidFill>
                  <a:srgbClr val="002060"/>
                </a:solidFill>
                <a:latin typeface="Calibri" pitchFamily="34" charset="0"/>
              </a:rPr>
              <a:t>."</a:t>
            </a:r>
            <a:r>
              <a:rPr lang="ru-RU" b="1" u="sng">
                <a:solidFill>
                  <a:srgbClr val="002060"/>
                </a:solidFill>
                <a:latin typeface="Calibri" pitchFamily="34" charset="0"/>
              </a:rPr>
              <a:t>Будь похожим на …" (например, "Ты можешь лучше", "Стремись к идеалу.").</a:t>
            </a:r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>
                <a:latin typeface="Calibri" pitchFamily="34" charset="0"/>
              </a:rPr>
              <a:t>Эти фразы родителей выражают недовольство, желание, чтобы их ребенок превосходил других. Последствия: человек постоянно недоволен собой. Корректирующее воздействие: ориентировать человека на конкретный результат, давать объективную положительную оценку. 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10. </a:t>
            </a:r>
            <a:r>
              <a:rPr lang="ru-RU" b="1" u="sng">
                <a:solidFill>
                  <a:srgbClr val="C00000"/>
                </a:solidFill>
                <a:latin typeface="Calibri" pitchFamily="34" charset="0"/>
              </a:rPr>
              <a:t>"Ты у меня такой слабенький, а закончил четверть с хорошими оценками".</a:t>
            </a:r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>
                <a:latin typeface="Calibri" pitchFamily="34" charset="0"/>
              </a:rPr>
              <a:t>Ребенок получает фактически запрет на здоровье, на хорошее самочувствие. Он воспитывается в культе болезни. Ребенок привыкает, что на него обращают больше внимание из-за его болезни, а главный акцент в любом разговоре делается на недуг. Он действительно плохо себя чувствует, развивая этим чувство вины у других, повышая собственную самооценку.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269875" y="307975"/>
            <a:ext cx="11790363" cy="1382713"/>
          </a:xfrm>
        </p:spPr>
        <p:txBody>
          <a:bodyPr/>
          <a:lstStyle/>
          <a:p>
            <a:pPr eaLnBrk="1" hangingPunct="1"/>
            <a:r>
              <a:rPr lang="ru-RU" sz="1800" b="1" smtClean="0">
                <a:latin typeface="Georgia" pitchFamily="18" charset="0"/>
              </a:rPr>
              <a:t/>
            </a:r>
            <a:br>
              <a:rPr lang="ru-RU" sz="1800" b="1" smtClean="0">
                <a:latin typeface="Georgia" pitchFamily="18" charset="0"/>
              </a:rPr>
            </a:br>
            <a:r>
              <a:rPr lang="ru-RU" sz="1800" b="1" smtClean="0">
                <a:latin typeface="Georgia" pitchFamily="18" charset="0"/>
              </a:rPr>
              <a:t/>
            </a:r>
            <a:br>
              <a:rPr lang="ru-RU" sz="1800" b="1" smtClean="0">
                <a:latin typeface="Georgia" pitchFamily="18" charset="0"/>
              </a:rPr>
            </a:br>
            <a:r>
              <a:rPr lang="ru-RU" sz="1800" b="1" smtClean="0">
                <a:latin typeface="Georgia" pitchFamily="18" charset="0"/>
              </a:rPr>
              <a:t/>
            </a:r>
            <a:br>
              <a:rPr lang="ru-RU" sz="1800" b="1" smtClean="0">
                <a:latin typeface="Georgia" pitchFamily="18" charset="0"/>
              </a:rPr>
            </a:br>
            <a:r>
              <a:rPr lang="ru-RU" sz="1800" b="1" smtClean="0">
                <a:latin typeface="Georgia" pitchFamily="18" charset="0"/>
              </a:rPr>
              <a:t/>
            </a:r>
            <a:br>
              <a:rPr lang="ru-RU" sz="1800" b="1" smtClean="0">
                <a:latin typeface="Georgia" pitchFamily="18" charset="0"/>
              </a:rPr>
            </a:br>
            <a:r>
              <a:rPr lang="ru-RU" sz="1800" b="1" smtClean="0">
                <a:latin typeface="Georgia" pitchFamily="18" charset="0"/>
              </a:rPr>
              <a:t/>
            </a:r>
            <a:br>
              <a:rPr lang="ru-RU" sz="1800" b="1" smtClean="0">
                <a:latin typeface="Georgia" pitchFamily="18" charset="0"/>
              </a:rPr>
            </a:br>
            <a:r>
              <a:rPr lang="ru-RU" sz="2100" b="1" smtClean="0">
                <a:solidFill>
                  <a:srgbClr val="C00000"/>
                </a:solidFill>
                <a:latin typeface="Georgia" pitchFamily="18" charset="0"/>
              </a:rPr>
              <a:t>ПОМНИТЕ: </a:t>
            </a:r>
            <a:r>
              <a:rPr lang="ru-RU" sz="2100" b="1" i="1" smtClean="0">
                <a:solidFill>
                  <a:srgbClr val="C00000"/>
                </a:solidFill>
                <a:latin typeface="Georgia" pitchFamily="18" charset="0"/>
              </a:rPr>
              <a:t>Ребенок относится к себе так, как относятся к нему взрослые. </a:t>
            </a:r>
            <a:br>
              <a:rPr lang="ru-RU" sz="2100" b="1" i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1800" b="1" smtClean="0">
                <a:solidFill>
                  <a:srgbClr val="7030A0"/>
                </a:solidFill>
                <a:latin typeface="Georgia" pitchFamily="18" charset="0"/>
              </a:rPr>
              <a:t>Негативные установки способны программировать поведение ребенка на годы вперед. Слова, сказанные родителями, часто впопыхах, не задумываясь, превращаются в директивы (команды к действию, поведению, мыслям)  и определяют дальнейшее развитие ребенка.</a:t>
            </a:r>
            <a:br>
              <a:rPr lang="ru-RU" sz="1800" b="1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1800" b="1" smtClean="0">
                <a:solidFill>
                  <a:srgbClr val="7030A0"/>
                </a:solidFill>
                <a:latin typeface="Georgia" pitchFamily="18" charset="0"/>
              </a:rPr>
              <a:t/>
            </a:r>
            <a:br>
              <a:rPr lang="ru-RU" sz="1800" b="1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1800" b="1" i="1" smtClean="0">
                <a:solidFill>
                  <a:srgbClr val="C00000"/>
                </a:solidFill>
                <a:latin typeface="Georgia" pitchFamily="18" charset="0"/>
              </a:rPr>
              <a:t>Найдите в своем арсенале слова любви и восхищения, адресованные вашему ребенку. </a:t>
            </a:r>
            <a:br>
              <a:rPr lang="ru-RU" sz="1800" b="1" i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1800" b="1" smtClean="0">
                <a:latin typeface="Georgia" pitchFamily="18" charset="0"/>
              </a:rPr>
              <a:t/>
            </a:r>
            <a:br>
              <a:rPr lang="ru-RU" sz="1800" b="1" smtClean="0">
                <a:latin typeface="Georgia" pitchFamily="18" charset="0"/>
              </a:rPr>
            </a:br>
            <a:r>
              <a:rPr lang="ru-RU" sz="1800" b="1" smtClean="0">
                <a:latin typeface="Georgia" pitchFamily="18" charset="0"/>
              </a:rPr>
              <a:t>					</a:t>
            </a:r>
            <a:r>
              <a:rPr lang="ru-RU" sz="1800" smtClean="0">
                <a:solidFill>
                  <a:srgbClr val="7030A0"/>
                </a:solidFill>
                <a:latin typeface="Georgia" pitchFamily="18" charset="0"/>
              </a:rPr>
              <a:t>Вот ТРИДЦАТЬ способов сказать ребенку «Я тебя люблю». </a:t>
            </a:r>
            <a:r>
              <a:rPr lang="ru-RU" sz="1800" b="1" smtClean="0">
                <a:latin typeface="Georgia" pitchFamily="18" charset="0"/>
              </a:rPr>
              <a:t/>
            </a:r>
            <a:br>
              <a:rPr lang="ru-RU" sz="1800" b="1" smtClean="0">
                <a:latin typeface="Georgia" pitchFamily="18" charset="0"/>
              </a:rPr>
            </a:br>
            <a:r>
              <a:rPr lang="ru-RU" sz="1800" b="1" smtClean="0">
                <a:latin typeface="Georgia" pitchFamily="18" charset="0"/>
              </a:rPr>
              <a:t/>
            </a:r>
            <a:br>
              <a:rPr lang="ru-RU" sz="1800" b="1" smtClean="0">
                <a:latin typeface="Georgia" pitchFamily="18" charset="0"/>
              </a:rPr>
            </a:br>
            <a:endParaRPr lang="ru-RU" sz="1800" b="1" smtClean="0">
              <a:latin typeface="Georgia" pitchFamily="18" charset="0"/>
            </a:endParaRPr>
          </a:p>
        </p:txBody>
      </p:sp>
      <p:pic>
        <p:nvPicPr>
          <p:cNvPr id="24579" name="Рисунок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788" y="2365375"/>
            <a:ext cx="4443412" cy="333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4918075" y="2365375"/>
            <a:ext cx="7273925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1. Молодец!  2. Хорошо! 3. Удивительно! 4. Гораздо лучше, чем я ожидал. 5. Великолепно! 6. Прекрасно! 7. Грандиозно! 8. Незабываемо! 9. Именно этого мы давно ждали. 10. Это трогает меня до глубины души.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>11. Как ты здорово сказал - просто и ясно. 12. Остроумно. 13. Экстра-класс. 14 . Талантливо. 15. Ты сегодня много сделал. 16. Отлично! 17. Уже лучше. 18. Замечательно. 19. Поразительно. 20. Красота!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21. Как в сказке. 22. Очень ясно. 23. Ярко, образно. 24. Прекрасное начало. 25. Ты на верном пути. 26. Ты отлично в этом разобрался! 27. Ты ловко это делаешь. 28. Это как раз то, что нужно. 29. Ух!!! 30. Поздравляю!</a:t>
            </a:r>
          </a:p>
          <a:p>
            <a:endParaRPr lang="ru-RU">
              <a:latin typeface="Calibri" pitchFamily="34" charset="0"/>
            </a:endParaRPr>
          </a:p>
          <a:p>
            <a:r>
              <a:rPr lang="ru-RU" b="1">
                <a:solidFill>
                  <a:srgbClr val="C00000"/>
                </a:solidFill>
                <a:latin typeface="Georgia" pitchFamily="18" charset="0"/>
              </a:rPr>
              <a:t>Какие следующие ДЕСЯТЬ предложите вы? </a:t>
            </a:r>
            <a:endParaRPr lang="ru-RU">
              <a:solidFill>
                <a:srgbClr val="C00000"/>
              </a:solidFill>
              <a:latin typeface="Georgia" pitchFamily="18" charset="0"/>
            </a:endParaRPr>
          </a:p>
          <a:p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775" y="365125"/>
            <a:ext cx="11799888" cy="132556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Рекомендации </a:t>
            </a:r>
            <a:r>
              <a:rPr lang="ru-RU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нейро-психофизиологов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для родителей будущих первоклассников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- мальчиков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и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девочек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ru-RU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5121275" y="2174875"/>
            <a:ext cx="6727825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1</a:t>
            </a:r>
            <a:r>
              <a:rPr lang="ru-RU"/>
              <a:t>. </a:t>
            </a:r>
            <a:r>
              <a:rPr lang="ru-RU">
                <a:solidFill>
                  <a:srgbClr val="C00000"/>
                </a:solidFill>
              </a:rPr>
              <a:t>Никогда не забывайте, что перед вами не просто ребёнок, а мальчик или девочка с присущими им особенностями восприятия, мышления, эмоций. Воспитывать, обучать и даже любить их надо по-разному. Но обязательно очень любить. </a:t>
            </a:r>
            <a:br>
              <a:rPr lang="ru-RU">
                <a:solidFill>
                  <a:srgbClr val="C00000"/>
                </a:solidFill>
              </a:rPr>
            </a:br>
            <a:r>
              <a:rPr lang="ru-RU"/>
              <a:t>2. Никогда не сравнивайте мальчиков и девочек, не ставьте одних в пример другим: они разные даже по биологическому возрасту – девочки обычно старше ровесников – мальчиков. </a:t>
            </a:r>
            <a:br>
              <a:rPr lang="ru-RU"/>
            </a:br>
            <a:r>
              <a:rPr lang="ru-RU"/>
              <a:t>3. </a:t>
            </a:r>
            <a:r>
              <a:rPr lang="ru-RU">
                <a:solidFill>
                  <a:srgbClr val="C00000"/>
                </a:solidFill>
              </a:rPr>
              <a:t>Не забывайте, что мальчики и девочки по-разному видят, слышат, осязают, по-разному воспринимают пространство и ориентируются в нём, а главное – по-разному осмысливают всё, с чем сталкиваются в этом мире. И уж, конечно, не так, как мы – взрослые. </a:t>
            </a:r>
            <a:br>
              <a:rPr lang="ru-RU">
                <a:solidFill>
                  <a:srgbClr val="C00000"/>
                </a:solidFill>
              </a:rPr>
            </a:br>
            <a:r>
              <a:rPr lang="ru-RU"/>
              <a:t>4. Не переучивайте левшу насильно - дело не в руке, а в устройстве мозга. </a:t>
            </a:r>
            <a:br>
              <a:rPr lang="ru-RU"/>
            </a:br>
            <a:r>
              <a:rPr lang="ru-RU">
                <a:solidFill>
                  <a:srgbClr val="C00000"/>
                </a:solidFill>
              </a:rPr>
              <a:t>5. Будьте последовательны в воспитании ребенка. </a:t>
            </a:r>
            <a:br>
              <a:rPr lang="ru-RU">
                <a:solidFill>
                  <a:srgbClr val="C00000"/>
                </a:solidFill>
              </a:rPr>
            </a:br>
            <a:r>
              <a:rPr lang="ru-RU"/>
              <a:t> </a:t>
            </a:r>
            <a:br>
              <a:rPr lang="ru-RU"/>
            </a:br>
            <a:endParaRPr lang="ru-RU"/>
          </a:p>
        </p:txBody>
      </p:sp>
      <p:pic>
        <p:nvPicPr>
          <p:cNvPr id="25604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025" y="2782888"/>
            <a:ext cx="4418013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117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8925"/>
            <a:ext cx="11136313" cy="1619250"/>
          </a:xfrm>
          <a:gradFill>
            <a:gsLst>
              <a:gs pos="0">
                <a:schemeClr val="accent2">
                  <a:alpha val="6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Способствуйте </a:t>
            </a:r>
            <a:r>
              <a:rPr lang="ru-RU" b="1" dirty="0">
                <a:solidFill>
                  <a:srgbClr val="C00000"/>
                </a:solidFill>
              </a:rPr>
              <a:t>повышению самооценки ребенка, чаще хвалите его, но так, чтобы он знал за что. 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3419475" y="2035175"/>
            <a:ext cx="8853488" cy="655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7030A0"/>
                </a:solidFill>
                <a:latin typeface="Georgia" pitchFamily="18" charset="0"/>
              </a:rPr>
              <a:t>Трудности ребёнка – это и ваши трудности. </a:t>
            </a:r>
          </a:p>
          <a:p>
            <a:r>
              <a:rPr lang="ru-RU" sz="2000" b="1" i="1">
                <a:solidFill>
                  <a:srgbClr val="7030A0"/>
                </a:solidFill>
                <a:latin typeface="Georgia" pitchFamily="18" charset="0"/>
              </a:rPr>
              <a:t>Справиться с затруднениями вместе легче и быстрее! </a:t>
            </a:r>
          </a:p>
          <a:p>
            <a:r>
              <a:rPr lang="ru-RU" sz="2000" b="1" i="1">
                <a:solidFill>
                  <a:srgbClr val="C00000"/>
                </a:solidFill>
                <a:latin typeface="Georgia" pitchFamily="18" charset="0"/>
              </a:rPr>
              <a:t>Дарите своим детям любовь безусловную, о которой поэт сказал так:</a:t>
            </a:r>
          </a:p>
          <a:p>
            <a:r>
              <a:rPr lang="ru-RU" sz="2000" b="1">
                <a:solidFill>
                  <a:srgbClr val="0070C0"/>
                </a:solidFill>
              </a:rPr>
              <a:t>Мы любим тебя без особых причин</a:t>
            </a:r>
          </a:p>
          <a:p>
            <a:r>
              <a:rPr lang="ru-RU" sz="2000" b="1">
                <a:solidFill>
                  <a:srgbClr val="0070C0"/>
                </a:solidFill>
              </a:rPr>
              <a:t>За то, что ты - внук,</a:t>
            </a:r>
          </a:p>
          <a:p>
            <a:r>
              <a:rPr lang="ru-RU" sz="2000" b="1">
                <a:solidFill>
                  <a:srgbClr val="0070C0"/>
                </a:solidFill>
              </a:rPr>
              <a:t>За то, что ты - сын,</a:t>
            </a:r>
          </a:p>
          <a:p>
            <a:r>
              <a:rPr lang="ru-RU" sz="2000" b="1">
                <a:solidFill>
                  <a:srgbClr val="0070C0"/>
                </a:solidFill>
              </a:rPr>
              <a:t>За то, что малыш,</a:t>
            </a:r>
          </a:p>
          <a:p>
            <a:r>
              <a:rPr lang="ru-RU" sz="2000" b="1">
                <a:solidFill>
                  <a:srgbClr val="0070C0"/>
                </a:solidFill>
              </a:rPr>
              <a:t>За то, что растёшь,</a:t>
            </a:r>
          </a:p>
          <a:p>
            <a:r>
              <a:rPr lang="ru-RU" sz="2000" b="1">
                <a:solidFill>
                  <a:srgbClr val="0070C0"/>
                </a:solidFill>
              </a:rPr>
              <a:t>За то, что на папу и маму похож.</a:t>
            </a:r>
          </a:p>
          <a:p>
            <a:r>
              <a:rPr lang="ru-RU" sz="2000" b="1">
                <a:solidFill>
                  <a:srgbClr val="0070C0"/>
                </a:solidFill>
              </a:rPr>
              <a:t>И эта любовь до конца твоих дней</a:t>
            </a:r>
          </a:p>
          <a:p>
            <a:r>
              <a:rPr lang="ru-RU" sz="2000" b="1">
                <a:solidFill>
                  <a:srgbClr val="0070C0"/>
                </a:solidFill>
              </a:rPr>
              <a:t>Останется тайной опорой твоей.</a:t>
            </a:r>
          </a:p>
          <a:p>
            <a:endParaRPr lang="ru-RU" sz="2000" b="1">
              <a:solidFill>
                <a:srgbClr val="0070C0"/>
              </a:solidFill>
            </a:endParaRPr>
          </a:p>
          <a:p>
            <a:pPr hangingPunct="0"/>
            <a:r>
              <a:rPr lang="ru-RU" sz="2000" b="1" i="1">
                <a:solidFill>
                  <a:srgbClr val="C00000"/>
                </a:solidFill>
                <a:latin typeface="Georgia" pitchFamily="18" charset="0"/>
              </a:rPr>
              <a:t>«С детством, полным любви, можно прожить всю жизнь», утверждал великий педагог Г. Песталоцци.</a:t>
            </a:r>
          </a:p>
          <a:p>
            <a:pPr hangingPunct="0"/>
            <a:r>
              <a:rPr lang="ru-RU" sz="2400">
                <a:latin typeface="Calibri" pitchFamily="34" charset="0"/>
              </a:rPr>
              <a:t> </a:t>
            </a:r>
          </a:p>
          <a:p>
            <a:endParaRPr lang="ru-RU" sz="2400">
              <a:latin typeface="Calibri" pitchFamily="34" charset="0"/>
            </a:endParaRPr>
          </a:p>
          <a:p>
            <a:pPr algn="ctr"/>
            <a:endParaRPr lang="ru-RU" sz="2400" b="1" i="1">
              <a:solidFill>
                <a:srgbClr val="7030A0"/>
              </a:solidFill>
              <a:latin typeface="Georgia" pitchFamily="18" charset="0"/>
            </a:endParaRPr>
          </a:p>
          <a:p>
            <a:r>
              <a:rPr lang="ru-RU" sz="2400" b="1" i="1">
                <a:latin typeface="Georgia" pitchFamily="18" charset="0"/>
              </a:rPr>
              <a:t/>
            </a:r>
            <a:br>
              <a:rPr lang="ru-RU" sz="2400" b="1" i="1">
                <a:latin typeface="Georgia" pitchFamily="18" charset="0"/>
              </a:rPr>
            </a:br>
            <a:endParaRPr lang="ru-RU" sz="2400" b="1" i="1">
              <a:latin typeface="Georgia" pitchFamily="18" charset="0"/>
            </a:endParaRPr>
          </a:p>
        </p:txBody>
      </p:sp>
      <p:pic>
        <p:nvPicPr>
          <p:cNvPr id="26628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938" y="2127250"/>
            <a:ext cx="3179762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260350" y="365125"/>
            <a:ext cx="11684000" cy="1325563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7030A0"/>
                </a:solidFill>
                <a:latin typeface="Georgia" pitchFamily="18" charset="0"/>
              </a:rPr>
              <a:t>Эффективный способ создания положительной мотивации – игры. </a:t>
            </a:r>
            <a:r>
              <a:rPr lang="ru-RU" sz="2400" b="1" smtClean="0">
                <a:solidFill>
                  <a:srgbClr val="C00000"/>
                </a:solidFill>
                <a:latin typeface="Georgia" pitchFamily="18" charset="0"/>
              </a:rPr>
              <a:t>Они могут быть самыми разными. В том числе – «игра в слова». Лучше всего начинать игру с тех, слов, которые являются самыми важными. Например, с имени ребенка. </a:t>
            </a: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5938838" y="2011363"/>
            <a:ext cx="6005512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2060"/>
                </a:solidFill>
                <a:latin typeface="Georgia" pitchFamily="18" charset="0"/>
              </a:rPr>
              <a:t>Игра «ИМЯ»:  </a:t>
            </a:r>
            <a:r>
              <a:rPr lang="ru-RU" sz="3600" b="1" i="1">
                <a:solidFill>
                  <a:srgbClr val="FF0000"/>
                </a:solidFill>
                <a:latin typeface="Calibri" pitchFamily="34" charset="0"/>
              </a:rPr>
              <a:t>ЖУЛДЫЗ</a:t>
            </a:r>
          </a:p>
          <a:p>
            <a:endParaRPr lang="ru-RU" b="1" i="1">
              <a:latin typeface="Calibri" pitchFamily="34" charset="0"/>
            </a:endParaRPr>
          </a:p>
          <a:p>
            <a:pPr algn="just"/>
            <a:r>
              <a:rPr lang="ru-RU" sz="3200" b="1" i="1">
                <a:solidFill>
                  <a:srgbClr val="FF0000"/>
                </a:solidFill>
                <a:latin typeface="Calibri" pitchFamily="34" charset="0"/>
              </a:rPr>
              <a:t>Ж </a:t>
            </a:r>
            <a:r>
              <a:rPr lang="ru-RU" sz="3200" b="1" i="1">
                <a:solidFill>
                  <a:srgbClr val="0070C0"/>
                </a:solidFill>
                <a:latin typeface="Calibri" pitchFamily="34" charset="0"/>
              </a:rPr>
              <a:t>– жизнестойкость</a:t>
            </a:r>
            <a:endParaRPr lang="ru-RU" sz="3200">
              <a:solidFill>
                <a:srgbClr val="0070C0"/>
              </a:solidFill>
              <a:latin typeface="Calibri" pitchFamily="34" charset="0"/>
            </a:endParaRPr>
          </a:p>
          <a:p>
            <a:pPr algn="just"/>
            <a:r>
              <a:rPr lang="ru-RU" sz="3200" b="1" i="1">
                <a:solidFill>
                  <a:srgbClr val="FF0000"/>
                </a:solidFill>
                <a:latin typeface="Calibri" pitchFamily="34" charset="0"/>
              </a:rPr>
              <a:t>У </a:t>
            </a:r>
            <a:r>
              <a:rPr lang="ru-RU" sz="3200" b="1" i="1">
                <a:solidFill>
                  <a:srgbClr val="0070C0"/>
                </a:solidFill>
                <a:latin typeface="Calibri" pitchFamily="34" charset="0"/>
              </a:rPr>
              <a:t>– уверенность</a:t>
            </a:r>
            <a:endParaRPr lang="ru-RU" sz="3200">
              <a:solidFill>
                <a:srgbClr val="0070C0"/>
              </a:solidFill>
              <a:latin typeface="Calibri" pitchFamily="34" charset="0"/>
            </a:endParaRPr>
          </a:p>
          <a:p>
            <a:pPr algn="just"/>
            <a:r>
              <a:rPr lang="ru-RU" sz="3200" b="1" i="1">
                <a:solidFill>
                  <a:srgbClr val="FF0000"/>
                </a:solidFill>
                <a:latin typeface="Calibri" pitchFamily="34" charset="0"/>
              </a:rPr>
              <a:t>Л</a:t>
            </a:r>
            <a:r>
              <a:rPr lang="ru-RU" sz="3200" b="1" i="1">
                <a:solidFill>
                  <a:srgbClr val="0070C0"/>
                </a:solidFill>
                <a:latin typeface="Calibri" pitchFamily="34" charset="0"/>
              </a:rPr>
              <a:t> – любовь</a:t>
            </a:r>
            <a:endParaRPr lang="ru-RU" sz="3200">
              <a:solidFill>
                <a:srgbClr val="0070C0"/>
              </a:solidFill>
              <a:latin typeface="Calibri" pitchFamily="34" charset="0"/>
            </a:endParaRPr>
          </a:p>
          <a:p>
            <a:pPr algn="just"/>
            <a:r>
              <a:rPr lang="ru-RU" sz="3200" b="1" i="1">
                <a:solidFill>
                  <a:srgbClr val="FF0000"/>
                </a:solidFill>
                <a:latin typeface="Calibri" pitchFamily="34" charset="0"/>
              </a:rPr>
              <a:t>Д</a:t>
            </a:r>
            <a:r>
              <a:rPr lang="ru-RU" sz="3200" b="1" i="1">
                <a:solidFill>
                  <a:srgbClr val="0070C0"/>
                </a:solidFill>
                <a:latin typeface="Calibri" pitchFamily="34" charset="0"/>
              </a:rPr>
              <a:t> – дружелюбие</a:t>
            </a:r>
            <a:endParaRPr lang="ru-RU" sz="3200">
              <a:solidFill>
                <a:srgbClr val="0070C0"/>
              </a:solidFill>
              <a:latin typeface="Calibri" pitchFamily="34" charset="0"/>
            </a:endParaRPr>
          </a:p>
          <a:p>
            <a:pPr algn="just"/>
            <a:r>
              <a:rPr lang="ru-RU" sz="3200" b="1" i="1">
                <a:solidFill>
                  <a:srgbClr val="FF0000"/>
                </a:solidFill>
                <a:latin typeface="Calibri" pitchFamily="34" charset="0"/>
              </a:rPr>
              <a:t>Ы</a:t>
            </a:r>
            <a:r>
              <a:rPr lang="ru-RU" sz="3200" b="1" i="1">
                <a:solidFill>
                  <a:srgbClr val="0070C0"/>
                </a:solidFill>
                <a:latin typeface="Calibri" pitchFamily="34" charset="0"/>
              </a:rPr>
              <a:t> – инициативность</a:t>
            </a:r>
            <a:endParaRPr lang="ru-RU" sz="3200">
              <a:solidFill>
                <a:srgbClr val="0070C0"/>
              </a:solidFill>
              <a:latin typeface="Calibri" pitchFamily="34" charset="0"/>
            </a:endParaRPr>
          </a:p>
          <a:p>
            <a:pPr algn="just"/>
            <a:r>
              <a:rPr lang="ru-RU" sz="3200" b="1" i="1">
                <a:solidFill>
                  <a:srgbClr val="FF0000"/>
                </a:solidFill>
                <a:latin typeface="Calibri" pitchFamily="34" charset="0"/>
              </a:rPr>
              <a:t>З</a:t>
            </a:r>
            <a:r>
              <a:rPr lang="ru-RU" sz="3200" b="1" i="1">
                <a:solidFill>
                  <a:srgbClr val="0070C0"/>
                </a:solidFill>
                <a:latin typeface="Calibri" pitchFamily="34" charset="0"/>
              </a:rPr>
              <a:t> –  забота</a:t>
            </a:r>
            <a:endParaRPr lang="ru-RU" sz="3200">
              <a:solidFill>
                <a:srgbClr val="0070C0"/>
              </a:solidFill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27652" name="Рисунок 5" descr="1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125" y="2162175"/>
            <a:ext cx="5499100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i="1" smtClean="0">
                <a:solidFill>
                  <a:srgbClr val="002060"/>
                </a:solidFill>
                <a:latin typeface="Georgia" pitchFamily="18" charset="0"/>
              </a:rPr>
              <a:t>Игра «ИМЯ»</a:t>
            </a:r>
            <a:br>
              <a:rPr lang="ru-RU" b="1" i="1" smtClean="0">
                <a:solidFill>
                  <a:srgbClr val="002060"/>
                </a:solidFill>
                <a:latin typeface="Georgia" pitchFamily="18" charset="0"/>
              </a:rPr>
            </a:br>
            <a:endParaRPr lang="ru-RU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7315200" y="2127250"/>
            <a:ext cx="4414838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i="1">
                <a:solidFill>
                  <a:srgbClr val="C00000"/>
                </a:solidFill>
                <a:latin typeface="Calibri" pitchFamily="34" charset="0"/>
              </a:rPr>
              <a:t>НУРЖАН</a:t>
            </a:r>
          </a:p>
          <a:p>
            <a:r>
              <a:rPr lang="ru-RU" sz="2800" b="1" i="1">
                <a:solidFill>
                  <a:srgbClr val="FF0000"/>
                </a:solidFill>
                <a:latin typeface="Calibri" pitchFamily="34" charset="0"/>
              </a:rPr>
              <a:t>Н </a:t>
            </a:r>
            <a:r>
              <a:rPr lang="ru-RU" sz="2800" b="1" i="1">
                <a:solidFill>
                  <a:srgbClr val="0070C0"/>
                </a:solidFill>
                <a:latin typeface="Calibri" pitchFamily="34" charset="0"/>
              </a:rPr>
              <a:t>– настойчивый</a:t>
            </a:r>
          </a:p>
          <a:p>
            <a:r>
              <a:rPr lang="ru-RU" sz="2800" b="1" i="1">
                <a:solidFill>
                  <a:srgbClr val="FF0000"/>
                </a:solidFill>
                <a:latin typeface="Calibri" pitchFamily="34" charset="0"/>
              </a:rPr>
              <a:t>У</a:t>
            </a:r>
            <a:r>
              <a:rPr lang="ru-RU" sz="2800" b="1" i="1">
                <a:solidFill>
                  <a:srgbClr val="0070C0"/>
                </a:solidFill>
                <a:latin typeface="Calibri" pitchFamily="34" charset="0"/>
              </a:rPr>
              <a:t> – уверенный</a:t>
            </a:r>
          </a:p>
          <a:p>
            <a:r>
              <a:rPr lang="ru-RU" sz="2800" b="1" i="1">
                <a:solidFill>
                  <a:srgbClr val="FF0000"/>
                </a:solidFill>
                <a:latin typeface="Calibri" pitchFamily="34" charset="0"/>
              </a:rPr>
              <a:t>Р</a:t>
            </a:r>
            <a:r>
              <a:rPr lang="ru-RU" sz="2800" b="1" i="1">
                <a:solidFill>
                  <a:srgbClr val="0070C0"/>
                </a:solidFill>
                <a:latin typeface="Calibri" pitchFamily="34" charset="0"/>
              </a:rPr>
              <a:t> – решительный</a:t>
            </a:r>
          </a:p>
          <a:p>
            <a:r>
              <a:rPr lang="ru-RU" sz="2800" b="1" i="1">
                <a:solidFill>
                  <a:srgbClr val="FF0000"/>
                </a:solidFill>
                <a:latin typeface="Calibri" pitchFamily="34" charset="0"/>
              </a:rPr>
              <a:t>Ж </a:t>
            </a:r>
            <a:r>
              <a:rPr lang="ru-RU" sz="2800" b="1" i="1">
                <a:solidFill>
                  <a:srgbClr val="0070C0"/>
                </a:solidFill>
                <a:latin typeface="Calibri" pitchFamily="34" charset="0"/>
              </a:rPr>
              <a:t>– жизнерадостный</a:t>
            </a:r>
          </a:p>
          <a:p>
            <a:r>
              <a:rPr lang="ru-RU" sz="2800" b="1" i="1">
                <a:solidFill>
                  <a:srgbClr val="FF0000"/>
                </a:solidFill>
                <a:latin typeface="Calibri" pitchFamily="34" charset="0"/>
              </a:rPr>
              <a:t>А</a:t>
            </a:r>
            <a:r>
              <a:rPr lang="ru-RU" sz="2800" b="1" i="1">
                <a:solidFill>
                  <a:srgbClr val="0070C0"/>
                </a:solidFill>
                <a:latin typeface="Calibri" pitchFamily="34" charset="0"/>
              </a:rPr>
              <a:t> – активный</a:t>
            </a:r>
          </a:p>
          <a:p>
            <a:r>
              <a:rPr lang="ru-RU" sz="2800" b="1" i="1">
                <a:solidFill>
                  <a:srgbClr val="FF0000"/>
                </a:solidFill>
                <a:latin typeface="Calibri" pitchFamily="34" charset="0"/>
              </a:rPr>
              <a:t>Н</a:t>
            </a:r>
            <a:r>
              <a:rPr lang="ru-RU" sz="2800" b="1" i="1">
                <a:solidFill>
                  <a:srgbClr val="0070C0"/>
                </a:solidFill>
                <a:latin typeface="Calibri" pitchFamily="34" charset="0"/>
              </a:rPr>
              <a:t> – несгибаемой воли</a:t>
            </a:r>
          </a:p>
          <a:p>
            <a:endParaRPr lang="ru-RU" sz="2800">
              <a:latin typeface="Calibri" pitchFamily="34" charset="0"/>
            </a:endParaRPr>
          </a:p>
        </p:txBody>
      </p:sp>
      <p:pic>
        <p:nvPicPr>
          <p:cNvPr id="28676" name="Рисунок 5" descr="17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000" y="1968500"/>
            <a:ext cx="6337300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i="1" smtClean="0">
                <a:solidFill>
                  <a:srgbClr val="002060"/>
                </a:solidFill>
                <a:latin typeface="Georgia" pitchFamily="18" charset="0"/>
              </a:rPr>
              <a:t>Игра «ИМЯ»</a:t>
            </a:r>
            <a:br>
              <a:rPr lang="ru-RU" b="1" i="1" smtClean="0">
                <a:solidFill>
                  <a:srgbClr val="002060"/>
                </a:solidFill>
                <a:latin typeface="Georgia" pitchFamily="18" charset="0"/>
              </a:rPr>
            </a:br>
            <a:endParaRPr lang="ru-RU" smtClean="0"/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6540500" y="1574800"/>
            <a:ext cx="5395913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rgbClr val="FF0000"/>
                </a:solidFill>
                <a:latin typeface="Calibri" pitchFamily="34" charset="0"/>
              </a:rPr>
              <a:t>АЙГУЛЬ</a:t>
            </a:r>
            <a:endParaRPr lang="ru-RU" sz="4000" i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ru-RU" sz="2400" b="1" i="1">
                <a:solidFill>
                  <a:srgbClr val="FF0000"/>
                </a:solidFill>
                <a:latin typeface="Calibri" pitchFamily="34" charset="0"/>
              </a:rPr>
              <a:t>А</a:t>
            </a:r>
            <a:r>
              <a:rPr lang="ru-RU" sz="2400" b="1" i="1">
                <a:latin typeface="Calibri" pitchFamily="34" charset="0"/>
              </a:rPr>
              <a:t> </a:t>
            </a:r>
            <a:r>
              <a:rPr lang="ru-RU" sz="2400" b="1" i="1">
                <a:solidFill>
                  <a:srgbClr val="0070C0"/>
                </a:solidFill>
                <a:latin typeface="Calibri" pitchFamily="34" charset="0"/>
              </a:rPr>
              <a:t>–</a:t>
            </a:r>
            <a:r>
              <a:rPr lang="ru-RU" sz="2400" b="1" i="1">
                <a:latin typeface="Calibri" pitchFamily="34" charset="0"/>
              </a:rPr>
              <a:t> </a:t>
            </a:r>
            <a:r>
              <a:rPr lang="ru-RU" sz="2400" b="1" i="1">
                <a:solidFill>
                  <a:srgbClr val="0070C0"/>
                </a:solidFill>
                <a:latin typeface="Calibri" pitchFamily="34" charset="0"/>
              </a:rPr>
              <a:t>активная</a:t>
            </a:r>
          </a:p>
          <a:p>
            <a:r>
              <a:rPr lang="ru-RU" sz="2400" b="1" i="1">
                <a:solidFill>
                  <a:srgbClr val="FF0000"/>
                </a:solidFill>
                <a:latin typeface="Calibri" pitchFamily="34" charset="0"/>
              </a:rPr>
              <a:t>Й </a:t>
            </a:r>
            <a:r>
              <a:rPr lang="ru-RU" sz="2400" b="1" i="1">
                <a:solidFill>
                  <a:srgbClr val="0070C0"/>
                </a:solidFill>
                <a:latin typeface="Calibri" pitchFamily="34" charset="0"/>
              </a:rPr>
              <a:t>– интуитивная</a:t>
            </a:r>
          </a:p>
          <a:p>
            <a:r>
              <a:rPr lang="ru-RU" sz="2400" b="1" i="1">
                <a:solidFill>
                  <a:srgbClr val="FF0000"/>
                </a:solidFill>
                <a:latin typeface="Calibri" pitchFamily="34" charset="0"/>
              </a:rPr>
              <a:t>Г</a:t>
            </a:r>
            <a:r>
              <a:rPr lang="ru-RU" sz="2400" b="1" i="1">
                <a:solidFill>
                  <a:srgbClr val="0070C0"/>
                </a:solidFill>
                <a:latin typeface="Calibri" pitchFamily="34" charset="0"/>
              </a:rPr>
              <a:t> – гордая</a:t>
            </a:r>
          </a:p>
          <a:p>
            <a:r>
              <a:rPr lang="ru-RU" sz="2400" b="1" i="1">
                <a:solidFill>
                  <a:srgbClr val="FF0000"/>
                </a:solidFill>
                <a:latin typeface="Calibri" pitchFamily="34" charset="0"/>
              </a:rPr>
              <a:t>У</a:t>
            </a:r>
            <a:r>
              <a:rPr lang="ru-RU" sz="2400" b="1" i="1">
                <a:solidFill>
                  <a:srgbClr val="0070C0"/>
                </a:solidFill>
                <a:latin typeface="Calibri" pitchFamily="34" charset="0"/>
              </a:rPr>
              <a:t> – умная, уверенная, уважительная</a:t>
            </a:r>
          </a:p>
          <a:p>
            <a:r>
              <a:rPr lang="ru-RU" sz="2400" b="1" i="1">
                <a:solidFill>
                  <a:srgbClr val="FF0000"/>
                </a:solidFill>
                <a:latin typeface="Calibri" pitchFamily="34" charset="0"/>
              </a:rPr>
              <a:t>Л</a:t>
            </a:r>
            <a:r>
              <a:rPr lang="ru-RU" sz="2400" b="1" i="1">
                <a:solidFill>
                  <a:srgbClr val="0070C0"/>
                </a:solidFill>
                <a:latin typeface="Calibri" pitchFamily="34" charset="0"/>
              </a:rPr>
              <a:t> – любящая</a:t>
            </a:r>
          </a:p>
          <a:p>
            <a:r>
              <a:rPr lang="ru-RU" sz="2400" b="1" i="1">
                <a:solidFill>
                  <a:srgbClr val="FF0000"/>
                </a:solidFill>
                <a:latin typeface="Calibri" pitchFamily="34" charset="0"/>
              </a:rPr>
              <a:t>Ь</a:t>
            </a:r>
            <a:r>
              <a:rPr lang="ru-RU" sz="2400" b="1" i="1">
                <a:solidFill>
                  <a:srgbClr val="0070C0"/>
                </a:solidFill>
                <a:latin typeface="Calibri" pitchFamily="34" charset="0"/>
              </a:rPr>
              <a:t> – мягкая</a:t>
            </a:r>
          </a:p>
          <a:p>
            <a:endParaRPr lang="ru-RU" sz="2400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29700" name="Рисунок 4" descr="1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55713"/>
            <a:ext cx="65897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i="1" smtClean="0">
                <a:solidFill>
                  <a:srgbClr val="002060"/>
                </a:solidFill>
                <a:latin typeface="Georgia" pitchFamily="18" charset="0"/>
              </a:rPr>
              <a:t>Игра «ИМЯ»</a:t>
            </a:r>
            <a:br>
              <a:rPr lang="ru-RU" b="1" i="1" smtClean="0">
                <a:solidFill>
                  <a:srgbClr val="002060"/>
                </a:solidFill>
                <a:latin typeface="Georgia" pitchFamily="18" charset="0"/>
              </a:rPr>
            </a:br>
            <a:endParaRPr lang="ru-RU" smtClean="0"/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4803775" y="2165350"/>
            <a:ext cx="6977063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rgbClr val="FF0000"/>
                </a:solidFill>
              </a:rPr>
              <a:t>София</a:t>
            </a:r>
          </a:p>
          <a:p>
            <a:endParaRPr lang="ru-RU" b="1" i="1">
              <a:solidFill>
                <a:srgbClr val="FF0000"/>
              </a:solidFill>
            </a:endParaRPr>
          </a:p>
          <a:p>
            <a:r>
              <a:rPr lang="ru-RU" sz="2400" b="1" i="1">
                <a:solidFill>
                  <a:srgbClr val="FF0000"/>
                </a:solidFill>
              </a:rPr>
              <a:t>С</a:t>
            </a:r>
            <a:r>
              <a:rPr lang="ru-RU" sz="2400" b="1" i="1">
                <a:solidFill>
                  <a:srgbClr val="0070C0"/>
                </a:solidFill>
              </a:rPr>
              <a:t> – смелость, совестливость</a:t>
            </a:r>
          </a:p>
          <a:p>
            <a:r>
              <a:rPr lang="ru-RU" sz="2400" b="1" i="1">
                <a:solidFill>
                  <a:srgbClr val="FF0000"/>
                </a:solidFill>
              </a:rPr>
              <a:t>О</a:t>
            </a:r>
            <a:r>
              <a:rPr lang="ru-RU" sz="2400" b="1" i="1">
                <a:solidFill>
                  <a:srgbClr val="0070C0"/>
                </a:solidFill>
              </a:rPr>
              <a:t> – отвага, ответственность</a:t>
            </a:r>
          </a:p>
          <a:p>
            <a:r>
              <a:rPr lang="ru-RU" sz="2400" b="1" i="1">
                <a:solidFill>
                  <a:srgbClr val="FF0000"/>
                </a:solidFill>
              </a:rPr>
              <a:t>Ф</a:t>
            </a:r>
            <a:r>
              <a:rPr lang="ru-RU" sz="2400" b="1" i="1">
                <a:solidFill>
                  <a:srgbClr val="0070C0"/>
                </a:solidFill>
              </a:rPr>
              <a:t> – фокус на положительном</a:t>
            </a:r>
          </a:p>
          <a:p>
            <a:r>
              <a:rPr lang="ru-RU" sz="2400" b="1" i="1">
                <a:solidFill>
                  <a:srgbClr val="FF0000"/>
                </a:solidFill>
              </a:rPr>
              <a:t>И</a:t>
            </a:r>
            <a:r>
              <a:rPr lang="ru-RU" sz="2400" b="1" i="1">
                <a:solidFill>
                  <a:srgbClr val="0070C0"/>
                </a:solidFill>
              </a:rPr>
              <a:t> – интерес к жизни</a:t>
            </a:r>
          </a:p>
          <a:p>
            <a:r>
              <a:rPr lang="ru-RU" sz="2400" b="1" i="1">
                <a:solidFill>
                  <a:srgbClr val="FF0000"/>
                </a:solidFill>
              </a:rPr>
              <a:t>Я</a:t>
            </a:r>
            <a:r>
              <a:rPr lang="ru-RU" sz="2400" b="1" i="1">
                <a:solidFill>
                  <a:srgbClr val="0070C0"/>
                </a:solidFill>
              </a:rPr>
              <a:t> – ясность ума</a:t>
            </a:r>
          </a:p>
          <a:p>
            <a:endParaRPr lang="ru-RU" sz="2400">
              <a:latin typeface="Calibri" pitchFamily="34" charset="0"/>
            </a:endParaRPr>
          </a:p>
        </p:txBody>
      </p:sp>
      <p:pic>
        <p:nvPicPr>
          <p:cNvPr id="30724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650" y="2482850"/>
            <a:ext cx="3932238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975" y="461963"/>
            <a:ext cx="10952163" cy="20701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Georgia" panose="02040502050405020303" pitchFamily="18" charset="0"/>
              </a:rPr>
              <a:t>При всех изменениях, произошедших в жизни </a:t>
            </a:r>
            <a:r>
              <a:rPr lang="ru-RU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ребёнка в связи с началом обучения в школе, </a:t>
            </a:r>
            <a:r>
              <a:rPr lang="ru-RU" sz="3600" b="1" dirty="0">
                <a:solidFill>
                  <a:srgbClr val="C00000"/>
                </a:solidFill>
                <a:latin typeface="Georgia" panose="02040502050405020303" pitchFamily="18" charset="0"/>
              </a:rPr>
              <a:t>родителям не стоит забывать: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226050" y="2127250"/>
            <a:ext cx="6623050" cy="4494213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Первоклассники остаются очень эмоциональными;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Обладают повышенной возбудимостью;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Быстро утомляются;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внимание неустойчиво;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Поведение зависит от внешней ситуации.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latin typeface="Georgia" panose="02040502050405020303" pitchFamily="18" charset="0"/>
                <a:cs typeface="+mn-cs"/>
              </a:rPr>
              <a:t>Если же мы с вами учтём новое положение детей, их возрастные особенности, применим немного изобретательности, то наши дети очень спокойно преодолеют период адаптации детей к школе.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4100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563" y="2344738"/>
            <a:ext cx="4953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7030A0"/>
                </a:solidFill>
                <a:latin typeface="Georgia" pitchFamily="18" charset="0"/>
              </a:rPr>
              <a:t>Найдем смыслы в значимых словах</a:t>
            </a:r>
            <a:br>
              <a:rPr lang="ru-RU" smtClean="0">
                <a:solidFill>
                  <a:srgbClr val="7030A0"/>
                </a:solidFill>
                <a:latin typeface="Georgia" pitchFamily="18" charset="0"/>
              </a:rPr>
            </a:br>
            <a:endParaRPr lang="ru-RU" smtClean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5553075" y="2184400"/>
            <a:ext cx="6199188" cy="400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0000"/>
                </a:solidFill>
                <a:latin typeface="Calibri" pitchFamily="34" charset="0"/>
              </a:rPr>
              <a:t>ШКОЛА</a:t>
            </a:r>
          </a:p>
          <a:p>
            <a:endParaRPr lang="ru-RU" b="1">
              <a:latin typeface="Calibri" pitchFamily="34" charset="0"/>
            </a:endParaRPr>
          </a:p>
          <a:p>
            <a:r>
              <a:rPr lang="ru-RU" sz="3200" b="1">
                <a:latin typeface="Calibri" pitchFamily="34" charset="0"/>
              </a:rPr>
              <a:t>	</a:t>
            </a:r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Ш</a:t>
            </a:r>
            <a:r>
              <a:rPr lang="ru-RU" sz="3200" b="1">
                <a:latin typeface="Calibri" pitchFamily="34" charset="0"/>
              </a:rPr>
              <a:t> – шаг в будущее</a:t>
            </a:r>
            <a:endParaRPr lang="ru-RU" sz="3200">
              <a:latin typeface="Calibri" pitchFamily="34" charset="0"/>
            </a:endParaRPr>
          </a:p>
          <a:p>
            <a:r>
              <a:rPr lang="ru-RU" sz="3200" b="1">
                <a:latin typeface="Calibri" pitchFamily="34" charset="0"/>
              </a:rPr>
              <a:t>	</a:t>
            </a:r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К</a:t>
            </a:r>
            <a:r>
              <a:rPr lang="ru-RU" sz="3200" b="1">
                <a:latin typeface="Calibri" pitchFamily="34" charset="0"/>
              </a:rPr>
              <a:t> – культура </a:t>
            </a:r>
            <a:endParaRPr lang="ru-RU" sz="3200">
              <a:latin typeface="Calibri" pitchFamily="34" charset="0"/>
            </a:endParaRPr>
          </a:p>
          <a:p>
            <a:r>
              <a:rPr lang="ru-RU" sz="3200" b="1">
                <a:latin typeface="Calibri" pitchFamily="34" charset="0"/>
              </a:rPr>
              <a:t>	</a:t>
            </a:r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О</a:t>
            </a:r>
            <a:r>
              <a:rPr lang="ru-RU" sz="3200" b="1">
                <a:latin typeface="Calibri" pitchFamily="34" charset="0"/>
              </a:rPr>
              <a:t> – открытия</a:t>
            </a:r>
            <a:endParaRPr lang="ru-RU" sz="3200">
              <a:latin typeface="Calibri" pitchFamily="34" charset="0"/>
            </a:endParaRPr>
          </a:p>
          <a:p>
            <a:r>
              <a:rPr lang="ru-RU" sz="3200" b="1">
                <a:latin typeface="Calibri" pitchFamily="34" charset="0"/>
              </a:rPr>
              <a:t>	</a:t>
            </a:r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Л</a:t>
            </a:r>
            <a:r>
              <a:rPr lang="ru-RU" sz="3200" b="1">
                <a:latin typeface="Calibri" pitchFamily="34" charset="0"/>
              </a:rPr>
              <a:t> – любознательность</a:t>
            </a:r>
            <a:endParaRPr lang="ru-RU" sz="3200">
              <a:latin typeface="Calibri" pitchFamily="34" charset="0"/>
            </a:endParaRPr>
          </a:p>
          <a:p>
            <a:r>
              <a:rPr lang="ru-RU" sz="3200" b="1">
                <a:latin typeface="Calibri" pitchFamily="34" charset="0"/>
              </a:rPr>
              <a:t>	</a:t>
            </a:r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А</a:t>
            </a:r>
            <a:r>
              <a:rPr lang="ru-RU" sz="3200" b="1">
                <a:latin typeface="Calibri" pitchFamily="34" charset="0"/>
              </a:rPr>
              <a:t> – активность</a:t>
            </a:r>
            <a:endParaRPr lang="ru-RU" sz="3200">
              <a:latin typeface="Calibri" pitchFamily="34" charset="0"/>
            </a:endParaRPr>
          </a:p>
          <a:p>
            <a:endParaRPr lang="ru-RU" sz="3200">
              <a:latin typeface="Calibri" pitchFamily="34" charset="0"/>
            </a:endParaRPr>
          </a:p>
        </p:txBody>
      </p:sp>
      <p:pic>
        <p:nvPicPr>
          <p:cNvPr id="31748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738" y="3014663"/>
            <a:ext cx="5241925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7030A0"/>
                </a:solidFill>
                <a:latin typeface="Georgia" pitchFamily="18" charset="0"/>
              </a:rPr>
              <a:t>Найдем смыслы в значимых словах</a:t>
            </a:r>
            <a:br>
              <a:rPr lang="ru-RU" smtClean="0">
                <a:solidFill>
                  <a:srgbClr val="7030A0"/>
                </a:solidFill>
                <a:latin typeface="Georgia" pitchFamily="18" charset="0"/>
              </a:rPr>
            </a:br>
            <a:endParaRPr lang="ru-RU" smtClean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5553075" y="2184400"/>
            <a:ext cx="6199188" cy="400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0000"/>
                </a:solidFill>
                <a:latin typeface="Calibri" pitchFamily="34" charset="0"/>
              </a:rPr>
              <a:t>КЛАСС</a:t>
            </a:r>
          </a:p>
          <a:p>
            <a:endParaRPr lang="ru-RU" b="1">
              <a:latin typeface="Calibri" pitchFamily="34" charset="0"/>
            </a:endParaRPr>
          </a:p>
          <a:p>
            <a:r>
              <a:rPr lang="ru-RU" sz="3200" b="1">
                <a:latin typeface="Calibri" pitchFamily="34" charset="0"/>
              </a:rPr>
              <a:t>	</a:t>
            </a:r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К </a:t>
            </a:r>
            <a:r>
              <a:rPr lang="ru-RU" sz="3200" b="1">
                <a:latin typeface="Calibri" pitchFamily="34" charset="0"/>
              </a:rPr>
              <a:t>– книги</a:t>
            </a:r>
            <a:endParaRPr lang="ru-RU" sz="3200">
              <a:latin typeface="Calibri" pitchFamily="34" charset="0"/>
            </a:endParaRPr>
          </a:p>
          <a:p>
            <a:r>
              <a:rPr lang="ru-RU" sz="3200" b="1">
                <a:latin typeface="Calibri" pitchFamily="34" charset="0"/>
              </a:rPr>
              <a:t>	</a:t>
            </a:r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Л </a:t>
            </a:r>
            <a:r>
              <a:rPr lang="ru-RU" sz="3200" b="1">
                <a:latin typeface="Calibri" pitchFamily="34" charset="0"/>
              </a:rPr>
              <a:t>– линейка </a:t>
            </a:r>
            <a:endParaRPr lang="ru-RU" sz="3200">
              <a:latin typeface="Calibri" pitchFamily="34" charset="0"/>
            </a:endParaRPr>
          </a:p>
          <a:p>
            <a:r>
              <a:rPr lang="ru-RU" sz="3200" b="1">
                <a:latin typeface="Calibri" pitchFamily="34" charset="0"/>
              </a:rPr>
              <a:t>	</a:t>
            </a:r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А</a:t>
            </a:r>
            <a:r>
              <a:rPr lang="ru-RU" sz="3200" b="1">
                <a:latin typeface="Calibri" pitchFamily="34" charset="0"/>
              </a:rPr>
              <a:t> – алфавит</a:t>
            </a:r>
          </a:p>
          <a:p>
            <a:r>
              <a:rPr lang="ru-RU" sz="3200" b="1">
                <a:latin typeface="Calibri" pitchFamily="34" charset="0"/>
              </a:rPr>
              <a:t>	</a:t>
            </a:r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С</a:t>
            </a:r>
            <a:r>
              <a:rPr lang="ru-RU" sz="3200" b="1">
                <a:latin typeface="Calibri" pitchFamily="34" charset="0"/>
              </a:rPr>
              <a:t> – слова</a:t>
            </a:r>
            <a:endParaRPr lang="ru-RU" sz="3200">
              <a:latin typeface="Calibri" pitchFamily="34" charset="0"/>
            </a:endParaRPr>
          </a:p>
          <a:p>
            <a:r>
              <a:rPr lang="ru-RU" sz="3200" b="1">
                <a:latin typeface="Calibri" pitchFamily="34" charset="0"/>
              </a:rPr>
              <a:t>	</a:t>
            </a:r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С</a:t>
            </a:r>
            <a:r>
              <a:rPr lang="ru-RU" sz="3200" b="1">
                <a:latin typeface="Calibri" pitchFamily="34" charset="0"/>
              </a:rPr>
              <a:t> – события</a:t>
            </a:r>
            <a:endParaRPr lang="ru-RU" sz="3200">
              <a:latin typeface="Calibri" pitchFamily="34" charset="0"/>
            </a:endParaRPr>
          </a:p>
          <a:p>
            <a:endParaRPr lang="ru-RU" sz="3200">
              <a:latin typeface="Calibri" pitchFamily="34" charset="0"/>
            </a:endParaRPr>
          </a:p>
        </p:txBody>
      </p:sp>
      <p:pic>
        <p:nvPicPr>
          <p:cNvPr id="32772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466975"/>
            <a:ext cx="5934075" cy="356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775" y="144463"/>
            <a:ext cx="11710988" cy="13049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преимуществах обучения в рамках реформы среднего образования в Республике Казахстан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/>
              <a:t/>
            </a:r>
            <a:br>
              <a:rPr lang="ru-RU" b="1" dirty="0"/>
            </a:br>
            <a:endParaRPr lang="ru-RU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775" y="1449388"/>
            <a:ext cx="11710988" cy="646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Реформа проводится с учетом наиболее передового мирового опыта при сохранении традиций национальной казахской народной педагогики.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направления: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дети начинают обучение в 6 лет.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обучение в 6-летнем возрасте, школьники получают необходимые им знания в период наиболее активного развития мозга: именно в период с 5 до 6 лет дети легче всего усваивают новую информацию и быстрее всего вырабатывают новые навыки. И в тоже время их адаптационные возможности уже достаточно развиты, чтобы принять и усвоить новое расписание, новые правила поведения и общения.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период обучения в средней школе длится 12 лет.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концепция доказала свою состоятельность во многих развитых странах мира, включая США, Канаду, Германию, Францию и многие другие.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12-летнее обучение позволяет вместить в школьную программу все необходимые сегодня предметы и дисциплины, не создавая физически невыполнимую нагрузку для наших детей.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775" y="147638"/>
            <a:ext cx="11730038" cy="1169987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преимуществах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преподавания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школах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 на 3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языках (</a:t>
            </a:r>
            <a:r>
              <a:rPr 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трехъязычия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/>
              <a:t/>
            </a:r>
            <a:br>
              <a:rPr lang="ru-RU" b="1" dirty="0"/>
            </a:br>
            <a:endParaRPr lang="ru-RU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775" y="1317625"/>
            <a:ext cx="11960225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Внедрение новой методики преподавания казахского языка, укрепление статуса казахского языка дает возможность создать единое поле духовной сплоченности, взаимопонимания и взаимоуважения у представителей всех народов и национальностей, населяющих нашу страну. Казахский народ всегда был интегратором; он и в будущем должен оставаться ядром, консолидирующим общество Казахстана. Знание казахского языка каждым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казахстанцем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укрепит основы государственности, придаст новый импульс формированию общенационального согласия с учетом исторически сложившихся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полиэтничности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поликонфессиональности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русского языка является важнейшим фактором консолидации народа Казахстана. Русский язык – второй по числу носителей: это родной язык для русского населения Казахстана (около 24% всех жителей страны), а также для большинства европейских народов Казахстана.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Реалии жизни в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XXI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веке таковы (именно английский язык является самым распространенным во всем мире), что для любого человека, стремящегося к профессиональному успеху, самосовершенствованию и самореализации, знание английского языка становится необходимым условием доступа к новейшим данным во многих сферах деятельности – в IT-технологиях,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приборо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 машиностроении, биомедицине, кибернетике и других. Знание английского языка открывает пути и в профессии, и в жизни – можно путешествовать, делая для себя множество культурных открытий, расширяя свой кругозор, наполняясь приятными, незабываемыми впечатлениями.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088" y="365125"/>
            <a:ext cx="11791950" cy="168433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5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За парту садятся ваши дети. Но учиться нужно и вам, уважаемые родители! 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Найти ответы на многие непростые вопросы воспитательного процесса вы сможете в книге «Семейное воспитание: как стать хорошим родителем», разработанной Институтом Семейного Воспитания из Астаны и изданной на двух языках: казахском и русском.</a:t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.ife.kz</a:t>
            </a:r>
            <a:endParaRPr lang="ru-RU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C:\Users\Николай\Desktop\Облож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888" y="2265363"/>
            <a:ext cx="3024187" cy="4202112"/>
          </a:xfrm>
          <a:prstGeom prst="rect">
            <a:avLst/>
          </a:prstGeom>
          <a:ln w="9525">
            <a:solidFill>
              <a:schemeClr val="accent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3783013" y="2243138"/>
            <a:ext cx="8201025" cy="4246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книге представлен материал, который позволит</a:t>
            </a: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вам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самостоятельно оценить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уровень своей педагогической культуры;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понять,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какими качествами, знаниями, навыками должны обладать хороший папа и хорошая мама;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узнать,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 правильно формулировать требования к ребенку;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научиться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позитивно урегулировать конфликты и делать так, чтобы в конечном счете выиграли все;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понять,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как уберечь от соперничества братьев и сестер;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освоить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правила эффективного общения с детьми; понять, как правильно хвалить ребенка и какими могут быть наказания.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Хороший родитель обязательно прилагает усилия, чтобы совершенствовать свои педагогические навыки, поскольку он уважает одно из священных прав человека, рождающего в мире, - право на правильное и доброе воспитание</a:t>
            </a:r>
            <a:r>
              <a:rPr lang="ru-RU" b="1" i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2200" y="250825"/>
            <a:ext cx="10515600" cy="1806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Уважаемые родители! </a:t>
            </a:r>
            <a:r>
              <a:rPr lang="ru-RU" dirty="0" smtClean="0">
                <a:solidFill>
                  <a:srgbClr val="7030A0"/>
                </a:solidFill>
                <a:latin typeface="Georgia" panose="02040502050405020303" pitchFamily="18" charset="0"/>
              </a:rPr>
              <a:t>Желаем вам и вашим первоклассникам  успехов </a:t>
            </a:r>
            <a:r>
              <a:rPr lang="ru-RU" smtClean="0">
                <a:solidFill>
                  <a:srgbClr val="7030A0"/>
                </a:solidFill>
                <a:latin typeface="Georgia" panose="02040502050405020303" pitchFamily="18" charset="0"/>
              </a:rPr>
              <a:t>во всем!</a:t>
            </a:r>
            <a:r>
              <a:rPr lang="ru-RU" dirty="0" smtClean="0">
                <a:solidFill>
                  <a:srgbClr val="7030A0"/>
                </a:solidFill>
                <a:latin typeface="Georgia" panose="02040502050405020303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Будьте счастливы!</a:t>
            </a:r>
            <a:b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endParaRPr lang="ru-RU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5599113" y="2057400"/>
            <a:ext cx="6278562" cy="4800600"/>
          </a:xfrm>
          <a:prstGeom prst="rect">
            <a:avLst/>
          </a:prstGeom>
          <a:gradFill>
            <a:gsLst>
              <a:gs pos="0">
                <a:schemeClr val="accent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Семья – это счастье, любовь и удача,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Семья – это летом поездки на дачу.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Семья – это праздник, семейные даты,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Подарки, покупки, приятные траты.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Рождение детей, первый шаг, первый лепет,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Мечты о хорошем, волнение и трепет.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Семья – это труд, друг о друге забота,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Семья – это много домашней работы.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Семья – это важно! Семья – это сложно!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Но счастливо жить одному невозможно!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Всегда будьте вместе, любовь берегите,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Обиды и ссоры подальше гоните,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Хочу, чтоб про вас говорили друзья: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Какая хорошая Ваша семья!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36868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281238"/>
            <a:ext cx="4456112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Дорогие родители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! Наша конференция подошла к завершению, но Институт Семейного Воспитания не прощается с Вами, а предлагает Вам очень внимательно прочитать памятку, где Вы найдете наш сайт 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www.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ife.kz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    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Выйдя на сайт  Вам  будет предложена программа по обучению родителей первоклассников. Обучаясь, Вы узнаете, что делать если: «Мой ребенок не слышит меня и игнорирует просьбы». «Мой ребенок испытывает страхи». «Мой ребенок эгоист». «Мой ребенок дерзит и пререкается». «Мой ребенок лжет и жульничает». Как поступать если: Ваш ребенок невнимательный и слишком подвижный. Если ребенок конфликтный. Если ребенок закатывает истерики. Этих </a:t>
            </a: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ЕСЛИ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можно перечислять бесконечно. Чтобы получить на эти и другие вопросы  ответы, надо обязательно 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УЧИТЬСЯ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r>
              <a:rPr lang="ru-RU" sz="2400" b="1" i="1" dirty="0" smtClean="0">
                <a:solidFill>
                  <a:srgbClr val="002060"/>
                </a:solidFill>
                <a:latin typeface="Arial Black" pitchFamily="34" charset="0"/>
              </a:rPr>
              <a:t> И тогда Вы  получите исчерпывающие ответы на </a:t>
            </a:r>
            <a:r>
              <a:rPr lang="ru-RU" sz="2400" b="1" i="1" dirty="0" smtClean="0">
                <a:solidFill>
                  <a:srgbClr val="002060"/>
                </a:solidFill>
                <a:latin typeface="Arial Black" pitchFamily="34" charset="0"/>
              </a:rPr>
              <a:t>волнующие </a:t>
            </a:r>
            <a:r>
              <a:rPr lang="ru-RU" sz="2400" b="1" i="1" dirty="0" smtClean="0">
                <a:solidFill>
                  <a:srgbClr val="002060"/>
                </a:solidFill>
                <a:latin typeface="Arial Black" pitchFamily="34" charset="0"/>
              </a:rPr>
              <a:t>Вас вопросы.</a:t>
            </a:r>
            <a:r>
              <a:rPr lang="ru-RU" sz="2400" dirty="0" smtClean="0">
                <a:latin typeface="Arial Black" pitchFamily="34" charset="0"/>
              </a:rPr>
              <a:t/>
            </a:r>
            <a:br>
              <a:rPr lang="ru-RU" sz="2400" dirty="0" smtClean="0">
                <a:latin typeface="Arial Black" pitchFamily="34" charset="0"/>
              </a:rPr>
            </a:br>
            <a:endParaRPr lang="ru-RU" sz="2400" dirty="0" smtClean="0">
              <a:latin typeface="Arial Black" pitchFamily="34" charset="0"/>
            </a:endParaRPr>
          </a:p>
        </p:txBody>
      </p:sp>
      <p:sp>
        <p:nvSpPr>
          <p:cNvPr id="37891" name="Rectangle 1"/>
          <p:cNvSpPr>
            <a:spLocks noChangeArrowheads="1"/>
          </p:cNvSpPr>
          <p:nvPr/>
        </p:nvSpPr>
        <p:spPr bwMode="auto">
          <a:xfrm>
            <a:off x="0" y="0"/>
            <a:ext cx="3190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400">
                <a:latin typeface="Times New Roman" pitchFamily="18" charset="0"/>
              </a:rPr>
              <a:t>.. </a:t>
            </a: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20700" y="279400"/>
            <a:ext cx="11453813" cy="1924050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Georgia" pitchFamily="18" charset="0"/>
              </a:rPr>
              <a:t>			</a:t>
            </a:r>
            <a:r>
              <a:rPr lang="ru-RU" b="1" smtClean="0">
                <a:solidFill>
                  <a:srgbClr val="C00000"/>
                </a:solidFill>
                <a:latin typeface="Georgia" pitchFamily="18" charset="0"/>
              </a:rPr>
              <a:t>ЗАКОН ТРЕХ «А»: </a:t>
            </a:r>
            <a:br>
              <a:rPr lang="ru-RU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3600" b="1" smtClean="0">
                <a:solidFill>
                  <a:srgbClr val="C00000"/>
                </a:solidFill>
                <a:latin typeface="Georgia" pitchFamily="18" charset="0"/>
              </a:rPr>
              <a:t>АДАПТАЦИЯ, АВТОРИТЕТ, АКТИВНОСТЬ</a:t>
            </a:r>
            <a:br>
              <a:rPr lang="ru-RU" sz="3600" b="1" smtClean="0">
                <a:solidFill>
                  <a:srgbClr val="C00000"/>
                </a:solidFill>
                <a:latin typeface="Georgia" pitchFamily="18" charset="0"/>
              </a:rPr>
            </a:br>
            <a:endParaRPr lang="ru-RU" sz="3600" b="1" smtClean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5123" name="Рисунок 2" descr="http://sch134.minsk.edu.by/sm_full.aspx?guid=66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089150"/>
            <a:ext cx="360997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43363" y="1963738"/>
            <a:ext cx="8148637" cy="4246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  <a:cs typeface="+mn-cs"/>
              </a:rPr>
              <a:t>АДАПТАЦИЯ РЕБЕНКА К ОБУЧЕНИЮ В ШКОЛЕ </a:t>
            </a:r>
            <a:r>
              <a:rPr lang="ru-RU" b="1" dirty="0">
                <a:solidFill>
                  <a:srgbClr val="7030A0"/>
                </a:solidFill>
                <a:latin typeface="+mn-lt"/>
                <a:cs typeface="+mn-cs"/>
              </a:rPr>
              <a:t>– задача родителей: оказать первокласснику моральную и эмоциональную  поддержку, помочь разобраться в непривычной обстановке; период адаптации к школе может продолжаться от 2 недель до полугода.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latin typeface="+mn-lt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АВТОРИТЕТ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– задача родителей: укрепление и развитие на новый уровень  авторитета родителей, формирование авторитета учителя, школы.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  <a:cs typeface="+mn-cs"/>
              </a:rPr>
              <a:t>АКТИВНОСТЬ </a:t>
            </a:r>
            <a:r>
              <a:rPr lang="ru-RU" b="1" dirty="0">
                <a:solidFill>
                  <a:srgbClr val="0070C0"/>
                </a:solidFill>
                <a:latin typeface="+mn-lt"/>
                <a:cs typeface="+mn-cs"/>
              </a:rPr>
              <a:t>– задача родителей: установить тесный контакт с педагогом, согласовать требования, чтобы ребенок не пострадал от разногласий, прислушаться к советам, предложить помощь в организации праздников и общих дел — любое участие взрослых в школьной жизни пойдет на пользу ребенку, и тогда сын или дочь будут иметь повод гордиться своими родителями.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70C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075" y="365125"/>
            <a:ext cx="11598275" cy="14922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АДАПТАЦИЯ </a:t>
            </a:r>
            <a:r>
              <a:rPr lang="ru-RU" sz="3600" b="1" dirty="0">
                <a:solidFill>
                  <a:srgbClr val="7030A0"/>
                </a:solidFill>
                <a:latin typeface="Georgia" panose="02040502050405020303" pitchFamily="18" charset="0"/>
              </a:rPr>
              <a:t>РЕБЕНКА </a:t>
            </a:r>
            <a:r>
              <a:rPr lang="ru-RU" sz="3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К </a:t>
            </a:r>
            <a:r>
              <a:rPr lang="ru-RU" sz="3600" b="1" dirty="0">
                <a:solidFill>
                  <a:srgbClr val="7030A0"/>
                </a:solidFill>
                <a:latin typeface="Georgia" panose="02040502050405020303" pitchFamily="18" charset="0"/>
              </a:rPr>
              <a:t>ОБУЧЕНИЮ В </a:t>
            </a:r>
            <a:r>
              <a:rPr lang="ru-RU" sz="3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ШКОЛЕ</a:t>
            </a:r>
            <a:r>
              <a:rPr lang="ru-RU" sz="3600" b="1" dirty="0">
                <a:solidFill>
                  <a:srgbClr val="7030A0"/>
                </a:solidFill>
                <a:latin typeface="Georgia" panose="02040502050405020303" pitchFamily="18" charset="0"/>
              </a:rPr>
              <a:t/>
            </a:r>
            <a:br>
              <a:rPr lang="ru-RU" sz="3600" b="1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			</a:t>
            </a:r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Советы </a:t>
            </a:r>
            <a:r>
              <a:rPr lang="ru-RU" b="1" i="1" dirty="0">
                <a:solidFill>
                  <a:srgbClr val="C00000"/>
                </a:solidFill>
                <a:latin typeface="Georgia" panose="02040502050405020303" pitchFamily="18" charset="0"/>
              </a:rPr>
              <a:t>родителям</a:t>
            </a:r>
            <a:br>
              <a:rPr lang="ru-RU" b="1" i="1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endParaRPr lang="ru-RU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3188" y="1335088"/>
            <a:ext cx="8204200" cy="5692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C00000"/>
              </a:solidFill>
              <a:latin typeface="Georgia" panose="02040502050405020303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  <a:latin typeface="Georgia" panose="02040502050405020303" pitchFamily="18" charset="0"/>
                <a:cs typeface="+mn-cs"/>
              </a:rPr>
              <a:t>Совет первый:</a:t>
            </a:r>
            <a:r>
              <a:rPr lang="ru-RU" sz="4000" b="1" dirty="0">
                <a:solidFill>
                  <a:srgbClr val="7030A0"/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самое главное, что вам необходимо  дать своему ребенку — это ваше внимание.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  <a:cs typeface="+mn-cs"/>
              </a:rPr>
              <a:t>Будьте терпеливы: </a:t>
            </a:r>
            <a:r>
              <a:rPr lang="ru-RU" dirty="0">
                <a:latin typeface="+mn-lt"/>
                <a:cs typeface="+mn-cs"/>
              </a:rPr>
              <a:t>внимательно выслушивайте его рассказы о школе, задавайте уточняющие вопросы.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  <a:cs typeface="+mn-cs"/>
              </a:rPr>
              <a:t>Помните: </a:t>
            </a:r>
            <a:r>
              <a:rPr lang="ru-RU" dirty="0">
                <a:latin typeface="+mn-lt"/>
                <a:cs typeface="+mn-cs"/>
              </a:rPr>
              <a:t>то, что кажется вам не очень важным, для вашего сына или дочери может оказаться самым волнующим событием за весь день!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  <a:cs typeface="+mn-cs"/>
              </a:rPr>
              <a:t>Слушай своего ребенка внимательно: </a:t>
            </a:r>
            <a:r>
              <a:rPr lang="ru-RU" dirty="0">
                <a:latin typeface="+mn-lt"/>
                <a:cs typeface="+mn-cs"/>
              </a:rPr>
              <a:t>тогда сможете понять, в чем малышу нужна ваша помощь, о чем следует поговорить с учительницей, что реально происходит с ребенком после того, как вы прощаетесь с ним у дверей школы.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  <a:cs typeface="+mn-cs"/>
              </a:rPr>
              <a:t>Школьнику нужно внимание и мамы, и папы.</a:t>
            </a:r>
            <a:r>
              <a:rPr lang="ru-RU" dirty="0">
                <a:latin typeface="+mn-lt"/>
                <a:cs typeface="+mn-cs"/>
              </a:rPr>
              <a:t> Не забывайте выделять для него время, не обремененное домашними делами, просмотром телевизора или «общением» с компьютером.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  <a:cs typeface="+mn-cs"/>
              </a:rPr>
              <a:t>Помните, </a:t>
            </a:r>
            <a:r>
              <a:rPr lang="ru-RU" dirty="0">
                <a:latin typeface="+mn-lt"/>
                <a:cs typeface="+mn-cs"/>
              </a:rPr>
              <a:t>что ребёнок больше всего нуждается в нашей любви тогда, когда он её меньше всего её заслуживает (польский педагог, писатель </a:t>
            </a:r>
            <a:r>
              <a:rPr lang="ru-RU" dirty="0" err="1">
                <a:latin typeface="+mn-lt"/>
                <a:cs typeface="+mn-cs"/>
              </a:rPr>
              <a:t>Януш</a:t>
            </a:r>
            <a:r>
              <a:rPr lang="ru-RU" dirty="0">
                <a:latin typeface="+mn-lt"/>
                <a:cs typeface="+mn-cs"/>
              </a:rPr>
              <a:t> Корчак).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7030A0"/>
              </a:solidFill>
              <a:latin typeface="Georgia" panose="02040502050405020303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7030A0"/>
                </a:solidFill>
                <a:latin typeface="Georgia" panose="02040502050405020303" pitchFamily="18" charset="0"/>
                <a:cs typeface="+mn-cs"/>
              </a:rPr>
              <a:t>Если ребенок увидит ваш интерес к его делам и заботам, он обязательно почувствует вашу поддержку.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6148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650" y="2379663"/>
            <a:ext cx="3490913" cy="326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0663"/>
            <a:ext cx="11174413" cy="24399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Совет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второй: </a:t>
            </a:r>
            <a:r>
              <a:rPr lang="ru-RU" b="1" i="1" dirty="0">
                <a:solidFill>
                  <a:srgbClr val="7030A0"/>
                </a:solidFill>
                <a:latin typeface="Georgia" panose="02040502050405020303" pitchFamily="18" charset="0"/>
              </a:rPr>
              <a:t>поддержите в ребенке его стремление стать школьником, развивайте и поощряйте желание учиться. </a:t>
            </a:r>
            <a:r>
              <a:rPr lang="ru-RU" b="1" i="1" dirty="0">
                <a:solidFill>
                  <a:srgbClr val="7030A0"/>
                </a:solidFill>
              </a:rPr>
              <a:t/>
            </a:r>
            <a:br>
              <a:rPr lang="ru-RU" b="1" i="1" dirty="0">
                <a:solidFill>
                  <a:srgbClr val="7030A0"/>
                </a:solidFill>
              </a:rPr>
            </a:b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21113" y="2203450"/>
            <a:ext cx="8297862" cy="4894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Выражайте </a:t>
            </a:r>
            <a:r>
              <a:rPr lang="ru-RU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свою искреннюю заинтересованность в школьных делах и заботах вашего ребенка.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Отмечайте его успехи и не скупитесь на похвалу.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каждой его работе обязательно найдите, за что можно было бы его похвалить.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Помните: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похвала и эмоциональная поддержка («Молодец!», «Ты так хорошо справился!») способны заметно повысить интеллектуальные достижения ребенка.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7172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50" y="2660650"/>
            <a:ext cx="3992563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963" y="0"/>
            <a:ext cx="11472862" cy="13477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Georgia" panose="02040502050405020303" pitchFamily="18" charset="0"/>
              </a:rPr>
              <a:t/>
            </a:r>
            <a:br>
              <a:rPr lang="ru-RU" b="1" dirty="0" smtClean="0">
                <a:latin typeface="Georgia" panose="02040502050405020303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Совет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третий: </a:t>
            </a:r>
            <a:r>
              <a:rPr lang="ru-RU" b="1" i="1" dirty="0">
                <a:solidFill>
                  <a:srgbClr val="002060"/>
                </a:solidFill>
                <a:latin typeface="Georgia" panose="02040502050405020303" pitchFamily="18" charset="0"/>
              </a:rPr>
              <a:t>помогите ребенку войти в новый режим жизни.</a:t>
            </a:r>
            <a:br>
              <a:rPr lang="ru-RU" b="1" i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ru-RU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38625" y="1347788"/>
            <a:ext cx="7812088" cy="550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Обсудите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ребенком те правила и нормы, с которыми он встретился в школе. Объясните их необходимость и целесообразность.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Составьте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вместе с ребенком распорядок дня, следите за его соблюдением.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Распорядок дня в жизни первоклассника имеет важное значение. У ребенка появились новые обязанности, которые требуют от него большей собранности, дисциплинированности – распорядок дня помогает правильно сочетать труд и отдых, привыкать к новым условиям жизни.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Контролируйте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 выполнения ребенком домашних заданий (в первом классе - 1-1,5 часа, включая чтение), а также время сна (сон должен составлять не менее 9-10 часов в сутки для полноценного отдыха).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Помните: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распорядке дня необходимо чередовать малоподвижные виды деятельности с двигательной активностью, интеллектуальные и физические виды деятельности.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Проследите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тем, чтобы уменьшить количество (и отследить качество) просматриваемых телепрограмм и время игры на компьютере.</a:t>
            </a:r>
          </a:p>
        </p:txBody>
      </p:sp>
      <p:pic>
        <p:nvPicPr>
          <p:cNvPr id="8196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63" y="2886075"/>
            <a:ext cx="4208462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575" y="336550"/>
            <a:ext cx="11009313" cy="17621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Georgia" panose="02040502050405020303" pitchFamily="18" charset="0"/>
              </a:rPr>
              <a:t/>
            </a:r>
            <a:br>
              <a:rPr lang="ru-RU" b="1" dirty="0" smtClean="0">
                <a:latin typeface="Georgia" panose="02040502050405020303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Совет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четвертый</a:t>
            </a:r>
            <a:r>
              <a:rPr lang="ru-RU" b="1" i="1" dirty="0">
                <a:solidFill>
                  <a:srgbClr val="C00000"/>
                </a:solidFill>
                <a:latin typeface="Georgia" panose="02040502050405020303" pitchFamily="18" charset="0"/>
              </a:rPr>
              <a:t>: </a:t>
            </a:r>
            <a:r>
              <a:rPr lang="ru-RU" b="1" i="1" dirty="0">
                <a:solidFill>
                  <a:srgbClr val="002060"/>
                </a:solidFill>
                <a:latin typeface="Georgia" panose="02040502050405020303" pitchFamily="18" charset="0"/>
              </a:rPr>
              <a:t>умейте сохранять спокойствие по отношению к школьным заботам </a:t>
            </a:r>
            <a:r>
              <a:rPr lang="ru-RU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 трудностям ребенка</a:t>
            </a:r>
            <a:r>
              <a:rPr lang="ru-RU" b="1" i="1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91050" y="2098675"/>
            <a:ext cx="7600950" cy="4492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Ребенок пришел из школы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не торопитесь приставать к нему с вопросами, дайте ему расслабиться. Если видите, что он огорчен, лучше позже в спокойной беседе попытайтесь узнать о причинах его беспокойства. 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Помните:</a:t>
            </a:r>
            <a:r>
              <a:rPr 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ребёнка чего-то не уметь, что-то не знать – это нормальное положение вещей. На то он и ребёнок – этим нельзя попрекать. Упреки понижают самооценку ребенка, лишают его уверенности в себе.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Ребенок имеет право на ошибку.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Ваш ребенок пришел в школу, чтобы учиться. Когда человек учится, у него может что-то не сразу получаться, это естественно.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rgbClr val="C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Видя родителей спокойными и уверенными, ребенок почувствует, что бояться школы просто не нужно. </a:t>
            </a:r>
          </a:p>
        </p:txBody>
      </p:sp>
      <p:pic>
        <p:nvPicPr>
          <p:cNvPr id="9220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2724150"/>
            <a:ext cx="4024313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90200" cy="10779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Georgia" panose="02040502050405020303" pitchFamily="18" charset="0"/>
              </a:rPr>
              <a:t/>
            </a:r>
            <a:br>
              <a:rPr lang="ru-RU" b="1" dirty="0" smtClean="0">
                <a:latin typeface="Georgia" panose="02040502050405020303" pitchFamily="18" charset="0"/>
              </a:rPr>
            </a:br>
            <a:r>
              <a:rPr lang="ru-RU" b="1" dirty="0">
                <a:latin typeface="Georgia" panose="02040502050405020303" pitchFamily="18" charset="0"/>
              </a:rPr>
              <a:t/>
            </a:r>
            <a:br>
              <a:rPr lang="ru-RU" b="1" dirty="0">
                <a:latin typeface="Georgia" panose="02040502050405020303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Совет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пятый: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помогите ребенку установить отношения со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сверстниками 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и чувствовать себя уверенно.</a:t>
            </a:r>
            <a:br>
              <a:rPr lang="ru-RU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</a:br>
            <a:endParaRPr lang="ru-RU" b="1" i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243" name="Рисунок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188" y="2906713"/>
            <a:ext cx="4965700" cy="372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203825" y="1790700"/>
            <a:ext cx="6988175" cy="5078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Хвалите ребенка за общительность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радуйтесь вслух его новым школьным знакомствам.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Поговорите с ним о правилах общения со своими ровесниками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помогите стать вашему ребенку интересным другим.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 его новым играм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чтобы он мог показать их друзьям.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Пригласите одноклассников вашего ребенка к вам домой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— простое чаепитие, а маленький хозяин научится принимать гостей.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стоит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«подкупать» внимание школьных товарищей вашего ребенка дорогими игрушками и одеждой. Так ваш ребенок не научится быть нужным другим сам по себе. Ваш сын или дочь может столкнуться с завистью и неодобрением одноклассников.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1" i="1" dirty="0">
                <a:solidFill>
                  <a:srgbClr val="C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Уверенный в себе, общительный малыш адаптируется к любой ситуации быстрее и спокойнее.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1472</TotalTime>
  <Words>2749</Words>
  <Application>Microsoft Office PowerPoint</Application>
  <PresentationFormat>Произвольный</PresentationFormat>
  <Paragraphs>320</Paragraphs>
  <Slides>36</Slides>
  <Notes>35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1_Тема Office</vt:lpstr>
      <vt:lpstr> РЕСПУБЛИКАНСКАЯ РОДИТЕЛЬСКАЯ КОНФЕРЕНЦИЯ КАЗАХСТАНСКИЕ  РОДИТЕЛИ 21 ВЕКА НА ТЕМУ: « СТАНЬ ПРИМЕРОМ СВОЕМУ РЕБЕНКУ»  «Психолого- педагогическая помощь  родителям первоклассников»  </vt:lpstr>
      <vt:lpstr> Начальное обучение – это старт сознательной жизни в мир взрослых, и от его успешности зависит, кем станет ребенок и каким он станет. </vt:lpstr>
      <vt:lpstr>При всех изменениях, произошедших в жизни ребёнка в связи с началом обучения в школе, родителям не стоит забывать:  </vt:lpstr>
      <vt:lpstr>   ЗАКОН ТРЕХ «А»:  АДАПТАЦИЯ, АВТОРИТЕТ, АКТИВНОСТЬ </vt:lpstr>
      <vt:lpstr>АДАПТАЦИЯ РЕБЕНКА К ОБУЧЕНИЮ В ШКОЛЕ    Советы родителям </vt:lpstr>
      <vt:lpstr> Совет второй: поддержите в ребенке его стремление стать школьником, развивайте и поощряйте желание учиться.  </vt:lpstr>
      <vt:lpstr> Совет третий: помогите ребенку войти в новый режим жизни. </vt:lpstr>
      <vt:lpstr> Совет четвертый: умейте сохранять спокойствие по отношению к школьным заботам и трудностям ребенка. </vt:lpstr>
      <vt:lpstr>  Совет пятый: помогите ребенку установить отношения со сверстниками  и чувствовать себя уверенно. </vt:lpstr>
      <vt:lpstr> Совет шестой: умейте быть мудрым по отношению к школьным успехам своего ребенка </vt:lpstr>
      <vt:lpstr>Совет седьмой: старайтесь не перегружать вашего ребенка в первом полугодии первого класса. </vt:lpstr>
      <vt:lpstr>ЗАКОН ВТОРОГО «А»: АВТОРИТЕТ  АВТОРИТЕТ РОДИТЕЛЕЙ </vt:lpstr>
      <vt:lpstr>АВТОРИТЕТ УЧИТЕЛЯ Ваше положительное отношение к школе и учителям упростит ребенку период адаптации </vt:lpstr>
      <vt:lpstr>   ЗАКОН ТРЕТЬЕГО «А»: АКТИВНОСТЬ   АКТИВНОЕ СОТРУДНИЧЕСТВО СЕМЬИ И ШКОЛЫ  Четыре основных ошибки, которые могут быть допущены родителями: </vt:lpstr>
      <vt:lpstr>Ошибка вторая: эпизодический характер контактов </vt:lpstr>
      <vt:lpstr>Ошибка третья: разделение «сфер влияния»</vt:lpstr>
      <vt:lpstr>  Ошибка четвертая: система «руководящих указаний» как основа взаимодействия, тотальный контроль, неоправданное вмешательство в деятельность школы со стороны семьи </vt:lpstr>
      <vt:lpstr>Как понять, что процесс адаптации успешно пройден?  Признаки успешной адаптации:</vt:lpstr>
      <vt:lpstr>   ТРЕТИЙ, и самый важный признак того, что ребенок освоился в школьной среде, является его удовлетворенность межличностными отношениями с одноклассниками и учителем. </vt:lpstr>
      <vt:lpstr>   Чтобы ваш ребенок был уверенным в себе, имел адекватную самооценку, был смелым, инициативным, будьте внимательны к своей речи: проанализируйте, есть ли у вас негативные установки и удалите их из своего общения с ребенком.    </vt:lpstr>
      <vt:lpstr>НЕГАТИВНЫЕ РОДИТЕЛЬСКИЕ УСТАНОВКИ </vt:lpstr>
      <vt:lpstr>НЕГАТИВНЫЕ РОДИТЕЛЬСКИЕ УСТАНОВКИ </vt:lpstr>
      <vt:lpstr>     ПОМНИТЕ: Ребенок относится к себе так, как относятся к нему взрослые.  Негативные установки способны программировать поведение ребенка на годы вперед. Слова, сказанные родителями, часто впопыхах, не задумываясь, превращаются в директивы (команды к действию, поведению, мыслям)  и определяют дальнейшее развитие ребенка.  Найдите в своем арсенале слова любви и восхищения, адресованные вашему ребенку.        Вот ТРИДЦАТЬ способов сказать ребенку «Я тебя люблю».   </vt:lpstr>
      <vt:lpstr>  Рекомендации нейро-психофизиологов для родителей будущих первоклассников - мальчиков и девочек  </vt:lpstr>
      <vt:lpstr> Способствуйте повышению самооценки ребенка, чаще хвалите его, но так, чтобы он знал за что.  </vt:lpstr>
      <vt:lpstr>Эффективный способ создания положительной мотивации – игры. Они могут быть самыми разными. В том числе – «игра в слова». Лучше всего начинать игру с тех, слов, которые являются самыми важными. Например, с имени ребенка. </vt:lpstr>
      <vt:lpstr>Игра «ИМЯ» </vt:lpstr>
      <vt:lpstr>Игра «ИМЯ» </vt:lpstr>
      <vt:lpstr>Игра «ИМЯ» </vt:lpstr>
      <vt:lpstr>Найдем смыслы в значимых словах </vt:lpstr>
      <vt:lpstr>Найдем смыслы в значимых словах </vt:lpstr>
      <vt:lpstr>   О преимуществах обучения в рамках реформы среднего образования в Республике Казахстан   </vt:lpstr>
      <vt:lpstr>   О преимуществах преподавания в школах предметов на 3 языках (трехъязычия)   </vt:lpstr>
      <vt:lpstr>За парту садятся ваши дети. Но учиться нужно и вам, уважаемые родители!  Найти ответы на многие непростые вопросы воспитательного процесса вы сможете в книге «Семейное воспитание: как стать хорошим родителем», разработанной Институтом Семейного Воспитания из Астаны и изданной на двух языках: казахском и русском. www.ife.kz</vt:lpstr>
      <vt:lpstr> Уважаемые родители! Желаем вам и вашим первоклассникам  успехов во всем! Будьте счастливы! </vt:lpstr>
      <vt:lpstr>        Дорогие родители! Наша конференция подошла к завершению, но Институт Семейного Воспитания не прощается с Вами, а предлагает Вам очень внимательно прочитать памятку, где Вы найдете наш сайт www. ife.kz    Выйдя на сайт  Вам  будет предложена программа по обучению родителей первоклассников. Обучаясь, Вы узнаете, что делать если: «Мой ребенок не слышит меня и игнорирует просьбы». «Мой ребенок испытывает страхи». «Мой ребенок эгоист». «Мой ребенок дерзит и пререкается». «Мой ребенок лжет и жульничает». Как поступать если: Ваш ребенок невнимательный и слишком подвижный. Если ребенок конфликтный. Если ребенок закатывает истерики. Этих ЕСЛИ можно перечислять бесконечно. Чтобы получить на эти и другие вопросы  ответы, надо обязательно УЧИТЬСЯ. И тогда Вы  получите исчерпывающие ответы на волнующие Вас вопросы.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178</cp:revision>
  <dcterms:created xsi:type="dcterms:W3CDTF">2014-08-03T05:24:18Z</dcterms:created>
  <dcterms:modified xsi:type="dcterms:W3CDTF">2016-08-22T04:32:32Z</dcterms:modified>
</cp:coreProperties>
</file>