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01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02.11.2017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Тема</a:t>
            </a:r>
            <a:r>
              <a:rPr smtClean="0"/>
              <a:t>:</a:t>
            </a:r>
            <a:r>
              <a:rPr lang="ru-RU" dirty="0" smtClean="0"/>
              <a:t> Платные дороги в Казахстане.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Ученик гр. АД 17-27 </a:t>
            </a:r>
          </a:p>
          <a:p>
            <a:r>
              <a:rPr lang="ru-RU" dirty="0" smtClean="0"/>
              <a:t>11</a:t>
            </a:r>
            <a:r>
              <a:rPr lang="en-US" dirty="0" smtClean="0"/>
              <a:t>”a” </a:t>
            </a:r>
            <a:r>
              <a:rPr lang="ru-RU" dirty="0" smtClean="0"/>
              <a:t>класс </a:t>
            </a:r>
            <a:endParaRPr lang="ru-RU" dirty="0" smtClean="0"/>
          </a:p>
          <a:p>
            <a:r>
              <a:rPr lang="ru-RU" dirty="0" smtClean="0"/>
              <a:t>СОШ</a:t>
            </a:r>
            <a:r>
              <a:rPr lang="en-US" dirty="0" smtClean="0"/>
              <a:t> </a:t>
            </a:r>
            <a:r>
              <a:rPr lang="ru-RU" dirty="0" smtClean="0"/>
              <a:t>№42</a:t>
            </a:r>
            <a:r>
              <a:rPr lang="kk-KZ" dirty="0" smtClean="0"/>
              <a:t> им</a:t>
            </a:r>
            <a:r>
              <a:rPr lang="en-US" dirty="0" smtClean="0"/>
              <a:t>. </a:t>
            </a:r>
            <a:r>
              <a:rPr lang="ru-RU" dirty="0" err="1" smtClean="0"/>
              <a:t>М.Ауэзова</a:t>
            </a:r>
            <a:endParaRPr lang="ru-RU" dirty="0" smtClean="0"/>
          </a:p>
          <a:p>
            <a:r>
              <a:rPr lang="ru-RU" b="1" dirty="0" err="1" smtClean="0"/>
              <a:t>Курумбаев</a:t>
            </a:r>
            <a:r>
              <a:rPr lang="ru-RU" b="1" dirty="0" smtClean="0"/>
              <a:t> </a:t>
            </a:r>
            <a:r>
              <a:rPr lang="ru-RU" b="1" dirty="0" err="1" smtClean="0"/>
              <a:t>Досан</a:t>
            </a:r>
            <a:r>
              <a:rPr lang="ru-RU" b="1" dirty="0" smtClean="0"/>
              <a:t> </a:t>
            </a:r>
            <a:endParaRPr lang="ru-RU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07154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>До конца года планируется завершить разработку проекта по платным дорогам на 5500 км дорог: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r>
              <a:rPr lang="ru-RU" sz="1600" dirty="0" err="1" smtClean="0"/>
              <a:t>Капшагай</a:t>
            </a:r>
            <a:r>
              <a:rPr lang="ru-RU" sz="1600" dirty="0" smtClean="0"/>
              <a:t> – </a:t>
            </a:r>
            <a:r>
              <a:rPr lang="ru-RU" sz="1600" dirty="0" err="1" smtClean="0"/>
              <a:t>Талдыкорган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Астана – </a:t>
            </a:r>
            <a:r>
              <a:rPr lang="ru-RU" sz="1600" dirty="0" err="1" smtClean="0"/>
              <a:t>Костанай</a:t>
            </a:r>
            <a:r>
              <a:rPr lang="ru-RU" sz="1600" dirty="0" smtClean="0"/>
              <a:t> – граница РФ </a:t>
            </a:r>
          </a:p>
          <a:p>
            <a:r>
              <a:rPr lang="ru-RU" sz="1600" dirty="0" smtClean="0"/>
              <a:t>Павлодар – граница РФ </a:t>
            </a:r>
          </a:p>
          <a:p>
            <a:r>
              <a:rPr lang="ru-RU" sz="1600" dirty="0" err="1" smtClean="0"/>
              <a:t>Актобе</a:t>
            </a:r>
            <a:r>
              <a:rPr lang="ru-RU" sz="1600" dirty="0" smtClean="0"/>
              <a:t> – Уральск – граница РФ </a:t>
            </a:r>
          </a:p>
          <a:p>
            <a:r>
              <a:rPr lang="ru-RU" sz="1600" dirty="0" smtClean="0"/>
              <a:t>Атырау – Доссор – Бейнеу – </a:t>
            </a:r>
            <a:r>
              <a:rPr lang="ru-RU" sz="1600" dirty="0" err="1" smtClean="0"/>
              <a:t>Акжигит</a:t>
            </a:r>
            <a:r>
              <a:rPr lang="ru-RU" sz="1600" dirty="0" smtClean="0"/>
              <a:t> – граница Узбекистана </a:t>
            </a:r>
          </a:p>
          <a:p>
            <a:r>
              <a:rPr lang="ru-RU" sz="1600" dirty="0" smtClean="0"/>
              <a:t>граница РФ – </a:t>
            </a:r>
            <a:r>
              <a:rPr lang="ru-RU" sz="1600" dirty="0" err="1" smtClean="0"/>
              <a:t>Актобе</a:t>
            </a:r>
            <a:r>
              <a:rPr lang="ru-RU" sz="1600" dirty="0" smtClean="0"/>
              <a:t> – </a:t>
            </a:r>
            <a:r>
              <a:rPr lang="ru-RU" sz="1600" dirty="0" err="1" smtClean="0"/>
              <a:t>Кызылорда</a:t>
            </a:r>
            <a:r>
              <a:rPr lang="ru-RU" sz="1600" dirty="0" smtClean="0"/>
              <a:t> </a:t>
            </a:r>
          </a:p>
          <a:p>
            <a:r>
              <a:rPr lang="ru-RU" sz="1600" dirty="0" err="1" smtClean="0"/>
              <a:t>Тараз</a:t>
            </a:r>
            <a:r>
              <a:rPr lang="ru-RU" sz="1600" dirty="0" smtClean="0"/>
              <a:t> – Кайнар Щучинск – Кокшетау – Петропавловск – граница РФ</a:t>
            </a:r>
          </a:p>
          <a:p>
            <a:r>
              <a:rPr lang="ru-RU" sz="1600" dirty="0" smtClean="0"/>
              <a:t>Уральск – граница РФ</a:t>
            </a:r>
          </a:p>
          <a:p>
            <a:r>
              <a:rPr lang="ru-RU" sz="1600" dirty="0" smtClean="0"/>
              <a:t> Астана – Павлодар</a:t>
            </a:r>
          </a:p>
          <a:p>
            <a:r>
              <a:rPr lang="ru-RU" sz="1600" dirty="0" smtClean="0"/>
              <a:t> Актау – Бейнеу</a:t>
            </a:r>
          </a:p>
          <a:p>
            <a:r>
              <a:rPr lang="ru-RU" sz="1600" dirty="0" smtClean="0"/>
              <a:t> </a:t>
            </a:r>
            <a:r>
              <a:rPr lang="ru-RU" sz="1600" dirty="0" err="1" smtClean="0"/>
              <a:t>Кызылорда</a:t>
            </a:r>
            <a:r>
              <a:rPr lang="ru-RU" sz="1600" dirty="0" smtClean="0"/>
              <a:t> – Шымкент – </a:t>
            </a:r>
            <a:r>
              <a:rPr lang="ru-RU" sz="1600" dirty="0" err="1" smtClean="0"/>
              <a:t>Тараз</a:t>
            </a:r>
            <a:r>
              <a:rPr lang="ru-RU" sz="1600" dirty="0" smtClean="0"/>
              <a:t> </a:t>
            </a:r>
          </a:p>
          <a:p>
            <a:r>
              <a:rPr lang="ru-RU" sz="1600" dirty="0" smtClean="0"/>
              <a:t>Шымкент – граница Узбекистана</a:t>
            </a:r>
            <a:endParaRPr lang="ru-RU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928670"/>
            <a:ext cx="7467600" cy="846158"/>
          </a:xfrm>
        </p:spPr>
        <p:txBody>
          <a:bodyPr>
            <a:noAutofit/>
          </a:bodyPr>
          <a:lstStyle/>
          <a:p>
            <a:r>
              <a:rPr lang="ru-RU" sz="3600" dirty="0" smtClean="0"/>
              <a:t>Какие дороги в Республике Казахстан являются платными?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857364"/>
            <a:ext cx="7467600" cy="4525963"/>
          </a:xfrm>
        </p:spPr>
        <p:txBody>
          <a:bodyPr>
            <a:normAutofit lnSpcReduction="10000"/>
          </a:bodyPr>
          <a:lstStyle/>
          <a:p>
            <a:r>
              <a:rPr lang="ru-RU" sz="1800" dirty="0" smtClean="0"/>
              <a:t>Согласно пункту 11,  статьи 1 Закона Республики Казахстан </a:t>
            </a:r>
            <a:r>
              <a:rPr lang="en-US" sz="1800" dirty="0" smtClean="0"/>
              <a:t>”</a:t>
            </a:r>
            <a:r>
              <a:rPr lang="ru-RU" sz="1800" dirty="0" smtClean="0"/>
              <a:t>Об  автомобильных дорогах" платные автомобильные дороги - это дороги , в отношении которых принято решение об использовании их на платной основе и за проезд по которым взимается плата. Так, Приказом и.о. Министра по инвестициям и развитию Республики Казахстан от 26 марта 2015 года № 317 "Об использовании автомобильной дороги (участка) общего пользования республиканского значения на платной основе" установлено, что участок Астана - Щучинск километр 18 + 772 - километр 230 + 250 автомобильной дороги общего пользования республиканского значения I-а категории Астана - Петропавловск используется на платной основе.</a:t>
            </a:r>
          </a:p>
          <a:p>
            <a:r>
              <a:rPr lang="ru-RU" sz="1800" dirty="0" smtClean="0"/>
              <a:t>В настоящее время это пока единственный участок автомобильной дороги в Республике Казахстан, за который взимается плата. Его общая протяженность составляет 211 км 478 метров.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351bc7cd695d05f7efe5e489333423517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5720" y="428604"/>
            <a:ext cx="4029084" cy="2686056"/>
          </a:xfrm>
        </p:spPr>
      </p:pic>
      <p:pic>
        <p:nvPicPr>
          <p:cNvPr id="5" name="Рисунок 4" descr="434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00496" y="3429000"/>
            <a:ext cx="5000660" cy="3158750"/>
          </a:xfrm>
          <a:prstGeom prst="rect">
            <a:avLst/>
          </a:prstGeom>
        </p:spPr>
      </p:pic>
      <p:sp>
        <p:nvSpPr>
          <p:cNvPr id="7" name="Полилиния 6"/>
          <p:cNvSpPr/>
          <p:nvPr/>
        </p:nvSpPr>
        <p:spPr>
          <a:xfrm>
            <a:off x="4643438" y="285728"/>
            <a:ext cx="4626575" cy="3626153"/>
          </a:xfrm>
          <a:custGeom>
            <a:avLst/>
            <a:gdLst>
              <a:gd name="connsiteX0" fmla="*/ 458638 w 5624424"/>
              <a:gd name="connsiteY0" fmla="*/ 234351 h 4370717"/>
              <a:gd name="connsiteX1" fmla="*/ 165340 w 5624424"/>
              <a:gd name="connsiteY1" fmla="*/ 907212 h 4370717"/>
              <a:gd name="connsiteX2" fmla="*/ 1450676 w 5624424"/>
              <a:gd name="connsiteY2" fmla="*/ 234351 h 4370717"/>
              <a:gd name="connsiteX3" fmla="*/ 242978 w 5624424"/>
              <a:gd name="connsiteY3" fmla="*/ 1890623 h 4370717"/>
              <a:gd name="connsiteX4" fmla="*/ 2736012 w 5624424"/>
              <a:gd name="connsiteY4" fmla="*/ 130834 h 4370717"/>
              <a:gd name="connsiteX5" fmla="*/ 648419 w 5624424"/>
              <a:gd name="connsiteY5" fmla="*/ 2675627 h 4370717"/>
              <a:gd name="connsiteX6" fmla="*/ 3736676 w 5624424"/>
              <a:gd name="connsiteY6" fmla="*/ 588034 h 4370717"/>
              <a:gd name="connsiteX7" fmla="*/ 1286774 w 5624424"/>
              <a:gd name="connsiteY7" fmla="*/ 3115574 h 4370717"/>
              <a:gd name="connsiteX8" fmla="*/ 4193876 w 5624424"/>
              <a:gd name="connsiteY8" fmla="*/ 1304027 h 4370717"/>
              <a:gd name="connsiteX9" fmla="*/ 2736012 w 5624424"/>
              <a:gd name="connsiteY9" fmla="*/ 2986178 h 4370717"/>
              <a:gd name="connsiteX10" fmla="*/ 4357778 w 5624424"/>
              <a:gd name="connsiteY10" fmla="*/ 2235680 h 4370717"/>
              <a:gd name="connsiteX11" fmla="*/ 3797061 w 5624424"/>
              <a:gd name="connsiteY11" fmla="*/ 2934419 h 4370717"/>
              <a:gd name="connsiteX12" fmla="*/ 4582065 w 5624424"/>
              <a:gd name="connsiteY12" fmla="*/ 2718759 h 4370717"/>
              <a:gd name="connsiteX13" fmla="*/ 4340525 w 5624424"/>
              <a:gd name="connsiteY13" fmla="*/ 3175959 h 4370717"/>
              <a:gd name="connsiteX14" fmla="*/ 4668329 w 5624424"/>
              <a:gd name="connsiteY14" fmla="*/ 3055189 h 4370717"/>
              <a:gd name="connsiteX15" fmla="*/ 4676955 w 5624424"/>
              <a:gd name="connsiteY15" fmla="*/ 3417499 h 4370717"/>
              <a:gd name="connsiteX16" fmla="*/ 4789099 w 5624424"/>
              <a:gd name="connsiteY16" fmla="*/ 3426125 h 4370717"/>
              <a:gd name="connsiteX17" fmla="*/ 4668329 w 5624424"/>
              <a:gd name="connsiteY17" fmla="*/ 3702170 h 43707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624424" h="4370717">
                <a:moveTo>
                  <a:pt x="458638" y="234351"/>
                </a:moveTo>
                <a:cubicBezTo>
                  <a:pt x="229319" y="570781"/>
                  <a:pt x="0" y="907212"/>
                  <a:pt x="165340" y="907212"/>
                </a:cubicBezTo>
                <a:cubicBezTo>
                  <a:pt x="330680" y="907212"/>
                  <a:pt x="1437736" y="70449"/>
                  <a:pt x="1450676" y="234351"/>
                </a:cubicBezTo>
                <a:cubicBezTo>
                  <a:pt x="1463616" y="398253"/>
                  <a:pt x="28755" y="1907876"/>
                  <a:pt x="242978" y="1890623"/>
                </a:cubicBezTo>
                <a:cubicBezTo>
                  <a:pt x="457201" y="1873370"/>
                  <a:pt x="2668439" y="0"/>
                  <a:pt x="2736012" y="130834"/>
                </a:cubicBezTo>
                <a:cubicBezTo>
                  <a:pt x="2803585" y="261668"/>
                  <a:pt x="481642" y="2599427"/>
                  <a:pt x="648419" y="2675627"/>
                </a:cubicBezTo>
                <a:cubicBezTo>
                  <a:pt x="815196" y="2751827"/>
                  <a:pt x="3630284" y="514710"/>
                  <a:pt x="3736676" y="588034"/>
                </a:cubicBezTo>
                <a:cubicBezTo>
                  <a:pt x="3843068" y="661358"/>
                  <a:pt x="1210574" y="2996242"/>
                  <a:pt x="1286774" y="3115574"/>
                </a:cubicBezTo>
                <a:cubicBezTo>
                  <a:pt x="1362974" y="3234906"/>
                  <a:pt x="3952336" y="1325593"/>
                  <a:pt x="4193876" y="1304027"/>
                </a:cubicBezTo>
                <a:cubicBezTo>
                  <a:pt x="4435416" y="1282461"/>
                  <a:pt x="2708695" y="2830903"/>
                  <a:pt x="2736012" y="2986178"/>
                </a:cubicBezTo>
                <a:cubicBezTo>
                  <a:pt x="2763329" y="3141453"/>
                  <a:pt x="4180937" y="2244306"/>
                  <a:pt x="4357778" y="2235680"/>
                </a:cubicBezTo>
                <a:cubicBezTo>
                  <a:pt x="4534619" y="2227054"/>
                  <a:pt x="3759680" y="2853906"/>
                  <a:pt x="3797061" y="2934419"/>
                </a:cubicBezTo>
                <a:cubicBezTo>
                  <a:pt x="3834442" y="3014932"/>
                  <a:pt x="4491488" y="2678502"/>
                  <a:pt x="4582065" y="2718759"/>
                </a:cubicBezTo>
                <a:cubicBezTo>
                  <a:pt x="4672642" y="2759016"/>
                  <a:pt x="4326148" y="3119887"/>
                  <a:pt x="4340525" y="3175959"/>
                </a:cubicBezTo>
                <a:cubicBezTo>
                  <a:pt x="4354902" y="3232031"/>
                  <a:pt x="4612257" y="3014932"/>
                  <a:pt x="4668329" y="3055189"/>
                </a:cubicBezTo>
                <a:cubicBezTo>
                  <a:pt x="4724401" y="3095446"/>
                  <a:pt x="4656827" y="3355676"/>
                  <a:pt x="4676955" y="3417499"/>
                </a:cubicBezTo>
                <a:cubicBezTo>
                  <a:pt x="4697083" y="3479322"/>
                  <a:pt x="4790537" y="3378680"/>
                  <a:pt x="4789099" y="3426125"/>
                </a:cubicBezTo>
                <a:cubicBezTo>
                  <a:pt x="4787661" y="3473570"/>
                  <a:pt x="5624424" y="4370717"/>
                  <a:pt x="4668329" y="3702170"/>
                </a:cubicBezTo>
              </a:path>
            </a:pathLst>
          </a:custGeom>
          <a:ln>
            <a:solidFill>
              <a:schemeClr val="bg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олилиния 7"/>
          <p:cNvSpPr/>
          <p:nvPr/>
        </p:nvSpPr>
        <p:spPr>
          <a:xfrm>
            <a:off x="-60385" y="3269412"/>
            <a:ext cx="3986842" cy="4350588"/>
          </a:xfrm>
          <a:custGeom>
            <a:avLst/>
            <a:gdLst>
              <a:gd name="connsiteX0" fmla="*/ 388189 w 3986842"/>
              <a:gd name="connsiteY0" fmla="*/ 232913 h 4350588"/>
              <a:gd name="connsiteX1" fmla="*/ 1578634 w 3986842"/>
              <a:gd name="connsiteY1" fmla="*/ 172528 h 4350588"/>
              <a:gd name="connsiteX2" fmla="*/ 207034 w 3986842"/>
              <a:gd name="connsiteY2" fmla="*/ 1268082 h 4350588"/>
              <a:gd name="connsiteX3" fmla="*/ 2820838 w 3986842"/>
              <a:gd name="connsiteY3" fmla="*/ 301924 h 4350588"/>
              <a:gd name="connsiteX4" fmla="*/ 405442 w 3986842"/>
              <a:gd name="connsiteY4" fmla="*/ 2285999 h 4350588"/>
              <a:gd name="connsiteX5" fmla="*/ 3407434 w 3986842"/>
              <a:gd name="connsiteY5" fmla="*/ 646980 h 4350588"/>
              <a:gd name="connsiteX6" fmla="*/ 336430 w 3986842"/>
              <a:gd name="connsiteY6" fmla="*/ 3269411 h 4350588"/>
              <a:gd name="connsiteX7" fmla="*/ 3709359 w 3986842"/>
              <a:gd name="connsiteY7" fmla="*/ 1656271 h 4350588"/>
              <a:gd name="connsiteX8" fmla="*/ 1483743 w 3986842"/>
              <a:gd name="connsiteY8" fmla="*/ 3459192 h 4350588"/>
              <a:gd name="connsiteX9" fmla="*/ 3743864 w 3986842"/>
              <a:gd name="connsiteY9" fmla="*/ 2449901 h 4350588"/>
              <a:gd name="connsiteX10" fmla="*/ 2941608 w 3986842"/>
              <a:gd name="connsiteY10" fmla="*/ 3510950 h 4350588"/>
              <a:gd name="connsiteX11" fmla="*/ 3899140 w 3986842"/>
              <a:gd name="connsiteY11" fmla="*/ 3157267 h 43505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986842" h="4350588">
                <a:moveTo>
                  <a:pt x="388189" y="232913"/>
                </a:moveTo>
                <a:cubicBezTo>
                  <a:pt x="998507" y="116456"/>
                  <a:pt x="1608826" y="0"/>
                  <a:pt x="1578634" y="172528"/>
                </a:cubicBezTo>
                <a:cubicBezTo>
                  <a:pt x="1548442" y="345056"/>
                  <a:pt x="0" y="1246516"/>
                  <a:pt x="207034" y="1268082"/>
                </a:cubicBezTo>
                <a:cubicBezTo>
                  <a:pt x="414068" y="1289648"/>
                  <a:pt x="2787770" y="132271"/>
                  <a:pt x="2820838" y="301924"/>
                </a:cubicBezTo>
                <a:cubicBezTo>
                  <a:pt x="2853906" y="471577"/>
                  <a:pt x="307676" y="2228490"/>
                  <a:pt x="405442" y="2285999"/>
                </a:cubicBezTo>
                <a:cubicBezTo>
                  <a:pt x="503208" y="2343508"/>
                  <a:pt x="3418936" y="483078"/>
                  <a:pt x="3407434" y="646980"/>
                </a:cubicBezTo>
                <a:cubicBezTo>
                  <a:pt x="3395932" y="810882"/>
                  <a:pt x="286109" y="3101196"/>
                  <a:pt x="336430" y="3269411"/>
                </a:cubicBezTo>
                <a:cubicBezTo>
                  <a:pt x="386751" y="3437626"/>
                  <a:pt x="3518140" y="1624641"/>
                  <a:pt x="3709359" y="1656271"/>
                </a:cubicBezTo>
                <a:cubicBezTo>
                  <a:pt x="3900578" y="1687901"/>
                  <a:pt x="1477992" y="3326920"/>
                  <a:pt x="1483743" y="3459192"/>
                </a:cubicBezTo>
                <a:cubicBezTo>
                  <a:pt x="1489494" y="3591464"/>
                  <a:pt x="3500887" y="2441275"/>
                  <a:pt x="3743864" y="2449901"/>
                </a:cubicBezTo>
                <a:cubicBezTo>
                  <a:pt x="3986842" y="2458527"/>
                  <a:pt x="2915729" y="3393056"/>
                  <a:pt x="2941608" y="3510950"/>
                </a:cubicBezTo>
                <a:cubicBezTo>
                  <a:pt x="2967487" y="3628844"/>
                  <a:pt x="3828691" y="4350588"/>
                  <a:pt x="3899140" y="3157267"/>
                </a:cubicBezTo>
              </a:path>
            </a:pathLst>
          </a:custGeom>
          <a:ln>
            <a:solidFill>
              <a:schemeClr val="bg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Альтернативный проезд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sz="2900" dirty="0" smtClean="0"/>
              <a:t>В соответствии с вышеуказанным Приказом проезд также может осуществляться по альтернативной дороге: участок Астана – Атбасар автомобильной дороги республиканского значения граница РФ (на Екатеринбург) – </a:t>
            </a:r>
            <a:r>
              <a:rPr lang="ru-RU" sz="2900" dirty="0" err="1" smtClean="0"/>
              <a:t>Алматы</a:t>
            </a:r>
            <a:r>
              <a:rPr lang="ru-RU" sz="2900" dirty="0" smtClean="0"/>
              <a:t>, участок Атбасар – Зеренда автомобильной дороги республиканского значения Кокшетау – Атбасар, автомобильная дорога республиканского значения Щучинск – Зеренда;</a:t>
            </a:r>
          </a:p>
          <a:p>
            <a:r>
              <a:rPr lang="ru-RU" sz="2900" dirty="0" smtClean="0"/>
              <a:t>То есть, пользователи автомобильными дорогами вправе выбирать: будут ли они осуществлять движение по платному участку дороги, либо использовать альтернативный бесплатный вариант.</a:t>
            </a:r>
          </a:p>
          <a:p>
            <a:r>
              <a:rPr lang="ru-RU" sz="2900" dirty="0" smtClean="0"/>
              <a:t>Однако, необходимо отметить, что проезд по альтернативной дороге занимает гораздо больше времени, ввиду большего расстояния и низкого качества дороги.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Организация деятельности платных автомобильных дорог.</a:t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ru-RU" sz="1600" dirty="0" smtClean="0"/>
              <a:t>В соответствии с подпунктом 1 пункта 2 вышеуказанных Правил организатор платного движения – это Национальный оператор по управлению автомобильными дорогами или концессионер.</a:t>
            </a:r>
          </a:p>
          <a:p>
            <a:r>
              <a:rPr lang="ru-RU" sz="1600" dirty="0" smtClean="0"/>
              <a:t>Постановлением Правительства Республики Казахстан от 30 июля 2013 года № 744 "О Национальном операторе по управлению автомобильными дорогами" установлено, что  акционерное общество «</a:t>
            </a:r>
            <a:r>
              <a:rPr lang="ru-RU" sz="1600" dirty="0" err="1" smtClean="0"/>
              <a:t>ҚазАвтоЖол</a:t>
            </a:r>
            <a:r>
              <a:rPr lang="ru-RU" sz="1600" dirty="0" smtClean="0"/>
              <a:t>» определено Национальным оператором по управлению автомобильными дорогами.</a:t>
            </a:r>
          </a:p>
          <a:p>
            <a:endParaRPr lang="ru-RU" sz="16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К основным полномочиям Национального оператора относятся:</a:t>
            </a:r>
          </a:p>
          <a:p>
            <a:endParaRPr lang="ru-RU" dirty="0" smtClean="0"/>
          </a:p>
          <a:p>
            <a:r>
              <a:rPr lang="ru-RU" dirty="0" smtClean="0"/>
              <a:t>Организация строительства, реконструкции, ремонта и содержания автомобильных дорог общего пользования;</a:t>
            </a:r>
          </a:p>
          <a:p>
            <a:r>
              <a:rPr lang="ru-RU" dirty="0" smtClean="0"/>
              <a:t>Текущий ремонт и содержание автомобильных дорог;</a:t>
            </a:r>
          </a:p>
          <a:p>
            <a:r>
              <a:rPr lang="ru-RU" dirty="0" smtClean="0"/>
              <a:t>Сбор платы за проезд по платным автомобильным дорогам;</a:t>
            </a:r>
          </a:p>
          <a:p>
            <a:r>
              <a:rPr lang="ru-RU" dirty="0" smtClean="0"/>
              <a:t>Организация деятельности платных автомобильных дорог;</a:t>
            </a:r>
          </a:p>
          <a:p>
            <a:r>
              <a:rPr lang="ru-RU" dirty="0" smtClean="0"/>
              <a:t>Устранение неисправностей, препятствующих бесперебойному и безопасному проезду автомобилей по платной автомобильной дороге.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Road_030412_4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034" y="642918"/>
            <a:ext cx="8286776" cy="5511961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7467600" cy="1143000"/>
          </a:xfrm>
        </p:spPr>
        <p:txBody>
          <a:bodyPr>
            <a:noAutofit/>
          </a:bodyPr>
          <a:lstStyle/>
          <a:p>
            <a:r>
              <a:rPr lang="ru-RU" sz="3600" dirty="0" smtClean="0"/>
              <a:t>Порядок оплаты за проезд по платным автомобильным дорогам.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714488"/>
            <a:ext cx="7467600" cy="488315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dirty="0" smtClean="0"/>
              <a:t>Согласно пункту 4 Правил проезд по платной автомобильной дороге общего </a:t>
            </a:r>
          </a:p>
          <a:p>
            <a:pPr>
              <a:buNone/>
            </a:pPr>
            <a:r>
              <a:rPr lang="ru-RU" sz="1400" dirty="0" smtClean="0"/>
              <a:t>пользования международного и республиканского значения осуществляется на </a:t>
            </a:r>
          </a:p>
          <a:p>
            <a:pPr>
              <a:buNone/>
            </a:pPr>
            <a:r>
              <a:rPr lang="ru-RU" sz="1400" dirty="0" smtClean="0"/>
              <a:t>основании договора пользователя автомобильной дороги  с Национальным </a:t>
            </a:r>
          </a:p>
          <a:p>
            <a:pPr>
              <a:buNone/>
            </a:pPr>
            <a:r>
              <a:rPr lang="ru-RU" sz="1400" dirty="0" smtClean="0"/>
              <a:t>оператором.</a:t>
            </a:r>
          </a:p>
          <a:p>
            <a:pPr>
              <a:buNone/>
            </a:pPr>
            <a:r>
              <a:rPr lang="ru-RU" sz="1400" dirty="0" smtClean="0"/>
              <a:t>Организатор платного движения перед въездом на платную дорогу размещает </a:t>
            </a:r>
          </a:p>
          <a:p>
            <a:pPr>
              <a:buNone/>
            </a:pPr>
            <a:r>
              <a:rPr lang="ru-RU" sz="1400" dirty="0" smtClean="0"/>
              <a:t>информационное табло с уведомлением о въезде на платную автомобильную дорогу.</a:t>
            </a:r>
          </a:p>
          <a:p>
            <a:pPr>
              <a:buNone/>
            </a:pPr>
            <a:r>
              <a:rPr lang="ru-RU" sz="1400" b="1" dirty="0" smtClean="0"/>
              <a:t>На информационном табло также размещается следующая информация:</a:t>
            </a:r>
          </a:p>
          <a:p>
            <a:r>
              <a:rPr lang="ru-RU" sz="1400" dirty="0" smtClean="0"/>
              <a:t>Ставки платы за проезд по платной автомобильной дороге;</a:t>
            </a:r>
          </a:p>
          <a:p>
            <a:r>
              <a:rPr lang="ru-RU" sz="1400" dirty="0" smtClean="0"/>
              <a:t>Протяженность участка;</a:t>
            </a:r>
          </a:p>
          <a:p>
            <a:r>
              <a:rPr lang="ru-RU" sz="1400" dirty="0" smtClean="0"/>
              <a:t>Возможные способы оплаты за проезд;</a:t>
            </a:r>
          </a:p>
          <a:p>
            <a:r>
              <a:rPr lang="ru-RU" sz="1400" dirty="0" smtClean="0"/>
              <a:t>Перечень пользователей автомобильной дорогой, освобожденных от платы за ее пользование;</a:t>
            </a:r>
          </a:p>
          <a:p>
            <a:r>
              <a:rPr lang="ru-RU" sz="1400" dirty="0" smtClean="0"/>
              <a:t>Другая полезная информация.</a:t>
            </a:r>
          </a:p>
          <a:p>
            <a:pPr>
              <a:buNone/>
            </a:pPr>
            <a:r>
              <a:rPr lang="ru-RU" sz="1400" dirty="0" smtClean="0"/>
              <a:t>В случае, если автомобиль въехал на платную автомобильную дорогу в обход пункта </a:t>
            </a:r>
          </a:p>
          <a:p>
            <a:pPr>
              <a:buNone/>
            </a:pPr>
            <a:r>
              <a:rPr lang="ru-RU" sz="1400" dirty="0" smtClean="0"/>
              <a:t>взимания платы, то данные о таком транспортном средстве фиксируются на </a:t>
            </a:r>
          </a:p>
          <a:p>
            <a:pPr>
              <a:buNone/>
            </a:pPr>
            <a:r>
              <a:rPr lang="ru-RU" sz="1400" dirty="0" smtClean="0"/>
              <a:t>промежуточных рубежах.</a:t>
            </a:r>
          </a:p>
          <a:p>
            <a:pPr>
              <a:buNone/>
            </a:pPr>
            <a:r>
              <a:rPr lang="ru-RU" sz="1400" dirty="0" smtClean="0"/>
              <a:t>Затем данные передаются на оборудование пункта взимания, где определяется </a:t>
            </a:r>
          </a:p>
          <a:p>
            <a:pPr>
              <a:buNone/>
            </a:pPr>
            <a:r>
              <a:rPr lang="ru-RU" sz="1400" dirty="0" smtClean="0"/>
              <a:t>размер платы, с целью взимания при последующем выезде.</a:t>
            </a:r>
          </a:p>
          <a:p>
            <a:endParaRPr lang="ru-RU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Способы оплаты.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Пунктом 6 Правил предусмотрено, что плата за проезд </a:t>
            </a:r>
          </a:p>
          <a:p>
            <a:pPr>
              <a:buNone/>
            </a:pPr>
            <a:r>
              <a:rPr lang="ru-RU" dirty="0" smtClean="0"/>
              <a:t>автотранспортных средств по платной автомобильной </a:t>
            </a:r>
          </a:p>
          <a:p>
            <a:pPr>
              <a:buNone/>
            </a:pPr>
            <a:r>
              <a:rPr lang="ru-RU" dirty="0" smtClean="0"/>
              <a:t>дороге производится в национальной валюте Республики </a:t>
            </a:r>
          </a:p>
          <a:p>
            <a:pPr>
              <a:buNone/>
            </a:pPr>
            <a:r>
              <a:rPr lang="ru-RU" dirty="0" smtClean="0"/>
              <a:t>Казахстан.</a:t>
            </a:r>
          </a:p>
          <a:p>
            <a:pPr>
              <a:buNone/>
            </a:pPr>
            <a:r>
              <a:rPr lang="ru-RU" dirty="0" smtClean="0"/>
              <a:t>В соответствии с пунктом 7 Правил организатор платного </a:t>
            </a:r>
          </a:p>
          <a:p>
            <a:pPr>
              <a:buNone/>
            </a:pPr>
            <a:r>
              <a:rPr lang="ru-RU" dirty="0" smtClean="0"/>
              <a:t>движения обеспечивает для пользователей платной </a:t>
            </a:r>
          </a:p>
          <a:p>
            <a:pPr>
              <a:buNone/>
            </a:pPr>
            <a:r>
              <a:rPr lang="ru-RU" dirty="0" smtClean="0"/>
              <a:t>автомобильной дороги следующие способы оплаты за </a:t>
            </a:r>
          </a:p>
          <a:p>
            <a:pPr>
              <a:buNone/>
            </a:pPr>
            <a:r>
              <a:rPr lang="ru-RU" dirty="0" smtClean="0"/>
              <a:t>проезд:</a:t>
            </a:r>
          </a:p>
          <a:p>
            <a:r>
              <a:rPr lang="ru-RU" dirty="0" smtClean="0"/>
              <a:t>Наличными деньгами, посредством внесения наличных денег в POS-терминал с выдачей сдачи и документа, подтверждающего факт оплаты;</a:t>
            </a:r>
          </a:p>
          <a:p>
            <a:r>
              <a:rPr lang="ru-RU" dirty="0" smtClean="0"/>
              <a:t>Безналичным платежом, посредством платежной карточки через POS-терминал;</a:t>
            </a:r>
          </a:p>
          <a:p>
            <a:r>
              <a:rPr lang="ru-RU" dirty="0" smtClean="0"/>
              <a:t>Предварительная оплата при помощи средств для дистанционной оплаты.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Плата за проезд.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Размер оплаты определяется в зависимости от расстояния маршрута и </a:t>
            </a:r>
          </a:p>
          <a:p>
            <a:pPr>
              <a:buNone/>
            </a:pPr>
            <a:r>
              <a:rPr lang="ru-RU" dirty="0" smtClean="0"/>
              <a:t>типа транспортного средства.</a:t>
            </a:r>
          </a:p>
          <a:p>
            <a:pPr>
              <a:buNone/>
            </a:pPr>
            <a:r>
              <a:rPr lang="ru-RU" dirty="0" smtClean="0"/>
              <a:t>Стоимость проезда за весь маршрут в одном направлении составляет:</a:t>
            </a:r>
          </a:p>
          <a:p>
            <a:r>
              <a:rPr lang="ru-RU" dirty="0" smtClean="0"/>
              <a:t>Легковые автомобили (местный транспорт) - 100 тенге</a:t>
            </a:r>
          </a:p>
          <a:p>
            <a:r>
              <a:rPr lang="ru-RU" dirty="0" smtClean="0"/>
              <a:t>Легковые автомобили (транзит) - 200 тенге</a:t>
            </a:r>
          </a:p>
          <a:p>
            <a:r>
              <a:rPr lang="ru-RU" dirty="0" smtClean="0"/>
              <a:t>Автобусы до 16 мест и грузовые автомобили грузоподъемностью  1 - 2,5 тонн - 1000 тенге</a:t>
            </a:r>
          </a:p>
          <a:p>
            <a:r>
              <a:rPr lang="ru-RU" dirty="0" smtClean="0"/>
              <a:t>Автобусы до 32 мест и грузовые автомобили грузоподъемностью до 5,5 тонн - 2100 тенге</a:t>
            </a:r>
          </a:p>
          <a:p>
            <a:r>
              <a:rPr lang="ru-RU" dirty="0" smtClean="0"/>
              <a:t>Автобусы свыше 32 мест и грузовые автомобили грузоподъемностью автопоезда до 10 тонн - 3100 тенге</a:t>
            </a:r>
          </a:p>
          <a:p>
            <a:r>
              <a:rPr lang="ru-RU" dirty="0" smtClean="0"/>
              <a:t>Грузовые автомобили грузоподъемностью 10 - 15 тонн - 4200 тенге</a:t>
            </a:r>
          </a:p>
          <a:p>
            <a:r>
              <a:rPr lang="ru-RU" dirty="0" smtClean="0"/>
              <a:t>Грузовые автомобили грузоподъемностью свыше 15 тонн - 5200 тенге</a:t>
            </a:r>
          </a:p>
          <a:p>
            <a:r>
              <a:rPr lang="ru-RU" dirty="0" smtClean="0"/>
              <a:t>Для легкового местного транспорта возможна оплата абонентской платы за проезд в размере 1 000 тенге за весь маршрут в оба направления за 365 календарных дней.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43</TotalTime>
  <Words>492</Words>
  <Application>Microsoft Office PowerPoint</Application>
  <PresentationFormat>Экран (4:3)</PresentationFormat>
  <Paragraphs>79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Franklin Gothic Book</vt:lpstr>
      <vt:lpstr>Wingdings 2</vt:lpstr>
      <vt:lpstr>Техническая</vt:lpstr>
      <vt:lpstr>Тема: Платные дороги в Казахстане. </vt:lpstr>
      <vt:lpstr>Какие дороги в Республике Казахстан являются платными? </vt:lpstr>
      <vt:lpstr>Презентация PowerPoint</vt:lpstr>
      <vt:lpstr>Альтернативный проезд </vt:lpstr>
      <vt:lpstr>Организация деятельности платных автомобильных дорог.  </vt:lpstr>
      <vt:lpstr>Презентация PowerPoint</vt:lpstr>
      <vt:lpstr>Порядок оплаты за проезд по платным автомобильным дорогам. </vt:lpstr>
      <vt:lpstr>Способы оплаты. </vt:lpstr>
      <vt:lpstr>Плата за проезд.</vt:lpstr>
      <vt:lpstr>До конца года планируется завершить разработку проекта по платным дорогам на 5500 км дорог: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</dc:creator>
  <cp:lastModifiedBy>Admin</cp:lastModifiedBy>
  <cp:revision>7</cp:revision>
  <dcterms:created xsi:type="dcterms:W3CDTF">2017-10-04T12:23:34Z</dcterms:created>
  <dcterms:modified xsi:type="dcterms:W3CDTF">2017-11-02T05:06:16Z</dcterms:modified>
</cp:coreProperties>
</file>