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0"/>
  </p:notesMasterIdLst>
  <p:sldIdLst>
    <p:sldId id="256" r:id="rId2"/>
    <p:sldId id="257" r:id="rId3"/>
    <p:sldId id="291" r:id="rId4"/>
    <p:sldId id="317" r:id="rId5"/>
    <p:sldId id="318" r:id="rId6"/>
    <p:sldId id="319" r:id="rId7"/>
    <p:sldId id="292" r:id="rId8"/>
    <p:sldId id="293" r:id="rId9"/>
    <p:sldId id="259" r:id="rId10"/>
    <p:sldId id="261" r:id="rId11"/>
    <p:sldId id="262" r:id="rId12"/>
    <p:sldId id="265" r:id="rId13"/>
    <p:sldId id="264" r:id="rId14"/>
    <p:sldId id="266" r:id="rId15"/>
    <p:sldId id="267" r:id="rId16"/>
    <p:sldId id="268" r:id="rId17"/>
    <p:sldId id="295" r:id="rId18"/>
    <p:sldId id="296" r:id="rId19"/>
    <p:sldId id="270" r:id="rId20"/>
    <p:sldId id="307" r:id="rId21"/>
    <p:sldId id="308" r:id="rId22"/>
    <p:sldId id="309" r:id="rId23"/>
    <p:sldId id="316" r:id="rId24"/>
    <p:sldId id="310" r:id="rId25"/>
    <p:sldId id="311" r:id="rId26"/>
    <p:sldId id="312" r:id="rId27"/>
    <p:sldId id="271" r:id="rId28"/>
    <p:sldId id="313" r:id="rId29"/>
    <p:sldId id="314" r:id="rId30"/>
    <p:sldId id="272" r:id="rId31"/>
    <p:sldId id="273" r:id="rId32"/>
    <p:sldId id="276" r:id="rId33"/>
    <p:sldId id="275" r:id="rId34"/>
    <p:sldId id="297" r:id="rId35"/>
    <p:sldId id="298" r:id="rId36"/>
    <p:sldId id="282" r:id="rId37"/>
    <p:sldId id="299" r:id="rId38"/>
    <p:sldId id="300" r:id="rId39"/>
    <p:sldId id="301" r:id="rId40"/>
    <p:sldId id="284" r:id="rId41"/>
    <p:sldId id="285" r:id="rId42"/>
    <p:sldId id="302" r:id="rId43"/>
    <p:sldId id="305" r:id="rId44"/>
    <p:sldId id="303" r:id="rId45"/>
    <p:sldId id="304" r:id="rId46"/>
    <p:sldId id="286" r:id="rId47"/>
    <p:sldId id="290" r:id="rId48"/>
    <p:sldId id="306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CB10E3-A032-4F54-8D54-3E4C6C08375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BB590-B66F-40E8-B168-91BCE4F0E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804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BB590-B66F-40E8-B168-91BCE4F0EA2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AD5D6EA-6D19-464C-926D-24DE694266BF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96309D4-6FA4-4233-93F0-455219F7D4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D5D6EA-6D19-464C-926D-24DE694266BF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6309D4-6FA4-4233-93F0-455219F7D4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AD5D6EA-6D19-464C-926D-24DE694266BF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6309D4-6FA4-4233-93F0-455219F7D4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D5D6EA-6D19-464C-926D-24DE694266BF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6309D4-6FA4-4233-93F0-455219F7D4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AD5D6EA-6D19-464C-926D-24DE694266BF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96309D4-6FA4-4233-93F0-455219F7D4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D5D6EA-6D19-464C-926D-24DE694266BF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6309D4-6FA4-4233-93F0-455219F7D4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D5D6EA-6D19-464C-926D-24DE694266BF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6309D4-6FA4-4233-93F0-455219F7D4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D5D6EA-6D19-464C-926D-24DE694266BF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6309D4-6FA4-4233-93F0-455219F7D4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AD5D6EA-6D19-464C-926D-24DE694266BF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6309D4-6FA4-4233-93F0-455219F7D4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D5D6EA-6D19-464C-926D-24DE694266BF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6309D4-6FA4-4233-93F0-455219F7D4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D5D6EA-6D19-464C-926D-24DE694266BF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6309D4-6FA4-4233-93F0-455219F7D4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AD5D6EA-6D19-464C-926D-24DE694266BF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96309D4-6FA4-4233-93F0-455219F7D4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130425"/>
            <a:ext cx="7630616" cy="1470025"/>
          </a:xfrm>
        </p:spPr>
        <p:txBody>
          <a:bodyPr>
            <a:normAutofit fontScale="90000"/>
          </a:bodyPr>
          <a:lstStyle/>
          <a:p>
            <a:r>
              <a:rPr lang="x-none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x-none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x-none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x-none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x-none" sz="2200" b="1">
                <a:latin typeface="Arial" pitchFamily="34" charset="0"/>
                <a:cs typeface="Arial" pitchFamily="34" charset="0"/>
              </a:rPr>
              <a:t>Министерство образования и науки Республики Казахстан</a:t>
            </a:r>
            <a:r>
              <a:rPr lang="ru-RU" sz="22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>
                <a:latin typeface="Arial" pitchFamily="34" charset="0"/>
                <a:cs typeface="Arial" pitchFamily="34" charset="0"/>
              </a:rPr>
            </a:br>
            <a:r>
              <a:rPr lang="x-none" sz="2200" b="1">
                <a:latin typeface="Arial" pitchFamily="34" charset="0"/>
                <a:cs typeface="Arial" pitchFamily="34" charset="0"/>
              </a:rPr>
              <a:t>Национальная академия образования им. И. </a:t>
            </a:r>
            <a:r>
              <a:rPr lang="x-none" sz="2200" b="1" smtClean="0">
                <a:latin typeface="Arial" pitchFamily="34" charset="0"/>
                <a:cs typeface="Arial" pitchFamily="34" charset="0"/>
              </a:rPr>
              <a:t>Алтынсарина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/>
              <a:t/>
            </a:r>
            <a:br>
              <a:rPr lang="ru-RU" sz="2000" dirty="0"/>
            </a:br>
            <a:r>
              <a:rPr lang="x-none" sz="2000"/>
              <a:t>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x-none" sz="2000"/>
              <a:t>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x-none" sz="2000"/>
              <a:t>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x-none" sz="2000"/>
              <a:t> 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x-none" sz="2000"/>
              <a:t>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x-none" sz="2200"/>
              <a:t> 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x-none" sz="2200"/>
              <a:t> 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x-none" sz="2200"/>
              <a:t> 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x-none" sz="2200"/>
              <a:t> 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x-none" sz="2200"/>
              <a:t> 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x-none" sz="2200"/>
              <a:t> 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x-none" sz="2200"/>
              <a:t> 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x-none" sz="2200"/>
              <a:t> 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x-none" sz="2200"/>
              <a:t> 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x-none" sz="2200"/>
              <a:t> 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x-none" sz="2200"/>
              <a:t> 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x-none" sz="2200"/>
              <a:t> 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x-none" sz="2200"/>
              <a:t> 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x-none" sz="2200"/>
              <a:t> 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x-none" sz="2200"/>
              <a:t> </a:t>
            </a:r>
            <a:r>
              <a:rPr lang="ru-RU" sz="2200" dirty="0"/>
              <a:t/>
            </a:r>
            <a:br>
              <a:rPr lang="ru-RU" sz="2200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20688"/>
            <a:ext cx="8208912" cy="5328592"/>
          </a:xfrm>
        </p:spPr>
        <p:txBody>
          <a:bodyPr>
            <a:normAutofit fontScale="62500" lnSpcReduction="20000"/>
          </a:bodyPr>
          <a:lstStyle/>
          <a:p>
            <a:endParaRPr lang="ru-RU" sz="5100" b="1" dirty="0" smtClean="0">
              <a:latin typeface="Arial" pitchFamily="34" charset="0"/>
              <a:cs typeface="Arial" pitchFamily="34" charset="0"/>
            </a:endParaRPr>
          </a:p>
          <a:p>
            <a:endParaRPr lang="ru-RU" sz="5100" b="1" dirty="0">
              <a:latin typeface="Arial" pitchFamily="34" charset="0"/>
              <a:cs typeface="Arial" pitchFamily="34" charset="0"/>
            </a:endParaRPr>
          </a:p>
          <a:p>
            <a:r>
              <a:rPr lang="ru-RU" sz="5100" b="1" dirty="0" smtClean="0">
                <a:latin typeface="Arial" pitchFamily="34" charset="0"/>
                <a:cs typeface="Arial" pitchFamily="34" charset="0"/>
              </a:rPr>
              <a:t>ОБ ОСОБЕННОСТЯХ ОРГАНИЗАЦИИ ОБРАЗОВАТЕЛЬНОГО ПРОЦЕССА В ОБЩЕОБРАЗОВАТЕЛЬНЫХ ШКОЛАХ РЕСПУБЛИКИ КАЗАХСТАН В 2017-2018 УЧЕБНОМ ГОДУ</a:t>
            </a:r>
            <a:br>
              <a:rPr lang="ru-RU" sz="5100" b="1" dirty="0" smtClean="0">
                <a:latin typeface="Arial" pitchFamily="34" charset="0"/>
                <a:cs typeface="Arial" pitchFamily="34" charset="0"/>
              </a:rPr>
            </a:br>
            <a:r>
              <a:rPr lang="x-none" sz="5100" b="1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51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5100" dirty="0" smtClean="0">
                <a:latin typeface="Arial" pitchFamily="34" charset="0"/>
                <a:cs typeface="Arial" pitchFamily="34" charset="0"/>
              </a:rPr>
            </a:br>
            <a:r>
              <a:rPr lang="x-none" sz="5100" smtClean="0">
                <a:latin typeface="Arial" pitchFamily="34" charset="0"/>
                <a:cs typeface="Arial" pitchFamily="34" charset="0"/>
              </a:rPr>
              <a:t>Инструктивно-методическое письмо</a:t>
            </a:r>
            <a:endParaRPr lang="ru-RU" sz="5100" dirty="0" smtClean="0">
              <a:latin typeface="Arial" pitchFamily="34" charset="0"/>
              <a:cs typeface="Arial" pitchFamily="34" charset="0"/>
            </a:endParaRPr>
          </a:p>
          <a:p>
            <a:r>
              <a:rPr lang="x-none" sz="5100" smtClean="0">
                <a:latin typeface="Arial" pitchFamily="34" charset="0"/>
                <a:cs typeface="Arial" pitchFamily="34" charset="0"/>
              </a:rPr>
              <a:t>Астана 2017</a:t>
            </a:r>
            <a:r>
              <a:rPr lang="ru-RU" sz="51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5100" dirty="0" smtClean="0">
                <a:latin typeface="Arial" pitchFamily="34" charset="0"/>
                <a:cs typeface="Arial" pitchFamily="34" charset="0"/>
              </a:rPr>
            </a:br>
            <a:endParaRPr lang="ru-RU" sz="51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5445224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751344"/>
            <a:ext cx="77768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>
                <a:latin typeface="Arial" pitchFamily="34" charset="0"/>
                <a:cs typeface="Arial" pitchFamily="34" charset="0"/>
              </a:rPr>
              <a:t>В рамках обновления содержания образования </a:t>
            </a:r>
            <a:r>
              <a:rPr lang="x-none" sz="2400" b="1">
                <a:latin typeface="Arial" pitchFamily="34" charset="0"/>
                <a:cs typeface="Arial" pitchFamily="34" charset="0"/>
              </a:rPr>
              <a:t>развитие функциональной грамотности школьников </a:t>
            </a:r>
            <a:r>
              <a:rPr lang="x-none" sz="2400">
                <a:latin typeface="Arial" pitchFamily="34" charset="0"/>
                <a:cs typeface="Arial" pitchFamily="34" charset="0"/>
              </a:rPr>
              <a:t>определяется как одна из </a:t>
            </a:r>
            <a:r>
              <a:rPr lang="x-none" sz="2400" b="1">
                <a:latin typeface="Arial" pitchFamily="34" charset="0"/>
                <a:cs typeface="Arial" pitchFamily="34" charset="0"/>
              </a:rPr>
              <a:t>приоритетных целей образования.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r>
              <a:rPr lang="x-none" sz="2400">
                <a:latin typeface="Arial" pitchFamily="34" charset="0"/>
                <a:cs typeface="Arial" pitchFamily="34" charset="0"/>
              </a:rPr>
              <a:t>Функциональная грамотность как результат обучения формируется посредством каждого школьного учебного предмета</a:t>
            </a:r>
            <a:r>
              <a:rPr lang="x-none" sz="2400" b="1">
                <a:latin typeface="Arial" pitchFamily="34" charset="0"/>
                <a:cs typeface="Arial" pitchFamily="34" charset="0"/>
              </a:rPr>
              <a:t>. Инструментарием </a:t>
            </a:r>
            <a:r>
              <a:rPr lang="x-none" sz="2400">
                <a:latin typeface="Arial" pitchFamily="34" charset="0"/>
                <a:cs typeface="Arial" pitchFamily="34" charset="0"/>
              </a:rPr>
              <a:t>развития функциональной грамотности школьников, а также </a:t>
            </a:r>
            <a:r>
              <a:rPr lang="x-none" sz="2400" b="1">
                <a:latin typeface="Arial" pitchFamily="34" charset="0"/>
                <a:cs typeface="Arial" pitchFamily="34" charset="0"/>
              </a:rPr>
              <a:t>проверки ее сформированности являются задания творческого характера </a:t>
            </a:r>
            <a:r>
              <a:rPr lang="x-none" sz="2400">
                <a:latin typeface="Arial" pitchFamily="34" charset="0"/>
                <a:cs typeface="Arial" pitchFamily="34" charset="0"/>
              </a:rPr>
              <a:t>(задания исследовательского, занимательного характера, задания с экономическим, историческим содержанием, практикоориентированные задания и др.).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755576" y="487167"/>
            <a:ext cx="748883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87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Виды функциональной грамотности, которые оцениваются в рамках внешней оценки учебных достижений учащихся: грамотность чтения (казахский и русский языки), математическая грамотность, естественнонаучная грамотность (физика, химия, биология, география).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5877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2016-2017 учебном году был изменен формат итоговой аттестации выпускников школ и сдачи единого национального тестирования. Для поступления в вузы в числе трех обязательных предметов выпускники школ сдавали экзамены «Математическая грамотность», «Грамотность чтения».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67544" y="200334"/>
            <a:ext cx="8280920" cy="603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течение учебного года устанавливаются каникулы: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1) в 1-11(12) классах: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осенние – 7 дней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(с 30 </a:t>
            </a:r>
            <a:r>
              <a:rPr lang="kk-KZ" sz="2400" dirty="0">
                <a:latin typeface="Arial" pitchFamily="34" charset="0"/>
                <a:cs typeface="Arial" pitchFamily="34" charset="0"/>
              </a:rPr>
              <a:t>октября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по 5 ноября 201</a:t>
            </a:r>
            <a:r>
              <a:rPr lang="kk-KZ" sz="2400" dirty="0">
                <a:latin typeface="Arial" pitchFamily="34" charset="0"/>
                <a:cs typeface="Arial" pitchFamily="34" charset="0"/>
              </a:rPr>
              <a:t>7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года включительно),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зимние </a:t>
            </a:r>
            <a:r>
              <a:rPr lang="ru-RU" sz="2400" b="1" i="1" dirty="0">
                <a:latin typeface="Arial" pitchFamily="34" charset="0"/>
                <a:cs typeface="Arial" pitchFamily="34" charset="0"/>
              </a:rPr>
              <a:t>– 10 дней </a:t>
            </a:r>
            <a:r>
              <a:rPr lang="ru-RU" sz="2400" i="1" dirty="0">
                <a:latin typeface="Arial" pitchFamily="34" charset="0"/>
                <a:cs typeface="Arial" pitchFamily="34" charset="0"/>
              </a:rPr>
              <a:t>(с 29 декабря 2017 года по 7 января 201</a:t>
            </a:r>
            <a:r>
              <a:rPr lang="kk-KZ" sz="2400" i="1" dirty="0">
                <a:latin typeface="Arial" pitchFamily="34" charset="0"/>
                <a:cs typeface="Arial" pitchFamily="34" charset="0"/>
              </a:rPr>
              <a:t>8</a:t>
            </a:r>
            <a:r>
              <a:rPr lang="ru-RU" sz="2400" i="1" dirty="0">
                <a:latin typeface="Arial" pitchFamily="34" charset="0"/>
                <a:cs typeface="Arial" pitchFamily="34" charset="0"/>
              </a:rPr>
              <a:t> года включительно)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весенние – 13 дней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(с 21 марта по 2 апреля 201</a:t>
            </a:r>
            <a:r>
              <a:rPr lang="kk-KZ" sz="2400" dirty="0">
                <a:latin typeface="Arial" pitchFamily="34" charset="0"/>
                <a:cs typeface="Arial" pitchFamily="34" charset="0"/>
              </a:rPr>
              <a:t>8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года включительно);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2) в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предшкольных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классах: осенние – 7 дней (с 30 октября по 5 ноября 201</a:t>
            </a:r>
            <a:r>
              <a:rPr lang="kk-KZ" sz="2400" dirty="0">
                <a:latin typeface="Arial" pitchFamily="34" charset="0"/>
                <a:cs typeface="Arial" pitchFamily="34" charset="0"/>
              </a:rPr>
              <a:t>7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года включительно), зимние – 14 дней (с 25 декабря 201</a:t>
            </a:r>
            <a:r>
              <a:rPr lang="kk-KZ" sz="2400" dirty="0">
                <a:latin typeface="Arial" pitchFamily="34" charset="0"/>
                <a:cs typeface="Arial" pitchFamily="34" charset="0"/>
              </a:rPr>
              <a:t>7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года по 5 января 201</a:t>
            </a:r>
            <a:r>
              <a:rPr lang="kk-KZ" sz="2400" dirty="0">
                <a:latin typeface="Arial" pitchFamily="34" charset="0"/>
                <a:cs typeface="Arial" pitchFamily="34" charset="0"/>
              </a:rPr>
              <a:t>8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года включительно), весенние – 15 дней (с 21 марта по 4 апреля 201</a:t>
            </a:r>
            <a:r>
              <a:rPr lang="kk-KZ" sz="2400" dirty="0">
                <a:latin typeface="Arial" pitchFamily="34" charset="0"/>
                <a:cs typeface="Arial" pitchFamily="34" charset="0"/>
              </a:rPr>
              <a:t>8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года включительно);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3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) в </a:t>
            </a:r>
            <a:r>
              <a:rPr lang="ru-RU" sz="2400" b="1" dirty="0" err="1">
                <a:latin typeface="Arial" pitchFamily="34" charset="0"/>
                <a:cs typeface="Arial" pitchFamily="34" charset="0"/>
              </a:rPr>
              <a:t>предшкольных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и 1 классах: дополнительные каникулы – 7 дней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r>
              <a:rPr lang="ru-RU" sz="2400" i="1" dirty="0">
                <a:latin typeface="Arial" pitchFamily="34" charset="0"/>
                <a:cs typeface="Arial" pitchFamily="34" charset="0"/>
              </a:rPr>
              <a:t>(с 5 по 11 февраля 201</a:t>
            </a:r>
            <a:r>
              <a:rPr lang="kk-KZ" sz="2400" i="1" dirty="0">
                <a:latin typeface="Arial" pitchFamily="34" charset="0"/>
                <a:cs typeface="Arial" pitchFamily="34" charset="0"/>
              </a:rPr>
              <a:t>8</a:t>
            </a:r>
            <a:r>
              <a:rPr lang="ru-RU" sz="2400" i="1" dirty="0">
                <a:latin typeface="Arial" pitchFamily="34" charset="0"/>
                <a:cs typeface="Arial" pitchFamily="34" charset="0"/>
              </a:rPr>
              <a:t> года включительно).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95536" y="776243"/>
            <a:ext cx="813690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Продолжительность учебного года в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предшкольных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классах –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32 учебные недели, 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 классах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33 учебные недели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во 2-11 (12) классах –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34 учебные  недели.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Занятия, выпавшие на праздничные дни, переносятся </a:t>
            </a: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следующие рабочие дни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учетом интеграции содержания учебных предметов, за счет часов, отведенных на повторение, которые указываются в расписании занятий.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431249"/>
            <a:ext cx="727280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Деление класса на две группы в 1-2 классах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осуществляется в городских общеобразовательных организациях образования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наполнении классов в 24 и более о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бучающихся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 сельских – в 20 и более о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бучающихся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 малокомплектных школах – не менее 10 о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бучающихся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проведении уроков: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 по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казахскому языку в классах с неказахским языком обучения;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по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русскому языку в классах с нерусским языком обучения;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3) по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английскому языку;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4) по информационно-коммуникационным технологиям;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5) по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самопознанию.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11560" y="194489"/>
            <a:ext cx="777686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Деление класса на две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группы в 3-4, 6, 8-11 классах осуществляется в городских общеобразовательных организациях при наполнении класса в 24 и более обучающихся, в сельских – в 20 и более обучающихся, в малокомплектных школах – не менее 10 обучающихся при проведении уроков: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 по казахскому языку в классах с неказахским языком обучения;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по казахской литературе в классах с неказахским языком обучения;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3) по русскому языку в классах с казахским, уйгурским, таджикским и узбекским языками обучения;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4) по иностранному языку;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5) по информатике;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6) по профильным предметам;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7) по технологии (группы мальчиков и девочек независимо от наполняемости класса);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8) по физической культуре.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683568" y="-137534"/>
            <a:ext cx="7776864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630238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Деление класса на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две группы в 5, 7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классах осуществляется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городских общеобразовательных организациях образования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наполнении классов в 24 и более о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бучающихся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 сельских – в 20 и более о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бучающихся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 малокомплектных школах – не менее 10 о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бучающихся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проведении уроков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630238" algn="l"/>
              </a:tabLst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казахскому языку и литературе 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классах с неказахским языком обучения;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630238" algn="l"/>
              </a:tabLst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русскому языку и литературе 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классах с нерусским языком обучения;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630238" algn="l"/>
              </a:tabLst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иностранному языку;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6302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информатике;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630238" algn="l"/>
              </a:tabLst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физической культуре по гендерному (в городской местности – в каждой группе не менее 8 мальчиков (или девочек), а в сельской местности  – не менее 5 мальчиков (или девочек).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630238" algn="l"/>
              </a:tabLs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) художественному труду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(группы мальчиков и девочек независимо от наполняемости класса).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9"/>
            <a:ext cx="820891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Домашнее 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задание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Домашнее задание – самостоятельное выполнение обучающимися заданий учителя по закреплению и более глубокому усвоению изучаемого материала, а также его применению на практике, направленное на развитию творческих способностей и совершенствованию учебных умений и навыков.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При организации домашнего задания учитываются: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1) вид организации среднего образования и контингент обучающихся;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2) наличие и объем домашнего задания по другим предметам в соответствии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срасписанием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3) возможность перехода от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ежеурочного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домашнего задания в старших классах к системе заданий на учебную четверть (или после завершения  раздела);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4) организация домашнего задания по отдельным предметам в форме учебных проектов на основе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нескольких целей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обучения;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5) срок выполнения домашнего задания творческого характера (например, изготовление модели, подготовка проекта, написание киносценария, увлекательной истории, собственной сказки) в пределах не менее недели и не более одного задания в месяц на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одногообучающегося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29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997839"/>
            <a:ext cx="74168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Домашнее задание по изобразительному искусству, художественному труду, музыке, самопознанию, трудовому обучению, технологии, начальной военной подготовке, начальной военной и технологической подготовке и физической культуре рекомендуется  задавать в интеграции с другими предметами.</a:t>
            </a:r>
          </a:p>
        </p:txBody>
      </p:sp>
    </p:spTree>
    <p:extLst>
      <p:ext uri="{BB962C8B-B14F-4D97-AF65-F5344CB8AC3E}">
        <p14:creationId xmlns:p14="http://schemas.microsoft.com/office/powerpoint/2010/main" val="234803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39552" y="791359"/>
            <a:ext cx="748883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33438" algn="l"/>
              </a:tabLst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Домашнее задание рекомендуется </a:t>
            </a:r>
            <a:r>
              <a:rPr kumimoji="0" lang="ru-RU" sz="2400" b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задавать:</a:t>
            </a:r>
            <a:endParaRPr kumimoji="0" lang="ru-RU" sz="2400" b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33438" algn="l"/>
              </a:tabLst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 на праздничные и каникулярные дни (кроме чтения художественной, дополнительной литературы для общего развития, проектной работы и решения задач для математических школ);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33438" algn="l"/>
              </a:tabLst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после проведения контрольных работ;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33438" algn="l"/>
              </a:tabLst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3) учащимся первых классов (со второго полугодия возможны задания по чтению, в объеме не более 20минут).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x-none" b="1" smtClean="0"/>
              <a:t>ЧЕМ </a:t>
            </a:r>
            <a:r>
              <a:rPr lang="x-none" b="1" smtClean="0"/>
              <a:t>ОТЛИЧА</a:t>
            </a:r>
            <a:r>
              <a:rPr lang="ru-RU" b="1" dirty="0" smtClean="0"/>
              <a:t>е</a:t>
            </a:r>
            <a:r>
              <a:rPr lang="x-none" b="1" smtClean="0"/>
              <a:t>ТСЯ </a:t>
            </a:r>
            <a:r>
              <a:rPr lang="ru-RU" b="1" dirty="0" smtClean="0"/>
              <a:t>                   </a:t>
            </a:r>
            <a:r>
              <a:rPr lang="x-none" b="1" smtClean="0"/>
              <a:t>2017-2018 УЧЕБНЫЙ ГОД?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x-none" sz="3600" b="1" smtClean="0">
                <a:latin typeface="Arial" pitchFamily="34" charset="0"/>
                <a:cs typeface="Arial" pitchFamily="34" charset="0"/>
              </a:rPr>
              <a:t>В 2017-2018 учебном году на обновленное содержание образования </a:t>
            </a:r>
            <a:r>
              <a:rPr lang="x-none" sz="3600" b="1" smtClean="0">
                <a:latin typeface="Arial" pitchFamily="34" charset="0"/>
                <a:cs typeface="Arial" pitchFamily="34" charset="0"/>
              </a:rPr>
              <a:t>пере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шли</a:t>
            </a:r>
            <a:r>
              <a:rPr lang="x-none" sz="3600" b="1" smtClean="0">
                <a:latin typeface="Arial" pitchFamily="34" charset="0"/>
                <a:cs typeface="Arial" pitchFamily="34" charset="0"/>
              </a:rPr>
              <a:t> </a:t>
            </a:r>
            <a:r>
              <a:rPr lang="x-none" sz="3600" b="1" smtClean="0">
                <a:latin typeface="Arial" pitchFamily="34" charset="0"/>
                <a:cs typeface="Arial" pitchFamily="34" charset="0"/>
              </a:rPr>
              <a:t>2, 5, 7 классы. </a:t>
            </a:r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В 2018-2019-м учебном году на обновленное содержание перейдут 3, 6, 8, 10 классы. В 2019-2020 учебном году – 4, 9, 11 классы. </a:t>
            </a:r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099118" cy="605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24935" cy="630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11560" y="1251066"/>
            <a:ext cx="777686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Инструктивно-методическим  письмом  "Об особенностях организации образовательного процесса в общеобразовательных школах республики Казахстан в 2017-2018 учебном году» академии им. </a:t>
            </a:r>
            <a:r>
              <a:rPr lang="ru-RU" sz="2000" dirty="0" err="1" smtClean="0"/>
              <a:t>Алтынсарина</a:t>
            </a:r>
            <a:r>
              <a:rPr lang="ru-RU" sz="2000" dirty="0" smtClean="0"/>
              <a:t> </a:t>
            </a:r>
            <a:r>
              <a:rPr lang="ru-RU" sz="2000" dirty="0" err="1" smtClean="0"/>
              <a:t>МОиН</a:t>
            </a:r>
            <a:r>
              <a:rPr lang="ru-RU" sz="2000" dirty="0" smtClean="0"/>
              <a:t>  РК  рекомендовано: с 2017-2018 учебного</a:t>
            </a:r>
            <a:r>
              <a:rPr lang="ru-RU" sz="2000" i="1" dirty="0" smtClean="0"/>
              <a:t> </a:t>
            </a:r>
            <a:r>
              <a:rPr lang="ru-RU" sz="2000" dirty="0" smtClean="0"/>
              <a:t>года переход на пятидневную учебную неделю </a:t>
            </a:r>
            <a:r>
              <a:rPr lang="ru-RU" sz="2000" dirty="0" err="1" smtClean="0"/>
              <a:t>разреш</a:t>
            </a:r>
            <a:r>
              <a:rPr lang="kk-KZ" sz="2000" dirty="0" smtClean="0"/>
              <a:t>ается </a:t>
            </a:r>
            <a:r>
              <a:rPr lang="ru-RU" sz="2000" dirty="0" smtClean="0"/>
              <a:t>всем классам, с 1-го по 11-й. Решение о пятидневной учебной неделе принимает администрация каждой школы и согласовывает его с Попечительским советом и родительским комитетом. </a:t>
            </a:r>
          </a:p>
          <a:p>
            <a:r>
              <a:rPr lang="ru-RU" sz="2000" dirty="0" smtClean="0"/>
              <a:t>Ежедневную учебную нагрузку каждая школа определяет самостоятельно, согласовав при</a:t>
            </a:r>
            <a:r>
              <a:rPr lang="en-US" sz="2000" dirty="0" smtClean="0"/>
              <a:t> </a:t>
            </a:r>
            <a:r>
              <a:rPr lang="ru-RU" sz="2000" dirty="0" smtClean="0"/>
              <a:t>этом расписание уроков с</a:t>
            </a:r>
            <a:r>
              <a:rPr lang="en-US" sz="2000" dirty="0" smtClean="0"/>
              <a:t> </a:t>
            </a:r>
            <a:r>
              <a:rPr lang="ru-RU" sz="2000" dirty="0" smtClean="0"/>
              <a:t>попечительским советом или родительским комитетом,  исходя из</a:t>
            </a:r>
            <a:r>
              <a:rPr lang="en-US" sz="2000" dirty="0" smtClean="0"/>
              <a:t> </a:t>
            </a:r>
            <a:r>
              <a:rPr lang="ru-RU" sz="2000" dirty="0" smtClean="0"/>
              <a:t>условий и</a:t>
            </a:r>
            <a:r>
              <a:rPr lang="en-US" sz="2000" dirty="0" smtClean="0"/>
              <a:t> </a:t>
            </a:r>
            <a:r>
              <a:rPr lang="ru-RU" sz="2000" dirty="0" smtClean="0"/>
              <a:t>возможностей школ.</a:t>
            </a:r>
            <a:endParaRPr lang="ru-RU" sz="2000" b="1" dirty="0" smtClean="0"/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11560" y="327737"/>
            <a:ext cx="7776864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i="1" dirty="0" smtClean="0"/>
              <a:t>В Санитарные правила «Санитарно-эпидемиологические требования к объектам образования» внесены изменения. </a:t>
            </a:r>
          </a:p>
          <a:p>
            <a:r>
              <a:rPr lang="ru-RU" sz="2000" b="1" i="1" dirty="0" smtClean="0"/>
              <a:t>1) Изменена формулировка п. 127, в новой редакции она звучит следующим образом: «Нормы максимальной учебной нагрузки в общеобразовательных организациях не должны превышать норм, установленных в приложении 9 к настоящим санитарным правилам. При увеличении учебной нагрузки расписание уроков согласовывается с Попечительским советом и родительским комитетом». </a:t>
            </a:r>
          </a:p>
          <a:p>
            <a:r>
              <a:rPr lang="ru-RU" sz="2000" b="1" i="1" dirty="0" smtClean="0"/>
              <a:t>2) С 2017-2018 учебного года продолжительность урока составляет 40 минут. </a:t>
            </a:r>
          </a:p>
          <a:p>
            <a:endParaRPr lang="ru-RU" sz="2000" dirty="0" smtClean="0"/>
          </a:p>
          <a:p>
            <a:r>
              <a:rPr lang="ru-RU" sz="2000" b="1" i="1" dirty="0" smtClean="0"/>
              <a:t>Это означает, что с 2017-2018 учебного года переход на пятидневную учебную неделю разрешается всем классам, с 1-го по 11-й. Решение о пятидневной учебной неделе принимает администрация каждой школы и согласовывает его с Попечительским советом и родительским комитетом.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11560" y="943290"/>
            <a:ext cx="777686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t"/>
            <a:r>
              <a:rPr lang="ru-RU" sz="2000" dirty="0" smtClean="0"/>
              <a:t>В Санитарные правила  «Санитарно-эпидемиологические требования к объектам образования» внесены изменения. Изменена формулировка  п. 127, в новой редакции она звучит следующим образом: «Нормы максимальной учебной нагрузки в общеобразовательных организациях не должны превышать норм, установленных в приложении 9 к настоящим санитарным правилам. Новые санитарные правила позволяют всем общеобразовательным школам внедрить пятидневку с 1 по 11 классы. При увеличении учебной нагрузки расписание уроков согласовывается с Попечительским советом и родительским комитетом». </a:t>
            </a:r>
          </a:p>
          <a:p>
            <a:pPr fontAlgn="t"/>
            <a:r>
              <a:rPr lang="ru-RU" sz="2000" dirty="0" smtClean="0"/>
              <a:t>С 2017-2018 учебного года продолжительность урока составляет 40 минут. Сокращение урока на 5 минут позволит добавить дополнительный урок,  при этом существенно не увеличив нагрузку.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11560" y="1251066"/>
            <a:ext cx="777686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Инструктивно-методическим  письмом  "Об особенностях организации образовательного процесса в общеобразовательных школах республики Казахстан в 2017-2018 учебном году» академии им. </a:t>
            </a:r>
            <a:r>
              <a:rPr lang="ru-RU" sz="2000" dirty="0" err="1" smtClean="0"/>
              <a:t>Алтынсарина</a:t>
            </a:r>
            <a:r>
              <a:rPr lang="ru-RU" sz="2000" dirty="0" smtClean="0"/>
              <a:t> </a:t>
            </a:r>
            <a:r>
              <a:rPr lang="ru-RU" sz="2000" dirty="0" err="1" smtClean="0"/>
              <a:t>МОиН</a:t>
            </a:r>
            <a:r>
              <a:rPr lang="ru-RU" sz="2000" dirty="0" smtClean="0"/>
              <a:t>  РК  рекомендовано: с 2017-2018 учебного</a:t>
            </a:r>
            <a:r>
              <a:rPr lang="ru-RU" sz="2000" i="1" dirty="0" smtClean="0"/>
              <a:t> </a:t>
            </a:r>
            <a:r>
              <a:rPr lang="ru-RU" sz="2000" dirty="0" smtClean="0"/>
              <a:t>года переход на пятидневную учебную неделю </a:t>
            </a:r>
            <a:r>
              <a:rPr lang="ru-RU" sz="2000" dirty="0" err="1" smtClean="0"/>
              <a:t>разреш</a:t>
            </a:r>
            <a:r>
              <a:rPr lang="kk-KZ" sz="2000" dirty="0" smtClean="0"/>
              <a:t>ается </a:t>
            </a:r>
            <a:r>
              <a:rPr lang="ru-RU" sz="2000" dirty="0" smtClean="0"/>
              <a:t>всем классам, с 1-го по 11-й. Решение о пятидневной учебной неделе принимает администрация каждой школы и согласовывает его с Попечительским советом и родительским комитетом. </a:t>
            </a:r>
          </a:p>
          <a:p>
            <a:r>
              <a:rPr lang="ru-RU" sz="2000" dirty="0" smtClean="0"/>
              <a:t>Ежедневную учебную нагрузку каждая школа определяет самостоятельно, согласовав при</a:t>
            </a:r>
            <a:r>
              <a:rPr lang="en-US" sz="2000" dirty="0" smtClean="0"/>
              <a:t> </a:t>
            </a:r>
            <a:r>
              <a:rPr lang="ru-RU" sz="2000" dirty="0" smtClean="0"/>
              <a:t>этом расписание уроков с</a:t>
            </a:r>
            <a:r>
              <a:rPr lang="en-US" sz="2000" dirty="0" smtClean="0"/>
              <a:t> </a:t>
            </a:r>
            <a:r>
              <a:rPr lang="ru-RU" sz="2000" dirty="0" smtClean="0"/>
              <a:t>попечительским советом или родительским комитетом,  исходя из</a:t>
            </a:r>
            <a:r>
              <a:rPr lang="en-US" sz="2000" dirty="0" smtClean="0"/>
              <a:t> </a:t>
            </a:r>
            <a:r>
              <a:rPr lang="ru-RU" sz="2000" dirty="0" smtClean="0"/>
              <a:t>условий и</a:t>
            </a:r>
            <a:r>
              <a:rPr lang="en-US" sz="2000" dirty="0" smtClean="0"/>
              <a:t> </a:t>
            </a:r>
            <a:r>
              <a:rPr lang="ru-RU" sz="2000" dirty="0" smtClean="0"/>
              <a:t>возможностей школ.</a:t>
            </a:r>
            <a:endParaRPr lang="ru-RU" sz="2000" b="1" dirty="0" smtClean="0"/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11560" y="481627"/>
            <a:ext cx="7776864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Приказом Министра образования и науки РК от 24 апреля 2017 года № 182 утверждены «Методические рекомендации по организации и выполнению домашнего задания в организациях среднего образования Республики Казахстан». </a:t>
            </a:r>
          </a:p>
          <a:p>
            <a:r>
              <a:rPr lang="ru-RU" sz="2000" dirty="0" smtClean="0"/>
              <a:t>В соответствии с этими рекомендациями для сокращения затрат времени на приготовление домашнего задания допускаются сдвоенные уроки  в 5 - 11 классах. </a:t>
            </a:r>
          </a:p>
          <a:p>
            <a:r>
              <a:rPr lang="ru-RU" sz="2000" dirty="0" smtClean="0"/>
              <a:t>Поскольку ограничения не представлены, администрация каждой школы сама определяет, по каким учебным предметам целесообразно проводить сдвоенные уроки. </a:t>
            </a:r>
          </a:p>
          <a:p>
            <a:pPr fontAlgn="t"/>
            <a:r>
              <a:rPr lang="ru-RU" sz="2000" dirty="0" smtClean="0"/>
              <a:t>Выполнение домашнего задания не должно превышать: во 2 классе — 50 минут, в 3−4 классах — 70 минут, в 5−6 классах — 90 минут, в 7−9 классах — 110 минут, в 10−11 классах — 130 минут.</a:t>
            </a:r>
          </a:p>
          <a:p>
            <a:pPr fontAlgn="t"/>
            <a:r>
              <a:rPr lang="ru-RU" sz="2000" dirty="0" smtClean="0"/>
              <a:t>Отныне не задаются домашние задания на праздники и каникулы. Исключение составляет чтение художественной литературы, выполнение проектных работ, решение задач для углубленного изучения математики первоклассникам, но только по чтению и со второго полугодия.</a:t>
            </a:r>
            <a:endParaRPr lang="ru-RU" sz="2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23528" y="654303"/>
            <a:ext cx="8208912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112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Приказом Министра образования и науки РК от 24 апреля 2017 года № 182 утверждены Методические рекомендации по организации и выполнению домашнего задания в организациях среднего образования Республики Казахстан.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112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соответствии с этими рекомендациями для сокращения затрат времени на приготовление домашнего задания допускаются сдвоенные уроки  в 5 - 11 классах.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112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Изменены нормативы по объему домашнего задания (на один учебный день) с учетом затрат на его выполнение.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112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Выполнение домашнего задания  не должно превышать: во 2-м классе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50 мин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 3-4 классах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70 минут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 5-6 классах -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90 мин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ут, в 7-9 классах -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110 минут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 в  10-11 классах -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130 минут.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112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правила «Санитарно-эпидемиологические требования к объектам образования», утвержденные приказом Министра национальной экономики Республики Казахстан от 29 декабря 2014 года № 179, к началу учебного года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будут внесены соответствующие изменения.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528" y="1269857"/>
            <a:ext cx="8208912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t"/>
            <a:r>
              <a:rPr lang="ru-RU" sz="2000" dirty="0" smtClean="0"/>
              <a:t>Учебные программы и количество часов, отводимых на изучение каждого предмета, не меняются, но благодаря 40-минутным урокам высвобождается 30 минут. То есть когда будет поставлен дополнительный урок, время пребывания учащихся в школе увеличится всего на 10 минут в день. Нормы максимальной учебной нагрузки согласно Типовым учебным планам составляют от 24 часов до 39 часов в 1-11 классах общеобразовательных школ.</a:t>
            </a:r>
          </a:p>
          <a:p>
            <a:pPr fontAlgn="t"/>
            <a:r>
              <a:rPr lang="ru-RU" sz="2000" dirty="0" smtClean="0"/>
              <a:t> 	Например,  занятия учащихся 2 смены начинаются в 14-10.  Максимальная нагрузка учащегося 3,4  класса составляет 29 часов. (4 дня по 6 уроков,1 день-5 уроков).   В день максимальной нагрузки  для учащихся   3,4 класса 2 смены   занятия будут завершаться в  18-55. </a:t>
            </a:r>
            <a:endParaRPr lang="ru-RU" sz="20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39552" y="1420018"/>
            <a:ext cx="799288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t"/>
            <a:r>
              <a:rPr lang="ru-RU" sz="2000" dirty="0" smtClean="0"/>
              <a:t>Сменность занятий в школах определяется  исходя из контингента, наполняемости классов-комплектов и регламентируется администрацией   каждой школы. </a:t>
            </a:r>
          </a:p>
          <a:p>
            <a:pPr fontAlgn="t"/>
            <a:r>
              <a:rPr lang="ru-RU" sz="2000" b="1" dirty="0" smtClean="0"/>
              <a:t>5.</a:t>
            </a:r>
            <a:r>
              <a:rPr lang="ru-RU" sz="2000" dirty="0" smtClean="0"/>
              <a:t> Максимальная учебная нагрузка учащихся определяется рабочим  учебным планом школы, который  разрабатывается на основе типового плана </a:t>
            </a:r>
            <a:r>
              <a:rPr lang="ru-RU" sz="2000" dirty="0" err="1" smtClean="0"/>
              <a:t>МОиН</a:t>
            </a:r>
            <a:r>
              <a:rPr lang="ru-RU" sz="2000" dirty="0" smtClean="0"/>
              <a:t> РК.</a:t>
            </a:r>
          </a:p>
          <a:p>
            <a:pPr fontAlgn="t"/>
            <a:r>
              <a:rPr lang="ru-RU" sz="2000" dirty="0" smtClean="0"/>
              <a:t> 	Количество часов в режиме пятидневной учебной недели будет варьироваться от 4-5  уроков в 1-2 классах,   5-6 уроков в 3-4 классах, 6-7 уроков в 5-7 классах, 7-8 уроков в 8-11 классах.</a:t>
            </a:r>
          </a:p>
          <a:p>
            <a:pPr fontAlgn="t"/>
            <a:r>
              <a:rPr lang="ru-RU" sz="2000" dirty="0" smtClean="0"/>
              <a:t> </a:t>
            </a:r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582341"/>
            <a:ext cx="80648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800">
                <a:latin typeface="Arial" panose="020B0604020202020204" pitchFamily="34" charset="0"/>
                <a:cs typeface="Arial" panose="020B0604020202020204" pitchFamily="34" charset="0"/>
              </a:rPr>
              <a:t>Все Государственные общеобязательные стандарты образования (начального, основного, общего среднего образования) и учебные программы находятся на сайте Национальной академии образования им. И. Алтынсарина. </a:t>
            </a:r>
            <a:r>
              <a:rPr lang="x-none" sz="2800" b="1" i="1">
                <a:latin typeface="Arial" panose="020B0604020202020204" pitchFamily="34" charset="0"/>
                <a:cs typeface="Arial" panose="020B0604020202020204" pitchFamily="34" charset="0"/>
              </a:rPr>
              <a:t>Школе достаточно иметь один распечатанный вариант всех ГОСО и учебных программ. Учитель может работать с электронным вариантом ГОСО и учебных программ.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4496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467544" y="-17036"/>
            <a:ext cx="8135888" cy="621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</a:pPr>
            <a:endParaRPr lang="ru-RU" sz="2000" i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2016-2017 учебного года начался постепенный переход школ республики на  пятидневное обучение. В 2016-2017 учебном году на пятидневку перешли первые классы республики.  В 2017-2018 учебном году на пятидневную учебную неделю переходят 2, 5, 7 классы. </a:t>
            </a:r>
            <a:r>
              <a:rPr lang="x-none" sz="2000">
                <a:latin typeface="Arial" panose="020B0604020202020204" pitchFamily="34" charset="0"/>
                <a:cs typeface="Arial" panose="020B0604020202020204" pitchFamily="34" charset="0"/>
              </a:rPr>
              <a:t>В связи с постепенным введением в общеобразовательные школы республики </a:t>
            </a:r>
            <a:r>
              <a:rPr lang="x-none" sz="2000" b="1">
                <a:latin typeface="Arial" panose="020B0604020202020204" pitchFamily="34" charset="0"/>
                <a:cs typeface="Arial" panose="020B0604020202020204" pitchFamily="34" charset="0"/>
              </a:rPr>
              <a:t>пятидневной учебной недели</a:t>
            </a:r>
            <a:r>
              <a:rPr lang="x-none" sz="2000">
                <a:latin typeface="Arial" panose="020B0604020202020204" pitchFamily="34" charset="0"/>
                <a:cs typeface="Arial" panose="020B0604020202020204" pitchFamily="34" charset="0"/>
              </a:rPr>
              <a:t>, начиная с первого класса, особая роль отводится воспитательному процессу </a:t>
            </a:r>
            <a:r>
              <a:rPr lang="x-none" sz="2000" b="1">
                <a:latin typeface="Arial" panose="020B0604020202020204" pitchFamily="34" charset="0"/>
                <a:cs typeface="Arial" panose="020B0604020202020204" pitchFamily="34" charset="0"/>
              </a:rPr>
              <a:t>шестого дня (субботы</a:t>
            </a:r>
            <a:r>
              <a:rPr lang="x-none" sz="2000">
                <a:latin typeface="Arial" panose="020B0604020202020204" pitchFamily="34" charset="0"/>
                <a:cs typeface="Arial" panose="020B0604020202020204" pitchFamily="34" charset="0"/>
              </a:rPr>
              <a:t>), который должен стать частью всего педагогического процесса всех уровней системы образования</a:t>
            </a:r>
            <a:r>
              <a:rPr lang="x-none" sz="200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x-none" sz="20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</a:pPr>
            <a:r>
              <a:rPr lang="x-none" sz="2000" smtClean="0">
                <a:latin typeface="Arial" panose="020B0604020202020204" pitchFamily="34" charset="0"/>
                <a:cs typeface="Arial" panose="020B0604020202020204" pitchFamily="34" charset="0"/>
              </a:rPr>
              <a:t>Основой </a:t>
            </a:r>
            <a:r>
              <a:rPr lang="x-none" sz="2000">
                <a:latin typeface="Arial" panose="020B0604020202020204" pitchFamily="34" charset="0"/>
                <a:cs typeface="Arial" panose="020B0604020202020204" pitchFamily="34" charset="0"/>
              </a:rPr>
              <a:t>организации учебно-воспитательного процесса в субботний день </a:t>
            </a:r>
            <a:r>
              <a:rPr lang="x-none" sz="2000" b="1">
                <a:latin typeface="Arial" panose="020B0604020202020204" pitchFamily="34" charset="0"/>
                <a:cs typeface="Arial" panose="020B0604020202020204" pitchFamily="34" charset="0"/>
              </a:rPr>
              <a:t>должно стать дополнительное </a:t>
            </a:r>
            <a:r>
              <a:rPr lang="x-none" sz="2000" b="1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образование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</a:pPr>
            <a:r>
              <a:rPr lang="x-none" sz="2000" smtClean="0">
                <a:latin typeface="Arial" panose="020B0604020202020204" pitchFamily="34" charset="0"/>
                <a:cs typeface="Arial" panose="020B0604020202020204" pitchFamily="34" charset="0"/>
              </a:rPr>
              <a:t>Учителя-предметники </a:t>
            </a:r>
            <a:r>
              <a:rPr lang="x-none" sz="2000">
                <a:latin typeface="Arial" panose="020B0604020202020204" pitchFamily="34" charset="0"/>
                <a:cs typeface="Arial" panose="020B0604020202020204" pitchFamily="34" charset="0"/>
              </a:rPr>
              <a:t>могут вести кружки, секции, студии, клубы по интересам, спортивные секции, подготовительные курсы, организовывать познавательные, конкурсные, развлекательные программы, экскурсии и др. по своему профилю во внеурочное время</a:t>
            </a:r>
            <a:r>
              <a:rPr lang="x-none" sz="2000" b="1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4213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67544" y="235721"/>
            <a:ext cx="792088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соответствии с п.19 Типовых правил деятельности общеобразовательных организаций (начального, основного среднего и общего среднего образования), утвержденных постановлением Правительства Республики Казахстан от 17 мая 2013 года № 499, 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учетом интересов родителей или иных законных представителей обучающихся и по согласованию с местными органами управления образования в организациях образования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могут открываться инклюзивные классы (в одном классе могут обучаться не более двух детей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особыми образовательными потребностями) (или) специальные классы по видам нарушений. </a:t>
            </a:r>
            <a:r>
              <a:rPr lang="x-none" sz="2000">
                <a:latin typeface="Arial" panose="020B0604020202020204" pitchFamily="34" charset="0"/>
                <a:cs typeface="Arial" panose="020B0604020202020204" pitchFamily="34" charset="0"/>
              </a:rPr>
              <a:t>Организации образования могут самостоятельно осуществлять учебный процесс </a:t>
            </a:r>
            <a:r>
              <a:rPr lang="x-none" sz="2000" b="1">
                <a:latin typeface="Arial" panose="020B0604020202020204" pitchFamily="34" charset="0"/>
                <a:cs typeface="Arial" panose="020B0604020202020204" pitchFamily="34" charset="0"/>
              </a:rPr>
              <a:t>по дистанционным образовательным технологиям</a:t>
            </a:r>
            <a:r>
              <a:rPr lang="x-none" sz="2000">
                <a:latin typeface="Arial" panose="020B0604020202020204" pitchFamily="34" charset="0"/>
                <a:cs typeface="Arial" panose="020B0604020202020204" pitchFamily="34" charset="0"/>
              </a:rPr>
              <a:t> (далее – ДОТ). Организация учебного процесса регламентируется Правилами обучения в форме экстерната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967335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x-none" sz="4000" b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Нормативы осуществления организации учебного процесса и внутришкольного контроля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83568" y="620687"/>
          <a:ext cx="7704856" cy="6248391"/>
        </p:xfrm>
        <a:graphic>
          <a:graphicData uri="http://schemas.openxmlformats.org/drawingml/2006/table">
            <a:tbl>
              <a:tblPr/>
              <a:tblGrid>
                <a:gridCol w="638765"/>
                <a:gridCol w="3218115"/>
                <a:gridCol w="3847976"/>
              </a:tblGrid>
              <a:tr h="640071">
                <a:tc>
                  <a:txBody>
                    <a:bodyPr/>
                    <a:lstStyle/>
                    <a:p>
                      <a:pPr marL="654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№ п/п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54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Объекты контроля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54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Норма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0142"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Посещение и анализ уроков и внеклассных мероприятий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8-10 уроков в месяц (для заместителей директоров),</a:t>
                      </a:r>
                    </a:p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2-3 урока в месяц (для директора школы)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71"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09090" algn="l"/>
                        </a:tabLs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Проверка </a:t>
                      </a:r>
                      <a:r>
                        <a:rPr lang="ru-RU" sz="2000" spc="-5">
                          <a:latin typeface="Times New Roman"/>
                          <a:ea typeface="Times New Roman"/>
                          <a:cs typeface="Times New Roman"/>
                        </a:rPr>
                        <a:t>классных </a:t>
                      </a: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журналов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 раз в четверть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71"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6540" algn="l"/>
                        </a:tabLs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Проверка </a:t>
                      </a:r>
                      <a:r>
                        <a:rPr lang="ru-RU" sz="2000" spc="-5">
                          <a:latin typeface="Times New Roman"/>
                          <a:ea typeface="Times New Roman"/>
                          <a:cs typeface="Times New Roman"/>
                        </a:rPr>
                        <a:t>дневников </a:t>
                      </a: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учащихся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 раз в четверть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0107"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3350" algn="l"/>
                        </a:tabLs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Проверка </a:t>
                      </a:r>
                      <a:r>
                        <a:rPr lang="ru-RU" sz="2000" spc="-5">
                          <a:latin typeface="Times New Roman"/>
                          <a:ea typeface="Times New Roman"/>
                          <a:cs typeface="Times New Roman"/>
                        </a:rPr>
                        <a:t>выполнения </a:t>
                      </a: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учебных программ по предметам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 раз в четверть, 4 раза в год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71"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1095" algn="l"/>
                          <a:tab pos="2066290" algn="l"/>
                        </a:tabLs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Проверка личных дел учащихся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 раза в год (для классных руководителей)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0107"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Проверка тематических и календарных планов по предметам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54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 раза в год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136339"/>
            <a:ext cx="7920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>
                <a:latin typeface="Arial" panose="020B0604020202020204" pitchFamily="34" charset="0"/>
                <a:cs typeface="Arial" panose="020B0604020202020204" pitchFamily="34" charset="0"/>
              </a:rPr>
              <a:t>Для оказания методической помощи учителям, которые переходят на обновленное содержание образования, Автономной организацией образования «Назарбаев Интеллектуальные школы» </a:t>
            </a:r>
            <a:r>
              <a:rPr lang="x-none" sz="2400" b="1">
                <a:latin typeface="Arial" panose="020B0604020202020204" pitchFamily="34" charset="0"/>
                <a:cs typeface="Arial" panose="020B0604020202020204" pitchFamily="34" charset="0"/>
              </a:rPr>
              <a:t>разработан Системно-методический комплекс (СМК), который представлен на сайте НИШ (выход по ссылке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smk</a:t>
            </a:r>
            <a:r>
              <a:rPr lang="x-none" sz="2400" b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edu</a:t>
            </a:r>
            <a:r>
              <a:rPr lang="x-none" sz="2400" b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kz</a:t>
            </a:r>
            <a:r>
              <a:rPr lang="x-none" sz="2400" b="1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4130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6087" y="812781"/>
            <a:ext cx="87219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Поурочное планирование: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разработки  уроков по предметам,  презентации, 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формативное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оценивание, аудио/видео и дидактические материалы, разработанные в соответствии с учебными программами Назарбаев Интеллектуальных школ. Данные материалы могут применяться в качестве образца при разработке поурочных уроков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104025" y="2191835"/>
            <a:ext cx="8711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Документы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для использования в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работе: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ГОСО,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ТУПы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учебные программы, среднесрочные планы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202020" y="2838166"/>
            <a:ext cx="88040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Учебно-методический комплекс: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электронные версии    учебников, 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рабочих тетрадей, руководств для учителя, учебные пособия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186087" y="3576719"/>
            <a:ext cx="86296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Система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критериального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оценивания: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руководства по </a:t>
            </a:r>
          </a:p>
          <a:p>
            <a:pPr algn="just"/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критериальному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оцениванию, сборники заданий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формативного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оценивания,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видео и презентационные ресурсы, методические рекомендации по </a:t>
            </a:r>
          </a:p>
          <a:p>
            <a:pPr algn="just"/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суммативному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оцениванию, формы электронного журнала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86087" y="4777048"/>
            <a:ext cx="84234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Онлайн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уроки и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семинары: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онлайн уроки и обучающие семинары по применению системы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критериального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оценивания (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формативное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оценивание)  на практике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109726" y="5823407"/>
            <a:ext cx="85761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Дискуссионная площадка: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онлайн форум создания обсуждений, 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получения консультаций, размещения отзывов и предложений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Заголовок 71"/>
          <p:cNvSpPr>
            <a:spLocks noGrp="1"/>
          </p:cNvSpPr>
          <p:nvPr>
            <p:ph type="title"/>
          </p:nvPr>
        </p:nvSpPr>
        <p:spPr>
          <a:xfrm>
            <a:off x="679962" y="-56026"/>
            <a:ext cx="7886700" cy="946980"/>
          </a:xfrm>
        </p:spPr>
        <p:txBody>
          <a:bodyPr>
            <a:normAutofit/>
          </a:bodyPr>
          <a:lstStyle/>
          <a:p>
            <a:pPr algn="ctr"/>
            <a:r>
              <a:rPr lang="kk-KZ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Системно-методический комплекс (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smk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kz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kk-KZ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содержит </a:t>
            </a:r>
            <a:r>
              <a:rPr lang="kk-KZ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модулей с доступными файлами</a:t>
            </a: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60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889844"/>
            <a:ext cx="792088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соответствии с графиком в  2017-2018 учебном году 2, 5 и 7 классы перейдут на обновленное содержание образования, в 2018-2019 учебном году – 3, 6, 8, 10 классы, в 2019-2020 учебном году  – 4,  9 и 11 классы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. Следовательно, учителю нужно готовить  детей к этому переходу. Один из путей – использование приемов активизации деятельности учеников, предоставление им большей самостоятельности.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помощь учителю-практику представлены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краткие характеристики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 современных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подходов, методов, технологий организации учебного процесса.</a:t>
            </a:r>
          </a:p>
        </p:txBody>
      </p:sp>
    </p:spTree>
    <p:extLst>
      <p:ext uri="{BB962C8B-B14F-4D97-AF65-F5344CB8AC3E}">
        <p14:creationId xmlns:p14="http://schemas.microsoft.com/office/powerpoint/2010/main" val="140912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54122" y="565611"/>
            <a:ext cx="53643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Критериальное </a:t>
            </a:r>
            <a:r>
              <a:rPr lang="kk-KZ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оценивание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7569" y="1185281"/>
            <a:ext cx="856956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Критериальное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оценивание</a:t>
            </a:r>
            <a:r>
              <a:rPr lang="ru-RU" sz="2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это процесс, основанный на сравнении учебных  достижений учащихся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четко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определенными,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коллективно выработанными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заранее известными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всем участникам образовательного процесса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критериями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соответствующими целям и содержанию образования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Картинки по запросу картинки критериальное оценива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4" t="43310" r="29081" b="13381"/>
          <a:stretch/>
        </p:blipFill>
        <p:spPr bwMode="auto">
          <a:xfrm>
            <a:off x="0" y="4409494"/>
            <a:ext cx="3665929" cy="2425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4243754" y="2635671"/>
            <a:ext cx="3903784" cy="1256391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Критериальное</a:t>
            </a:r>
            <a:r>
              <a:rPr lang="ru-RU" sz="2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оценивание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34366" y="4226978"/>
            <a:ext cx="2100129" cy="89095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формативное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оценивание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93380" y="4203430"/>
            <a:ext cx="2163758" cy="91450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суммативное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оценивание</a:t>
            </a:r>
            <a:r>
              <a:rPr lang="kk-KZ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91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1" t="33922" r="7253" b="36862"/>
          <a:stretch/>
        </p:blipFill>
        <p:spPr>
          <a:xfrm>
            <a:off x="3634490" y="5302059"/>
            <a:ext cx="1975979" cy="14575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14401" y="286152"/>
            <a:ext cx="72800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Формативное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оценивание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" t="65295" r="57842" b="5489"/>
          <a:stretch/>
        </p:blipFill>
        <p:spPr>
          <a:xfrm>
            <a:off x="3609989" y="4117353"/>
            <a:ext cx="2024979" cy="15086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" t="33726" r="57450" b="37058"/>
          <a:stretch/>
        </p:blipFill>
        <p:spPr>
          <a:xfrm>
            <a:off x="3569974" y="2817638"/>
            <a:ext cx="2105011" cy="15682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8" t="2353" r="57646" b="68431"/>
          <a:stretch/>
        </p:blipFill>
        <p:spPr>
          <a:xfrm>
            <a:off x="3519697" y="1622920"/>
            <a:ext cx="2205563" cy="162715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725260" y="1456443"/>
            <a:ext cx="65594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0" i="0" dirty="0" smtClean="0">
                <a:solidFill>
                  <a:srgbClr val="00CCFF"/>
                </a:solidFill>
                <a:effectLst/>
                <a:latin typeface="Arial" panose="020B0604020202020204" pitchFamily="34" charset="0"/>
              </a:rPr>
              <a:t>1</a:t>
            </a:r>
            <a:endParaRPr lang="ru-RU" sz="6600" dirty="0">
              <a:solidFill>
                <a:srgbClr val="00CC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07941" y="3009357"/>
            <a:ext cx="65594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0" i="0" dirty="0" smtClean="0">
                <a:solidFill>
                  <a:srgbClr val="92D050"/>
                </a:solidFill>
                <a:effectLst/>
                <a:latin typeface="Arial" panose="020B0604020202020204" pitchFamily="34" charset="0"/>
              </a:rPr>
              <a:t>2</a:t>
            </a:r>
            <a:endParaRPr lang="ru-RU" sz="6600" dirty="0">
              <a:solidFill>
                <a:srgbClr val="92D05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65736" y="4197882"/>
            <a:ext cx="65594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0" i="0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3</a:t>
            </a:r>
            <a:endParaRPr lang="ru-RU" sz="6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92465" y="5476825"/>
            <a:ext cx="65594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4</a:t>
            </a:r>
            <a:endParaRPr lang="ru-RU" sz="6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67308" y="1589968"/>
            <a:ext cx="22539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CCFF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smtClean="0">
                <a:solidFill>
                  <a:srgbClr val="00CCFF"/>
                </a:solidFill>
                <a:latin typeface="Times New Roman" pitchFamily="18" charset="0"/>
                <a:cs typeface="Times New Roman" pitchFamily="18" charset="0"/>
              </a:rPr>
              <a:t>о ходу обучения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2635" y="2796971"/>
            <a:ext cx="20898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ает обратную связь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667308" y="4374479"/>
            <a:ext cx="23154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омогает ученикам скорректировать свою работу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8111" y="5306113"/>
            <a:ext cx="20898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омогает учителям планировать свою работу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97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86" y="486283"/>
            <a:ext cx="8446826" cy="63351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83323" y="150305"/>
            <a:ext cx="68462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Суммативное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оценивание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94224" y="1317726"/>
            <a:ext cx="93166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500" b="1" i="0" dirty="0" smtClean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F66B81"/>
                </a:solidFill>
              </a:rPr>
              <a:t>1</a:t>
            </a:r>
            <a:endParaRPr lang="ru-RU" sz="11500" b="1" dirty="0">
              <a:ln w="22225">
                <a:solidFill>
                  <a:schemeClr val="bg1"/>
                </a:solidFill>
                <a:prstDash val="solid"/>
              </a:ln>
              <a:solidFill>
                <a:srgbClr val="F66B8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99732" y="3027372"/>
            <a:ext cx="93166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500" b="1" i="0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B48C"/>
                </a:solidFill>
              </a:rPr>
              <a:t>2</a:t>
            </a:r>
            <a:endParaRPr lang="ru-RU" sz="115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00B48C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99732" y="4615358"/>
            <a:ext cx="93166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500" b="1" i="0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C1C2C4"/>
                </a:solidFill>
              </a:rPr>
              <a:t>3</a:t>
            </a:r>
            <a:endParaRPr lang="ru-RU" sz="115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C1C2C4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50041" y="1771696"/>
            <a:ext cx="36424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бычно в конце темы, раздела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25887" y="3653843"/>
            <a:ext cx="36424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ает заключительное суждение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50040" y="4907746"/>
            <a:ext cx="36424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дает возможность ученикам показать, чему они смогли научиться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80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"/>
            <a:ext cx="8280920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/>
          </a:p>
          <a:p>
            <a:r>
              <a:rPr lang="ru-RU" b="1" i="1" dirty="0" smtClean="0">
                <a:solidFill>
                  <a:srgbClr val="FF0000"/>
                </a:solidFill>
              </a:rPr>
              <a:t>Образовательный процесс в классах </a:t>
            </a:r>
            <a:r>
              <a:rPr lang="ru-RU" b="1" i="1" dirty="0" err="1" smtClean="0">
                <a:solidFill>
                  <a:srgbClr val="FF0000"/>
                </a:solidFill>
              </a:rPr>
              <a:t>предшкольной</a:t>
            </a:r>
            <a:r>
              <a:rPr lang="ru-RU" b="1" i="1" dirty="0" smtClean="0">
                <a:solidFill>
                  <a:srgbClr val="FF0000"/>
                </a:solidFill>
              </a:rPr>
              <a:t> подготовки и 1, 2 классах будет осуществляться на основе: </a:t>
            </a:r>
          </a:p>
          <a:p>
            <a:r>
              <a:rPr lang="ru-RU" dirty="0" smtClean="0"/>
              <a:t>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ГОС дошкольного воспитания и обучения , утвержденного ППРК от 13 мая 2016 года № 292; 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 Типовой учебной программы дошкольного воспитания и обучения, утвержденной приказом МОН РК от 12 августа 2016 года № 499; 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 Типового учебного плана дошкольного воспитания и обучения (приложение 1 к приказу МОН РК от 22 июня 2016 г. № 391); </a:t>
            </a:r>
          </a:p>
          <a:p>
            <a:r>
              <a:rPr lang="ru-RU" dirty="0" smtClean="0"/>
              <a:t> Государственного общеобязательного стандарта начального образования, утвержденного постановлением Правительства РК от 25 апреля 2015 года № </a:t>
            </a:r>
            <a:r>
              <a:rPr lang="ru-RU" b="1" dirty="0" smtClean="0"/>
              <a:t>327</a:t>
            </a:r>
            <a:r>
              <a:rPr lang="ru-RU" dirty="0" smtClean="0"/>
              <a:t> (далее – ГОСО РК-2015); </a:t>
            </a:r>
          </a:p>
          <a:p>
            <a:r>
              <a:rPr lang="ru-RU" dirty="0" smtClean="0"/>
              <a:t> Типовых учебных планов начального образования, утвержденных приказом МОН РК от 15 июля 2016года № </a:t>
            </a:r>
            <a:r>
              <a:rPr lang="ru-RU" b="1" dirty="0" smtClean="0"/>
              <a:t>453</a:t>
            </a:r>
            <a:r>
              <a:rPr lang="ru-RU" dirty="0" smtClean="0"/>
              <a:t>; </a:t>
            </a:r>
          </a:p>
          <a:p>
            <a:r>
              <a:rPr lang="ru-RU" dirty="0" smtClean="0"/>
              <a:t> Типовых учебных программ по общеобразовательным предметам начального образования, утвержденных приказом Министра образования и науки РК от 8 апреля 2016 года № </a:t>
            </a:r>
            <a:r>
              <a:rPr lang="ru-RU" b="1" dirty="0" smtClean="0"/>
              <a:t>266;</a:t>
            </a:r>
            <a:r>
              <a:rPr lang="ru-RU" dirty="0" smtClean="0"/>
              <a:t> </a:t>
            </a:r>
          </a:p>
          <a:p>
            <a:r>
              <a:rPr lang="ru-RU" dirty="0" smtClean="0"/>
              <a:t> учебных изданий, утвержденных приказом МОН РК«О внесении изменений и дополнений в приказ исполняющего обязанности Министра образования и науки Республики Казахстан от 27 сентября 2013 года № 400 «Об утверждении перечня учебников, учебно-методических комплексов, пособий и другой дополнительной литературы, в том числе на электронных носителях» от 4 апреля 2017 года № </a:t>
            </a:r>
            <a:r>
              <a:rPr lang="ru-RU" b="1" dirty="0" smtClean="0"/>
              <a:t>150</a:t>
            </a:r>
            <a:r>
              <a:rPr lang="ru-RU" dirty="0" smtClean="0"/>
              <a:t>; 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843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Подходы к оцениванию могут отличаться в зависимости от содержания предмета и вида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критериального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оценивания.</a:t>
            </a:r>
          </a:p>
          <a:p>
            <a:pPr fontAlgn="base"/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По предметам «Самопознание», «Художественный труд», «Музыка», «Физическая культура» проводится </a:t>
            </a:r>
            <a:r>
              <a:rPr lang="ru-RU" sz="24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формативное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 оценивание, по его итогам выставляется «зачет»/ «незачет».  По физической культуре в конце каждой четверти и учебного года, а по остальным трем предметам – по итогам полугодия и учебного года. Оценка («зачет » / «незачет»)  выставляется в журнал.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90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413338"/>
            <a:ext cx="763284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kk-KZ" sz="2400" dirty="0">
                <a:latin typeface="Arial" panose="020B0604020202020204" pitchFamily="34" charset="0"/>
                <a:cs typeface="Arial" panose="020B0604020202020204" pitchFamily="34" charset="0"/>
              </a:rPr>
              <a:t>Для каждого учебного предмета по всем уровням образования разработан свой формат электронного журнала, в котором указано количество суммативных работ за раздел в каждой четверти.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kk-KZ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188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845539"/>
              </p:ext>
            </p:extLst>
          </p:nvPr>
        </p:nvGraphicFramePr>
        <p:xfrm>
          <a:off x="399928" y="490409"/>
          <a:ext cx="8591666" cy="4284806"/>
        </p:xfrm>
        <a:graphic>
          <a:graphicData uri="http://schemas.openxmlformats.org/drawingml/2006/table">
            <a:tbl>
              <a:tblPr/>
              <a:tblGrid>
                <a:gridCol w="256564"/>
                <a:gridCol w="144721"/>
                <a:gridCol w="741999"/>
                <a:gridCol w="238696"/>
                <a:gridCol w="1775303"/>
                <a:gridCol w="302857"/>
                <a:gridCol w="403178"/>
                <a:gridCol w="403178"/>
                <a:gridCol w="403178"/>
                <a:gridCol w="403178"/>
                <a:gridCol w="403178"/>
                <a:gridCol w="403178"/>
                <a:gridCol w="461856"/>
                <a:gridCol w="403178"/>
                <a:gridCol w="461856"/>
                <a:gridCol w="461856"/>
                <a:gridCol w="461856"/>
                <a:gridCol w="461856"/>
              </a:tblGrid>
              <a:tr h="240384">
                <a:tc gridSpan="2"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Школа: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783">
                <a:tc gridSpan="18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Временная форма электронного журнала по предмету "МАТЕМАТИКА" для 1 класса (3 четверть)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916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4"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Ф.И.О. ученика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Класс/ литер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Суммативное оценивание за раздел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Суммативное оценивание за четверть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Расчет оценки за 3 четверть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11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4664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1.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СОр 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2.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СОр 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3.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СОр 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СОр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СОч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46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Макс.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Факт.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Макс.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Факт.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Макс.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</a:t>
                      </a:r>
                    </a:p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Факт.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Макс.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2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№090914553930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Ахатов Мирас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47,8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2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№090410654767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Джанбаева Адеми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2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№090508650876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Евтеева Арина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2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№090704650920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Ибрай Малика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45,7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2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№090730553683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Иванов Никита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646008"/>
              </p:ext>
            </p:extLst>
          </p:nvPr>
        </p:nvGraphicFramePr>
        <p:xfrm>
          <a:off x="83402" y="4947139"/>
          <a:ext cx="8955086" cy="1619233"/>
        </p:xfrm>
        <a:graphic>
          <a:graphicData uri="http://schemas.openxmlformats.org/drawingml/2006/table">
            <a:tbl>
              <a:tblPr/>
              <a:tblGrid>
                <a:gridCol w="195739"/>
                <a:gridCol w="799271"/>
                <a:gridCol w="2169448"/>
                <a:gridCol w="326232"/>
                <a:gridCol w="434297"/>
                <a:gridCol w="434297"/>
                <a:gridCol w="434297"/>
                <a:gridCol w="434297"/>
                <a:gridCol w="434297"/>
                <a:gridCol w="434297"/>
                <a:gridCol w="434297"/>
                <a:gridCol w="103152"/>
                <a:gridCol w="70339"/>
                <a:gridCol w="820615"/>
                <a:gridCol w="691661"/>
                <a:gridCol w="738550"/>
              </a:tblGrid>
              <a:tr h="3970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230071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Учитель: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81% - 100%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0071">
                <a:tc rowSpan="3" gridSpan="2"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Заместитель директора по учебно-воспитательной работе: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51% - 80%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007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21% - 50%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007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1% - 20%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«2»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00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«1»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55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28092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 системе электронных школьных журналов «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үнделік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</a:t>
            </a:r>
            <a:r>
              <a:rPr lang="x-none" sz="240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x-none" sz="2400">
                <a:latin typeface="Arial" panose="020B0604020202020204" pitchFamily="34" charset="0"/>
                <a:cs typeface="Arial" panose="020B0604020202020204" pitchFamily="34" charset="0"/>
              </a:rPr>
              <a:t>связи с тем, что по использованию журнала «Kүнделік» возникает много вопросов, в рамках Инструктивно-методического письма представлена самая необходимая информация</a:t>
            </a:r>
            <a:r>
              <a:rPr lang="x-none" sz="240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x-none" sz="2400" b="1" i="1">
                <a:latin typeface="Arial" panose="020B0604020202020204" pitchFamily="34" charset="0"/>
                <a:cs typeface="Arial" panose="020B0604020202020204" pitchFamily="34" charset="0"/>
              </a:rPr>
              <a:t>Что касается использования параллельно с электронным журналом  бумажной отчетности.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x-none" sz="2400">
                <a:latin typeface="Arial" panose="020B0604020202020204" pitchFamily="34" charset="0"/>
                <a:cs typeface="Arial" panose="020B0604020202020204" pitchFamily="34" charset="0"/>
              </a:rPr>
              <a:t>      Нет каких-либо нормативных документов, в соответствии с которыми администрация школ могла бы требовать от учителя параллельное ведение электронного и бумажного журналов.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x-none" sz="2400" b="1">
                <a:latin typeface="Arial" panose="020B0604020202020204" pitchFamily="34" charset="0"/>
                <a:cs typeface="Arial" panose="020B0604020202020204" pitchFamily="34" charset="0"/>
              </a:rPr>
              <a:t>       Разрешается</a:t>
            </a:r>
            <a:r>
              <a:rPr lang="x-none" sz="2400">
                <a:latin typeface="Arial" panose="020B0604020202020204" pitchFamily="34" charset="0"/>
                <a:cs typeface="Arial" panose="020B0604020202020204" pitchFamily="34" charset="0"/>
              </a:rPr>
              <a:t> ведение одного электронного журнала или параллельное ведение электронного и бумажного журналов по желанию учителя.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2025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1003788" y="175847"/>
            <a:ext cx="7886700" cy="1337732"/>
          </a:xfrm>
        </p:spPr>
        <p:txBody>
          <a:bodyPr>
            <a:norm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Приложение 2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 Инструкции о порядке проведения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критериального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оценивания учебных достижений в организациях образования, реализующих общеобразовательные учебные программы в рамках обновленного содержания образования в 2016-2017 году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76" r="51558" b="9605"/>
          <a:stretch/>
        </p:blipFill>
        <p:spPr bwMode="auto">
          <a:xfrm>
            <a:off x="348029" y="1629507"/>
            <a:ext cx="8420833" cy="475957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52400" y="1475618"/>
            <a:ext cx="20834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kk-KZ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евая сторона журнала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9663328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1" t="30594" r="5688" b="31332"/>
          <a:stretch/>
        </p:blipFill>
        <p:spPr bwMode="auto">
          <a:xfrm>
            <a:off x="222738" y="2338753"/>
            <a:ext cx="8921262" cy="34641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56896" y="211016"/>
            <a:ext cx="7886700" cy="1337732"/>
          </a:xfrm>
        </p:spPr>
        <p:txBody>
          <a:bodyPr>
            <a:norm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Приложение 2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 Инструкции о порядке проведения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критериального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оценивания учебных достижений в организациях образования, реализующих общеобразовательные учебные программы в рамках обновленного содержания образования в 2016-2017 году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48334" y="1817071"/>
            <a:ext cx="21956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правая сторона журнала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252287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92696"/>
            <a:ext cx="820891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Об обучении на трех </a:t>
            </a:r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языках</a:t>
            </a:r>
          </a:p>
          <a:p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Идея </a:t>
            </a:r>
            <a:r>
              <a:rPr lang="ru-RU" sz="4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триединства языков в </a:t>
            </a:r>
            <a:r>
              <a:rPr lang="ru-RU" sz="4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Казахстане: </a:t>
            </a:r>
            <a:r>
              <a:rPr lang="ru-RU" sz="4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развиваем государственный язык, поддерживаем русский и изучаем английский.</a:t>
            </a:r>
          </a:p>
          <a:p>
            <a:r>
              <a:rPr lang="ru-RU" b="1" i="1" dirty="0" smtClean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158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5"/>
            <a:ext cx="871296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Переход на 12-летнее обучение. особенности организации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воспитательнообразовательного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процесса в группах и классах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предшкольной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подготовки   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воспитательной работы в общеобразовательных организациях образования  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организации образовательного процесса в школах, обучающихся по ГОСО 2012 года и учебным программам 2013 года внедрения   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3.1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обучения предметам уровня основного среднего образования (6, 8, 9 классы)  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3.2  Особенности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обучения предметам уровня общего среднего образования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организации образовательного процесса по обновленному содержанию образования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4.1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Методические особенности содержания учебных предметов для 1-2 классов начальной школы 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4.2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организации образовательного процесса по обновленному содержанию образования в 5, 7 классах 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Курс «Светскость и основы религиоведения»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1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13690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обучения в малокомплектной школе 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преподавания и обучения в специализированных организациях образования 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8.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учебно-воспитательной работы в вечерних школах 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9.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обучения в общеобразовательных организациях, реализующих инклюзивное образование  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10.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обучения в специальных организациях образования 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11.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дополнительного образования детей в общеобразовательных школах Республики Казахстан  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12.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 апробации учебных программ начальной школы в пилотных организациях среднего образования (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Приложения 1, 2, 3)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13.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реализации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подушевого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нормативного финансирования в пилотных организациях среднего образования  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Приложение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4 Примерная тематика занятий по правилам дорожного движения в 1-8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классах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Приложение 5. Концепция интерактивного урока по статье Президента Республики Казахстан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Н.Назарбаева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«Взгляд в будущее: модернизация общественного сознания» 2-ое сентября 2017 года (для учащихся 10-11 классов и студентов 1-2 курсов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курсов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колледжей и вузов)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5119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548680"/>
            <a:ext cx="83529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i="1" dirty="0" smtClean="0">
                <a:solidFill>
                  <a:srgbClr val="FF0000"/>
                </a:solidFill>
              </a:rPr>
              <a:t>Образовательный процесс в 3-4, 6, 8-11 классах будет осуществляться на основе: </a:t>
            </a:r>
          </a:p>
          <a:p>
            <a:r>
              <a:rPr lang="ru-RU" dirty="0" smtClean="0"/>
              <a:t> ГОСО РК-2012, утвержденного постановлением Правительства РК от 23 августа 2012 года </a:t>
            </a:r>
            <a:r>
              <a:rPr lang="ru-RU" b="1" dirty="0" smtClean="0"/>
              <a:t>№1080</a:t>
            </a:r>
            <a:r>
              <a:rPr lang="ru-RU" dirty="0" smtClean="0"/>
              <a:t>; </a:t>
            </a:r>
          </a:p>
          <a:p>
            <a:r>
              <a:rPr lang="ru-RU" dirty="0" smtClean="0"/>
              <a:t> Приказ от 25 июля 2013 года № </a:t>
            </a:r>
            <a:r>
              <a:rPr lang="ru-RU" b="1" dirty="0" smtClean="0"/>
              <a:t>296</a:t>
            </a:r>
            <a:endParaRPr lang="ru-RU" dirty="0" smtClean="0"/>
          </a:p>
          <a:p>
            <a:r>
              <a:rPr lang="ru-RU" dirty="0" smtClean="0"/>
              <a:t> Приказ 27 ноября 2013 года № </a:t>
            </a:r>
            <a:r>
              <a:rPr lang="ru-RU" b="1" dirty="0" smtClean="0"/>
              <a:t>471</a:t>
            </a:r>
            <a:endParaRPr lang="ru-RU" dirty="0" smtClean="0"/>
          </a:p>
          <a:p>
            <a:r>
              <a:rPr lang="ru-RU" dirty="0" smtClean="0"/>
              <a:t> Приказ от 25 февраля 2014 года </a:t>
            </a:r>
            <a:r>
              <a:rPr lang="ru-RU" b="1" dirty="0" smtClean="0"/>
              <a:t>№ 61</a:t>
            </a:r>
          </a:p>
          <a:p>
            <a:r>
              <a:rPr lang="ru-RU" dirty="0" smtClean="0"/>
              <a:t> Приказ от 3 апреля 2013 года </a:t>
            </a:r>
            <a:r>
              <a:rPr lang="ru-RU" b="1" dirty="0" smtClean="0"/>
              <a:t>№ 11</a:t>
            </a:r>
            <a:r>
              <a:rPr lang="ru-RU" dirty="0" smtClean="0"/>
              <a:t>5; </a:t>
            </a:r>
          </a:p>
          <a:p>
            <a:r>
              <a:rPr lang="ru-RU" dirty="0" smtClean="0"/>
              <a:t> Приказ от 15 июля 2014 года № </a:t>
            </a:r>
            <a:r>
              <a:rPr lang="ru-RU" b="1" dirty="0" smtClean="0"/>
              <a:t>281</a:t>
            </a:r>
            <a:endParaRPr lang="ru-RU" dirty="0" smtClean="0"/>
          </a:p>
          <a:p>
            <a:r>
              <a:rPr lang="ru-RU" dirty="0" smtClean="0"/>
              <a:t> Приказ от 18 июня 2015 года </a:t>
            </a:r>
            <a:r>
              <a:rPr lang="ru-RU" b="1" dirty="0" smtClean="0"/>
              <a:t>№ 393</a:t>
            </a:r>
            <a:endParaRPr lang="ru-RU" dirty="0" smtClean="0"/>
          </a:p>
          <a:p>
            <a:r>
              <a:rPr lang="ru-RU" dirty="0" smtClean="0"/>
              <a:t> Приказ от 27 сентября 2013 года № 400 «Об утверждении перечня учебников, учебно-методических комплексов, пособий и другой дополнительной литературы, в том числе на электронных носителях» от 4 апреля 2017 года </a:t>
            </a:r>
            <a:r>
              <a:rPr lang="ru-RU" b="1" dirty="0" smtClean="0"/>
              <a:t>№ 150.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42493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Образовательный процесс в 5, 7 классах будет осуществляться на основе: </a:t>
            </a:r>
          </a:p>
          <a:p>
            <a:r>
              <a:rPr lang="ru-RU" sz="2000" dirty="0" smtClean="0"/>
              <a:t> Государственного общеобязательного стандарта основного среднего образования (далее – ГОСО РК-2016), утвержденного постановлением Правительства РК от 13 мая 2016 года № </a:t>
            </a:r>
            <a:r>
              <a:rPr lang="ru-RU" sz="2000" b="1" dirty="0" smtClean="0"/>
              <a:t>292</a:t>
            </a:r>
            <a:r>
              <a:rPr lang="ru-RU" sz="2000" dirty="0" smtClean="0"/>
              <a:t>; </a:t>
            </a:r>
          </a:p>
          <a:p>
            <a:r>
              <a:rPr lang="ru-RU" sz="2000" dirty="0" smtClean="0"/>
              <a:t> Типовых учебных программ по общеобразовательным предметам, утвержденных приказом Министра образования и науки Республики Казахстан от 23 ноября 2016 года № </a:t>
            </a:r>
            <a:r>
              <a:rPr lang="ru-RU" sz="2000" b="1" dirty="0" smtClean="0"/>
              <a:t>668</a:t>
            </a:r>
            <a:r>
              <a:rPr lang="ru-RU" sz="2000" dirty="0" smtClean="0"/>
              <a:t>; </a:t>
            </a:r>
          </a:p>
          <a:p>
            <a:r>
              <a:rPr lang="ru-RU" sz="2000" dirty="0" smtClean="0"/>
              <a:t> учебных изданий, утвержденных приказом Министра образования и науки Республики Казахстан «О внесении изменений и дополнений в приказ исполняющего обязанности Министра образования и науки Республики Казахстан от 27 сентября 2013 года № </a:t>
            </a:r>
            <a:r>
              <a:rPr lang="ru-RU" sz="2000" b="1" dirty="0" smtClean="0"/>
              <a:t>400</a:t>
            </a:r>
            <a:r>
              <a:rPr lang="ru-RU" sz="2000" dirty="0" smtClean="0"/>
              <a:t> «Об </a:t>
            </a:r>
          </a:p>
          <a:p>
            <a:r>
              <a:rPr lang="ru-RU" sz="2000" dirty="0" smtClean="0"/>
              <a:t>утверждении перечня учебников, учебно-методических комплексов, пособий и другой дополнительной литературы, в том числе на электронных носителях» от 4 апреля 2017 года </a:t>
            </a:r>
            <a:r>
              <a:rPr lang="ru-RU" sz="2000" b="1" dirty="0" smtClean="0"/>
              <a:t>№ 150</a:t>
            </a:r>
            <a:r>
              <a:rPr lang="ru-RU" sz="2000" dirty="0" smtClean="0"/>
              <a:t>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7992888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000">
                <a:latin typeface="Arial" pitchFamily="34" charset="0"/>
                <a:cs typeface="Arial" pitchFamily="34" charset="0"/>
              </a:rPr>
              <a:t>В целях реализации поручений Президента Республики Казахстан, отраженных в программной статье «Социальная модернизация Казахстана:</a:t>
            </a:r>
            <a:br>
              <a:rPr lang="x-none" sz="2000">
                <a:latin typeface="Arial" pitchFamily="34" charset="0"/>
                <a:cs typeface="Arial" pitchFamily="34" charset="0"/>
              </a:rPr>
            </a:br>
            <a:r>
              <a:rPr lang="x-none" sz="2000">
                <a:latin typeface="Arial" pitchFamily="34" charset="0"/>
                <a:cs typeface="Arial" pitchFamily="34" charset="0"/>
              </a:rPr>
              <a:t>20 шагов к обществу всеобщего труда», рекомендуется введение курсов по выбору </a:t>
            </a:r>
            <a:r>
              <a:rPr lang="x-none" sz="2000" b="1">
                <a:latin typeface="Arial" pitchFamily="34" charset="0"/>
                <a:cs typeface="Arial" pitchFamily="34" charset="0"/>
              </a:rPr>
              <a:t>«Абайтану» (9-11 классы) </a:t>
            </a:r>
            <a:r>
              <a:rPr lang="x-none" sz="2000">
                <a:latin typeface="Arial" pitchFamily="34" charset="0"/>
                <a:cs typeface="Arial" pitchFamily="34" charset="0"/>
              </a:rPr>
              <a:t>по учебным программам, утвержденным приказом Министерства образования и науки РК от 3 апреля 2013 года №115</a:t>
            </a:r>
            <a:r>
              <a:rPr lang="x-none" sz="2000" smtClean="0">
                <a:latin typeface="Arial" pitchFamily="34" charset="0"/>
                <a:cs typeface="Arial" pitchFamily="34" charset="0"/>
              </a:rPr>
              <a:t>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Содержание учебного </a:t>
            </a:r>
            <a:r>
              <a:rPr lang="ru-RU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курса «Основы безопасности жизнедеятельности» во 2-4 классах реализуется в рамках учебного курса «Познание мира»: 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во 2-3 классах с годовой учебной нагрузкой </a:t>
            </a:r>
            <a:r>
              <a:rPr lang="ru-RU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 6 часов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в 4 классе – </a:t>
            </a:r>
            <a:r>
              <a:rPr lang="ru-RU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10 часов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ru-RU" sz="2000" u="sng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учителями начальных классов;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в 5-9 классах реализуется в рамках учебного </a:t>
            </a:r>
            <a:r>
              <a:rPr lang="ru-RU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курса «Физическая культура» с годовой учебной нагрузкой по 15 часов </a:t>
            </a:r>
            <a:r>
              <a:rPr lang="ru-RU" sz="2000" u="sng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учителями физической культуры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; в 10-11 классах реализуется в рамках учебного </a:t>
            </a:r>
            <a:r>
              <a:rPr lang="ru-RU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курса «Начальная военная подготовка» с годовой учебной нагрузкой 12 часов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u="sng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преподавателями-организаторами начальной военной подготовки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Занятия по основам безопасности жизнедеятельности являются </a:t>
            </a:r>
            <a:r>
              <a:rPr lang="ru-RU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обязательными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проводятся в учебное время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 </a:t>
            </a:r>
            <a:endParaRPr lang="ru-RU" sz="20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469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280920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Содержание </a:t>
            </a:r>
            <a:r>
              <a:rPr lang="ru-RU" sz="24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учебного курса «Правила дорожного движения» в 1-4 классах реализуется за счет классных часов – по 6 часов в каждом классе;</a:t>
            </a:r>
            <a:endParaRPr lang="ru-RU" sz="24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5-8 классах данный учебный курс также реализуется во внеурочное время, за счет классных часов и факультативов – по 10 часов в каждом классе.</a:t>
            </a:r>
            <a:endParaRPr lang="ru-RU" sz="24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Примерная тематика занятий для 1-8 классов прилагается (Приложение </a:t>
            </a:r>
            <a:r>
              <a:rPr lang="kk-KZ" sz="24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lang="kk-KZ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</a:p>
          <a:p>
            <a:pPr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x-none" sz="2400">
                <a:latin typeface="Arial" panose="020B0604020202020204" pitchFamily="34" charset="0"/>
                <a:cs typeface="Arial" panose="020B0604020202020204" pitchFamily="34" charset="0"/>
              </a:rPr>
              <a:t>Из вариативного компонента для обязательного изучения предмета «Светскость и основы религиоведения» в 9 классе выделяется 1 час в неделю. Данный курс должны преподавать учителя истории, прошедшие курсы повышения квалификации по типовой учебной программе, утвержденной приказом Министра образования и науки РК от 15 июля 2014 года № 281.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kk-KZ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440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620688"/>
            <a:ext cx="806489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>
                <a:latin typeface="Arial" pitchFamily="34" charset="0"/>
                <a:cs typeface="Arial" pitchFamily="34" charset="0"/>
              </a:rPr>
              <a:t>В рамках реализации программы «Туған жер», которая ориентирована на более широкую установку – «Туған ел», в  организациях образования в 2017-2018 учебном году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по предметам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«История Казахстана», «</a:t>
            </a:r>
            <a:r>
              <a:rPr lang="ru-RU" sz="2400" b="1" dirty="0" err="1">
                <a:latin typeface="Arial" pitchFamily="34" charset="0"/>
                <a:cs typeface="Arial" pitchFamily="34" charset="0"/>
              </a:rPr>
              <a:t>Қазақ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>
                <a:latin typeface="Arial" pitchFamily="34" charset="0"/>
                <a:cs typeface="Arial" pitchFamily="34" charset="0"/>
              </a:rPr>
              <a:t>әдебиеті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» (5-7 классы), «Казахская литература» (6 класс), «Казахский язык и литература»(5, 7 классы), «География» (6, 7 классы) 5 часов в год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 целом по указанным предметам рекомендуется отводить на проведение уроков на базе музеев, организаций сферы культуры и исторических объектов (за пределами школы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). </a:t>
            </a:r>
            <a:r>
              <a:rPr lang="x-none" sz="2400" smtClean="0">
                <a:latin typeface="Arial" pitchFamily="34" charset="0"/>
                <a:cs typeface="Arial" pitchFamily="34" charset="0"/>
              </a:rPr>
              <a:t>Для </a:t>
            </a:r>
            <a:r>
              <a:rPr lang="x-none" sz="2400">
                <a:latin typeface="Arial" pitchFamily="34" charset="0"/>
                <a:cs typeface="Arial" pitchFamily="34" charset="0"/>
              </a:rPr>
              <a:t>сельских школ, которые не смогут это организовать по причине отсутствия соответствующих объектов, будут разработаны специальные видеоматериалы. Эти видеоматериалы по мере разработки будут направляться в управления образования</a:t>
            </a:r>
            <a:r>
              <a:rPr lang="x-none" sz="2400" b="1">
                <a:latin typeface="Arial" pitchFamily="34" charset="0"/>
                <a:cs typeface="Arial" pitchFamily="34" charset="0"/>
              </a:rPr>
              <a:t>.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421</TotalTime>
  <Words>3588</Words>
  <Application>Microsoft Office PowerPoint</Application>
  <PresentationFormat>Экран (4:3)</PresentationFormat>
  <Paragraphs>448</Paragraphs>
  <Slides>48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Изящная</vt:lpstr>
      <vt:lpstr>           Министерство образования и науки Республики Казахстан Национальная академия образования им. И. Алтынсарина                                                </vt:lpstr>
      <vt:lpstr>ЧЕМ ОТЛИЧАеТСЯ                    2017-2018 УЧЕБНЫЙ ГОД?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Системно-методический комплекс (smk.edu.kz) содержит 6 модулей с доступными файлами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Приложение 2  к Инструкции о порядке проведения критериального оценивания учебных достижений в организациях образования, реализующих общеобразовательные учебные программы в рамках обновленного содержания образования в 2016-2017 году</vt:lpstr>
      <vt:lpstr>Приложение 2  к Инструкции о порядке проведения критериального оценивания учебных достижений в организациях образования, реализующих общеобразовательные учебные программы в рамках обновленного содержания образования в 2016-2017 году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Республики Казахстан Национальная академия образования им. И. Алтынсарина</dc:title>
  <dc:creator>HomeUser</dc:creator>
  <cp:lastModifiedBy>Савченко</cp:lastModifiedBy>
  <cp:revision>44</cp:revision>
  <dcterms:created xsi:type="dcterms:W3CDTF">2017-08-23T16:17:27Z</dcterms:created>
  <dcterms:modified xsi:type="dcterms:W3CDTF">2017-11-16T05:44:49Z</dcterms:modified>
</cp:coreProperties>
</file>