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78" r:id="rId2"/>
    <p:sldId id="297" r:id="rId3"/>
    <p:sldId id="301" r:id="rId4"/>
    <p:sldId id="296" r:id="rId5"/>
    <p:sldId id="279" r:id="rId6"/>
    <p:sldId id="280" r:id="rId7"/>
    <p:sldId id="281" r:id="rId8"/>
    <p:sldId id="282" r:id="rId9"/>
    <p:sldId id="302" r:id="rId10"/>
    <p:sldId id="299" r:id="rId11"/>
    <p:sldId id="300" r:id="rId12"/>
    <p:sldId id="29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134547-07C8-4903-BCA8-F5A3F5FA747D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AF7E91-0660-405B-BF3B-4F7D4165B8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677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214422"/>
            <a:ext cx="8229600" cy="350046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СИСТЕМА КРИТЕРИАЛЬНОГО 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ОЦЕНИВАНИЯ В ДЕЯТЕЛЬНОСТИ 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КООРДИНАТОРОВ</a:t>
            </a:r>
            <a:endParaRPr lang="ru-RU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>
                <a:solidFill>
                  <a:srgbClr val="7030A0"/>
                </a:solidFill>
              </a:rPr>
              <a:t>Деятельность  руководителя  методического </a:t>
            </a:r>
            <a:br>
              <a:rPr lang="ru-RU" sz="2400" b="1" dirty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rgbClr val="7030A0"/>
                </a:solidFill>
              </a:rPr>
              <a:t>объединения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844824"/>
            <a:ext cx="6984776" cy="4176464"/>
          </a:xfrm>
        </p:spPr>
        <p:txBody>
          <a:bodyPr>
            <a:normAutofit fontScale="77500" lnSpcReduction="20000"/>
          </a:bodyPr>
          <a:lstStyle/>
          <a:p>
            <a:pPr lvl="0">
              <a:lnSpc>
                <a:spcPct val="120000"/>
              </a:lnSpc>
              <a:buClr>
                <a:srgbClr val="AA2B1E"/>
              </a:buClr>
              <a:buNone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Руководитель  методического  объединения  несет  ответственность  за  внедрение  и  реализацию  всех  процессов,  связанных  с 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формативным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и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суммативным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оцениванием в школе. </a:t>
            </a:r>
          </a:p>
          <a:p>
            <a:pPr lvl="0">
              <a:lnSpc>
                <a:spcPct val="120000"/>
              </a:lnSpc>
              <a:buClr>
                <a:srgbClr val="AA2B1E"/>
              </a:buClr>
              <a:buNone/>
            </a:pP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20000"/>
              </a:lnSpc>
              <a:buClr>
                <a:srgbClr val="AA2B1E"/>
              </a:buClr>
              <a:buNone/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Деятельность руководителя методического объединения по обеспечению качества процедур оценивания обучающихся включает следующие функции: </a:t>
            </a:r>
          </a:p>
          <a:p>
            <a:pPr lvl="0">
              <a:lnSpc>
                <a:spcPct val="120000"/>
              </a:lnSpc>
              <a:buClr>
                <a:srgbClr val="AA2B1E"/>
              </a:buClr>
              <a:buNone/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1. Знает  нормативные  и  инструктивно-методические  документы  по </a:t>
            </a:r>
            <a:r>
              <a:rPr lang="ru-RU" sz="1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критериальному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оцениванию,  руководствуется  ими  в своей деятельности.</a:t>
            </a:r>
          </a:p>
          <a:p>
            <a:pPr lvl="0">
              <a:lnSpc>
                <a:spcPct val="120000"/>
              </a:lnSpc>
              <a:buClr>
                <a:srgbClr val="AA2B1E"/>
              </a:buClr>
              <a:buNone/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 Оказывает  методическую  поддержку  учителям  в  реализации  процедур оценивания.</a:t>
            </a:r>
          </a:p>
          <a:p>
            <a:pPr lvl="0">
              <a:lnSpc>
                <a:spcPct val="120000"/>
              </a:lnSpc>
              <a:buClr>
                <a:srgbClr val="AA2B1E"/>
              </a:buClr>
              <a:buNone/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 Предоставляет  обратную  связь  учителям  по  вопросам  организации  и проведения процедур оценивания .</a:t>
            </a:r>
          </a:p>
          <a:p>
            <a:pPr lvl="0">
              <a:lnSpc>
                <a:spcPct val="120000"/>
              </a:lnSpc>
              <a:buClr>
                <a:srgbClr val="AA2B1E"/>
              </a:buClr>
              <a:buNone/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4. Координирует  деятельность  по  </a:t>
            </a:r>
            <a:r>
              <a:rPr lang="ru-RU" sz="1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формативному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оцениванию,  посещает и  анализирует  уроки  (Приложение  3),  проводит  заседания  и  ведет соответствующие записи. Для реализации данной функции руководителю методического  объединения  важно  обеспечить  единое  понимание учителями целей и принципов </a:t>
            </a:r>
            <a:r>
              <a:rPr lang="ru-RU" sz="1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формативного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оценивания.</a:t>
            </a:r>
          </a:p>
          <a:p>
            <a:pPr lvl="0">
              <a:lnSpc>
                <a:spcPct val="120000"/>
              </a:lnSpc>
              <a:buClr>
                <a:srgbClr val="AA2B1E"/>
              </a:buClr>
              <a:buNone/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5. Составляет график </a:t>
            </a:r>
            <a:r>
              <a:rPr lang="ru-RU" sz="1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суммативного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оценивания по предметам на учебный год.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7566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268760"/>
            <a:ext cx="6196405" cy="4454309"/>
          </a:xfrm>
        </p:spPr>
        <p:txBody>
          <a:bodyPr>
            <a:normAutofit fontScale="85000" lnSpcReduction="10000"/>
          </a:bodyPr>
          <a:lstStyle/>
          <a:p>
            <a:pPr lvl="0">
              <a:buClr>
                <a:srgbClr val="AA2B1E"/>
              </a:buClr>
              <a:buNone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Обеспечивает  подбор  или  разработку  и  утверждает  инструменты </a:t>
            </a:r>
            <a:r>
              <a:rPr lang="ru-RU" sz="1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суммативного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оценивания за раздел/сквозные темы и четверти (критерии оценивания,  </a:t>
            </a:r>
            <a:r>
              <a:rPr lang="ru-RU" sz="1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разноуровневые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задания,  дескрипторы,  баллы,  схемы выставления  баллов),  а  также  несет  ответственность  за  безопасность материалов </a:t>
            </a:r>
            <a:r>
              <a:rPr lang="ru-RU" sz="1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суммативного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оценивания.</a:t>
            </a:r>
          </a:p>
          <a:p>
            <a:pPr lvl="0">
              <a:buClr>
                <a:srgbClr val="AA2B1E"/>
              </a:buClr>
              <a:buNone/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7. Консультирует  учителей  в  период  выставления  баллов  </a:t>
            </a:r>
            <a:r>
              <a:rPr lang="ru-RU" sz="1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суммативного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оценивания.</a:t>
            </a:r>
          </a:p>
          <a:p>
            <a:pPr lvl="0">
              <a:buClr>
                <a:srgbClr val="AA2B1E"/>
              </a:buClr>
              <a:buNone/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8. Проводит </a:t>
            </a:r>
            <a:r>
              <a:rPr lang="ru-RU" sz="1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модерацию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работ по </a:t>
            </a:r>
            <a:r>
              <a:rPr lang="ru-RU" sz="1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суммативному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оцениванию за четверть.</a:t>
            </a:r>
          </a:p>
          <a:p>
            <a:pPr lvl="0">
              <a:buClr>
                <a:srgbClr val="AA2B1E"/>
              </a:buClr>
              <a:buNone/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9. Проводит  мониторинг  выставления  баллов,  следит  за  заполнением электронного журнала, анализирует результаты обучающихся.</a:t>
            </a:r>
          </a:p>
          <a:p>
            <a:pPr lvl="0">
              <a:buClr>
                <a:srgbClr val="AA2B1E"/>
              </a:buClr>
              <a:buNone/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10.Составляет  и  предоставляет  школьному  координатору  отчеты  по результатам применения </a:t>
            </a:r>
            <a:r>
              <a:rPr lang="ru-RU" sz="1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формативного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суммативного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видов оценивания.</a:t>
            </a:r>
          </a:p>
          <a:p>
            <a:pPr lvl="0">
              <a:buClr>
                <a:srgbClr val="AA2B1E"/>
              </a:buClr>
              <a:buNone/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11.Организует обмен опытом по применению процедур оценивания.</a:t>
            </a:r>
          </a:p>
          <a:p>
            <a:pPr lvl="0">
              <a:buClr>
                <a:srgbClr val="AA2B1E"/>
              </a:buClr>
              <a:buNone/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12.Организует  своевременное  предоставление  информации  родителям  о результатах учебных достижений обучающихся по итогам </a:t>
            </a:r>
            <a:r>
              <a:rPr lang="ru-RU" sz="1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суммативного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оценивания за разделы/сквозные темы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84224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800" b="1" dirty="0">
                <a:solidFill>
                  <a:srgbClr val="7030A0"/>
                </a:solidFill>
                <a:ea typeface="+mn-ea"/>
                <a:cs typeface="+mn-cs"/>
              </a:rPr>
              <a:t>Ключевая  роль  </a:t>
            </a:r>
            <a:r>
              <a:rPr lang="ru-RU" sz="2800" b="1" dirty="0" smtClean="0">
                <a:solidFill>
                  <a:srgbClr val="7030A0"/>
                </a:solidFill>
                <a:ea typeface="+mn-ea"/>
                <a:cs typeface="+mn-cs"/>
              </a:rPr>
              <a:t>координатора заключается  </a:t>
            </a:r>
            <a:r>
              <a:rPr lang="ru-RU" sz="2800" b="1" dirty="0">
                <a:solidFill>
                  <a:srgbClr val="7030A0"/>
                </a:solidFill>
                <a:ea typeface="+mn-ea"/>
                <a:cs typeface="+mn-cs"/>
              </a:rPr>
              <a:t>в  обеспечении: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>
              <a:buNone/>
            </a:pPr>
            <a:endParaRPr lang="ru-RU" sz="2800" dirty="0" smtClean="0">
              <a:solidFill>
                <a:prstClr val="black"/>
              </a:solidFill>
            </a:endParaRPr>
          </a:p>
          <a:p>
            <a:pPr lvl="0">
              <a:buNone/>
            </a:pPr>
            <a:r>
              <a:rPr lang="ru-RU" sz="2800" dirty="0">
                <a:solidFill>
                  <a:prstClr val="black"/>
                </a:solidFill>
              </a:rPr>
              <a:t> </a:t>
            </a:r>
            <a:r>
              <a:rPr lang="ru-RU" sz="2800" dirty="0" smtClean="0">
                <a:solidFill>
                  <a:prstClr val="black"/>
                </a:solidFill>
              </a:rPr>
              <a:t>  </a:t>
            </a:r>
          </a:p>
          <a:p>
            <a:pPr lvl="0">
              <a:buNone/>
            </a:pPr>
            <a:r>
              <a:rPr lang="ru-RU" sz="2800" dirty="0">
                <a:solidFill>
                  <a:prstClr val="black"/>
                </a:solidFill>
              </a:rPr>
              <a:t> </a:t>
            </a:r>
            <a:r>
              <a:rPr lang="ru-RU" sz="2800" dirty="0" smtClean="0">
                <a:solidFill>
                  <a:prstClr val="black"/>
                </a:solidFill>
              </a:rPr>
              <a:t>  *</a:t>
            </a:r>
            <a:r>
              <a:rPr lang="ru-RU" sz="2800" dirty="0">
                <a:solidFill>
                  <a:prstClr val="black"/>
                </a:solidFill>
              </a:rPr>
              <a:t>общего управления  качеством  системы  оценивания, </a:t>
            </a:r>
            <a:endParaRPr lang="ru-RU" sz="2800" dirty="0" smtClean="0">
              <a:solidFill>
                <a:prstClr val="black"/>
              </a:solidFill>
            </a:endParaRPr>
          </a:p>
          <a:p>
            <a:pPr lvl="0">
              <a:buNone/>
            </a:pPr>
            <a:r>
              <a:rPr lang="ru-RU" sz="2800" dirty="0" smtClean="0">
                <a:solidFill>
                  <a:prstClr val="black"/>
                </a:solidFill>
              </a:rPr>
              <a:t>   *</a:t>
            </a:r>
            <a:r>
              <a:rPr lang="ru-RU" sz="2800" dirty="0">
                <a:solidFill>
                  <a:prstClr val="black"/>
                </a:solidFill>
              </a:rPr>
              <a:t>реализации  процессов  и процедур, связанных с </a:t>
            </a:r>
            <a:r>
              <a:rPr lang="ru-RU" sz="2800" dirty="0" err="1">
                <a:solidFill>
                  <a:prstClr val="black"/>
                </a:solidFill>
              </a:rPr>
              <a:t>формативным</a:t>
            </a:r>
            <a:r>
              <a:rPr lang="ru-RU" sz="2800" dirty="0">
                <a:solidFill>
                  <a:prstClr val="black"/>
                </a:solidFill>
              </a:rPr>
              <a:t> и </a:t>
            </a:r>
            <a:r>
              <a:rPr lang="ru-RU" sz="2800" dirty="0" err="1">
                <a:solidFill>
                  <a:prstClr val="black"/>
                </a:solidFill>
              </a:rPr>
              <a:t>суммативным</a:t>
            </a:r>
            <a:r>
              <a:rPr lang="ru-RU" sz="2800" dirty="0">
                <a:solidFill>
                  <a:prstClr val="black"/>
                </a:solidFill>
              </a:rPr>
              <a:t> оцениванием</a:t>
            </a:r>
            <a:r>
              <a:rPr lang="ru-RU" sz="2800" dirty="0" smtClean="0">
                <a:solidFill>
                  <a:prstClr val="black"/>
                </a:solidFill>
              </a:rPr>
              <a:t>,</a:t>
            </a:r>
          </a:p>
          <a:p>
            <a:pPr lvl="0">
              <a:buNone/>
            </a:pPr>
            <a:r>
              <a:rPr lang="ru-RU" sz="2800" dirty="0" smtClean="0">
                <a:solidFill>
                  <a:prstClr val="black"/>
                </a:solidFill>
              </a:rPr>
              <a:t>   *</a:t>
            </a:r>
            <a:r>
              <a:rPr lang="ru-RU" sz="2800" dirty="0">
                <a:solidFill>
                  <a:prstClr val="black"/>
                </a:solidFill>
              </a:rPr>
              <a:t>обеспечении методической поддержки учителям в осуществлении процедур КО</a:t>
            </a: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ru-RU" sz="2800" b="1" dirty="0">
              <a:solidFill>
                <a:srgbClr val="7030A0"/>
              </a:solidFill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340768"/>
            <a:ext cx="1951037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8205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7030A0"/>
                </a:solidFill>
              </a:rPr>
              <a:t>Деятельность школьного координатора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В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каждой школе заместитель директора, </a:t>
            </a:r>
            <a:r>
              <a:rPr lang="ru-RU" sz="1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координи-рующий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критериальное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оценивание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(школьный </a:t>
            </a:r>
            <a:r>
              <a:rPr lang="ru-RU" sz="1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коор-динатор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критериальному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оцениванию), несет 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ответственность за внедрение в школе КО.  </a:t>
            </a:r>
            <a:endParaRPr lang="ru-RU" sz="1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1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1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Деятельность 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школьного  координатора  включает  организацию  и   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координацию 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процессов  и  процедур  </a:t>
            </a:r>
            <a:r>
              <a:rPr lang="ru-RU" sz="1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формативного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и  </a:t>
            </a:r>
            <a:r>
              <a:rPr lang="ru-RU" sz="1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суммативного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оценивания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школе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023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Функции школьного координатора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628800"/>
            <a:ext cx="6196405" cy="4094269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  <a:buFont typeface="Wingdings" pitchFamily="2" charset="2"/>
              <a:buChar char="v"/>
            </a:pP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знает  </a:t>
            </a:r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нормативные  и  инструктивно-методические  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документы  </a:t>
            </a:r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и проводит ознакомительную работу с 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учителями;</a:t>
            </a:r>
          </a:p>
          <a:p>
            <a:pPr lvl="0">
              <a:spcBef>
                <a:spcPts val="0"/>
              </a:spcBef>
              <a:buClr>
                <a:srgbClr val="AA2B1E"/>
              </a:buClr>
              <a:buFont typeface="Wingdings" pitchFamily="2" charset="2"/>
              <a:buChar char="v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вляется 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первым  </a:t>
            </a:r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контактным  лицом 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при  возникновении вопросов, связанных с оцениванием в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школе;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  <a:buClr>
                <a:srgbClr val="AA2B1E"/>
              </a:buClr>
              <a:buFont typeface="Wingdings" pitchFamily="2" charset="2"/>
              <a:buChar char="v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п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осещает 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уроки,  </a:t>
            </a:r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предоставляет  обратную  связь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руководите-</a:t>
            </a:r>
          </a:p>
          <a:p>
            <a:pPr marL="0" lvl="0" indent="0">
              <a:spcBef>
                <a:spcPts val="0"/>
              </a:spcBef>
              <a:buClr>
                <a:srgbClr val="AA2B1E"/>
              </a:buCl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лям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методических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объединений;</a:t>
            </a:r>
          </a:p>
          <a:p>
            <a:pPr lvl="0">
              <a:spcBef>
                <a:spcPts val="0"/>
              </a:spcBef>
              <a:buClr>
                <a:srgbClr val="AA2B1E"/>
              </a:buClr>
              <a:buFont typeface="Wingdings" pitchFamily="2" charset="2"/>
              <a:buChar char="v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проводит 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анализ </a:t>
            </a:r>
            <a:r>
              <a:rPr lang="ru-RU" sz="1600" b="1" smtClean="0">
                <a:latin typeface="Times New Roman" pitchFamily="18" charset="0"/>
                <a:cs typeface="Times New Roman" pitchFamily="18" charset="0"/>
              </a:rPr>
              <a:t> эффективности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формативного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оценивания в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школе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lvl="0">
              <a:spcBef>
                <a:spcPts val="0"/>
              </a:spcBef>
              <a:buClr>
                <a:srgbClr val="AA2B1E"/>
              </a:buClr>
              <a:buFont typeface="Wingdings" pitchFamily="2" charset="2"/>
              <a:buChar char="v"/>
            </a:pPr>
            <a:r>
              <a:rPr lang="ru-RU" sz="1700" b="1" u="sng" dirty="0" smtClean="0">
                <a:latin typeface="Times New Roman" pitchFamily="18" charset="0"/>
                <a:cs typeface="Times New Roman" pitchFamily="18" charset="0"/>
              </a:rPr>
              <a:t>организует  </a:t>
            </a:r>
            <a:r>
              <a:rPr lang="ru-RU" sz="1700" b="1" u="sng" dirty="0">
                <a:latin typeface="Times New Roman" pitchFamily="18" charset="0"/>
                <a:cs typeface="Times New Roman" pitchFamily="18" charset="0"/>
              </a:rPr>
              <a:t>мероприятия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коучинги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тренинги, </a:t>
            </a:r>
            <a:r>
              <a:rPr lang="ru-RU" sz="1700" b="1" dirty="0" err="1" smtClean="0">
                <a:latin typeface="Times New Roman" pitchFamily="18" charset="0"/>
                <a:cs typeface="Times New Roman" pitchFamily="18" charset="0"/>
              </a:rPr>
              <a:t>менторс</a:t>
            </a: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700" b="1" dirty="0" err="1" smtClean="0">
                <a:latin typeface="Times New Roman" pitchFamily="18" charset="0"/>
                <a:cs typeface="Times New Roman" pitchFamily="18" charset="0"/>
              </a:rPr>
              <a:t>во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площадку  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для  взаимодействия  педагогов 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700" b="1" dirty="0" err="1" smtClean="0">
                <a:latin typeface="Times New Roman" pitchFamily="18" charset="0"/>
                <a:cs typeface="Times New Roman" pitchFamily="18" charset="0"/>
              </a:rPr>
              <a:t>распростране-ние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опыта в  оценивании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7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AA2B1E"/>
              </a:buClr>
              <a:buFont typeface="Wingdings" pitchFamily="2" charset="2"/>
              <a:buChar char="v"/>
            </a:pPr>
            <a:r>
              <a:rPr lang="ru-RU" sz="1700" b="1" u="sng" dirty="0" smtClean="0">
                <a:latin typeface="Times New Roman" pitchFamily="18" charset="0"/>
                <a:cs typeface="Times New Roman" pitchFamily="18" charset="0"/>
              </a:rPr>
              <a:t>проводит  </a:t>
            </a:r>
            <a:r>
              <a:rPr lang="ru-RU" sz="1700" b="1" u="sng" dirty="0">
                <a:latin typeface="Times New Roman" pitchFamily="18" charset="0"/>
                <a:cs typeface="Times New Roman" pitchFamily="18" charset="0"/>
              </a:rPr>
              <a:t>мониторинг  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выставления  баллов  и  оценок  в 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школе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700" b="1" u="sng" dirty="0">
                <a:latin typeface="Times New Roman" pitchFamily="18" charset="0"/>
                <a:cs typeface="Times New Roman" pitchFamily="18" charset="0"/>
              </a:rPr>
              <a:t>следит за заполнением электронного журнала, </a:t>
            </a:r>
            <a:r>
              <a:rPr lang="ru-RU" sz="1700" b="1" u="sng" dirty="0" err="1" smtClean="0">
                <a:latin typeface="Times New Roman" pitchFamily="18" charset="0"/>
                <a:cs typeface="Times New Roman" pitchFamily="18" charset="0"/>
              </a:rPr>
              <a:t>анали-зирует</a:t>
            </a:r>
            <a:r>
              <a:rPr lang="ru-RU" sz="17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b="1" u="sng" dirty="0">
                <a:latin typeface="Times New Roman" pitchFamily="18" charset="0"/>
                <a:cs typeface="Times New Roman" pitchFamily="18" charset="0"/>
              </a:rPr>
              <a:t>результаты  </a:t>
            </a:r>
            <a:r>
              <a:rPr lang="ru-RU" sz="1700" b="1" u="sng" dirty="0" smtClean="0">
                <a:latin typeface="Times New Roman" pitchFamily="18" charset="0"/>
                <a:cs typeface="Times New Roman" pitchFamily="18" charset="0"/>
              </a:rPr>
              <a:t>обучающихся;</a:t>
            </a:r>
            <a:r>
              <a:rPr lang="ru-RU" sz="1800" b="1" u="sng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AA2B1E"/>
              </a:buClr>
              <a:buFont typeface="Wingdings" pitchFamily="2" charset="2"/>
              <a:buChar char="v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руководит 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  </a:t>
            </a:r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несет  ответственность  за  организацию  </a:t>
            </a:r>
            <a:r>
              <a:rPr lang="ru-RU" sz="1600" b="1" u="sng" dirty="0" err="1">
                <a:latin typeface="Times New Roman" pitchFamily="18" charset="0"/>
                <a:cs typeface="Times New Roman" pitchFamily="18" charset="0"/>
              </a:rPr>
              <a:t>модерации</a:t>
            </a:r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работ по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суммативному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оцениванию за четверть в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школе;</a:t>
            </a:r>
          </a:p>
          <a:p>
            <a:pPr lvl="0">
              <a:buClr>
                <a:srgbClr val="AA2B1E"/>
              </a:buCl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b="1" u="sng" dirty="0" smtClean="0">
                <a:latin typeface="Times New Roman" pitchFamily="18" charset="0"/>
                <a:cs typeface="Times New Roman" pitchFamily="18" charset="0"/>
              </a:rPr>
              <a:t>организует </a:t>
            </a:r>
            <a:r>
              <a:rPr lang="ru-RU" sz="1700" b="1" u="sng" dirty="0">
                <a:latin typeface="Times New Roman" pitchFamily="18" charset="0"/>
                <a:cs typeface="Times New Roman" pitchFamily="18" charset="0"/>
              </a:rPr>
              <a:t>и проводит работу с родителями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AA2B1E"/>
              </a:buClr>
              <a:buNone/>
            </a:pP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AA2B1E"/>
              </a:buClr>
              <a:buFont typeface="Wingdings" pitchFamily="2" charset="2"/>
              <a:buChar char="v"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AA2B1E"/>
              </a:buClr>
              <a:buFont typeface="Wingdings" pitchFamily="2" charset="2"/>
              <a:buChar char="v"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  <a:buClr>
                <a:srgbClr val="AA2B1E"/>
              </a:buClr>
              <a:buFont typeface="Wingdings" pitchFamily="2" charset="2"/>
              <a:buChar char="v"/>
            </a:pPr>
            <a:endParaRPr lang="ru-RU" sz="17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  <a:buClr>
                <a:srgbClr val="AA2B1E"/>
              </a:buClr>
              <a:buFont typeface="Wingdings" pitchFamily="2" charset="2"/>
              <a:buChar char="v"/>
            </a:pPr>
            <a:endParaRPr lang="ru-RU" sz="17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  <a:buClr>
                <a:srgbClr val="AA2B1E"/>
              </a:buClr>
              <a:buNone/>
            </a:pPr>
            <a:endParaRPr lang="ru-RU" sz="17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  <a:buClr>
                <a:srgbClr val="AA2B1E"/>
              </a:buClr>
              <a:buNone/>
            </a:pPr>
            <a:endParaRPr lang="ru-RU" sz="1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AA2B1E"/>
              </a:buClr>
              <a:buNone/>
            </a:pP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AA2B1E"/>
              </a:buClr>
            </a:pP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28402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/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200" b="1" dirty="0" smtClean="0">
                <a:solidFill>
                  <a:srgbClr val="7030A0"/>
                </a:solidFill>
              </a:rPr>
              <a:t>Содержание  </a:t>
            </a:r>
            <a:r>
              <a:rPr lang="ru-RU" sz="2200" b="1" dirty="0">
                <a:solidFill>
                  <a:srgbClr val="7030A0"/>
                </a:solidFill>
              </a:rPr>
              <a:t>системы  </a:t>
            </a:r>
            <a:r>
              <a:rPr lang="ru-RU" sz="2200" b="1" dirty="0" err="1">
                <a:solidFill>
                  <a:srgbClr val="7030A0"/>
                </a:solidFill>
              </a:rPr>
              <a:t>критериального</a:t>
            </a:r>
            <a:r>
              <a:rPr lang="ru-RU" sz="2200" b="1" dirty="0">
                <a:solidFill>
                  <a:srgbClr val="7030A0"/>
                </a:solidFill>
              </a:rPr>
              <a:t>  оценивания  регламентируется </a:t>
            </a:r>
            <a:r>
              <a:rPr lang="ru-RU" sz="2200" b="1" dirty="0" smtClean="0">
                <a:solidFill>
                  <a:srgbClr val="7030A0"/>
                </a:solidFill>
              </a:rPr>
              <a:t>следующими нормативными, </a:t>
            </a:r>
            <a:r>
              <a:rPr lang="ru-RU" sz="2200" b="1" dirty="0">
                <a:solidFill>
                  <a:srgbClr val="7030A0"/>
                </a:solidFill>
              </a:rPr>
              <a:t>инструктивно-методическими документами:</a:t>
            </a:r>
            <a:r>
              <a:rPr lang="ru-RU" sz="2200" dirty="0">
                <a:solidFill>
                  <a:prstClr val="black"/>
                </a:solidFill>
              </a:rPr>
              <a:t/>
            </a:r>
            <a:br>
              <a:rPr lang="ru-RU" sz="2200" dirty="0">
                <a:solidFill>
                  <a:prstClr val="black"/>
                </a:solidFill>
              </a:rPr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612" y="1700808"/>
            <a:ext cx="7119789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4378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00042"/>
            <a:ext cx="7398564" cy="76871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/>
            </a:r>
            <a:br>
              <a:rPr lang="ru-RU" sz="3200" b="1" dirty="0" smtClean="0">
                <a:solidFill>
                  <a:srgbClr val="7030A0"/>
                </a:solidFill>
              </a:rPr>
            </a:br>
            <a:r>
              <a:rPr lang="ru-RU" sz="3200" b="1" dirty="0" smtClean="0">
                <a:solidFill>
                  <a:srgbClr val="7030A0"/>
                </a:solidFill>
              </a:rPr>
              <a:t/>
            </a:r>
            <a:br>
              <a:rPr lang="ru-RU" sz="3200" b="1" dirty="0" smtClean="0">
                <a:solidFill>
                  <a:srgbClr val="7030A0"/>
                </a:solidFill>
              </a:rPr>
            </a:br>
            <a:r>
              <a:rPr lang="ru-RU" sz="3200" b="1" dirty="0">
                <a:solidFill>
                  <a:srgbClr val="7030A0"/>
                </a:solidFill>
              </a:rPr>
              <a:t/>
            </a:r>
            <a:br>
              <a:rPr lang="ru-RU" sz="3200" b="1" dirty="0">
                <a:solidFill>
                  <a:srgbClr val="7030A0"/>
                </a:solidFill>
              </a:rPr>
            </a:br>
            <a:r>
              <a:rPr lang="ru-RU" sz="3200" b="1" dirty="0" smtClean="0">
                <a:solidFill>
                  <a:srgbClr val="7030A0"/>
                </a:solidFill>
              </a:rPr>
              <a:t>Управление  процессами  внедрения  системы </a:t>
            </a:r>
            <a:r>
              <a:rPr lang="ru-RU" sz="3200" b="1" dirty="0" err="1" smtClean="0">
                <a:solidFill>
                  <a:srgbClr val="7030A0"/>
                </a:solidFill>
              </a:rPr>
              <a:t>критериального</a:t>
            </a:r>
            <a:r>
              <a:rPr lang="ru-RU" sz="3200" b="1" dirty="0" smtClean="0">
                <a:solidFill>
                  <a:srgbClr val="7030A0"/>
                </a:solidFill>
              </a:rPr>
              <a:t>  оценивания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sz="2800" dirty="0" smtClean="0"/>
              <a:t>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 рамках  внедрения  системы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критериального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оценивания  учебных достижений  обучающихся  рекомендуется  проведение  мероприятий  по  следующим направлениям: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• организационно-управленческое обеспечение;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      • профессиональное развитие и поддержка педагогов;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                  • информационно-аналитическое обеспечение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965245" cy="1202485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Для  организационно-управленческого  обеспечения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844824"/>
            <a:ext cx="6840760" cy="4176463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обеспечить доступ ко всей нормативной и методической документации по системе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критериального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оценивания каждому учителю;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провести  разъяснительные  мероприятия  по  работе  с  нормативными документами  и установить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взаимодействие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между  учителями в МО на  постоянной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основе;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способствовать  активному участию педагогов в организации, применении и разработке процедур и материалов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оценивания;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рганизовать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системную  работу  по  информированию  родителей  об особенностях оценивания УД и предоставлению родителям обратной связи, педагогической и иных видов помощи для поддержки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обучающихся.</a:t>
            </a:r>
          </a:p>
          <a:p>
            <a:pPr>
              <a:lnSpc>
                <a:spcPct val="170000"/>
              </a:lnSpc>
              <a:buFont typeface="Arial" charset="0"/>
              <a:buChar char="•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Для  профессиональной  подготовки  и  поддержки  учителей рекомендуется: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создать  условия,  способствующие  участию  учителей  в  учебно-методических объединениях и профессиональных сообществах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утвердить график повышения квалификации сотрудников;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провести  мероприятия  по  определению  потребностей  педагогов  в тренингах, семинарах,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коучингах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и настав-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ничестве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128792" cy="1224136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rgbClr val="7030A0"/>
                </a:solidFill>
              </a:rPr>
              <a:t/>
            </a:r>
            <a:br>
              <a:rPr lang="ru-RU" sz="2200" b="1" dirty="0" smtClean="0">
                <a:solidFill>
                  <a:srgbClr val="7030A0"/>
                </a:solidFill>
              </a:rPr>
            </a:br>
            <a:r>
              <a:rPr lang="ru-RU" sz="2200" b="1" dirty="0">
                <a:solidFill>
                  <a:srgbClr val="7030A0"/>
                </a:solidFill>
              </a:rPr>
              <a:t/>
            </a:r>
            <a:br>
              <a:rPr lang="ru-RU" sz="2200" b="1" dirty="0">
                <a:solidFill>
                  <a:srgbClr val="7030A0"/>
                </a:solidFill>
              </a:rPr>
            </a:br>
            <a:r>
              <a:rPr lang="ru-RU" sz="2200" b="1" dirty="0" smtClean="0">
                <a:solidFill>
                  <a:srgbClr val="7030A0"/>
                </a:solidFill>
              </a:rPr>
              <a:t/>
            </a:r>
            <a:br>
              <a:rPr lang="ru-RU" sz="2200" b="1" dirty="0" smtClean="0">
                <a:solidFill>
                  <a:srgbClr val="7030A0"/>
                </a:solidFill>
              </a:rPr>
            </a:br>
            <a:r>
              <a:rPr lang="ru-RU" sz="2200" b="1" dirty="0">
                <a:solidFill>
                  <a:srgbClr val="7030A0"/>
                </a:solidFill>
              </a:rPr>
              <a:t/>
            </a:r>
            <a:br>
              <a:rPr lang="ru-RU" sz="2200" b="1" dirty="0">
                <a:solidFill>
                  <a:srgbClr val="7030A0"/>
                </a:solidFill>
              </a:rPr>
            </a:br>
            <a:r>
              <a:rPr lang="ru-RU" sz="2200" b="1" dirty="0">
                <a:solidFill>
                  <a:srgbClr val="7030A0"/>
                </a:solidFill>
              </a:rPr>
              <a:t/>
            </a:r>
            <a:br>
              <a:rPr lang="ru-RU" sz="2200" b="1" dirty="0">
                <a:solidFill>
                  <a:srgbClr val="7030A0"/>
                </a:solidFill>
              </a:rPr>
            </a:br>
            <a:r>
              <a:rPr lang="ru-RU" sz="2200" b="1" dirty="0" smtClean="0">
                <a:solidFill>
                  <a:srgbClr val="7030A0"/>
                </a:solidFill>
              </a:rPr>
              <a:t>      Для информационно-аналитического  обеспечения всех  участников образовательного процесса рекомендуется</a:t>
            </a:r>
            <a:r>
              <a:rPr lang="ru-RU" sz="3600" b="1" dirty="0" smtClean="0">
                <a:solidFill>
                  <a:srgbClr val="7030A0"/>
                </a:solidFill>
              </a:rPr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844824"/>
            <a:ext cx="7200800" cy="396044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Font typeface="Wingdings" pitchFamily="2" charset="2"/>
              <a:buChar char="v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роводить мониторинг результатов успеваемости обучающихся;</a:t>
            </a:r>
          </a:p>
          <a:p>
            <a:pPr>
              <a:spcBef>
                <a:spcPts val="0"/>
              </a:spcBef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 typeface="Wingdings" pitchFamily="2" charset="2"/>
              <a:buChar char="v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устанавливать регулярную обратную связь и культуру открытого общения на  всех  уровнях  взаимодействия  с  участниками  образовательного процесса;</a:t>
            </a:r>
          </a:p>
          <a:p>
            <a:pPr>
              <a:spcBef>
                <a:spcPts val="0"/>
              </a:spcBef>
              <a:buFont typeface="Wingdings" pitchFamily="2" charset="2"/>
              <a:buChar char="v"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 typeface="Wingdings" pitchFamily="2" charset="2"/>
              <a:buChar char="v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осуществлять  сбор  и  анализ  данных  по  результатам   оценивания по четвертям, полугодию, году;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составлять и предоставлять отчетность всем заинтересованным лицам;</a:t>
            </a:r>
          </a:p>
          <a:p>
            <a:pPr>
              <a:spcBef>
                <a:spcPts val="0"/>
              </a:spcBef>
              <a:buFont typeface="Wingdings" pitchFamily="2" charset="2"/>
              <a:buChar char="v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принимать  активное  участие  и  обсуждать  возникающие  вопросы  по оцениванию на форумах (s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k.nis.edu.kz, nao.kz).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3816350" algn="l"/>
                <a:tab pos="4625975" algn="ctr"/>
              </a:tabLst>
            </a:pPr>
            <a:r>
              <a:rPr lang="kk-KZ" sz="12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ПАМЯТКА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latin typeface="Calibri"/>
                <a:ea typeface="Calibri"/>
                <a:cs typeface="Times New Roman"/>
              </a:rPr>
            </a:br>
            <a:r>
              <a:rPr lang="kk-KZ" sz="12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ДЛЯ  </a:t>
            </a:r>
            <a:r>
              <a:rPr lang="kk-KZ" sz="12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ШКОЛЬНЫХ  КООРДИНАТОРОВ  ПО О ё РГАНИЗАЦИИ </a:t>
            </a:r>
            <a:r>
              <a:rPr lang="kk-KZ" sz="12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И ВНЕДРЕНИЮ СИСТЕМЫ КРИТЕРИАЛЬНОГО </a:t>
            </a:r>
            <a:r>
              <a:rPr lang="kk-KZ" sz="12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ОЦЕНИВАНИЯ  </a:t>
            </a:r>
            <a:r>
              <a:rPr lang="kk-KZ" sz="12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И ВЕДЕНИЮ СООТВЕТСТВУЮЩЕЙ ДОКУМЕНТАЦИИ</a:t>
            </a:r>
            <a:r>
              <a:rPr lang="ru-RU" sz="2000" dirty="0"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latin typeface="Calibri"/>
                <a:ea typeface="Calibri"/>
                <a:cs typeface="Times New Roman"/>
              </a:rPr>
            </a:br>
            <a:endParaRPr lang="ru-RU" sz="1400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4513968"/>
              </p:ext>
            </p:extLst>
          </p:nvPr>
        </p:nvGraphicFramePr>
        <p:xfrm>
          <a:off x="1259633" y="1844824"/>
          <a:ext cx="6480720" cy="3960439"/>
        </p:xfrm>
        <a:graphic>
          <a:graphicData uri="http://schemas.openxmlformats.org/drawingml/2006/table">
            <a:tbl>
              <a:tblPr firstRow="1" firstCol="1" bandRow="1"/>
              <a:tblGrid>
                <a:gridCol w="721302"/>
                <a:gridCol w="5759418"/>
              </a:tblGrid>
              <a:tr h="698901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kk-KZ" sz="14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kk-KZ" sz="14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Составить «План работы школьного кооординатора на учебный год» в рамках прописанных обязанностей ШК в «Руководстве по КО для региональных и школьных координаторов</a:t>
                      </a:r>
                      <a:r>
                        <a:rPr lang="kk-KZ" sz="14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»,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934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kk-KZ" sz="14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kk-KZ" sz="14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Методические рекомендации  по составлению расписания</a:t>
                      </a:r>
                      <a:r>
                        <a:rPr lang="kk-KZ" sz="14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из расчёта 5-тидневной недели, </a:t>
                      </a:r>
                      <a:r>
                        <a:rPr lang="kk-KZ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расписание </a:t>
                      </a:r>
                      <a:r>
                        <a:rPr lang="kk-KZ" sz="14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классов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967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kk-KZ" sz="14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kk-KZ" sz="14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Информация о классах, внедряющих  критериальное оценивание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967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kk-KZ" sz="14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kk-KZ" sz="14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База данных учителей, внедряющих  критериальное оценивание (</a:t>
                      </a:r>
                      <a:r>
                        <a:rPr lang="en-US" sz="140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Excel</a:t>
                      </a: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967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kk-KZ" sz="14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kk-KZ" sz="14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Графики процедуры проведения СО за четверть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6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Проведения ознакомительной работы педагогов с нормативными и инструктивно-методическими материалами (</a:t>
                      </a:r>
                      <a:r>
                        <a:rPr lang="kk-KZ" sz="140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педсовет</a:t>
                      </a:r>
                      <a:r>
                        <a:rPr lang="kk-KZ" sz="140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МО</a:t>
                      </a:r>
                      <a:r>
                        <a:rPr lang="kk-KZ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934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kk-KZ" sz="14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kk-KZ" sz="14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Посещения уроков, учителей внедряющих КО с предоставлением обратной связи по ВШК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967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kk-KZ" sz="14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kk-KZ" sz="14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График проведения модерации суммативных работ за четверть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934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kk-KZ" sz="14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r>
                        <a:rPr lang="kk-KZ" sz="14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Проведения Инструктажа учителей по заполнению бумажного журнала и электронного журнала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934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kk-KZ" sz="14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kk-KZ" sz="14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 работы с родителями, включающий мероприятия по информативной и разъяснительной работе о СКО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22847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491</TotalTime>
  <Words>809</Words>
  <Application>Microsoft Office PowerPoint</Application>
  <PresentationFormat>Экран (4:3)</PresentationFormat>
  <Paragraphs>94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Кнопка</vt:lpstr>
      <vt:lpstr>СИСТЕМА КРИТЕРИАЛЬНОГО  ОЦЕНИВАНИЯ В ДЕЯТЕЛЬНОСТИ  КООРДИНАТОРОВ</vt:lpstr>
      <vt:lpstr>Деятельность школьного координатора</vt:lpstr>
      <vt:lpstr>Функции школьного координатора:</vt:lpstr>
      <vt:lpstr> Содержание  системы  критериального  оценивания  регламентируется следующими нормативными, инструктивно-методическими документами: </vt:lpstr>
      <vt:lpstr>   Управление  процессами  внедрения  системы критериального  оценивания</vt:lpstr>
      <vt:lpstr>Для  организационно-управленческого  обеспечения</vt:lpstr>
      <vt:lpstr>Для  профессиональной  подготовки  и  поддержки  учителей рекомендуется:</vt:lpstr>
      <vt:lpstr>           Для информационно-аналитического  обеспечения всех  участников образовательного процесса рекомендуется: </vt:lpstr>
      <vt:lpstr>ПАМЯТКА ДЛЯ  ШКОЛЬНЫХ  КООРДИНАТОРОВ  ПО О ё РГАНИЗАЦИИ И ВНЕДРЕНИЮ СИСТЕМЫ КРИТЕРИАЛЬНОГО ОЦЕНИВАНИЯ  И ВЕДЕНИЮ СООТВЕТСТВУЮЩЕЙ ДОКУМЕНТАЦИИ </vt:lpstr>
      <vt:lpstr>Деятельность  руководителя  методического  объединения</vt:lpstr>
      <vt:lpstr>Презентация PowerPoint</vt:lpstr>
      <vt:lpstr>Ключевая  роль  координатора заключается  в  обеспечении: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34</cp:lastModifiedBy>
  <cp:revision>73</cp:revision>
  <dcterms:modified xsi:type="dcterms:W3CDTF">2017-11-16T08:07:34Z</dcterms:modified>
</cp:coreProperties>
</file>