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57" r:id="rId2"/>
    <p:sldId id="258" r:id="rId3"/>
    <p:sldId id="259" r:id="rId4"/>
    <p:sldId id="261" r:id="rId5"/>
    <p:sldId id="260" r:id="rId6"/>
    <p:sldId id="266" r:id="rId7"/>
    <p:sldId id="267" r:id="rId8"/>
    <p:sldId id="277" r:id="rId9"/>
    <p:sldId id="278" r:id="rId10"/>
    <p:sldId id="275" r:id="rId11"/>
    <p:sldId id="276" r:id="rId12"/>
    <p:sldId id="270" r:id="rId13"/>
    <p:sldId id="271" r:id="rId14"/>
    <p:sldId id="290" r:id="rId15"/>
    <p:sldId id="272" r:id="rId16"/>
    <p:sldId id="264" r:id="rId17"/>
    <p:sldId id="287" r:id="rId18"/>
    <p:sldId id="269" r:id="rId19"/>
    <p:sldId id="265" r:id="rId20"/>
    <p:sldId id="291" r:id="rId21"/>
    <p:sldId id="279" r:id="rId22"/>
    <p:sldId id="286" r:id="rId23"/>
    <p:sldId id="282" r:id="rId24"/>
    <p:sldId id="283" r:id="rId25"/>
    <p:sldId id="284" r:id="rId26"/>
    <p:sldId id="263" r:id="rId27"/>
    <p:sldId id="288" r:id="rId28"/>
    <p:sldId id="289" r:id="rId29"/>
    <p:sldId id="294" r:id="rId30"/>
    <p:sldId id="305" r:id="rId31"/>
    <p:sldId id="295" r:id="rId32"/>
    <p:sldId id="268" r:id="rId33"/>
    <p:sldId id="280" r:id="rId34"/>
    <p:sldId id="281" r:id="rId35"/>
    <p:sldId id="296" r:id="rId36"/>
    <p:sldId id="285" r:id="rId37"/>
    <p:sldId id="298" r:id="rId38"/>
    <p:sldId id="302" r:id="rId39"/>
    <p:sldId id="299" r:id="rId40"/>
    <p:sldId id="301" r:id="rId41"/>
    <p:sldId id="303" r:id="rId42"/>
    <p:sldId id="304" r:id="rId43"/>
    <p:sldId id="293" r:id="rId4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66"/>
    <a:srgbClr val="3BCF27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513" autoAdjust="0"/>
    <p:restoredTop sz="92075" autoAdjust="0"/>
  </p:normalViewPr>
  <p:slideViewPr>
    <p:cSldViewPr>
      <p:cViewPr varScale="1">
        <p:scale>
          <a:sx n="92" d="100"/>
          <a:sy n="92" d="100"/>
        </p:scale>
        <p:origin x="163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C0CA128-6D2B-436B-9063-A85825B5B433}" type="datetimeFigureOut">
              <a:rPr lang="ru-RU"/>
              <a:pPr>
                <a:defRPr/>
              </a:pPr>
              <a:t>23.11.2017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9462B4A-9B11-4145-B6E5-D27F2318F9B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601618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B0C1205-355B-48F2-9B9E-A978CF7AB2CC}" type="datetimeFigureOut">
              <a:rPr lang="ru-RU"/>
              <a:pPr>
                <a:defRPr/>
              </a:pPr>
              <a:t>23.11.2017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BD0BB28-AD37-4346-85FB-920A281011F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6116472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48567-0101-4B2F-84E5-043E62EDCD8C}" type="datetime1">
              <a:rPr lang="ru-RU"/>
              <a:pPr>
                <a:defRPr/>
              </a:pPr>
              <a:t>23.11.2017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B2AC1-17DA-4FCE-84CF-8F3EA45EE5F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66AB5-1CE5-4663-B8ED-0E0E7B6E5A2E}" type="datetime1">
              <a:rPr lang="ru-RU"/>
              <a:pPr>
                <a:defRPr/>
              </a:pPr>
              <a:t>23.11.2017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37C7C-488D-4256-8261-AD221773191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BF8C9-AE2F-4BBF-B9C5-88144B8914AC}" type="datetime1">
              <a:rPr lang="ru-RU"/>
              <a:pPr>
                <a:defRPr/>
              </a:pPr>
              <a:t>23.11.2017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69D65-7D26-4C6C-81CC-35C47CBB5E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61FDB-68DC-4371-8DB1-AA2FE038BA4D}" type="datetime1">
              <a:rPr lang="ru-RU"/>
              <a:pPr>
                <a:defRPr/>
              </a:pPr>
              <a:t>23.11.2017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5650C-28B4-444D-B946-447696D4308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CB4FE-6009-466E-A0A1-C6DAAD3D2C5A}" type="datetime1">
              <a:rPr lang="ru-RU"/>
              <a:pPr>
                <a:defRPr/>
              </a:pPr>
              <a:t>23.11.2017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FE461-D4A8-4608-97F5-43A55E3255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B38CB-AEDB-4C65-9456-2F0230B385F0}" type="datetime1">
              <a:rPr lang="ru-RU"/>
              <a:pPr>
                <a:defRPr/>
              </a:pPr>
              <a:t>23.11.2017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57752-DAC4-40AE-9DD0-08ABE360909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92DC1-6436-40A6-B389-03D29EC18630}" type="datetime1">
              <a:rPr lang="ru-RU"/>
              <a:pPr>
                <a:defRPr/>
              </a:pPr>
              <a:t>23.11.2017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98C55-98D3-494F-A9BB-EA0091804C5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1CD69-D68A-4D30-A7FD-744BE6E1386C}" type="datetime1">
              <a:rPr lang="ru-RU"/>
              <a:pPr>
                <a:defRPr/>
              </a:pPr>
              <a:t>23.11.2017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7B6CD-80B1-47AA-BF13-B73F1E3B7A8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4EC38-8AF7-4D3E-828A-3E246C001676}" type="datetime1">
              <a:rPr lang="ru-RU"/>
              <a:pPr>
                <a:defRPr/>
              </a:pPr>
              <a:t>23.11.2017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2A5B6-0781-4108-AA91-A53C3A95671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6695D-1217-4019-8CE1-93F749596B5E}" type="datetime1">
              <a:rPr lang="ru-RU"/>
              <a:pPr>
                <a:defRPr/>
              </a:pPr>
              <a:t>23.11.2017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25732-D107-4B98-9834-4D19DE37FA5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23FA5-934C-4EA5-BFBD-CE8CA9CF5B6E}" type="datetime1">
              <a:rPr lang="ru-RU"/>
              <a:pPr>
                <a:defRPr/>
              </a:pPr>
              <a:t>23.11.2017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94680-14BB-4912-A345-6A0EAD636E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03F756D-02FD-416B-95A3-1CE6BAAAE11C}" type="datetime1">
              <a:rPr lang="ru-RU"/>
              <a:pPr>
                <a:defRPr/>
              </a:pPr>
              <a:t>23.11.2017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5AD0EAA-4A08-406E-A167-F810AE51E96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yastudent.kz/high_schools_and_colleges/basic_information/" TargetMode="External"/><Relationship Id="rId2" Type="http://schemas.openxmlformats.org/officeDocument/2006/relationships/hyperlink" Target="http://bsk.kz/index.php?category=144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://aknig2000.wixsite.com/" TargetMode="External"/><Relationship Id="rId3" Type="http://schemas.openxmlformats.org/officeDocument/2006/relationships/hyperlink" Target="http://www.politech-college.com/" TargetMode="External"/><Relationship Id="rId7" Type="http://schemas.openxmlformats.org/officeDocument/2006/relationships/hyperlink" Target="http://www.gkkpmek.kz/" TargetMode="External"/><Relationship Id="rId12" Type="http://schemas.openxmlformats.org/officeDocument/2006/relationships/hyperlink" Target="http://aktk-nt.kz/" TargetMode="External"/><Relationship Id="rId2" Type="http://schemas.openxmlformats.org/officeDocument/2006/relationships/hyperlink" Target="http://politex.ucoz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ptk.edu.kz/" TargetMode="External"/><Relationship Id="rId11" Type="http://schemas.openxmlformats.org/officeDocument/2006/relationships/hyperlink" Target="http://asmk.kz/" TargetMode="External"/><Relationship Id="rId5" Type="http://schemas.openxmlformats.org/officeDocument/2006/relationships/hyperlink" Target="http://akcolkainar.kz/" TargetMode="External"/><Relationship Id="rId10" Type="http://schemas.openxmlformats.org/officeDocument/2006/relationships/hyperlink" Target="http://atk-edu.kz/" TargetMode="External"/><Relationship Id="rId4" Type="http://schemas.openxmlformats.org/officeDocument/2006/relationships/hyperlink" Target="http://kazatk-atk.kz/" TargetMode="External"/><Relationship Id="rId9" Type="http://schemas.openxmlformats.org/officeDocument/2006/relationships/hyperlink" Target="https://apk-edu.kz/" TargetMode="Externa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ketc.kz/" TargetMode="External"/><Relationship Id="rId3" Type="http://schemas.openxmlformats.org/officeDocument/2006/relationships/hyperlink" Target="http://www.kitib.kz/" TargetMode="External"/><Relationship Id="rId7" Type="http://schemas.openxmlformats.org/officeDocument/2006/relationships/hyperlink" Target="http://ptk.astana-bilim.kz/" TargetMode="External"/><Relationship Id="rId2" Type="http://schemas.openxmlformats.org/officeDocument/2006/relationships/hyperlink" Target="http://college.ineu.edu.kz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ukit.kz/" TargetMode="External"/><Relationship Id="rId5" Type="http://schemas.openxmlformats.org/officeDocument/2006/relationships/hyperlink" Target="http://college7-pav2.kz/" TargetMode="External"/><Relationship Id="rId4" Type="http://schemas.openxmlformats.org/officeDocument/2006/relationships/hyperlink" Target="http://pktik.kz/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413" cy="365125"/>
          </a:xfrm>
        </p:spPr>
        <p:txBody>
          <a:bodyPr/>
          <a:lstStyle/>
          <a:p>
            <a:pPr>
              <a:defRPr/>
            </a:pPr>
            <a:fld id="{CF725C6E-A4A9-4EF9-9D7E-077E1A0DB13E}" type="slidenum">
              <a:rPr lang="ru-RU"/>
              <a:pPr>
                <a:defRPr/>
              </a:pPr>
              <a:t>1</a:t>
            </a:fld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258888" y="4725144"/>
            <a:ext cx="770572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Сіздің балаңыздың мамандық таңдауы </a:t>
            </a:r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– </a:t>
            </a:r>
            <a:r>
              <a:rPr lang="ru-RU" sz="3600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болашақ таңдауы</a:t>
            </a:r>
            <a:endParaRPr lang="ru-RU" sz="3600" b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9490" y="1196752"/>
            <a:ext cx="7092280" cy="33457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413" cy="365125"/>
          </a:xfrm>
        </p:spPr>
        <p:txBody>
          <a:bodyPr/>
          <a:lstStyle/>
          <a:p>
            <a:pPr>
              <a:defRPr/>
            </a:pPr>
            <a:fld id="{9EF56C34-0B64-4086-8EAF-7184DA24769D}" type="slidenum">
              <a:rPr lang="ru-RU"/>
              <a:pPr>
                <a:defRPr/>
              </a:pPr>
              <a:t>10</a:t>
            </a:fld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971550" y="836613"/>
            <a:ext cx="7561263" cy="55705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Қазақстандағы жоғары талаптағы алдыңғы қатарлы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10 </a:t>
            </a:r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мамандық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+mn-cs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+mn-cs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Инженерлер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+mn-cs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IT – 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мамандары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+mn-cs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Дәрігерлер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+mn-cs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kk-KZ" sz="2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Мұғалімдер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+mn-cs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Маркетинг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саласындағы мамандар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+mn-cs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Менеджерлер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+mn-cs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Қонаүй ісінің және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туризм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саласындағы  мамандары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+mn-cs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Бухгалтерлер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–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кассирлер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+mn-cs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Логистика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жөніндегі мамандар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+mn-cs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Биотехнология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саласындағы мамандар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413" cy="365125"/>
          </a:xfrm>
        </p:spPr>
        <p:txBody>
          <a:bodyPr/>
          <a:lstStyle/>
          <a:p>
            <a:pPr>
              <a:defRPr/>
            </a:pPr>
            <a:fld id="{AB08E658-AF35-43CD-BC82-E14E8E4B03F1}" type="slidenum">
              <a:rPr lang="ru-RU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1331913" y="1052513"/>
            <a:ext cx="7056437" cy="1385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Анықтап көрейік,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сіздің балаңызға қай мамандық лайық?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2780928"/>
            <a:ext cx="4238625" cy="2733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413" cy="365125"/>
          </a:xfrm>
        </p:spPr>
        <p:txBody>
          <a:bodyPr/>
          <a:lstStyle/>
          <a:p>
            <a:pPr>
              <a:defRPr/>
            </a:pPr>
            <a:fld id="{B3CB76F5-BA47-4BE3-A627-29097C94478E}" type="slidenum">
              <a:rPr lang="ru-RU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1115616" y="1166267"/>
            <a:ext cx="7705725" cy="1385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+mn-cs"/>
              </a:rPr>
              <a:t>Балаңызға  мамандықты дұрыс таңдау үшін,  сізге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+mn-cs"/>
              </a:rPr>
              <a:t> ҮШ НЕГІЗДЕ </a:t>
            </a:r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+mn-cs"/>
              </a:rPr>
              <a:t>бағдар алуыңыз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+mn-cs"/>
              </a:rPr>
              <a:t>керек.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779838" y="2420938"/>
            <a:ext cx="4895850" cy="2862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1.Балаңыздың қандай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КӘСІБИ ҚЫЗЫҒУШЫЛЫҒЫ МЕН БЕЙІМДІЛІГІ,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яғни  оның белгілі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бір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әрекет түрлеріне қалауы,  ниеті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, 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нәтижеге ұмтылысы ғана емес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,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баланың өзінің жасап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отырған  сол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процестің өзіне ұмтылысы.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Бейімділігінен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баланың тартымдылығы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мен 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оған қызығушылығы байланысты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болады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. </a:t>
            </a:r>
          </a:p>
        </p:txBody>
      </p:sp>
      <p:sp>
        <p:nvSpPr>
          <p:cNvPr id="26629" name="Прямоугольник 25"/>
          <p:cNvSpPr>
            <a:spLocks noChangeArrowheads="1"/>
          </p:cNvSpPr>
          <p:nvPr/>
        </p:nvSpPr>
        <p:spPr bwMode="auto">
          <a:xfrm>
            <a:off x="1117203" y="5503615"/>
            <a:ext cx="7704138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dirty="0" err="1">
                <a:solidFill>
                  <a:srgbClr val="10253F"/>
                </a:solidFill>
                <a:latin typeface="Cambria" pitchFamily="18" charset="0"/>
              </a:rPr>
              <a:t>Бейімділік</a:t>
            </a:r>
            <a:r>
              <a:rPr lang="ru-RU" sz="2800" dirty="0">
                <a:solidFill>
                  <a:srgbClr val="10253F"/>
                </a:solidFill>
                <a:latin typeface="Cambria" pitchFamily="18" charset="0"/>
              </a:rPr>
              <a:t> «Мен </a:t>
            </a:r>
            <a:r>
              <a:rPr lang="ru-RU" sz="2800" dirty="0" err="1">
                <a:solidFill>
                  <a:srgbClr val="10253F"/>
                </a:solidFill>
                <a:latin typeface="Cambria" pitchFamily="18" charset="0"/>
              </a:rPr>
              <a:t>қалаймын</a:t>
            </a:r>
            <a:r>
              <a:rPr lang="ru-RU" sz="2800" dirty="0">
                <a:solidFill>
                  <a:srgbClr val="10253F"/>
                </a:solidFill>
                <a:latin typeface="Cambria" pitchFamily="18" charset="0"/>
              </a:rPr>
              <a:t>» </a:t>
            </a:r>
            <a:r>
              <a:rPr lang="ru-RU" sz="2800" dirty="0" err="1">
                <a:solidFill>
                  <a:srgbClr val="10253F"/>
                </a:solidFill>
                <a:latin typeface="Cambria" pitchFamily="18" charset="0"/>
              </a:rPr>
              <a:t>сөзімен</a:t>
            </a:r>
            <a:r>
              <a:rPr lang="ru-RU" sz="2800" dirty="0">
                <a:solidFill>
                  <a:srgbClr val="10253F"/>
                </a:solidFill>
                <a:latin typeface="Cambria" pitchFamily="18" charset="0"/>
              </a:rPr>
              <a:t> </a:t>
            </a:r>
            <a:r>
              <a:rPr lang="ru-RU" sz="2800" dirty="0" err="1">
                <a:solidFill>
                  <a:srgbClr val="10253F"/>
                </a:solidFill>
                <a:latin typeface="Cambria" pitchFamily="18" charset="0"/>
              </a:rPr>
              <a:t>көрініс</a:t>
            </a:r>
            <a:r>
              <a:rPr lang="ru-RU" sz="2800" dirty="0">
                <a:solidFill>
                  <a:srgbClr val="10253F"/>
                </a:solidFill>
                <a:latin typeface="Cambria" pitchFamily="18" charset="0"/>
              </a:rPr>
              <a:t> </a:t>
            </a:r>
            <a:r>
              <a:rPr lang="ru-RU" sz="2800" dirty="0" err="1">
                <a:solidFill>
                  <a:srgbClr val="10253F"/>
                </a:solidFill>
                <a:latin typeface="Cambria" pitchFamily="18" charset="0"/>
              </a:rPr>
              <a:t>алады</a:t>
            </a:r>
            <a:r>
              <a:rPr lang="ru-RU" sz="2800" dirty="0">
                <a:solidFill>
                  <a:srgbClr val="10253F"/>
                </a:solidFill>
                <a:latin typeface="Cambria" pitchFamily="18" charset="0"/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375" y="2552155"/>
            <a:ext cx="2982519" cy="235535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413" cy="365125"/>
          </a:xfrm>
        </p:spPr>
        <p:txBody>
          <a:bodyPr/>
          <a:lstStyle/>
          <a:p>
            <a:pPr>
              <a:defRPr/>
            </a:pPr>
            <a:fld id="{59D79E32-56DB-4E5C-99C3-6AF54F9C4EC0}" type="slidenum">
              <a:rPr lang="ru-RU"/>
              <a:pPr>
                <a:defRPr/>
              </a:pPr>
              <a:t>13</a:t>
            </a:fld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1241020" y="1484784"/>
            <a:ext cx="7705725" cy="4524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2. </a:t>
            </a:r>
            <a:r>
              <a:rPr lang="ru-RU" sz="36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Қабілетін, яғни жұмысты  сәтті жүзеге асырудың мүмкіндігіне байланысты</a:t>
            </a:r>
            <a:r>
              <a:rPr lang="ru-RU" sz="36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36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болатын</a:t>
            </a:r>
            <a:r>
              <a:rPr lang="ru-RU" sz="36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36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баланың қандай дербес</a:t>
            </a:r>
            <a:r>
              <a:rPr lang="ru-RU" sz="36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36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сапаларын</a:t>
            </a:r>
            <a:r>
              <a:rPr lang="ru-RU" sz="36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36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бағалау.</a:t>
            </a:r>
            <a:endParaRPr lang="ru-RU" sz="36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Қабілеттер шартты</a:t>
            </a:r>
            <a:r>
              <a:rPr lang="ru-RU" sz="36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36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түрде «Менің қолымнан келеді</a:t>
            </a:r>
            <a:r>
              <a:rPr lang="ru-RU" sz="36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» </a:t>
            </a:r>
            <a:r>
              <a:rPr lang="ru-RU" sz="36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сөзінен көрініс алады</a:t>
            </a:r>
            <a:r>
              <a:rPr lang="ru-RU" sz="36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413" cy="365125"/>
          </a:xfrm>
        </p:spPr>
        <p:txBody>
          <a:bodyPr/>
          <a:lstStyle/>
          <a:p>
            <a:pPr>
              <a:defRPr/>
            </a:pPr>
            <a:fld id="{269D336F-D7CD-4B4A-8326-A8678A9AD6A9}" type="slidenum">
              <a:rPr lang="ru-RU"/>
              <a:pPr>
                <a:defRPr/>
              </a:pPr>
              <a:t>14</a:t>
            </a:fld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1043608" y="1225550"/>
            <a:ext cx="7705725" cy="5632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3. </a:t>
            </a:r>
            <a:r>
              <a:rPr lang="ru-RU" sz="36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Еңбек нарығындағы жұмыс берушілердің қандай  сұранысына қандай мамамандықтар ие</a:t>
            </a:r>
            <a:r>
              <a:rPr lang="ru-RU" sz="36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36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екендігін</a:t>
            </a:r>
            <a:r>
              <a:rPr lang="ru-RU" sz="36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,  </a:t>
            </a:r>
            <a:r>
              <a:rPr lang="ru-RU" sz="36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балаңыз қандай мамандық бойынша</a:t>
            </a:r>
            <a:r>
              <a:rPr lang="ru-RU" sz="36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 </a:t>
            </a:r>
            <a:r>
              <a:rPr lang="ru-RU" sz="36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өзіне жұмыс таба</a:t>
            </a:r>
            <a:r>
              <a:rPr lang="ru-RU" sz="36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36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алатындығын  білу</a:t>
            </a:r>
            <a:r>
              <a:rPr lang="ru-RU" sz="36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Басқаша айтқанда, бүгінде </a:t>
            </a:r>
            <a:r>
              <a:rPr lang="ru-RU" sz="36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«КЕРЕК» </a:t>
            </a:r>
            <a:r>
              <a:rPr lang="ru-RU" sz="36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сөзін анықтау</a:t>
            </a:r>
            <a:r>
              <a:rPr lang="ru-RU" sz="36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413" cy="365125"/>
          </a:xfrm>
        </p:spPr>
        <p:txBody>
          <a:bodyPr/>
          <a:lstStyle/>
          <a:p>
            <a:pPr>
              <a:defRPr/>
            </a:pPr>
            <a:fld id="{5DAC806F-EAE9-4D83-B105-388993913942}" type="slidenum">
              <a:rPr lang="ru-RU"/>
              <a:pPr>
                <a:defRPr/>
              </a:pPr>
              <a:t>15</a:t>
            </a:fld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1042988" y="1125538"/>
            <a:ext cx="7632700" cy="50165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Сіздің міндетіңіз:</a:t>
            </a:r>
            <a:endParaRPr lang="ru-RU" sz="32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32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Балаңыз үшін  қызықты және  тартымды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32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болатын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 </a:t>
            </a:r>
            <a:r>
              <a:rPr lang="ru-RU" sz="32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жұмыс болып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32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табылатын</a:t>
            </a:r>
            <a:endParaRPr lang="ru-RU" sz="32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32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Сіздің балаңыздың қабілеттеріне сай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32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келетін</a:t>
            </a:r>
            <a:endParaRPr lang="ru-RU" sz="32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32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Еңбек нарығында сұранысқа ие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32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мамандықты табуда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32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жатыр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413" cy="365125"/>
          </a:xfrm>
        </p:spPr>
        <p:txBody>
          <a:bodyPr/>
          <a:lstStyle/>
          <a:p>
            <a:pPr>
              <a:defRPr/>
            </a:pPr>
            <a:fld id="{180B2B6F-3910-4559-87FA-FA9699925B16}" type="slidenum">
              <a:rPr lang="ru-RU"/>
              <a:pPr>
                <a:defRPr/>
              </a:pPr>
              <a:t>16</a:t>
            </a:fld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1009650" y="4446588"/>
            <a:ext cx="7704138" cy="1938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+mn-cs"/>
              </a:rPr>
              <a:t>ЖАСАЙ АЛАМЫН + ҚАЛАЙМЫН + КЕРЕК = </a:t>
            </a:r>
            <a:r>
              <a:rPr lang="ru-RU" sz="4000" b="1" dirty="0" err="1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+mn-cs"/>
              </a:rPr>
              <a:t>Еңбектің дұрыс таңдауы</a:t>
            </a:r>
            <a:endParaRPr lang="ru-RU" sz="4000" b="1" dirty="0">
              <a:solidFill>
                <a:schemeClr val="tx2">
                  <a:lumMod val="50000"/>
                </a:schemeClr>
              </a:solidFill>
              <a:latin typeface="Cambria" pitchFamily="18" charset="0"/>
              <a:cs typeface="+mn-cs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276600" y="908050"/>
            <a:ext cx="5472113" cy="341630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635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«</a:t>
            </a:r>
            <a:r>
              <a:rPr lang="ru-RU" sz="3600" b="1" i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Егер</a:t>
            </a:r>
            <a:r>
              <a:rPr lang="ru-RU" sz="3600" b="1" i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3600" b="1" i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адам</a:t>
            </a:r>
            <a:r>
              <a:rPr lang="ru-RU" sz="3600" b="1" i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3600" b="1" i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қандай айлаққа өзінің жол</a:t>
            </a:r>
            <a:r>
              <a:rPr lang="ru-RU" sz="3600" b="1" i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3600" b="1" i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тартқанын білмесе</a:t>
            </a:r>
            <a:r>
              <a:rPr lang="ru-RU" sz="3600" b="1" i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, </a:t>
            </a:r>
            <a:r>
              <a:rPr lang="ru-RU" sz="3600" b="1" i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онда</a:t>
            </a:r>
            <a:r>
              <a:rPr lang="ru-RU" sz="3600" b="1" i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 </a:t>
            </a:r>
            <a:r>
              <a:rPr lang="ru-RU" sz="3600" b="1" i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ешқандай жел</a:t>
            </a:r>
            <a:r>
              <a:rPr lang="ru-RU" sz="3600" b="1" i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 </a:t>
            </a:r>
            <a:r>
              <a:rPr lang="ru-RU" sz="3600" b="1" i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оған бағыттас </a:t>
            </a:r>
            <a:r>
              <a:rPr lang="ru-RU" sz="3600" b="1" i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бола </a:t>
            </a:r>
            <a:r>
              <a:rPr lang="ru-RU" sz="3600" b="1" i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алмайды</a:t>
            </a:r>
            <a:r>
              <a:rPr lang="ru-RU" sz="3600" b="1" i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» (Сенека).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412777"/>
            <a:ext cx="2355526" cy="208823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413" cy="365125"/>
          </a:xfrm>
        </p:spPr>
        <p:txBody>
          <a:bodyPr/>
          <a:lstStyle/>
          <a:p>
            <a:pPr>
              <a:defRPr/>
            </a:pPr>
            <a:fld id="{D73B388C-AD59-474C-9D1E-BAFF52170067}" type="slidenum">
              <a:rPr lang="ru-RU"/>
              <a:pPr>
                <a:defRPr/>
              </a:pPr>
              <a:t>17</a:t>
            </a:fld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923693" y="1340768"/>
            <a:ext cx="7848600" cy="3970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Тапсырма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Балаңыз қандай типке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көбірек лайық екендігін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анықтап алыңыз: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+mn-cs"/>
            </a:endParaRPr>
          </a:p>
          <a:p>
            <a:pPr indent="363538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8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Адам-адам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+mn-cs"/>
            </a:endParaRPr>
          </a:p>
          <a:p>
            <a:pPr indent="363538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8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Адам-табиғат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+mn-cs"/>
            </a:endParaRPr>
          </a:p>
          <a:p>
            <a:pPr indent="363538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Адам-техника</a:t>
            </a:r>
          </a:p>
          <a:p>
            <a:pPr indent="363538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8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Адам-белгі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072" y="2852936"/>
            <a:ext cx="3585432" cy="310249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413" cy="365125"/>
          </a:xfrm>
        </p:spPr>
        <p:txBody>
          <a:bodyPr/>
          <a:lstStyle/>
          <a:p>
            <a:pPr>
              <a:defRPr/>
            </a:pPr>
            <a:fld id="{5E855993-52D5-4CAE-9248-4C298857270E}" type="slidenum">
              <a:rPr lang="ru-RU"/>
              <a:pPr>
                <a:defRPr/>
              </a:pPr>
              <a:t>18</a:t>
            </a:fld>
            <a:endParaRPr lang="ru-RU" dirty="0"/>
          </a:p>
        </p:txBody>
      </p:sp>
      <p:sp>
        <p:nvSpPr>
          <p:cNvPr id="32770" name="Rectangle 1"/>
          <p:cNvSpPr>
            <a:spLocks noChangeArrowheads="1"/>
          </p:cNvSpPr>
          <p:nvPr/>
        </p:nvSpPr>
        <p:spPr bwMode="auto">
          <a:xfrm>
            <a:off x="1152525" y="1027113"/>
            <a:ext cx="7812088" cy="569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ctr"/>
            <a:r>
              <a:rPr lang="ru-RU" sz="2800" b="1" dirty="0">
                <a:solidFill>
                  <a:srgbClr val="10253F"/>
                </a:solidFill>
                <a:latin typeface="Cambria" pitchFamily="18" charset="0"/>
                <a:cs typeface="Times New Roman" pitchFamily="18" charset="0"/>
              </a:rPr>
              <a:t>ТЕСТ </a:t>
            </a:r>
            <a:endParaRPr lang="ru-RU" sz="2800" dirty="0">
              <a:solidFill>
                <a:srgbClr val="10253F"/>
              </a:solidFill>
              <a:latin typeface="Cambria" pitchFamily="18" charset="0"/>
            </a:endParaRPr>
          </a:p>
          <a:p>
            <a:pPr indent="449263" eaLnBrk="0" hangingPunct="0"/>
            <a:r>
              <a:rPr lang="ru-RU" sz="2800" dirty="0">
                <a:solidFill>
                  <a:srgbClr val="10253F"/>
                </a:solidFill>
                <a:latin typeface="Cambria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rgbClr val="10253F"/>
                </a:solidFill>
                <a:latin typeface="Cambria" pitchFamily="18" charset="0"/>
                <a:cs typeface="Times New Roman" pitchFamily="18" charset="0"/>
              </a:rPr>
            </a:br>
            <a:r>
              <a:rPr lang="ru-RU" sz="2800" b="1" dirty="0" err="1">
                <a:solidFill>
                  <a:srgbClr val="10253F"/>
                </a:solidFill>
                <a:latin typeface="Cambria" pitchFamily="18" charset="0"/>
                <a:cs typeface="Times New Roman" pitchFamily="18" charset="0"/>
              </a:rPr>
              <a:t>Сынаққа</a:t>
            </a:r>
            <a:r>
              <a:rPr lang="ru-RU" sz="2800" b="1" dirty="0">
                <a:solidFill>
                  <a:srgbClr val="10253F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10253F"/>
                </a:solidFill>
                <a:latin typeface="Cambria" pitchFamily="18" charset="0"/>
                <a:cs typeface="Times New Roman" pitchFamily="18" charset="0"/>
              </a:rPr>
              <a:t>нұсқаулық</a:t>
            </a:r>
            <a:r>
              <a:rPr lang="ru-RU" sz="2800" b="1" dirty="0">
                <a:solidFill>
                  <a:srgbClr val="10253F"/>
                </a:solidFill>
                <a:latin typeface="Cambria" pitchFamily="18" charset="0"/>
                <a:cs typeface="Times New Roman" pitchFamily="18" charset="0"/>
              </a:rPr>
              <a:t>:</a:t>
            </a:r>
          </a:p>
          <a:p>
            <a:pPr indent="449263" eaLnBrk="0" hangingPunct="0"/>
            <a:endParaRPr lang="ru-RU" sz="2800" dirty="0">
              <a:solidFill>
                <a:srgbClr val="10253F"/>
              </a:solidFill>
              <a:latin typeface="Cambria" pitchFamily="18" charset="0"/>
            </a:endParaRPr>
          </a:p>
          <a:p>
            <a:pPr indent="449263" eaLnBrk="0" hangingPunct="0">
              <a:buFont typeface="Wingdings" pitchFamily="2" charset="2"/>
              <a:buChar char="ü"/>
            </a:pPr>
            <a:r>
              <a:rPr lang="kk-KZ" sz="2800" dirty="0">
                <a:solidFill>
                  <a:srgbClr val="10253F"/>
                </a:solidFill>
                <a:latin typeface="Cambria" pitchFamily="18" charset="0"/>
                <a:cs typeface="Times New Roman" pitchFamily="18" charset="0"/>
              </a:rPr>
              <a:t>Сіздің балаңыз сәйкес келетін нақтылауды “құс белгімен” белгілеп көрсетіңіз.</a:t>
            </a:r>
            <a:endParaRPr lang="ru-RU" sz="2800" dirty="0">
              <a:solidFill>
                <a:srgbClr val="10253F"/>
              </a:solidFill>
              <a:latin typeface="Cambria" pitchFamily="18" charset="0"/>
              <a:cs typeface="Times New Roman" pitchFamily="18" charset="0"/>
            </a:endParaRPr>
          </a:p>
          <a:p>
            <a:pPr indent="449263" eaLnBrk="0" hangingPunct="0">
              <a:buFont typeface="Wingdings" pitchFamily="2" charset="2"/>
              <a:buChar char="ü"/>
            </a:pPr>
            <a:r>
              <a:rPr lang="kk-KZ" sz="2800" dirty="0">
                <a:solidFill>
                  <a:srgbClr val="10253F"/>
                </a:solidFill>
                <a:latin typeface="Cambria" pitchFamily="18" charset="0"/>
              </a:rPr>
              <a:t>Әр бағанның </a:t>
            </a:r>
            <a:r>
              <a:rPr lang="kk-KZ" sz="2800" dirty="0">
                <a:solidFill>
                  <a:srgbClr val="10253F"/>
                </a:solidFill>
                <a:latin typeface="Cambria" pitchFamily="18" charset="0"/>
                <a:cs typeface="Times New Roman" pitchFamily="18" charset="0"/>
              </a:rPr>
              <a:t>“құс белгі”  санын санаңыз</a:t>
            </a:r>
            <a:r>
              <a:rPr lang="ru-RU" sz="2800" dirty="0">
                <a:solidFill>
                  <a:srgbClr val="10253F"/>
                </a:solidFill>
                <a:latin typeface="Cambria" pitchFamily="18" charset="0"/>
              </a:rPr>
              <a:t>. </a:t>
            </a:r>
            <a:endParaRPr lang="en-US" sz="2800" dirty="0">
              <a:solidFill>
                <a:srgbClr val="10253F"/>
              </a:solidFill>
              <a:latin typeface="Cambria" pitchFamily="18" charset="0"/>
            </a:endParaRPr>
          </a:p>
          <a:p>
            <a:pPr indent="449263" eaLnBrk="0" hangingPunct="0">
              <a:buFont typeface="Wingdings" pitchFamily="2" charset="2"/>
              <a:buChar char="ü"/>
            </a:pPr>
            <a:r>
              <a:rPr lang="kk-KZ" sz="2800" dirty="0">
                <a:solidFill>
                  <a:srgbClr val="10253F"/>
                </a:solidFill>
                <a:latin typeface="Cambria" pitchFamily="18" charset="0"/>
              </a:rPr>
              <a:t>Сіздің балаңыздың типтері үшін  сәйкес келетін мамандық бағандарда аса оң жиынтығымен көрініс табады.</a:t>
            </a:r>
            <a:endParaRPr lang="ru-RU" sz="2800" dirty="0">
              <a:solidFill>
                <a:srgbClr val="10253F"/>
              </a:solidFill>
              <a:latin typeface="Cambria" pitchFamily="18" charset="0"/>
            </a:endParaRPr>
          </a:p>
          <a:p>
            <a:pPr indent="449263" eaLnBrk="0" hangingPunct="0"/>
            <a:r>
              <a:rPr lang="ru-RU" sz="2800" dirty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</a:br>
            <a:endParaRPr lang="ru-RU" sz="2800" dirty="0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07704" y="160338"/>
            <a:ext cx="6048672" cy="1252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413" cy="365125"/>
          </a:xfrm>
        </p:spPr>
        <p:txBody>
          <a:bodyPr/>
          <a:lstStyle/>
          <a:p>
            <a:pPr>
              <a:defRPr/>
            </a:pPr>
            <a:fld id="{AE43D38A-73F2-4EF5-A341-DA52053E3091}" type="slidenum">
              <a:rPr lang="ru-RU"/>
              <a:pPr>
                <a:defRPr/>
              </a:pPr>
              <a:t>19</a:t>
            </a:fld>
            <a:endParaRPr lang="ru-RU" dirty="0"/>
          </a:p>
        </p:txBody>
      </p:sp>
      <p:sp>
        <p:nvSpPr>
          <p:cNvPr id="33794" name="AutoShape 2" descr="https://www.domashniy.ru/upload/iblock/66c/66cfaa867ffacc3636f51129bd3efb0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33892" name="Group 1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1296397"/>
              </p:ext>
            </p:extLst>
          </p:nvPr>
        </p:nvGraphicFramePr>
        <p:xfrm>
          <a:off x="927707" y="162135"/>
          <a:ext cx="8208962" cy="6433503"/>
        </p:xfrm>
        <a:graphic>
          <a:graphicData uri="http://schemas.openxmlformats.org/drawingml/2006/table">
            <a:tbl>
              <a:tblPr/>
              <a:tblGrid>
                <a:gridCol w="1365250"/>
                <a:gridCol w="274637"/>
                <a:gridCol w="1455738"/>
                <a:gridCol w="185737"/>
                <a:gridCol w="1312863"/>
                <a:gridCol w="330200"/>
                <a:gridCol w="1360487"/>
                <a:gridCol w="123825"/>
                <a:gridCol w="1490663"/>
                <a:gridCol w="309562"/>
              </a:tblGrid>
              <a:tr h="15557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I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03" marR="435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II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03" marR="435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III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03" marR="435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IV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03" marR="435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V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03" marR="435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52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Өсімдіктер мен жануарларды  қуана отырып,  тұрақты түрде қадағалайды және қамқорлық танытады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03" marR="435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03" marR="435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Бірдеңені қолдан жасап,  ұзақ уақыт бойы отырып жөндейді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03" marR="435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03" marR="435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Қандай да бір есептер шығарып, сызу сызуда ықыласпен және ұзақ уақыттар бойы отыра алады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03" marR="435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03" marR="435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Музей, театрларға, көркем көрмелерге барғанды ұнатады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03" marR="435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03" marR="435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Жаңа адамдармен тез танысады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03" marR="435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03" marR="435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076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Өсімдіктер мен жануарларға қарау кезінде ересектерге  қуана отырып, көмек береді.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03" marR="435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03" marR="435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Өзінің қолымен жасағандары, әдетте менің жолдастарымның, ересектердің қызығушылығын тудырады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03" marR="435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03" marR="435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Әдетте жазба жұмыстарында  аз қате шығарады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03" marR="435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03" marR="435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Оның белгілі бір өнер саласына  қабілеті бар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03" marR="435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03" marR="435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Кішкене балаларға қажет болғанында , оларды алдандырғанда, іске бейімдегенде,  бірдеңеге көмек бергенде олармен бірге болғанды ұнатады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03" marR="435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03" marR="435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876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Өсімдіктер мен жануарлар әлемі туралы ерекше ықыласпен оқиды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03" marR="435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03" marR="435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Механизмдер, машиналар, аспаптар құрылысы туралы ықыласпен оқиды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03" marR="435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03" marR="435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Сөзжұмбақтар, басқатырғыштар, ребустар, қиын есептерді ықыласпен шешеді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03" marR="435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03" marR="435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Көркем өнерге белсенді түрде қатысады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03" marR="435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03" marR="435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Қатарластары мен кішілер арасындағы келіспеушіліктерді жеңіл шешеді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03" marR="435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03" marR="435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773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Оның </a:t>
                      </a:r>
                      <a:r>
                        <a:rPr kumimoji="0" lang="kk-K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өсімдіктер мен жануарлармен  жұмыс жүргізуде ерекше бейімі бар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03" marR="435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03" marR="435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Оның техникамен  жұмыс қабілеті бар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03" marR="435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03" marR="435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Әдетте оған  жазбаша формада  басқаларға ойын анық та, айқын жеткізу жеңіл болады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03" marR="435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03" marR="435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Оның көркемдік шығармаларының нәтижелерін бейтаныс адамдар мақұлдайды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03" marR="435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03" marR="435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Ол тіпті келіспеушілікке бармайды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03" marR="435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03" marR="435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936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С большим интересом читает об охране природной среды, леса, животных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03" marR="435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03" marR="435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Оның қоылмен жасалған заттарды  бейтаныс адамдар мақұлдайды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03" marR="435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03" marR="435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Аса көп күш жұмсамай  бейтаныс  немесе  шет тілдегі сөздерді  еркін меңгереді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03" marR="435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03" marR="435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Ұзақ уақыт бойы  шаршамай көркемдік жұмыспен  айналыса алады (әуен, сурет салу және т.б.)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03" marR="435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03" marR="435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Көбіне таныс емес адамдарға көмек беруіне тура келеді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03" marR="435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03" marR="435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933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Жануарларға ықыласпен қарап, өсімдіктерді тексереді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03" marR="435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03" marR="435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Механизмдер, машиналар, аспаптар құрылысына жеңіл талдаулар жасай алады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03" marR="435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03" marR="435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Қатты күш салмай, сызбалар, графиктер, сызбалар мен кестелерді жеңіл айырады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03" marR="435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03" marR="435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Өзінің күшін сурет өнері, әуен, поэзиядан  байқайды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03" marR="435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03" marR="435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Оған қатарласына әр нәрсені  осылай  немесе басқаша жасауы тиістігіне  жеңіл көз жеткізе алады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03" marR="435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03" marR="435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БАРЛЫҒЫ: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03" marR="435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03" marR="435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БАРЛЫҒЫ: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03" marR="435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03" marR="435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БАРЛЫҒЫ: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03" marR="435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03" marR="435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БАРЛЫҒЫ: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03" marR="435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03" marR="435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БАРЛЫҒЫ: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03" marR="435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03" marR="435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413" cy="365125"/>
          </a:xfrm>
        </p:spPr>
        <p:txBody>
          <a:bodyPr/>
          <a:lstStyle/>
          <a:p>
            <a:pPr>
              <a:defRPr/>
            </a:pPr>
            <a:fld id="{685B9CDE-F05F-4957-99A4-BD25BD3791C4}" type="slidenum">
              <a:rPr lang="ru-RU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1331913" y="981075"/>
            <a:ext cx="7416800" cy="53546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ТРЕНИНГ ФОРМАТЫ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ҰЗАҚТЫҒЫ: 3 САҒАТ 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kk-KZ" sz="1100" b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kk-KZ" sz="1100" b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kk-KZ" sz="1100" b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sz="1100" b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            РЕГЛАМЕНТ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10.00  - 13.00 ТРЕНИНГ</a:t>
            </a:r>
            <a:endParaRPr lang="en-US" sz="2400" b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11.30 - 11.45 ҮЗІЛІС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4163" y="2492375"/>
            <a:ext cx="3024187" cy="271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413" cy="365125"/>
          </a:xfrm>
        </p:spPr>
        <p:txBody>
          <a:bodyPr/>
          <a:lstStyle/>
          <a:p>
            <a:pPr>
              <a:defRPr/>
            </a:pPr>
            <a:fld id="{14B3388A-F783-4A1F-8A50-298191E893B9}" type="slidenum">
              <a:rPr lang="ru-RU"/>
              <a:pPr>
                <a:defRPr/>
              </a:pPr>
              <a:t>20</a:t>
            </a:fld>
            <a:endParaRPr lang="ru-RU" dirty="0"/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827088" y="695325"/>
            <a:ext cx="8066087" cy="569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492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err="1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+mn-cs"/>
              </a:rPr>
              <a:t>Осылайша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+mn-cs"/>
              </a:rPr>
              <a:t>  30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+mn-cs"/>
              </a:rPr>
              <a:t>мақұлдауға  жауап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+mn-cs"/>
              </a:rPr>
              <a:t>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+mn-cs"/>
              </a:rPr>
              <a:t>бере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+mn-cs"/>
              </a:rPr>
              <a:t>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+mn-cs"/>
              </a:rPr>
              <a:t>отырып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+mn-cs"/>
              </a:rPr>
              <a:t>,  «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+mn-cs"/>
              </a:rPr>
              <a:t>құсбелгілер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+mn-cs"/>
              </a:rPr>
              <a:t>» (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+mn-cs"/>
              </a:rPr>
              <a:t>олар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+mn-cs"/>
              </a:rPr>
              <a:t>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+mn-cs"/>
              </a:rPr>
              <a:t>әр бағанда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+mn-cs"/>
              </a:rPr>
              <a:t>)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+mn-cs"/>
              </a:rPr>
              <a:t>бағанын есептейсіз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+mn-cs"/>
              </a:rPr>
              <a:t>. Аса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+mn-cs"/>
              </a:rPr>
              <a:t>көп оң  жиынтық   сіздің балаңыздың мамандығының типіне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+mn-cs"/>
              </a:rPr>
              <a:t>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+mn-cs"/>
              </a:rPr>
              <a:t>сәйкес келетін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+mn-cs"/>
              </a:rPr>
              <a:t>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+mn-cs"/>
              </a:rPr>
              <a:t>бағанда орналасқан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Cambria" pitchFamily="18" charset="0"/>
              <a:cs typeface="+mn-cs"/>
            </a:endParaRPr>
          </a:p>
          <a:p>
            <a:pPr indent="44926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schemeClr val="tx2">
                  <a:lumMod val="50000"/>
                </a:schemeClr>
              </a:solidFill>
              <a:latin typeface="Cambria" pitchFamily="18" charset="0"/>
              <a:cs typeface="+mn-cs"/>
            </a:endParaRPr>
          </a:p>
          <a:p>
            <a:pPr indent="3540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+mn-cs"/>
              </a:rPr>
              <a:t>I – Адам –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+mn-cs"/>
              </a:rPr>
              <a:t>табиғат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+mn-cs"/>
              </a:rPr>
              <a:t>,</a:t>
            </a:r>
          </a:p>
          <a:p>
            <a:pPr indent="3540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+mn-cs"/>
              </a:rPr>
              <a:t>II – Адам– техника,</a:t>
            </a:r>
          </a:p>
          <a:p>
            <a:pPr indent="3540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+mn-cs"/>
              </a:rPr>
              <a:t>III – Адам–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+mn-cs"/>
              </a:rPr>
              <a:t>заң жүйесі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+mn-cs"/>
              </a:rPr>
              <a:t>,</a:t>
            </a:r>
          </a:p>
          <a:p>
            <a:pPr indent="3540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+mn-cs"/>
              </a:rPr>
              <a:t>IV – Адам–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+mn-cs"/>
              </a:rPr>
              <a:t>көркем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+mn-cs"/>
              </a:rPr>
              <a:t>образ,</a:t>
            </a:r>
          </a:p>
          <a:p>
            <a:pPr indent="3540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+mn-cs"/>
              </a:rPr>
              <a:t>V – Адам –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+mn-cs"/>
              </a:rPr>
              <a:t>адам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Cambria" pitchFamily="18" charset="0"/>
              <a:cs typeface="+mn-cs"/>
            </a:endParaRPr>
          </a:p>
          <a:p>
            <a:pPr indent="4492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413" cy="365125"/>
          </a:xfrm>
        </p:spPr>
        <p:txBody>
          <a:bodyPr/>
          <a:lstStyle/>
          <a:p>
            <a:pPr>
              <a:defRPr/>
            </a:pPr>
            <a:fld id="{9C3C8D1B-72EA-4325-9DFA-28ACC10ACBD7}" type="slidenum">
              <a:rPr lang="ru-RU"/>
              <a:pPr>
                <a:defRPr/>
              </a:pPr>
              <a:t>21</a:t>
            </a:fld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1100138" y="1132682"/>
            <a:ext cx="78486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Психологтар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келесі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 </a:t>
            </a:r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жіктемені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ұсынады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+mn-cs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137136" y="1766491"/>
            <a:ext cx="3168650" cy="22891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+mn-cs"/>
              </a:rPr>
              <a:t>АДАМ-АДАМ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kk-KZ" b="1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+mn-cs"/>
              </a:rPr>
              <a:t>Басқа адамдармен байланысты мамандықтар. Бұл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+mn-cs"/>
              </a:rPr>
              <a:t>медицина,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+mn-cs"/>
              </a:rPr>
              <a:t>заң және құқық қорғау, оқыту және  тәрбие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+mn-cs"/>
              </a:rPr>
              <a:t>беру,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+mn-cs"/>
              </a:rPr>
              <a:t>қызмет көрсету саласы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+mn-cs"/>
              </a:rPr>
              <a:t>. 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5364163" y="4724400"/>
            <a:ext cx="2813050" cy="12017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+mn-cs"/>
              </a:rPr>
              <a:t>АДАМ-ТАБИҒАТ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+mn-cs"/>
              </a:rPr>
              <a:t>Табиғатпен байланысты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+mn-cs"/>
              </a:rPr>
              <a:t> 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+mn-cs"/>
              </a:rPr>
              <a:t>мамандық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Cambria" pitchFamily="18" charset="0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4082573"/>
            <a:ext cx="1750010" cy="245633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992" y="1532629"/>
            <a:ext cx="2881964" cy="275689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413" cy="365125"/>
          </a:xfrm>
        </p:spPr>
        <p:txBody>
          <a:bodyPr/>
          <a:lstStyle/>
          <a:p>
            <a:pPr>
              <a:defRPr/>
            </a:pPr>
            <a:fld id="{9FF42266-076A-443A-9692-E290BFA0BC0E}" type="slidenum">
              <a:rPr lang="ru-RU"/>
              <a:pPr>
                <a:defRPr/>
              </a:pPr>
              <a:t>22</a:t>
            </a:fld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971550" y="1352885"/>
            <a:ext cx="78486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Психологтар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келесі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 </a:t>
            </a:r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жіктемені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ұсынады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+mn-cs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971550" y="1916113"/>
            <a:ext cx="2663825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+mn-cs"/>
              </a:rPr>
              <a:t>Адам-техника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+mn-cs"/>
              </a:rPr>
              <a:t>Техникалық мамандықтар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Cambria" pitchFamily="18" charset="0"/>
              <a:cs typeface="+mn-cs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5940425" y="4652963"/>
            <a:ext cx="2987675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+mn-cs"/>
              </a:rPr>
              <a:t>Адам-белгі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+mn-cs"/>
              </a:rPr>
              <a:t> 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+mn-cs"/>
              </a:rPr>
              <a:t>Белгілермен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+mn-cs"/>
              </a:rPr>
              <a:t>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+mn-cs"/>
              </a:rPr>
              <a:t>байланысты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+mn-cs"/>
              </a:rPr>
              <a:t>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+mn-cs"/>
              </a:rPr>
              <a:t>мамандықтар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Cambria" pitchFamily="18" charset="0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2840038"/>
            <a:ext cx="4511601" cy="361058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7457" y="2204864"/>
            <a:ext cx="2453609" cy="2315766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413" cy="365125"/>
          </a:xfrm>
        </p:spPr>
        <p:txBody>
          <a:bodyPr/>
          <a:lstStyle/>
          <a:p>
            <a:pPr>
              <a:defRPr/>
            </a:pPr>
            <a:fld id="{D602DA54-4103-42EC-A979-A94A29B6EBA7}" type="slidenum">
              <a:rPr lang="ru-RU"/>
              <a:pPr>
                <a:defRPr/>
              </a:pPr>
              <a:t>23</a:t>
            </a:fld>
            <a:endParaRPr lang="ru-RU" dirty="0"/>
          </a:p>
        </p:txBody>
      </p:sp>
      <p:sp>
        <p:nvSpPr>
          <p:cNvPr id="37890" name="TextBox 25"/>
          <p:cNvSpPr txBox="1">
            <a:spLocks noChangeArrowheads="1"/>
          </p:cNvSpPr>
          <p:nvPr/>
        </p:nvSpPr>
        <p:spPr bwMode="auto">
          <a:xfrm>
            <a:off x="1102127" y="1628800"/>
            <a:ext cx="7848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000066"/>
                </a:solidFill>
                <a:latin typeface="Cambria" pitchFamily="18" charset="0"/>
              </a:rPr>
              <a:t>Адам-</a:t>
            </a:r>
            <a:r>
              <a:rPr lang="ru-RU" b="1" dirty="0" err="1">
                <a:solidFill>
                  <a:srgbClr val="000066"/>
                </a:solidFill>
                <a:latin typeface="Cambria" pitchFamily="18" charset="0"/>
              </a:rPr>
              <a:t>көркем</a:t>
            </a:r>
            <a:r>
              <a:rPr lang="ru-RU" b="1" dirty="0">
                <a:solidFill>
                  <a:srgbClr val="000066"/>
                </a:solidFill>
                <a:latin typeface="Cambria" pitchFamily="18" charset="0"/>
              </a:rPr>
              <a:t> образ </a:t>
            </a:r>
          </a:p>
          <a:p>
            <a:r>
              <a:rPr lang="ru-RU" dirty="0" err="1">
                <a:solidFill>
                  <a:srgbClr val="000066"/>
                </a:solidFill>
                <a:latin typeface="Cambria" pitchFamily="18" charset="0"/>
              </a:rPr>
              <a:t>Көркемдік</a:t>
            </a:r>
            <a:r>
              <a:rPr lang="ru-RU" dirty="0">
                <a:solidFill>
                  <a:srgbClr val="000066"/>
                </a:solidFill>
                <a:latin typeface="Cambria" pitchFamily="18" charset="0"/>
              </a:rPr>
              <a:t> </a:t>
            </a:r>
            <a:r>
              <a:rPr lang="ru-RU" dirty="0" err="1">
                <a:solidFill>
                  <a:srgbClr val="000066"/>
                </a:solidFill>
                <a:latin typeface="Cambria" pitchFamily="18" charset="0"/>
              </a:rPr>
              <a:t>мамандықтар</a:t>
            </a:r>
            <a:endParaRPr lang="ru-RU" dirty="0">
              <a:solidFill>
                <a:srgbClr val="000066"/>
              </a:solidFill>
              <a:latin typeface="Cambria" pitchFamily="18" charset="0"/>
            </a:endParaRPr>
          </a:p>
          <a:p>
            <a:r>
              <a:rPr lang="ru-RU" dirty="0" err="1">
                <a:solidFill>
                  <a:srgbClr val="000066"/>
                </a:solidFill>
                <a:latin typeface="Cambria" pitchFamily="18" charset="0"/>
              </a:rPr>
              <a:t>Сәулет</a:t>
            </a:r>
            <a:r>
              <a:rPr lang="ru-RU" dirty="0">
                <a:solidFill>
                  <a:srgbClr val="000066"/>
                </a:solidFill>
                <a:latin typeface="Cambria" pitchFamily="18" charset="0"/>
              </a:rPr>
              <a:t> </a:t>
            </a:r>
            <a:r>
              <a:rPr lang="ru-RU" dirty="0" err="1">
                <a:solidFill>
                  <a:srgbClr val="000066"/>
                </a:solidFill>
                <a:latin typeface="Cambria" pitchFamily="18" charset="0"/>
              </a:rPr>
              <a:t>өнері</a:t>
            </a:r>
            <a:r>
              <a:rPr lang="ru-RU" dirty="0">
                <a:solidFill>
                  <a:srgbClr val="000066"/>
                </a:solidFill>
                <a:latin typeface="Cambria" pitchFamily="18" charset="0"/>
              </a:rPr>
              <a:t>, </a:t>
            </a:r>
            <a:r>
              <a:rPr lang="ru-RU" dirty="0" err="1">
                <a:solidFill>
                  <a:srgbClr val="000066"/>
                </a:solidFill>
                <a:latin typeface="Cambria" pitchFamily="18" charset="0"/>
              </a:rPr>
              <a:t>сурет</a:t>
            </a:r>
            <a:r>
              <a:rPr lang="ru-RU" dirty="0">
                <a:solidFill>
                  <a:srgbClr val="000066"/>
                </a:solidFill>
                <a:latin typeface="Cambria" pitchFamily="18" charset="0"/>
              </a:rPr>
              <a:t> </a:t>
            </a:r>
            <a:r>
              <a:rPr lang="ru-RU" dirty="0" err="1">
                <a:solidFill>
                  <a:srgbClr val="000066"/>
                </a:solidFill>
                <a:latin typeface="Cambria" pitchFamily="18" charset="0"/>
              </a:rPr>
              <a:t>өнері</a:t>
            </a:r>
            <a:r>
              <a:rPr lang="ru-RU" dirty="0">
                <a:solidFill>
                  <a:srgbClr val="000066"/>
                </a:solidFill>
                <a:latin typeface="Cambria" pitchFamily="18" charset="0"/>
              </a:rPr>
              <a:t>, поэзия </a:t>
            </a:r>
            <a:r>
              <a:rPr lang="ru-RU" dirty="0" err="1">
                <a:solidFill>
                  <a:srgbClr val="000066"/>
                </a:solidFill>
                <a:latin typeface="Cambria" pitchFamily="18" charset="0"/>
              </a:rPr>
              <a:t>немес</a:t>
            </a:r>
            <a:r>
              <a:rPr lang="ru-RU" dirty="0">
                <a:solidFill>
                  <a:srgbClr val="000066"/>
                </a:solidFill>
                <a:latin typeface="Cambria" pitchFamily="18" charset="0"/>
              </a:rPr>
              <a:t> музыка. </a:t>
            </a:r>
            <a:r>
              <a:rPr lang="ru-RU" dirty="0" err="1">
                <a:solidFill>
                  <a:srgbClr val="000066"/>
                </a:solidFill>
                <a:latin typeface="Cambria" pitchFamily="18" charset="0"/>
              </a:rPr>
              <a:t>Бұл</a:t>
            </a:r>
            <a:r>
              <a:rPr lang="ru-RU" dirty="0">
                <a:solidFill>
                  <a:srgbClr val="000066"/>
                </a:solidFill>
                <a:latin typeface="Cambria" pitchFamily="18" charset="0"/>
              </a:rPr>
              <a:t> </a:t>
            </a:r>
            <a:r>
              <a:rPr lang="ru-RU" dirty="0" err="1">
                <a:solidFill>
                  <a:srgbClr val="000066"/>
                </a:solidFill>
                <a:latin typeface="Cambria" pitchFamily="18" charset="0"/>
              </a:rPr>
              <a:t>жұмыстағы</a:t>
            </a:r>
            <a:r>
              <a:rPr lang="ru-RU" dirty="0">
                <a:solidFill>
                  <a:srgbClr val="000066"/>
                </a:solidFill>
                <a:latin typeface="Cambria" pitchFamily="18" charset="0"/>
              </a:rPr>
              <a:t> </a:t>
            </a:r>
            <a:r>
              <a:rPr lang="ru-RU" dirty="0" err="1">
                <a:solidFill>
                  <a:srgbClr val="000066"/>
                </a:solidFill>
                <a:latin typeface="Cambria" pitchFamily="18" charset="0"/>
              </a:rPr>
              <a:t>бастысы</a:t>
            </a:r>
            <a:r>
              <a:rPr lang="ru-RU" dirty="0">
                <a:solidFill>
                  <a:srgbClr val="000066"/>
                </a:solidFill>
                <a:latin typeface="Cambria" pitchFamily="18" charset="0"/>
              </a:rPr>
              <a:t> – </a:t>
            </a:r>
            <a:r>
              <a:rPr lang="ru-RU" dirty="0" err="1">
                <a:solidFill>
                  <a:srgbClr val="000066"/>
                </a:solidFill>
                <a:latin typeface="Cambria" pitchFamily="18" charset="0"/>
              </a:rPr>
              <a:t>бұл</a:t>
            </a:r>
            <a:r>
              <a:rPr lang="ru-RU" dirty="0">
                <a:solidFill>
                  <a:srgbClr val="000066"/>
                </a:solidFill>
                <a:latin typeface="Cambria" pitchFamily="18" charset="0"/>
              </a:rPr>
              <a:t> </a:t>
            </a:r>
            <a:r>
              <a:rPr lang="ru-RU" dirty="0" err="1">
                <a:solidFill>
                  <a:srgbClr val="000066"/>
                </a:solidFill>
                <a:latin typeface="Cambria" pitchFamily="18" charset="0"/>
              </a:rPr>
              <a:t>көркемдік</a:t>
            </a:r>
            <a:r>
              <a:rPr lang="ru-RU" dirty="0">
                <a:solidFill>
                  <a:srgbClr val="000066"/>
                </a:solidFill>
                <a:latin typeface="Cambria" pitchFamily="18" charset="0"/>
              </a:rPr>
              <a:t> </a:t>
            </a:r>
            <a:r>
              <a:rPr lang="ru-RU" dirty="0" err="1">
                <a:solidFill>
                  <a:srgbClr val="000066"/>
                </a:solidFill>
                <a:latin typeface="Cambria" pitchFamily="18" charset="0"/>
              </a:rPr>
              <a:t>талғам</a:t>
            </a:r>
            <a:r>
              <a:rPr lang="ru-RU" dirty="0">
                <a:solidFill>
                  <a:srgbClr val="000066"/>
                </a:solidFill>
                <a:latin typeface="Cambria" pitchFamily="18" charset="0"/>
              </a:rPr>
              <a:t> </a:t>
            </a:r>
            <a:r>
              <a:rPr lang="ru-RU" dirty="0" err="1">
                <a:solidFill>
                  <a:srgbClr val="000066"/>
                </a:solidFill>
                <a:latin typeface="Cambria" pitchFamily="18" charset="0"/>
              </a:rPr>
              <a:t>болуы</a:t>
            </a:r>
            <a:r>
              <a:rPr lang="ru-RU" dirty="0">
                <a:solidFill>
                  <a:srgbClr val="000066"/>
                </a:solidFill>
                <a:latin typeface="Cambria" pitchFamily="18" charset="0"/>
              </a:rPr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127" y="2997200"/>
            <a:ext cx="3990975" cy="372427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072" y="2011274"/>
            <a:ext cx="3585432" cy="3102496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413" cy="365125"/>
          </a:xfrm>
        </p:spPr>
        <p:txBody>
          <a:bodyPr/>
          <a:lstStyle/>
          <a:p>
            <a:pPr>
              <a:defRPr/>
            </a:pPr>
            <a:fld id="{46AB39B4-BE87-458D-A537-E9723A2A6A3C}" type="slidenum">
              <a:rPr lang="ru-RU"/>
              <a:pPr>
                <a:defRPr/>
              </a:pPr>
              <a:t>24</a:t>
            </a:fld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1187624" y="1988840"/>
            <a:ext cx="4751387" cy="3108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Тапсырма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Сіздің балаңызға бәрінен бұрын қандай оқу пәндері  ұнайтындығын анықтаңыз?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413" cy="365125"/>
          </a:xfrm>
        </p:spPr>
        <p:txBody>
          <a:bodyPr/>
          <a:lstStyle/>
          <a:p>
            <a:pPr>
              <a:defRPr/>
            </a:pPr>
            <a:fld id="{702F7B2A-0C15-4413-9465-5CD194DAA4A4}" type="slidenum">
              <a:rPr lang="ru-RU"/>
              <a:pPr>
                <a:defRPr/>
              </a:pPr>
              <a:t>25</a:t>
            </a:fld>
            <a:endParaRPr lang="ru-RU" dirty="0"/>
          </a:p>
        </p:txBody>
      </p:sp>
      <p:graphicFrame>
        <p:nvGraphicFramePr>
          <p:cNvPr id="28" name="Таблица 27"/>
          <p:cNvGraphicFramePr>
            <a:graphicFrameLocks noGrp="1"/>
          </p:cNvGraphicFramePr>
          <p:nvPr/>
        </p:nvGraphicFramePr>
        <p:xfrm>
          <a:off x="1116013" y="1700213"/>
          <a:ext cx="7704137" cy="4919980"/>
        </p:xfrm>
        <a:graphic>
          <a:graphicData uri="http://schemas.openxmlformats.org/drawingml/2006/table">
            <a:tbl>
              <a:tblPr/>
              <a:tblGrid>
                <a:gridCol w="3509962"/>
                <a:gridCol w="341313"/>
                <a:gridCol w="3538537"/>
                <a:gridCol w="314325"/>
              </a:tblGrid>
              <a:tr h="508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F243E"/>
                          </a:solidFill>
                          <a:effectLst/>
                          <a:latin typeface="Cambria" pitchFamily="18" charset="0"/>
                          <a:ea typeface="Calibri" pitchFamily="34" charset="0"/>
                          <a:cs typeface="Times New Roman" pitchFamily="18" charset="0"/>
                        </a:rPr>
                        <a:t>ОҚЫТУ ПӘНІ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261" marR="662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F243E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66261" marR="662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Психологтар келесі  жіктемені ұсынады</a:t>
                      </a:r>
                    </a:p>
                  </a:txBody>
                  <a:tcPr marL="66261" marR="662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F243E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6261" marR="662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F243E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Орыс тілі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261" marR="662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F243E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66261" marR="662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F243E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Алгебра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261" marR="662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F243E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6261" marR="662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F243E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Ана тілі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261" marR="662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F243E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66261" marR="662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F243E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Геометрия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261" marR="662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F243E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6261" marR="662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F243E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Шет тілі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261" marR="662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F243E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66261" marR="662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F243E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Информатика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261" marR="662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F243E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6261" marR="662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libri" pitchFamily="34" charset="0"/>
                          <a:cs typeface="Times New Roman" pitchFamily="18" charset="0"/>
                        </a:rPr>
                        <a:t>Әдебиеті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261" marR="662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F243E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66261" marR="662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F243E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Физика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261" marR="662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F243E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6261" marR="662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libri" pitchFamily="34" charset="0"/>
                          <a:cs typeface="Times New Roman" pitchFamily="18" charset="0"/>
                        </a:rPr>
                        <a:t>Тарих 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261" marR="662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F243E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66261" marR="662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F243E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Астрономия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261" marR="662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F243E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6261" marR="662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libri" pitchFamily="34" charset="0"/>
                          <a:cs typeface="Times New Roman" pitchFamily="18" charset="0"/>
                        </a:rPr>
                        <a:t>Азаматтану 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261" marR="662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F243E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66261" marR="662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F243E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Қоғамтану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261" marR="662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F243E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6261" marR="662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libri" pitchFamily="34" charset="0"/>
                          <a:cs typeface="Times New Roman" pitchFamily="18" charset="0"/>
                        </a:rPr>
                        <a:t>Өлкетану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261" marR="662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F243E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66261" marR="662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libri" pitchFamily="34" charset="0"/>
                          <a:cs typeface="Times New Roman" pitchFamily="18" charset="0"/>
                        </a:rPr>
                        <a:t>Құқықтану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261" marR="662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F243E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6261" marR="662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F243E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Діни мәдениет пен  дүниелік  этика негіздері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261" marR="662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F243E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66261" marR="662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F243E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Философия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261" marR="662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F243E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6261" marR="662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F243E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Жаратылыстану 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261" marR="662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F243E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66261" marR="662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F243E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Экономика негіздері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261" marR="662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F243E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6261" marR="662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F243E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Биология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261" marR="662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F243E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66261" marR="662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libri" pitchFamily="34" charset="0"/>
                          <a:cs typeface="Times New Roman" pitchFamily="18" charset="0"/>
                        </a:rPr>
                        <a:t>Дене шынықтыру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261" marR="662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F243E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6261" marR="662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F243E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Өмірлік қызмет қауіпсіздігінің негіздері (ӨҚН)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261" marR="662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F243E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66261" marR="662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F243E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Музыка (Ән сабағы)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261" marR="662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F243E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6261" marR="662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F243E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Экология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261" marR="662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F243E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66261" marR="662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F243E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Көркем өнер (Сурет) 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261" marR="662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F243E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6261" marR="662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F243E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Химия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261" marR="662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F243E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66261" marR="662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libri" pitchFamily="34" charset="0"/>
                          <a:cs typeface="Times New Roman" pitchFamily="18" charset="0"/>
                        </a:rPr>
                        <a:t>Сызу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261" marR="662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F243E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6261" marR="662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F243E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География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261" marR="662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F243E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66261" marR="662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F243E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Технология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261" marR="662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F243E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6261" marR="662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F243E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Алғашқы әскери даярлық (АӘД)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261" marR="662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F243E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66261" marR="662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F243E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66261" marR="662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F243E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6261" marR="662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642938" y="571500"/>
            <a:ext cx="7704137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Тапсырма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Сіздің балаңызға ұнайтын  оқу пәндерін белгілеп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көрсетіңіз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413" cy="365125"/>
          </a:xfrm>
        </p:spPr>
        <p:txBody>
          <a:bodyPr/>
          <a:lstStyle/>
          <a:p>
            <a:pPr>
              <a:defRPr/>
            </a:pPr>
            <a:fld id="{DD1E366F-A77F-41DD-9A58-9FBF0AA575FC}" type="slidenum">
              <a:rPr lang="ru-RU"/>
              <a:pPr>
                <a:defRPr/>
              </a:pPr>
              <a:t>26</a:t>
            </a:fld>
            <a:endParaRPr lang="ru-RU" dirty="0"/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/>
        </p:nvGraphicFramePr>
        <p:xfrm>
          <a:off x="971550" y="1628775"/>
          <a:ext cx="7632700" cy="4818063"/>
        </p:xfrm>
        <a:graphic>
          <a:graphicData uri="http://schemas.openxmlformats.org/drawingml/2006/table">
            <a:tbl>
              <a:tblPr/>
              <a:tblGrid>
                <a:gridCol w="3168650"/>
                <a:gridCol w="2232025"/>
                <a:gridCol w="2232025"/>
              </a:tblGrid>
              <a:tr h="360363">
                <a:tc gridSpan="3">
                  <a:txBody>
                    <a:bodyPr/>
                    <a:lstStyle/>
                    <a:p>
                      <a:pPr marL="0" marR="0" lvl="0" indent="290513" algn="ctr" defTabSz="914400" rtl="0" eaLnBrk="1" fontAlgn="ctr" latinLnBrk="0" hangingPunct="1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АҚША/УАҚЫТ</a:t>
                      </a:r>
                    </a:p>
                  </a:txBody>
                  <a:tcPr marL="30228" marR="302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290513" algn="ctr" defTabSz="914400" rtl="0" eaLnBrk="1" fontAlgn="ctr" latinLnBrk="0" hangingPunct="1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РЕСУРС</a:t>
                      </a:r>
                    </a:p>
                  </a:txBody>
                  <a:tcPr marL="30228" marR="302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92100" algn="ctr" defTabSz="914400" rtl="0" eaLnBrk="1" fontAlgn="ctr" latinLnBrk="0" hangingPunct="1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НЕ БАР?</a:t>
                      </a:r>
                    </a:p>
                  </a:txBody>
                  <a:tcPr marL="30228" marR="302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92100" algn="ctr" defTabSz="914400" rtl="0" eaLnBrk="1" fontAlgn="ctr" latinLnBrk="0" hangingPunct="1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НЕ  ҚОСУ КЕРЕК КЕРЕК?</a:t>
                      </a:r>
                    </a:p>
                  </a:txBody>
                  <a:tcPr marL="30228" marR="302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075">
                <a:tc>
                  <a:txBody>
                    <a:bodyPr/>
                    <a:lstStyle/>
                    <a:p>
                      <a:pPr marL="0" marR="0" lvl="0" indent="290513" algn="l" defTabSz="914400" rtl="0" eaLnBrk="1" fontAlgn="ctr" latinLnBrk="0" hangingPunct="1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Оқуға қаражат 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30228" marR="302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30228" marR="302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92100" algn="l" defTabSz="914400" rtl="0" eaLnBrk="1" fontAlgn="ctr" latinLnBrk="0" hangingPunct="1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30228" marR="302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075">
                <a:tc>
                  <a:txBody>
                    <a:bodyPr/>
                    <a:lstStyle/>
                    <a:p>
                      <a:pPr marL="0" marR="0" lvl="0" indent="290513" algn="l" defTabSz="914400" rtl="0" eaLnBrk="1" fontAlgn="ctr" latinLnBrk="0" hangingPunct="1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Оқуға уақыт</a:t>
                      </a:r>
                    </a:p>
                  </a:txBody>
                  <a:tcPr marL="30228" marR="302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30228" marR="302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92100" algn="l" defTabSz="914400" rtl="0" eaLnBrk="1" fontAlgn="ctr" latinLnBrk="0" hangingPunct="1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30228" marR="302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075">
                <a:tc gridSpan="3">
                  <a:txBody>
                    <a:bodyPr/>
                    <a:lstStyle/>
                    <a:p>
                      <a:pPr marL="0" marR="0" lvl="0" indent="292100" algn="ctr" defTabSz="914400" rtl="0" eaLnBrk="1" fontAlgn="ctr" latinLnBrk="0" hangingPunct="1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СЫРТҚЫ РЕСУРСТАР:</a:t>
                      </a:r>
                    </a:p>
                  </a:txBody>
                  <a:tcPr marL="30228" marR="302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7813">
                <a:tc>
                  <a:txBody>
                    <a:bodyPr/>
                    <a:lstStyle/>
                    <a:p>
                      <a:pPr marL="0" marR="0" lvl="0" indent="290513" algn="ctr" defTabSz="914400" rtl="0" eaLnBrk="1" fontAlgn="ctr" latinLnBrk="0" hangingPunct="1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РЕСУРС</a:t>
                      </a:r>
                    </a:p>
                  </a:txBody>
                  <a:tcPr marL="30228" marR="302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92100" algn="ctr" defTabSz="914400" rtl="0" eaLnBrk="1" fontAlgn="ctr" latinLnBrk="0" hangingPunct="1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НЕ БАР?</a:t>
                      </a:r>
                    </a:p>
                  </a:txBody>
                  <a:tcPr marL="30228" marR="302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92100" algn="ctr" defTabSz="914400" rtl="0" eaLnBrk="1" fontAlgn="ctr" latinLnBrk="0" hangingPunct="1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НЕ  ҚОСУ КЕРЕК КЕРЕК?</a:t>
                      </a:r>
                    </a:p>
                  </a:txBody>
                  <a:tcPr marL="30228" marR="302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0" marR="0" lvl="0" indent="290513" algn="l" defTabSz="914400" rtl="0" eaLnBrk="1" fontAlgn="ctr" latinLnBrk="0" hangingPunct="1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Ақпарат (БАҚ, ИНТЕРНЕТ, кітаптар, адамдар -  ақпарат тасымалдағыштар</a:t>
                      </a:r>
                    </a:p>
                  </a:txBody>
                  <a:tcPr marL="30228" marR="302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30228" marR="302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92100" algn="l" defTabSz="914400" rtl="0" eaLnBrk="1" fontAlgn="ctr" latinLnBrk="0" hangingPunct="1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30228" marR="302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075">
                <a:tc>
                  <a:txBody>
                    <a:bodyPr/>
                    <a:lstStyle/>
                    <a:p>
                      <a:pPr marL="0" marR="0" lvl="0" indent="290513" algn="l" defTabSz="914400" rtl="0" eaLnBrk="1" fontAlgn="ctr" latinLnBrk="0" hangingPunct="1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Байланыс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30228" marR="302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30228" marR="302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92100" algn="l" defTabSz="914400" rtl="0" eaLnBrk="1" fontAlgn="ctr" latinLnBrk="0" hangingPunct="1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30228" marR="302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290513" algn="l" defTabSz="914400" rtl="0" eaLnBrk="1" fontAlgn="ctr" latinLnBrk="0" hangingPunct="1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Адамдар-пікірлестер</a:t>
                      </a:r>
                    </a:p>
                  </a:txBody>
                  <a:tcPr marL="30228" marR="302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30228" marR="302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92100" algn="l" defTabSz="914400" rtl="0" eaLnBrk="1" fontAlgn="ctr" latinLnBrk="0" hangingPunct="1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30228" marR="302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002" name="TextBox 24"/>
          <p:cNvSpPr txBox="1">
            <a:spLocks noChangeArrowheads="1"/>
          </p:cNvSpPr>
          <p:nvPr/>
        </p:nvSpPr>
        <p:spPr bwMode="auto">
          <a:xfrm>
            <a:off x="755650" y="549275"/>
            <a:ext cx="8137525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 b="1">
                <a:solidFill>
                  <a:srgbClr val="10253F"/>
                </a:solidFill>
                <a:latin typeface="Cambria" pitchFamily="18" charset="0"/>
              </a:rPr>
              <a:t>Тапсырма:</a:t>
            </a:r>
          </a:p>
          <a:p>
            <a:r>
              <a:rPr lang="ru-RU" sz="2200" b="1">
                <a:solidFill>
                  <a:srgbClr val="10253F"/>
                </a:solidFill>
                <a:latin typeface="Cambria" pitchFamily="18" charset="0"/>
              </a:rPr>
              <a:t>Өзіңнің ресурстарың мен мүмкіндіктеріңді бағала</a:t>
            </a:r>
            <a:endParaRPr lang="en-US" sz="2200" b="1">
              <a:solidFill>
                <a:srgbClr val="10253F"/>
              </a:solidFill>
              <a:latin typeface="Cambria" pitchFamily="18" charset="0"/>
            </a:endParaRPr>
          </a:p>
          <a:p>
            <a:endParaRPr lang="ru-RU" sz="2200" b="1">
              <a:solidFill>
                <a:srgbClr val="10253F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413" cy="365125"/>
          </a:xfrm>
        </p:spPr>
        <p:txBody>
          <a:bodyPr/>
          <a:lstStyle/>
          <a:p>
            <a:pPr>
              <a:defRPr/>
            </a:pPr>
            <a:fld id="{06D69CE7-170D-41A1-8014-EAD109EF0711}" type="slidenum">
              <a:rPr lang="ru-RU"/>
              <a:pPr>
                <a:defRPr/>
              </a:pPr>
              <a:t>27</a:t>
            </a:fld>
            <a:endParaRPr lang="ru-RU" dirty="0"/>
          </a:p>
        </p:txBody>
      </p:sp>
      <p:graphicFrame>
        <p:nvGraphicFramePr>
          <p:cNvPr id="42031" name="Group 47"/>
          <p:cNvGraphicFramePr>
            <a:graphicFrameLocks noGrp="1"/>
          </p:cNvGraphicFramePr>
          <p:nvPr/>
        </p:nvGraphicFramePr>
        <p:xfrm>
          <a:off x="1187450" y="1557338"/>
          <a:ext cx="7632700" cy="4800600"/>
        </p:xfrm>
        <a:graphic>
          <a:graphicData uri="http://schemas.openxmlformats.org/drawingml/2006/table">
            <a:tbl>
              <a:tblPr/>
              <a:tblGrid>
                <a:gridCol w="3384550"/>
                <a:gridCol w="2124075"/>
                <a:gridCol w="2124075"/>
              </a:tblGrid>
              <a:tr h="92075">
                <a:tc>
                  <a:txBody>
                    <a:bodyPr/>
                    <a:lstStyle/>
                    <a:p>
                      <a:pPr marL="0" marR="0" lvl="0" indent="290513" algn="ctr" defTabSz="914400" rtl="0" eaLnBrk="1" fontAlgn="ctr" latinLnBrk="0" hangingPunct="1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РЕСУРС</a:t>
                      </a:r>
                    </a:p>
                  </a:txBody>
                  <a:tcPr marL="30228" marR="302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92100" algn="ctr" defTabSz="914400" rtl="0" eaLnBrk="1" fontAlgn="ctr" latinLnBrk="0" hangingPunct="1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НЕ БАР?</a:t>
                      </a:r>
                    </a:p>
                  </a:txBody>
                  <a:tcPr marL="30228" marR="302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92100" algn="ctr" defTabSz="914400" rtl="0" eaLnBrk="1" fontAlgn="ctr" latinLnBrk="0" hangingPunct="1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НЕ  ҚОСУ КЕРЕК КЕРЕК?</a:t>
                      </a:r>
                    </a:p>
                  </a:txBody>
                  <a:tcPr marL="30228" marR="302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075">
                <a:tc gridSpan="3">
                  <a:txBody>
                    <a:bodyPr/>
                    <a:lstStyle/>
                    <a:p>
                      <a:pPr marL="0" marR="0" lvl="0" indent="292100" algn="ctr" defTabSz="914400" rtl="0" eaLnBrk="1" fontAlgn="ctr" latinLnBrk="0" hangingPunct="1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ДАМЫТУ ЖӘНЕ ОҚЫТУ:</a:t>
                      </a:r>
                    </a:p>
                  </a:txBody>
                  <a:tcPr marL="30228" marR="302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2075">
                <a:tc>
                  <a:txBody>
                    <a:bodyPr/>
                    <a:lstStyle/>
                    <a:p>
                      <a:pPr marL="0" marR="0" lvl="0" indent="290513" algn="l" defTabSz="914400" rtl="0" eaLnBrk="1" fontAlgn="ctr" latinLnBrk="0" hangingPunct="1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Курстар</a:t>
                      </a:r>
                    </a:p>
                  </a:txBody>
                  <a:tcPr marL="30228" marR="302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30228" marR="302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92100" algn="l" defTabSz="914400" rtl="0" eaLnBrk="1" fontAlgn="ctr" latinLnBrk="0" hangingPunct="1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30228" marR="302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075">
                <a:tc>
                  <a:txBody>
                    <a:bodyPr/>
                    <a:lstStyle/>
                    <a:p>
                      <a:pPr marL="0" marR="0" lvl="0" indent="290513" algn="l" defTabSz="914400" rtl="0" eaLnBrk="1" fontAlgn="ctr" latinLnBrk="0" hangingPunct="1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Тренингтер</a:t>
                      </a:r>
                    </a:p>
                  </a:txBody>
                  <a:tcPr marL="30228" marR="302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30228" marR="302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92100" algn="l" defTabSz="914400" rtl="0" eaLnBrk="1" fontAlgn="ctr" latinLnBrk="0" hangingPunct="1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30228" marR="302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075">
                <a:tc>
                  <a:txBody>
                    <a:bodyPr/>
                    <a:lstStyle/>
                    <a:p>
                      <a:pPr marL="0" marR="0" lvl="0" indent="290513" algn="l" defTabSz="914400" rtl="0" eaLnBrk="1" fontAlgn="ctr" latinLnBrk="0" hangingPunct="1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Семинарлар</a:t>
                      </a:r>
                    </a:p>
                  </a:txBody>
                  <a:tcPr marL="30228" marR="302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30228" marR="302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92100" algn="l" defTabSz="914400" rtl="0" eaLnBrk="1" fontAlgn="ctr" latinLnBrk="0" hangingPunct="1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30228" marR="302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075">
                <a:tc>
                  <a:txBody>
                    <a:bodyPr/>
                    <a:lstStyle/>
                    <a:p>
                      <a:pPr marL="0" marR="0" lvl="0" indent="290513" algn="l" defTabSz="914400" rtl="0" eaLnBrk="1" fontAlgn="ctr" latinLnBrk="0" hangingPunct="1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Үйірмелер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30228" marR="302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30228" marR="302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92100" algn="l" defTabSz="914400" rtl="0" eaLnBrk="1" fontAlgn="ctr" latinLnBrk="0" hangingPunct="1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30228" marR="302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292100" algn="l" defTabSz="914400" rtl="0" eaLnBrk="1" fontAlgn="ctr" latinLnBrk="0" hangingPunct="1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Қосымша сабақтар</a:t>
                      </a:r>
                    </a:p>
                  </a:txBody>
                  <a:tcPr marL="30228" marR="302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30228" marR="302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92100" algn="l" defTabSz="914400" rtl="0" eaLnBrk="1" fontAlgn="ctr" latinLnBrk="0" hangingPunct="1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30228" marR="302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290513" algn="l" defTabSz="914400" rtl="0" eaLnBrk="1" fontAlgn="ctr" latinLnBrk="0" hangingPunct="1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Тар және  сирек кездесетін бейімділіктер болуы</a:t>
                      </a:r>
                    </a:p>
                  </a:txBody>
                  <a:tcPr marL="30228" marR="302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30228" marR="302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92100" algn="l" defTabSz="914400" rtl="0" eaLnBrk="1" fontAlgn="ctr" latinLnBrk="0" hangingPunct="1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30228" marR="302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0" marR="0" lvl="0" indent="290513" algn="l" defTabSz="914400" rtl="0" eaLnBrk="1" fontAlgn="ctr" latinLnBrk="0" hangingPunct="1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Дипломдар,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ертификаттар, мадақтамалар, сыйлықтар, </a:t>
                      </a:r>
                      <a:r>
                        <a:rPr kumimoji="0" lang="kk-K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м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едальдар</a:t>
                      </a:r>
                    </a:p>
                  </a:txBody>
                  <a:tcPr marL="30228" marR="302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30228" marR="302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92100" algn="l" defTabSz="914400" rtl="0" eaLnBrk="1" fontAlgn="ctr" latinLnBrk="0" hangingPunct="1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30228" marR="302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1116013" y="549275"/>
            <a:ext cx="8208962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Тапсырма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Сіздің балаңыздың ресурстары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мен 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мүмкіндіктерін бағалаңыз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Cambria" pitchFamily="18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07704" y="160338"/>
            <a:ext cx="6048672" cy="1252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413" cy="365125"/>
          </a:xfrm>
        </p:spPr>
        <p:txBody>
          <a:bodyPr/>
          <a:lstStyle/>
          <a:p>
            <a:pPr>
              <a:defRPr/>
            </a:pPr>
            <a:fld id="{5D12124C-9ACC-4F49-A482-5739A29B4D83}" type="slidenum">
              <a:rPr lang="ru-RU"/>
              <a:pPr>
                <a:defRPr/>
              </a:pPr>
              <a:t>28</a:t>
            </a:fld>
            <a:endParaRPr lang="ru-RU" dirty="0"/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/>
        </p:nvGraphicFramePr>
        <p:xfrm>
          <a:off x="1042988" y="1484313"/>
          <a:ext cx="7632700" cy="5257800"/>
        </p:xfrm>
        <a:graphic>
          <a:graphicData uri="http://schemas.openxmlformats.org/drawingml/2006/table">
            <a:tbl>
              <a:tblPr/>
              <a:tblGrid>
                <a:gridCol w="4105275"/>
                <a:gridCol w="1763712"/>
                <a:gridCol w="1763713"/>
              </a:tblGrid>
              <a:tr h="92075">
                <a:tc gridSpan="3">
                  <a:txBody>
                    <a:bodyPr/>
                    <a:lstStyle/>
                    <a:p>
                      <a:pPr marL="0" marR="0" lvl="0" indent="290513" algn="ctr" defTabSz="914400" rtl="0" eaLnBrk="1" fontAlgn="ctr" latinLnBrk="0" hangingPunct="1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ІШКІ РЕСУРСТАР</a:t>
                      </a:r>
                    </a:p>
                  </a:txBody>
                  <a:tcPr marL="30228" marR="302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2075">
                <a:tc>
                  <a:txBody>
                    <a:bodyPr/>
                    <a:lstStyle/>
                    <a:p>
                      <a:pPr marL="0" marR="0" lvl="0" indent="290513" algn="ctr" defTabSz="914400" rtl="0" eaLnBrk="1" fontAlgn="ctr" latinLnBrk="0" hangingPunct="1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РЕСУРС</a:t>
                      </a:r>
                    </a:p>
                  </a:txBody>
                  <a:tcPr marL="30228" marR="302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92100" algn="ctr" defTabSz="914400" rtl="0" eaLnBrk="1" fontAlgn="ctr" latinLnBrk="0" hangingPunct="1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НЕ БАР?</a:t>
                      </a:r>
                    </a:p>
                  </a:txBody>
                  <a:tcPr marL="30228" marR="302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92100" algn="ctr" defTabSz="914400" rtl="0" eaLnBrk="1" fontAlgn="ctr" latinLnBrk="0" hangingPunct="1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НЕ  ҚОСУ КЕРЕК КЕРЕК?</a:t>
                      </a:r>
                    </a:p>
                  </a:txBody>
                  <a:tcPr marL="30228" marR="302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075">
                <a:tc>
                  <a:txBody>
                    <a:bodyPr/>
                    <a:lstStyle/>
                    <a:p>
                      <a:pPr marL="0" marR="0" lvl="0" indent="290513" algn="l" defTabSz="914400" rtl="0" eaLnBrk="1" fontAlgn="ctr" latinLnBrk="0" hangingPunct="1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Сезіну, нені қалаймын</a:t>
                      </a:r>
                    </a:p>
                  </a:txBody>
                  <a:tcPr marL="30228" marR="302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92100" algn="l" defTabSz="914400" rtl="0" eaLnBrk="1" fontAlgn="ctr" latinLnBrk="0" hangingPunct="1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30228" marR="302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92100" algn="l" defTabSz="914400" rtl="0" eaLnBrk="1" fontAlgn="ctr" latinLnBrk="0" hangingPunct="1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30228" marR="302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075">
                <a:tc>
                  <a:txBody>
                    <a:bodyPr/>
                    <a:lstStyle/>
                    <a:p>
                      <a:pPr marL="0" marR="0" lvl="0" indent="290513" algn="l" defTabSz="914400" rtl="0" eaLnBrk="1" fontAlgn="ctr" latinLnBrk="0" hangingPunct="1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Назар аудары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30228" marR="302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92100" algn="l" defTabSz="914400" rtl="0" eaLnBrk="1" fontAlgn="ctr" latinLnBrk="0" hangingPunct="1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30228" marR="302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92100" algn="l" defTabSz="914400" rtl="0" eaLnBrk="1" fontAlgn="ctr" latinLnBrk="0" hangingPunct="1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30228" marR="302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290513" algn="l" defTabSz="914400" rtl="0" eaLnBrk="1" fontAlgn="ctr" latinLnBrk="0" hangingPunct="1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Ерекшеліктер, қабілет, машықтар</a:t>
                      </a:r>
                    </a:p>
                  </a:txBody>
                  <a:tcPr marL="30228" marR="302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92100" algn="l" defTabSz="914400" rtl="0" eaLnBrk="1" fontAlgn="ctr" latinLnBrk="0" hangingPunct="1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30228" marR="302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92100" algn="l" defTabSz="914400" rtl="0" eaLnBrk="1" fontAlgn="ctr" latinLnBrk="0" hangingPunct="1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30228" marR="302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075">
                <a:tc>
                  <a:txBody>
                    <a:bodyPr/>
                    <a:lstStyle/>
                    <a:p>
                      <a:pPr marL="0" marR="0" lvl="0" indent="290513" algn="l" defTabSz="914400" rtl="0" eaLnBrk="1" fontAlgn="ctr" latinLnBrk="0" hangingPunct="1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Ырық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30228" marR="302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92100" algn="l" defTabSz="914400" rtl="0" eaLnBrk="1" fontAlgn="ctr" latinLnBrk="0" hangingPunct="1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30228" marR="302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92100" algn="l" defTabSz="914400" rtl="0" eaLnBrk="1" fontAlgn="ctr" latinLnBrk="0" hangingPunct="1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30228" marR="302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075">
                <a:tc>
                  <a:txBody>
                    <a:bodyPr/>
                    <a:lstStyle/>
                    <a:p>
                      <a:pPr marL="0" marR="0" lvl="0" indent="290513" algn="l" defTabSz="914400" rtl="0" eaLnBrk="1" fontAlgn="ctr" latinLnBrk="0" hangingPunct="1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Ойлау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30228" marR="302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92100" algn="l" defTabSz="914400" rtl="0" eaLnBrk="1" fontAlgn="ctr" latinLnBrk="0" hangingPunct="1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30228" marR="302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92100" algn="l" defTabSz="914400" rtl="0" eaLnBrk="1" fontAlgn="ctr" latinLnBrk="0" hangingPunct="1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30228" marR="302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075">
                <a:tc>
                  <a:txBody>
                    <a:bodyPr/>
                    <a:lstStyle/>
                    <a:p>
                      <a:pPr marL="0" marR="0" lvl="0" indent="290513" algn="l" defTabSz="914400" rtl="0" eaLnBrk="1" fontAlgn="ctr" latinLnBrk="0" hangingPunct="1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Қиялдау 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30228" marR="302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92100" algn="l" defTabSz="914400" rtl="0" eaLnBrk="1" fontAlgn="ctr" latinLnBrk="0" hangingPunct="1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30228" marR="302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92100" algn="l" defTabSz="914400" rtl="0" eaLnBrk="1" fontAlgn="ctr" latinLnBrk="0" hangingPunct="1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30228" marR="302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075">
                <a:tc>
                  <a:txBody>
                    <a:bodyPr/>
                    <a:lstStyle/>
                    <a:p>
                      <a:pPr marL="0" marR="0" lvl="0" indent="290513" algn="l" defTabSz="914400" rtl="0" eaLnBrk="1" fontAlgn="ctr" latinLnBrk="0" hangingPunct="1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Түйсік</a:t>
                      </a:r>
                    </a:p>
                  </a:txBody>
                  <a:tcPr marL="30228" marR="302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92100" algn="l" defTabSz="914400" rtl="0" eaLnBrk="1" fontAlgn="ctr" latinLnBrk="0" hangingPunct="1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30228" marR="302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92100" algn="l" defTabSz="914400" rtl="0" eaLnBrk="1" fontAlgn="ctr" latinLnBrk="0" hangingPunct="1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30228" marR="302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075">
                <a:tc>
                  <a:txBody>
                    <a:bodyPr/>
                    <a:lstStyle/>
                    <a:p>
                      <a:pPr marL="0" marR="0" lvl="0" indent="290513" algn="l" defTabSz="914400" rtl="0" eaLnBrk="1" fontAlgn="ctr" latinLnBrk="0" hangingPunct="1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Ес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30228" marR="302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92100" algn="l" defTabSz="914400" rtl="0" eaLnBrk="1" fontAlgn="ctr" latinLnBrk="0" hangingPunct="1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30228" marR="302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92100" algn="l" defTabSz="914400" rtl="0" eaLnBrk="1" fontAlgn="ctr" latinLnBrk="0" hangingPunct="1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30228" marR="302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290513" algn="l" defTabSz="914400" rtl="0" eaLnBrk="1" fontAlgn="ctr" latinLnBrk="0" hangingPunct="1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Ұмтылыс, ниет, таңдау</a:t>
                      </a:r>
                    </a:p>
                  </a:txBody>
                  <a:tcPr marL="30228" marR="302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92100" algn="l" defTabSz="914400" rtl="0" eaLnBrk="1" fontAlgn="ctr" latinLnBrk="0" hangingPunct="1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30228" marR="302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92100" algn="l" defTabSz="914400" rtl="0" eaLnBrk="1" fontAlgn="ctr" latinLnBrk="0" hangingPunct="1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30228" marR="302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075">
                <a:tc>
                  <a:txBody>
                    <a:bodyPr/>
                    <a:lstStyle/>
                    <a:p>
                      <a:pPr marL="0" marR="0" lvl="0" indent="290513" algn="l" defTabSz="914400" rtl="0" eaLnBrk="1" fontAlgn="ctr" latinLnBrk="0" hangingPunct="1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Денсаулық 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30228" marR="302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92100" algn="l" defTabSz="914400" rtl="0" eaLnBrk="1" fontAlgn="ctr" latinLnBrk="0" hangingPunct="1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30228" marR="302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92100" algn="l" defTabSz="914400" rtl="0" eaLnBrk="1" fontAlgn="ctr" latinLnBrk="0" hangingPunct="1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30228" marR="302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075">
                <a:tc>
                  <a:txBody>
                    <a:bodyPr/>
                    <a:lstStyle/>
                    <a:p>
                      <a:pPr marL="0" marR="0" lvl="0" indent="290513" algn="l" defTabSz="914400" rtl="0" eaLnBrk="1" fontAlgn="ctr" latinLnBrk="0" hangingPunct="1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Күш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30228" marR="302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92100" algn="l" defTabSz="914400" rtl="0" eaLnBrk="1" fontAlgn="ctr" latinLnBrk="0" hangingPunct="1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30228" marR="302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92100" algn="l" defTabSz="914400" rtl="0" eaLnBrk="1" fontAlgn="ctr" latinLnBrk="0" hangingPunct="1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30228" marR="302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075">
                <a:tc>
                  <a:txBody>
                    <a:bodyPr/>
                    <a:lstStyle/>
                    <a:p>
                      <a:pPr marL="0" marR="0" lvl="0" indent="290513" algn="l" defTabSz="914400" rtl="0" eaLnBrk="1" fontAlgn="ctr" latinLnBrk="0" hangingPunct="1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Физикалық параметрлері</a:t>
                      </a:r>
                    </a:p>
                  </a:txBody>
                  <a:tcPr marL="30228" marR="302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92100" algn="l" defTabSz="914400" rtl="0" eaLnBrk="1" fontAlgn="ctr" latinLnBrk="0" hangingPunct="1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30228" marR="302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92100" algn="l" defTabSz="914400" rtl="0" eaLnBrk="1" fontAlgn="ctr" latinLnBrk="0" hangingPunct="1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30228" marR="302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0" marR="0" lvl="0" indent="290513" algn="l" defTabSz="914400" rtl="0" eaLnBrk="1" fontAlgn="ctr" latinLnBrk="0" hangingPunct="1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Сапалық сипаты (көпшілдік, шыдамдылық,  қайраттылық, және т.б.)</a:t>
                      </a:r>
                    </a:p>
                  </a:txBody>
                  <a:tcPr marL="30228" marR="302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92100" algn="l" defTabSz="914400" rtl="0" eaLnBrk="1" fontAlgn="ctr" latinLnBrk="0" hangingPunct="1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30228" marR="302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92100" algn="l" defTabSz="914400" rtl="0" eaLnBrk="1" fontAlgn="ctr" latinLnBrk="0" hangingPunct="1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30228" marR="302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827088" y="476250"/>
            <a:ext cx="8137525" cy="823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Тапсырма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Сіздің балаңыздың ресурстары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мен 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мүмкіндіктерін бағалаңыз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Cambria" pitchFamily="18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07704" y="160338"/>
            <a:ext cx="6048672" cy="1252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413" cy="365125"/>
          </a:xfrm>
        </p:spPr>
        <p:txBody>
          <a:bodyPr/>
          <a:lstStyle/>
          <a:p>
            <a:pPr>
              <a:defRPr/>
            </a:pPr>
            <a:fld id="{D1B0F077-3B37-49DA-81A8-A497C4173931}" type="slidenum">
              <a:rPr lang="ru-RU"/>
              <a:pPr>
                <a:defRPr/>
              </a:pPr>
              <a:t>29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939800" y="631825"/>
            <a:ext cx="7753350" cy="55086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Қазақстанның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3200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оқу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3200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орындары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3200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туралы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3200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деректерді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3200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қалай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3200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табуға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3200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болады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?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+mn-cs"/>
            </a:endParaRPr>
          </a:p>
          <a:p>
            <a:pPr indent="3810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Интернеттен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Қазақстанның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орта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кәсіби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білім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беруі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тақырыбы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бойынша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сайттарды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қараңыз</a:t>
            </a:r>
            <a:endParaRPr lang="en-US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+mn-cs"/>
            </a:endParaRPr>
          </a:p>
          <a:p>
            <a:pPr indent="3810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+mn-cs"/>
            </a:endParaRPr>
          </a:p>
          <a:p>
            <a:pPr indent="381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МЫСАЛЫ: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endParaRPr lang="kk-KZ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+mn-cs"/>
            </a:endParaRPr>
          </a:p>
          <a:p>
            <a:pPr indent="381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kz24.net</a:t>
            </a:r>
            <a:r>
              <a:rPr lang="kk-KZ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/с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ompanirs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/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smallsection562.html</a:t>
            </a:r>
            <a:endParaRPr lang="kk-KZ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+mn-cs"/>
            </a:endParaRPr>
          </a:p>
          <a:p>
            <a:pPr indent="381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  <a:hlinkClick r:id="rId2"/>
              </a:rPr>
              <a:t>http://bsk.kz/index.php?category=144</a:t>
            </a:r>
            <a:endParaRPr lang="kk-KZ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+mn-cs"/>
            </a:endParaRPr>
          </a:p>
          <a:p>
            <a:pPr indent="381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Қазақстанның  колледдері мен  лицейлері туралы ақпаратты келесі сайттан таба аласыз</a:t>
            </a:r>
            <a:endParaRPr lang="en-US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+mn-cs"/>
            </a:endParaRPr>
          </a:p>
          <a:p>
            <a:pPr indent="381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  <a:hlinkClick r:id="rId3"/>
              </a:rPr>
              <a:t>http://yastudent.kz/high_schools_and_colleges/basic_information/#content</a:t>
            </a:r>
            <a:endParaRPr lang="kk-KZ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+mn-cs"/>
            </a:endParaRPr>
          </a:p>
          <a:p>
            <a:pPr indent="3810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+mn-cs"/>
            </a:endParaRPr>
          </a:p>
          <a:p>
            <a:pPr indent="3810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kk-KZ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Нақты ООО таңдап алып, сол оқу орнының сайтына көшіңіз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kk-KZ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+mn-cs"/>
            </a:endParaRPr>
          </a:p>
          <a:p>
            <a:pPr indent="3810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kk-KZ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ООО-ның байланыс деректерінде қабылдау комиссиясының телефоны көрсетілген. Қоңырау шалыңыз және өзіңізді қызықтырған мамандық бойынша нақтылап, сұрап біліңіз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413" cy="365125"/>
          </a:xfrm>
        </p:spPr>
        <p:txBody>
          <a:bodyPr/>
          <a:lstStyle/>
          <a:p>
            <a:pPr>
              <a:defRPr/>
            </a:pPr>
            <a:fld id="{4C310EA7-23C2-42ED-8FFC-A59D35E6AFD5}" type="slidenum">
              <a:rPr lang="ru-RU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1476375" y="981075"/>
            <a:ext cx="6480175" cy="3878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«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Танысу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»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ЖАТТЫҒУЫ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indent="363538" fontAlgn="auto">
              <a:spcAft>
                <a:spcPct val="35000"/>
              </a:spcAft>
              <a:buFont typeface="Wingdings" pitchFamily="2" charset="2"/>
              <a:buChar char="Ø"/>
              <a:defRPr/>
            </a:pPr>
            <a:r>
              <a:rPr lang="ru-RU" altLang="ru-RU" sz="20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Өзіңізді таныстырыңыз</a:t>
            </a:r>
            <a:endParaRPr lang="ru-RU" altLang="ru-RU" sz="20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indent="363538" fontAlgn="auto">
              <a:spcAft>
                <a:spcPct val="35000"/>
              </a:spcAft>
              <a:buFont typeface="Wingdings" pitchFamily="2" charset="2"/>
              <a:buChar char="Ø"/>
              <a:defRPr/>
            </a:pPr>
            <a:r>
              <a:rPr lang="ru-RU" altLang="ru-RU" sz="20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Сіздің балаңыздың жақсы көретін  пәндерін атаңыз</a:t>
            </a:r>
            <a:endParaRPr lang="en-US" altLang="ru-RU" sz="20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indent="363538" fontAlgn="auto">
              <a:spcAft>
                <a:spcPct val="35000"/>
              </a:spcAft>
              <a:buFont typeface="Wingdings" pitchFamily="2" charset="2"/>
              <a:buChar char="Ø"/>
              <a:defRPr/>
            </a:pPr>
            <a:r>
              <a:rPr lang="kk-KZ" alt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Ол өзіне болашақ мамандығын </a:t>
            </a:r>
            <a:r>
              <a:rPr lang="kk-KZ" altLang="ru-RU" sz="20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таңдаған-таңдамағанынан</a:t>
            </a:r>
            <a:r>
              <a:rPr lang="kk-KZ" alt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 жауап беріңіз? (Егер таңдаған болса, онда оның таңдауын айтыңыз)</a:t>
            </a:r>
            <a:endParaRPr lang="ru-RU" altLang="ru-RU" sz="20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indent="363538" fontAlgn="auto">
              <a:spcAft>
                <a:spcPct val="35000"/>
              </a:spcAft>
              <a:buFont typeface="Wingdings" pitchFamily="2" charset="2"/>
              <a:buChar char="Ø"/>
              <a:defRPr/>
            </a:pPr>
            <a:r>
              <a:rPr lang="ru-RU" altLang="ru-RU" sz="20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Тренингтен</a:t>
            </a:r>
            <a:r>
              <a:rPr lang="ru-RU" alt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 не </a:t>
            </a:r>
            <a:r>
              <a:rPr lang="ru-RU" altLang="ru-RU" sz="20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алғыңыз келеді</a:t>
            </a:r>
            <a:r>
              <a:rPr lang="ru-RU" alt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7411" name="Picture 4" descr="http://img-fotki.yandex.ru/get/5808/xmuryj7.11/0_5ef7e_be9e35c7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375" y="4652963"/>
            <a:ext cx="2363788" cy="177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413" cy="365125"/>
          </a:xfrm>
        </p:spPr>
        <p:txBody>
          <a:bodyPr/>
          <a:lstStyle/>
          <a:p>
            <a:pPr>
              <a:defRPr/>
            </a:pPr>
            <a:fld id="{5AB7D941-A0E5-43A8-AC28-ACF877DD6AF1}" type="slidenum">
              <a:rPr lang="ru-RU"/>
              <a:pPr>
                <a:defRPr/>
              </a:pPr>
              <a:t>30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971550" y="1150938"/>
            <a:ext cx="7753350" cy="4524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3540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Жұмысшы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3200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мамандықтар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–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бұл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білікті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еңбек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әрекет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,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ол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арнайы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теориялық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даярлықты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қажет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етеді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және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әдетте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дене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(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қол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) 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еңбегіне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немесе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механикаландырылған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құрал-жабдықты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қолмен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басқаруға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байланысты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болып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келеді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. </a:t>
            </a:r>
          </a:p>
          <a:p>
            <a:pPr indent="3540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Жұмысшы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мамандықтарды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меңгеруге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арналған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білімдер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мен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дағдылар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кешені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бастапқы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немесе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орта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кәсіби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білім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беру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мекемелерінде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(ООО)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алынады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.  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413" cy="365125"/>
          </a:xfrm>
        </p:spPr>
        <p:txBody>
          <a:bodyPr/>
          <a:lstStyle/>
          <a:p>
            <a:pPr>
              <a:defRPr/>
            </a:pPr>
            <a:fld id="{F39F4A93-CF05-4C67-8D1F-C85F4AB37D01}" type="slidenum">
              <a:rPr lang="ru-RU"/>
              <a:pPr>
                <a:defRPr/>
              </a:pPr>
              <a:t>31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971600" y="1268760"/>
            <a:ext cx="7753350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Мысалы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: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Сіз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ООО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таңдадыңыз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ба?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Неліктен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дәл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ООО,  неге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әрі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қарай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мектепте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,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сосын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ЖОО-да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оқуды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таңдамадыңыз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? Орта-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арнайы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білімнің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пайдаларын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жазыңыз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+mn-cs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331913" y="3043238"/>
          <a:ext cx="6768753" cy="24017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6251"/>
                <a:gridCol w="2256251"/>
                <a:gridCol w="2256251"/>
              </a:tblGrid>
              <a:tr h="480357"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Мамандық/ООО</a:t>
                      </a:r>
                      <a:endParaRPr lang="ru-RU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1 пайдасы</a:t>
                      </a:r>
                      <a:endParaRPr lang="ru-RU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2 пайдасы</a:t>
                      </a:r>
                      <a:endParaRPr lang="ru-RU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0357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0357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0357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0357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413" cy="365125"/>
          </a:xfrm>
        </p:spPr>
        <p:txBody>
          <a:bodyPr/>
          <a:lstStyle/>
          <a:p>
            <a:pPr>
              <a:defRPr/>
            </a:pPr>
            <a:fld id="{A622A1C7-F42F-4154-BCD3-3E1730CCC43D}" type="slidenum">
              <a:rPr lang="ru-RU"/>
              <a:pPr>
                <a:defRPr/>
              </a:pPr>
              <a:t>32</a:t>
            </a:fld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1331640" y="1268760"/>
            <a:ext cx="7272337" cy="4524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Мамандық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3200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таңдау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3200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бойынша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3200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шешім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3200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қабылдау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3200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алгоритмі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+mn-cs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32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Кәсіби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32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бағыт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32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типін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32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анықтау</a:t>
            </a:r>
            <a:endParaRPr lang="ru-RU" sz="32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+mn-cs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32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Қабілеттер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32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деңгейін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32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анықтау</a:t>
            </a:r>
            <a:endParaRPr lang="ru-RU" sz="32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+mn-cs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32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Ресурстарды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32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бағалау</a:t>
            </a:r>
            <a:endParaRPr lang="ru-RU" sz="32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+mn-cs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32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Мамандық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32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таңдау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32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бойынша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32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шешім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32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қабылдау</a:t>
            </a:r>
            <a:endParaRPr lang="ru-RU" sz="32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+mn-cs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32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Оқу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32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орнын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32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іздеу</a:t>
            </a:r>
            <a:endParaRPr lang="ru-RU" sz="32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07704" y="160338"/>
            <a:ext cx="6048672" cy="1252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413" cy="365125"/>
          </a:xfrm>
        </p:spPr>
        <p:txBody>
          <a:bodyPr/>
          <a:lstStyle/>
          <a:p>
            <a:pPr>
              <a:defRPr/>
            </a:pPr>
            <a:fld id="{6CA42A60-08E8-4F67-AA2A-8BDCAF4097BD}" type="slidenum">
              <a:rPr lang="ru-RU"/>
              <a:pPr>
                <a:defRPr/>
              </a:pPr>
              <a:t>33</a:t>
            </a:fld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947738" y="641350"/>
            <a:ext cx="7777162" cy="62166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Қазақстанның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қандай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ООО </a:t>
            </a:r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базалық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дайындық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береді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?</a:t>
            </a:r>
            <a:endParaRPr lang="en-US" sz="2800" b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+mn-cs"/>
            </a:endParaRPr>
          </a:p>
          <a:p>
            <a:pPr indent="36353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Оңтүстік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Қазақстан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политехникалық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колледжі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u="sng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  <a:hlinkClick r:id="rId2"/>
              </a:rPr>
              <a:t>http://politex.ucoz.com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</a:p>
          <a:p>
            <a:pPr indent="36353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Кентау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политехникалық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колледжі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«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Кентау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 трансформатор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зауыты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» АҚ» </a:t>
            </a:r>
            <a:r>
              <a:rPr lang="en-US" u="sng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  <a:hlinkClick r:id="rId3"/>
              </a:rPr>
              <a:t>http</a:t>
            </a:r>
            <a:r>
              <a:rPr lang="ru-RU" u="sng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  <a:hlinkClick r:id="rId3"/>
              </a:rPr>
              <a:t>://</a:t>
            </a:r>
            <a:r>
              <a:rPr lang="en-US" u="sng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  <a:hlinkClick r:id="rId3"/>
              </a:rPr>
              <a:t>www</a:t>
            </a:r>
            <a:r>
              <a:rPr lang="ru-RU" u="sng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  <a:hlinkClick r:id="rId3"/>
              </a:rPr>
              <a:t>.</a:t>
            </a:r>
            <a:r>
              <a:rPr lang="en-US" u="sng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  <a:hlinkClick r:id="rId3"/>
              </a:rPr>
              <a:t>politech</a:t>
            </a:r>
            <a:r>
              <a:rPr lang="ru-RU" u="sng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  <a:hlinkClick r:id="rId3"/>
              </a:rPr>
              <a:t>-</a:t>
            </a:r>
            <a:r>
              <a:rPr lang="en-US" u="sng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  <a:hlinkClick r:id="rId3"/>
              </a:rPr>
              <a:t>college</a:t>
            </a:r>
            <a:r>
              <a:rPr lang="ru-RU" u="sng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  <a:hlinkClick r:id="rId3"/>
              </a:rPr>
              <a:t>.</a:t>
            </a:r>
            <a:r>
              <a:rPr lang="en-US" u="sng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  <a:hlinkClick r:id="rId3"/>
              </a:rPr>
              <a:t>com</a:t>
            </a:r>
            <a:endParaRPr lang="ru-RU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+mn-cs"/>
            </a:endParaRPr>
          </a:p>
          <a:p>
            <a:pPr indent="36353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Қаз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АТК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жанындағы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Ақтау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көлік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колледжі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u="sng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  <a:hlinkClick r:id="rId4"/>
              </a:rPr>
              <a:t>kazatk-atk.kz</a:t>
            </a:r>
            <a:endParaRPr lang="ru-RU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+mn-cs"/>
            </a:endParaRPr>
          </a:p>
          <a:p>
            <a:pPr indent="36353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Каспий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мемлекеттік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  технология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және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 инжиниринг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университеті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колледжі</a:t>
            </a:r>
            <a:endParaRPr lang="ru-RU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+mn-cs"/>
            </a:endParaRPr>
          </a:p>
          <a:p>
            <a:pPr indent="36353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«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Қайнар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»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Ақтау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колледжі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u="sng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  <a:hlinkClick r:id="rId5"/>
              </a:rPr>
              <a:t>http://akcolkainar.kz/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</a:p>
          <a:p>
            <a:pPr indent="36353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Маңғыстау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политехникалық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колледжі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u="sng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  <a:hlinkClick r:id="rId6"/>
              </a:rPr>
              <a:t>www.mptk.edu.kz/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</a:p>
          <a:p>
            <a:pPr indent="36353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Маңғыстау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энергетикалық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колледжі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en-US" u="sng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  <a:hlinkClick r:id="rId7"/>
              </a:rPr>
              <a:t>www</a:t>
            </a:r>
            <a:r>
              <a:rPr lang="ru-RU" u="sng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  <a:hlinkClick r:id="rId7"/>
              </a:rPr>
              <a:t>.gkkpmek.kz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</a:p>
          <a:p>
            <a:pPr indent="36353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Ақтөбе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Мұнай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және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Газ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Колледжі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(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АМжГК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) </a:t>
            </a:r>
            <a:r>
              <a:rPr lang="ru-RU" u="sng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  <a:hlinkClick r:id="rId8"/>
              </a:rPr>
              <a:t>http://aknig2000.wixsite.com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</a:p>
          <a:p>
            <a:pPr indent="36353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Ақтөбе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политехникалық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колледжі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u="sng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  <a:hlinkClick r:id="rId9"/>
              </a:rPr>
              <a:t>https://apk-edu.kz/</a:t>
            </a:r>
            <a:endParaRPr lang="ru-RU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+mn-cs"/>
            </a:endParaRPr>
          </a:p>
          <a:p>
            <a:pPr indent="36353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Ақтөбе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техникалық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колледжі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u="sng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  <a:hlinkClick r:id="rId10"/>
              </a:rPr>
              <a:t>http://atk-edu.kz/</a:t>
            </a:r>
            <a:endParaRPr lang="ru-RU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+mn-cs"/>
            </a:endParaRPr>
          </a:p>
          <a:p>
            <a:pPr indent="36353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Ақтөбе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құрылыс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-монтаж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колледжі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u="sng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  <a:hlinkClick r:id="rId11"/>
              </a:rPr>
              <a:t>http://asmk.kz/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</a:p>
          <a:p>
            <a:pPr indent="36353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Сәулет-құрылыс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колледжі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(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Ақтөбе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)</a:t>
            </a:r>
          </a:p>
          <a:p>
            <a:pPr indent="36353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Қаз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АТК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жанындағы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Ақтөбе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көлік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және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коммуникация 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колледжі</a:t>
            </a:r>
            <a:endParaRPr lang="ru-RU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+mn-cs"/>
            </a:endParaRPr>
          </a:p>
          <a:p>
            <a:pPr indent="36353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Ақтөбе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көлік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,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коммуникациялар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және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жаңа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технологиялар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колледжі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u="sng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  <a:hlinkClick r:id="rId12"/>
              </a:rPr>
              <a:t>http://aktk-nt.kz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07704" y="160338"/>
            <a:ext cx="6048672" cy="1252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413" cy="365125"/>
          </a:xfrm>
        </p:spPr>
        <p:txBody>
          <a:bodyPr/>
          <a:lstStyle/>
          <a:p>
            <a:pPr>
              <a:defRPr/>
            </a:pPr>
            <a:fld id="{C409FD0D-F1FF-4888-9152-5C5338093FAE}" type="slidenum">
              <a:rPr lang="ru-RU"/>
              <a:pPr>
                <a:defRPr/>
              </a:pPr>
              <a:t>34</a:t>
            </a:fld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674688" y="711200"/>
            <a:ext cx="8145462" cy="59261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Қазақстанның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қандай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ООО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базалық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дайындық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береді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?</a:t>
            </a:r>
            <a:endParaRPr lang="en-US" sz="2500" b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5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+mn-cs"/>
            </a:endParaRPr>
          </a:p>
          <a:p>
            <a:pPr indent="36353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Ақтөбе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байланыс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және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электротехника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колледжі</a:t>
            </a:r>
            <a:endParaRPr lang="ru-RU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+mn-cs"/>
            </a:endParaRPr>
          </a:p>
          <a:p>
            <a:pPr indent="36353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Инновациялық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Еуразия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Университетінің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колледжі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u="sng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  <a:hlinkClick r:id="rId2"/>
              </a:rPr>
              <a:t>http://college.ineu.edu.kz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</a:p>
          <a:p>
            <a:pPr indent="36353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Павлодар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Инновациялық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Еуразия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Университетінің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колледжі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u="sng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  <a:hlinkClick r:id="rId2"/>
              </a:rPr>
              <a:t>http://college.ineu.edu.kz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</a:p>
          <a:p>
            <a:pPr indent="36353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Ақпараттық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технологиялар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және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бизнес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колледжі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u="sng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  <a:hlinkClick r:id="rId3"/>
              </a:rPr>
              <a:t>http://www.kitib.kz</a:t>
            </a:r>
            <a:endParaRPr lang="ru-RU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+mn-cs"/>
            </a:endParaRPr>
          </a:p>
          <a:p>
            <a:pPr indent="36353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Павлодар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инновациялық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техникалық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колледжі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</a:p>
          <a:p>
            <a:pPr indent="36353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Павлодар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көлік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және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коммуникация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колледжі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 </a:t>
            </a:r>
            <a:r>
              <a:rPr lang="ru-RU" u="sng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  <a:hlinkClick r:id="rId4"/>
              </a:rPr>
              <a:t>http://pktik.kz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</a:p>
          <a:p>
            <a:pPr indent="36353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Павлодар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түсті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металлургия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колледі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u="sng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  <a:hlinkClick r:id="rId5"/>
              </a:rPr>
              <a:t>http://college7-pav2.kz/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</a:p>
          <a:p>
            <a:pPr indent="36353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Павлодар 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политехникалық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колледжі</a:t>
            </a:r>
            <a:endParaRPr lang="ru-RU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+mn-cs"/>
            </a:endParaRPr>
          </a:p>
          <a:p>
            <a:pPr indent="36353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Орал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ақпараттық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технологиялар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колледжі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u="sng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  <a:hlinkClick r:id="rId6"/>
              </a:rPr>
              <a:t>http://www.ukit.kz/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</a:p>
          <a:p>
            <a:pPr indent="36353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Орал газ,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мұнай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және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салалық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технологиялар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колледжі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</a:p>
          <a:p>
            <a:pPr indent="36353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Астана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кәсіби-техникалық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колледжі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u="sng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  <a:hlinkClick r:id="rId7"/>
              </a:rPr>
              <a:t>http://ptk.astana-bilim.kz/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</a:p>
          <a:p>
            <a:pPr indent="36353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Шымкент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көлік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,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коммуникациялар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және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жаңа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технологиялар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колледжі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(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ШККжЖТК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)</a:t>
            </a:r>
          </a:p>
          <a:p>
            <a:pPr indent="36353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Батыс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Қазақстан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инженерлік-технологиялық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колледжі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u="sng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  <a:hlinkClick r:id="rId8"/>
              </a:rPr>
              <a:t>www.wketc.kz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</a:p>
          <a:p>
            <a:pPr indent="36353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Орал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ақпараттық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технологиялар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колледжі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u="sng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  <a:hlinkClick r:id="rId6"/>
              </a:rPr>
              <a:t>http://www.ukit.kz/</a:t>
            </a:r>
            <a:endParaRPr lang="ru-RU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+mn-c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413" cy="365125"/>
          </a:xfrm>
        </p:spPr>
        <p:txBody>
          <a:bodyPr/>
          <a:lstStyle/>
          <a:p>
            <a:pPr>
              <a:defRPr/>
            </a:pPr>
            <a:fld id="{95304E39-7EFC-4CA8-89AA-8E3095BC6343}" type="slidenum">
              <a:rPr lang="ru-RU"/>
              <a:pPr>
                <a:defRPr/>
              </a:pPr>
              <a:t>35</a:t>
            </a:fld>
            <a:endParaRPr lang="ru-RU" dirty="0"/>
          </a:p>
        </p:txBody>
      </p:sp>
      <p:sp>
        <p:nvSpPr>
          <p:cNvPr id="50178" name="TextBox 7"/>
          <p:cNvSpPr txBox="1">
            <a:spLocks noChangeArrowheads="1"/>
          </p:cNvSpPr>
          <p:nvPr/>
        </p:nvSpPr>
        <p:spPr bwMode="auto">
          <a:xfrm>
            <a:off x="971550" y="1150938"/>
            <a:ext cx="7753350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10253F"/>
                </a:solidFill>
                <a:latin typeface="Cambria" pitchFamily="18" charset="0"/>
              </a:rPr>
              <a:t>Мысалы:</a:t>
            </a:r>
            <a:r>
              <a:rPr lang="ru-RU" sz="3200">
                <a:solidFill>
                  <a:srgbClr val="10253F"/>
                </a:solidFill>
                <a:latin typeface="Cambria" pitchFamily="18" charset="0"/>
              </a:rPr>
              <a:t> </a:t>
            </a:r>
          </a:p>
          <a:p>
            <a:pPr algn="ctr"/>
            <a:endParaRPr lang="ru-RU" sz="3200">
              <a:solidFill>
                <a:srgbClr val="10253F"/>
              </a:solidFill>
              <a:latin typeface="Cambria" pitchFamily="18" charset="0"/>
            </a:endParaRPr>
          </a:p>
          <a:p>
            <a:pPr algn="ctr"/>
            <a:r>
              <a:rPr lang="ru-RU" sz="3200">
                <a:solidFill>
                  <a:srgbClr val="10253F"/>
                </a:solidFill>
                <a:latin typeface="Cambria" pitchFamily="18" charset="0"/>
              </a:rPr>
              <a:t>Сіз энергетика саласын таңдадыңыз Ықтимал таңдаулардың біреуі</a:t>
            </a:r>
          </a:p>
          <a:p>
            <a:pPr algn="ctr"/>
            <a:endParaRPr lang="ru-RU" sz="3200">
              <a:solidFill>
                <a:srgbClr val="10253F"/>
              </a:solidFill>
              <a:latin typeface="Cambria" pitchFamily="18" charset="0"/>
            </a:endParaRPr>
          </a:p>
          <a:p>
            <a:pPr algn="ctr"/>
            <a:r>
              <a:rPr lang="ru-RU" sz="3200">
                <a:solidFill>
                  <a:srgbClr val="10253F"/>
                </a:solidFill>
                <a:latin typeface="Cambria" pitchFamily="18" charset="0"/>
              </a:rPr>
              <a:t>КЕНТАУ ПОЛИТЕХНИКАЛЫҚ КОЛЛЕДЖІ  </a:t>
            </a:r>
          </a:p>
          <a:p>
            <a:pPr algn="ctr"/>
            <a:r>
              <a:rPr lang="ru-RU" sz="3200">
                <a:solidFill>
                  <a:srgbClr val="10253F"/>
                </a:solidFill>
                <a:latin typeface="Cambria" pitchFamily="18" charset="0"/>
              </a:rPr>
              <a:t>«КЕНТАУ ТРАНСФОРМАТОР ЗАУЫТЫ» АҚ</a:t>
            </a:r>
          </a:p>
          <a:p>
            <a:pPr algn="ctr"/>
            <a:endParaRPr lang="ru-RU" sz="3200">
              <a:solidFill>
                <a:srgbClr val="10253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413" cy="365125"/>
          </a:xfrm>
        </p:spPr>
        <p:txBody>
          <a:bodyPr/>
          <a:lstStyle/>
          <a:p>
            <a:pPr>
              <a:defRPr/>
            </a:pPr>
            <a:fld id="{373AB98B-3A62-40B1-81BE-F06748F14A00}" type="slidenum">
              <a:rPr lang="ru-RU"/>
              <a:pPr>
                <a:defRPr/>
              </a:pPr>
              <a:t>36</a:t>
            </a:fld>
            <a:endParaRPr lang="ru-RU" dirty="0"/>
          </a:p>
        </p:txBody>
      </p:sp>
      <p:pic>
        <p:nvPicPr>
          <p:cNvPr id="51202" name="Рисунок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2" y="2371202"/>
            <a:ext cx="2368550" cy="435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3" name="TextBox 5"/>
          <p:cNvSpPr txBox="1">
            <a:spLocks noChangeArrowheads="1"/>
          </p:cNvSpPr>
          <p:nvPr/>
        </p:nvSpPr>
        <p:spPr bwMode="auto">
          <a:xfrm>
            <a:off x="968374" y="1472406"/>
            <a:ext cx="266382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k-KZ" sz="1400" b="1" dirty="0">
                <a:solidFill>
                  <a:srgbClr val="FF0000"/>
                </a:solidFill>
                <a:latin typeface="Times New Roman" pitchFamily="18" charset="0"/>
              </a:rPr>
              <a:t>Кентау политехникалық колледжі </a:t>
            </a:r>
          </a:p>
          <a:p>
            <a:pPr algn="ctr"/>
            <a:r>
              <a:rPr lang="kk-KZ" sz="1400" b="1" dirty="0">
                <a:solidFill>
                  <a:srgbClr val="FF0000"/>
                </a:solidFill>
                <a:latin typeface="Times New Roman" pitchFamily="18" charset="0"/>
              </a:rPr>
              <a:t>«Кентау трансформатор зауыты» АҚ </a:t>
            </a:r>
            <a:endParaRPr lang="ru-RU" sz="1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1204" name="Rectangle 7"/>
          <p:cNvSpPr>
            <a:spLocks/>
          </p:cNvSpPr>
          <p:nvPr/>
        </p:nvSpPr>
        <p:spPr bwMode="auto">
          <a:xfrm>
            <a:off x="3923928" y="836712"/>
            <a:ext cx="4462462" cy="344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kk-KZ" sz="1400" b="1" dirty="0">
                <a:solidFill>
                  <a:srgbClr val="FF0000"/>
                </a:solidFill>
                <a:latin typeface="Times New Roman" pitchFamily="18" charset="0"/>
              </a:rPr>
              <a:t>Колледждегі кәсіби даярлық келесі мамандықтар бойынша жүзеге асырылады: 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kk-KZ" sz="1200" b="1" dirty="0">
                <a:solidFill>
                  <a:schemeClr val="hlink"/>
                </a:solidFill>
                <a:latin typeface="Times New Roman" pitchFamily="18" charset="0"/>
              </a:rPr>
              <a:t>0911000- Электр және электромеханикалық құралдарды техникалық пайдалану, қызмет көрсету және жөндеу (түрлері бойынша)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kk-KZ" sz="1200" b="1" dirty="0">
                <a:solidFill>
                  <a:schemeClr val="hlink"/>
                </a:solidFill>
                <a:latin typeface="Times New Roman" pitchFamily="18" charset="0"/>
              </a:rPr>
              <a:t>Біліктілігі:</a:t>
            </a:r>
            <a:r>
              <a:rPr lang="kk-KZ" sz="1200" b="1" dirty="0">
                <a:latin typeface="Times New Roman" pitchFamily="18" charset="0"/>
              </a:rPr>
              <a:t> Электромеханик</a:t>
            </a:r>
            <a:r>
              <a:rPr lang="kk-KZ" sz="1200" b="1" dirty="0">
                <a:solidFill>
                  <a:schemeClr val="hlink"/>
                </a:solidFill>
                <a:latin typeface="Times New Roman" pitchFamily="18" charset="0"/>
              </a:rPr>
              <a:t> 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endParaRPr lang="kk-KZ" sz="1200" b="1" dirty="0">
              <a:solidFill>
                <a:schemeClr val="hlink"/>
              </a:solidFill>
              <a:latin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kk-KZ" sz="1200" b="1" dirty="0">
                <a:solidFill>
                  <a:schemeClr val="hlink"/>
                </a:solidFill>
                <a:latin typeface="Times New Roman" pitchFamily="18" charset="0"/>
              </a:rPr>
              <a:t>0901000 – Электр станциялары мен желілерінің электроқұрал-жабдықтары (түрлері бойынша)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kk-KZ" sz="1200" b="1" dirty="0">
                <a:solidFill>
                  <a:schemeClr val="hlink"/>
                </a:solidFill>
                <a:latin typeface="Times New Roman" pitchFamily="18" charset="0"/>
              </a:rPr>
              <a:t>Біліктілігі:</a:t>
            </a:r>
            <a:r>
              <a:rPr lang="kk-KZ" sz="1200" b="1" dirty="0">
                <a:latin typeface="Times New Roman" pitchFamily="18" charset="0"/>
              </a:rPr>
              <a:t> Электромонтер (жұмысшы мамандық)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kk-KZ" sz="1200" b="1" dirty="0">
                <a:latin typeface="Times New Roman" pitchFamily="18" charset="0"/>
              </a:rPr>
              <a:t> 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kk-KZ" sz="1200" b="1" dirty="0">
                <a:solidFill>
                  <a:schemeClr val="hlink"/>
                </a:solidFill>
                <a:latin typeface="Times New Roman" pitchFamily="18" charset="0"/>
              </a:rPr>
              <a:t>0902000 (Электрмен жабдықтау) салалар бойынша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kk-KZ" sz="1200" b="1" dirty="0">
                <a:solidFill>
                  <a:schemeClr val="hlink"/>
                </a:solidFill>
                <a:latin typeface="Times New Roman" pitchFamily="18" charset="0"/>
              </a:rPr>
              <a:t>Біліктілігі:</a:t>
            </a:r>
            <a:r>
              <a:rPr lang="kk-KZ" sz="1200" b="1" dirty="0">
                <a:latin typeface="Times New Roman" pitchFamily="18" charset="0"/>
              </a:rPr>
              <a:t> Техник-электрик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kk-KZ" sz="1200" b="1" dirty="0">
                <a:latin typeface="Times New Roman" pitchFamily="18" charset="0"/>
              </a:rPr>
              <a:t> 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kk-KZ" sz="1200" b="1" dirty="0">
                <a:solidFill>
                  <a:schemeClr val="hlink"/>
                </a:solidFill>
                <a:latin typeface="Times New Roman" pitchFamily="18" charset="0"/>
              </a:rPr>
              <a:t>1302000 Автоматтандыру және басқару (түрлері бойынша)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kk-KZ" sz="1200" b="1" dirty="0">
                <a:solidFill>
                  <a:schemeClr val="hlink"/>
                </a:solidFill>
                <a:latin typeface="Times New Roman" pitchFamily="18" charset="0"/>
              </a:rPr>
              <a:t>Біліктілігі: Өнеркәсіп электроншысы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kk-KZ" sz="1200" b="1" dirty="0">
                <a:solidFill>
                  <a:schemeClr val="hlink"/>
                </a:solidFill>
                <a:latin typeface="Times New Roman" pitchFamily="18" charset="0"/>
              </a:rPr>
              <a:t>Біліктілігі:</a:t>
            </a:r>
            <a:r>
              <a:rPr lang="kk-KZ" sz="1200" b="1" dirty="0">
                <a:latin typeface="Times New Roman" pitchFamily="18" charset="0"/>
              </a:rPr>
              <a:t> Бақылау.... бойынша слесарь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endParaRPr lang="kk-KZ" sz="1200" b="1" dirty="0">
              <a:solidFill>
                <a:schemeClr val="hlink"/>
              </a:solidFill>
              <a:latin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kk-KZ" sz="1200" b="1" dirty="0">
                <a:solidFill>
                  <a:schemeClr val="hlink"/>
                </a:solidFill>
                <a:latin typeface="Times New Roman" pitchFamily="18" charset="0"/>
              </a:rPr>
              <a:t>0518000 – Есеп және аудит (салалар бойынша)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kk-KZ" sz="1200" b="1" dirty="0">
                <a:solidFill>
                  <a:schemeClr val="hlink"/>
                </a:solidFill>
                <a:latin typeface="Times New Roman" pitchFamily="18" charset="0"/>
              </a:rPr>
              <a:t>Біліктілігі:</a:t>
            </a:r>
            <a:r>
              <a:rPr lang="kk-KZ" sz="1200" b="1" dirty="0">
                <a:latin typeface="Times New Roman" pitchFamily="18" charset="0"/>
              </a:rPr>
              <a:t> Экономист-бухгалтер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kk-KZ" sz="1200" b="1" dirty="0">
                <a:solidFill>
                  <a:schemeClr val="hlink"/>
                </a:solidFill>
                <a:latin typeface="Times New Roman" pitchFamily="18" charset="0"/>
              </a:rPr>
              <a:t>Біліктілігі </a:t>
            </a:r>
            <a:r>
              <a:rPr lang="kk-KZ" sz="1200" b="1" dirty="0">
                <a:latin typeface="Times New Roman" pitchFamily="18" charset="0"/>
              </a:rPr>
              <a:t>Бухгалтер (жұмысшы мамандық)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endParaRPr lang="kk-KZ" sz="1200" b="1" dirty="0">
              <a:solidFill>
                <a:schemeClr val="hlink"/>
              </a:solidFill>
              <a:latin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kk-KZ" sz="1200" b="1" dirty="0">
                <a:solidFill>
                  <a:schemeClr val="hlink"/>
                </a:solidFill>
                <a:latin typeface="Times New Roman" pitchFamily="18" charset="0"/>
              </a:rPr>
              <a:t>140100 Ғимараттар мен құрылыстар салу және пайдалану (салалар бойынша)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kk-KZ" sz="1200" b="1" dirty="0">
                <a:solidFill>
                  <a:schemeClr val="hlink"/>
                </a:solidFill>
                <a:latin typeface="Times New Roman" pitchFamily="18" charset="0"/>
              </a:rPr>
              <a:t>Біліктілігі</a:t>
            </a:r>
            <a:r>
              <a:rPr lang="kk-KZ" sz="1200" b="1" dirty="0">
                <a:latin typeface="Times New Roman" pitchFamily="18" charset="0"/>
              </a:rPr>
              <a:t> – Техник-құрылысшы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kk-KZ" sz="1200" b="1" dirty="0">
                <a:solidFill>
                  <a:schemeClr val="hlink"/>
                </a:solidFill>
                <a:latin typeface="Times New Roman" pitchFamily="18" charset="0"/>
              </a:rPr>
              <a:t>Біліктілігі:</a:t>
            </a:r>
            <a:r>
              <a:rPr lang="kk-KZ" sz="1200" b="1" dirty="0">
                <a:latin typeface="Times New Roman" pitchFamily="18" charset="0"/>
              </a:rPr>
              <a:t> Кеңе профильдегі шебер құрылысшы (жұмысшы мамандық)</a:t>
            </a:r>
            <a:endParaRPr lang="kk-KZ" sz="1200" dirty="0">
              <a:solidFill>
                <a:schemeClr val="hlink"/>
              </a:solidFill>
              <a:latin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endParaRPr lang="ru-RU" sz="1200" dirty="0">
              <a:solidFill>
                <a:schemeClr val="accent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413" cy="365125"/>
          </a:xfrm>
        </p:spPr>
        <p:txBody>
          <a:bodyPr/>
          <a:lstStyle/>
          <a:p>
            <a:pPr>
              <a:defRPr/>
            </a:pPr>
            <a:fld id="{EC609C3E-5398-4E33-8F3B-1C1685FA9732}" type="slidenum">
              <a:rPr lang="ru-RU"/>
              <a:pPr>
                <a:defRPr/>
              </a:pPr>
              <a:t>37</a:t>
            </a:fld>
            <a:endParaRPr lang="ru-RU" dirty="0"/>
          </a:p>
        </p:txBody>
      </p:sp>
      <p:pic>
        <p:nvPicPr>
          <p:cNvPr id="52226" name="Рисунок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7675" y="2133600"/>
            <a:ext cx="5608638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29"/>
          <p:cNvSpPr txBox="1"/>
          <p:nvPr/>
        </p:nvSpPr>
        <p:spPr>
          <a:xfrm>
            <a:off x="900113" y="3500438"/>
            <a:ext cx="2160587" cy="519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800" b="1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+mn-cs"/>
              </a:rPr>
              <a:t>1-пайдасы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Cambria" pitchFamily="18" charset="0"/>
              <a:cs typeface="+mn-cs"/>
            </a:endParaRPr>
          </a:p>
        </p:txBody>
      </p:sp>
      <p:sp>
        <p:nvSpPr>
          <p:cNvPr id="52228" name="TextBox 34"/>
          <p:cNvSpPr txBox="1">
            <a:spLocks noChangeArrowheads="1"/>
          </p:cNvSpPr>
          <p:nvPr/>
        </p:nvSpPr>
        <p:spPr bwMode="auto">
          <a:xfrm>
            <a:off x="1187450" y="5084763"/>
            <a:ext cx="7153275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52425"/>
            <a:r>
              <a:rPr lang="kk-KZ" sz="1600" b="1">
                <a:solidFill>
                  <a:srgbClr val="FF0000"/>
                </a:solidFill>
                <a:latin typeface="Times New Roman" pitchFamily="18" charset="0"/>
              </a:rPr>
              <a:t>			100% жұмысқа орналастыру</a:t>
            </a:r>
          </a:p>
          <a:p>
            <a:pPr indent="352425"/>
            <a:r>
              <a:rPr lang="kk-KZ" sz="1600">
                <a:latin typeface="Times New Roman" pitchFamily="18" charset="0"/>
              </a:rPr>
              <a:t>		Біздің түлектерімізді «</a:t>
            </a:r>
            <a:r>
              <a:rPr lang="en-US" sz="1600">
                <a:latin typeface="Times New Roman" pitchFamily="18" charset="0"/>
              </a:rPr>
              <a:t>Alageum Elektric</a:t>
            </a:r>
            <a:r>
              <a:rPr lang="kk-KZ" sz="1600">
                <a:latin typeface="Times New Roman" pitchFamily="18" charset="0"/>
              </a:rPr>
              <a:t>» холдинг 	компаниясының 	бөлімшелеріне жұмысқа орналастырамыз</a:t>
            </a:r>
          </a:p>
          <a:p>
            <a:pPr indent="352425"/>
            <a:r>
              <a:rPr lang="ru-RU" sz="1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1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Alagium Electric</a:t>
            </a:r>
            <a:r>
              <a:rPr lang="ru-RU" sz="1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 холдинг компаниясында Қазақстан бойынша </a:t>
            </a:r>
            <a:r>
              <a:rPr lang="en-US" sz="1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kk-KZ" sz="1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филиал бар</a:t>
            </a:r>
            <a:r>
              <a:rPr lang="ru-RU" sz="1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kk-KZ" sz="1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Қазақстанның әр аймағында осы компанияның зауыттары жұмыс істейді</a:t>
            </a:r>
            <a:endParaRPr lang="ru-RU" sz="1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229" name="Прямоугольник 2"/>
          <p:cNvSpPr>
            <a:spLocks noChangeArrowheads="1"/>
          </p:cNvSpPr>
          <p:nvPr/>
        </p:nvSpPr>
        <p:spPr bwMode="auto">
          <a:xfrm>
            <a:off x="2123728" y="1213867"/>
            <a:ext cx="67691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k-KZ" sz="2400" b="1" dirty="0">
                <a:solidFill>
                  <a:srgbClr val="FF0000"/>
                </a:solidFill>
                <a:latin typeface="Times New Roman" pitchFamily="18" charset="0"/>
              </a:rPr>
              <a:t>Кентау политехникалық колледжі </a:t>
            </a:r>
          </a:p>
          <a:p>
            <a:pPr algn="ctr"/>
            <a:r>
              <a:rPr lang="kk-KZ" sz="2400" b="1" dirty="0">
                <a:solidFill>
                  <a:srgbClr val="FF0000"/>
                </a:solidFill>
                <a:latin typeface="Times New Roman" pitchFamily="18" charset="0"/>
              </a:rPr>
              <a:t>«Кентау трансформатор зауыты» АҚ</a:t>
            </a:r>
            <a:r>
              <a:rPr lang="kk-KZ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endParaRPr lang="ru-RU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413" cy="365125"/>
          </a:xfrm>
        </p:spPr>
        <p:txBody>
          <a:bodyPr/>
          <a:lstStyle/>
          <a:p>
            <a:pPr>
              <a:defRPr/>
            </a:pPr>
            <a:fld id="{2B50C095-CEBB-40C4-9F69-9BFE7E66FC46}" type="slidenum">
              <a:rPr lang="ru-RU"/>
              <a:pPr>
                <a:defRPr/>
              </a:pPr>
              <a:t>38</a:t>
            </a:fld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971550" y="1268413"/>
            <a:ext cx="2160588" cy="519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800" b="1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+mn-cs"/>
              </a:rPr>
              <a:t>2-пайдасы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Cambria" pitchFamily="18" charset="0"/>
              <a:cs typeface="+mn-cs"/>
            </a:endParaRPr>
          </a:p>
        </p:txBody>
      </p:sp>
      <p:sp>
        <p:nvSpPr>
          <p:cNvPr id="53251" name="TextBox 34"/>
          <p:cNvSpPr txBox="1">
            <a:spLocks noChangeArrowheads="1"/>
          </p:cNvSpPr>
          <p:nvPr/>
        </p:nvSpPr>
        <p:spPr bwMode="auto">
          <a:xfrm>
            <a:off x="2700338" y="981075"/>
            <a:ext cx="5867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52425"/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100% оқу гранты. </a:t>
            </a:r>
          </a:p>
          <a:p>
            <a:pPr indent="352425"/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2017 ж 350 оқушы қабылданды.</a:t>
            </a:r>
          </a:p>
        </p:txBody>
      </p:sp>
      <p:pic>
        <p:nvPicPr>
          <p:cNvPr id="53252" name="Рисунок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7900" y="2133600"/>
            <a:ext cx="40735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1042988" y="2565400"/>
            <a:ext cx="2160587" cy="519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+mn-cs"/>
              </a:rPr>
              <a:t>3-пайдасы</a:t>
            </a:r>
          </a:p>
        </p:txBody>
      </p:sp>
      <p:pic>
        <p:nvPicPr>
          <p:cNvPr id="53254" name="Рисунок 3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3213100"/>
            <a:ext cx="3881437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849016" y="3073400"/>
            <a:ext cx="3844942" cy="7188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256" name="TextBox 2"/>
          <p:cNvSpPr txBox="1">
            <a:spLocks noChangeArrowheads="1"/>
          </p:cNvSpPr>
          <p:nvPr/>
        </p:nvSpPr>
        <p:spPr bwMode="auto">
          <a:xfrm>
            <a:off x="864394" y="2901274"/>
            <a:ext cx="385149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k-KZ" sz="1400" dirty="0">
                <a:latin typeface="Times New Roman" pitchFamily="18" charset="0"/>
                <a:cs typeface="Times New Roman" pitchFamily="18" charset="0"/>
              </a:rPr>
              <a:t>«Кентау трансформатор зауыты» АҚ цехтарындағы оқу-жұмыс орны (белгілі бастыс еуропалық фирмалардың ең заманауи құрал-жабдығымен жабдықталған)</a:t>
            </a:r>
            <a:r>
              <a:rPr lang="kk-KZ" sz="11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100" dirty="0">
              <a:latin typeface="Calibri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795261" y="2133599"/>
            <a:ext cx="4066164" cy="893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255" name="TextBox 1"/>
          <p:cNvSpPr txBox="1">
            <a:spLocks noChangeArrowheads="1"/>
          </p:cNvSpPr>
          <p:nvPr/>
        </p:nvSpPr>
        <p:spPr bwMode="auto">
          <a:xfrm>
            <a:off x="4772711" y="1877291"/>
            <a:ext cx="4073525" cy="121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k-KZ" b="1" dirty="0">
                <a:solidFill>
                  <a:srgbClr val="FF0000"/>
                </a:solidFill>
                <a:latin typeface="Calibri" pitchFamily="34" charset="0"/>
              </a:rPr>
              <a:t>Дуальді оқыту жүйесі</a:t>
            </a:r>
          </a:p>
          <a:p>
            <a:pPr algn="just"/>
            <a:r>
              <a:rPr lang="kk-KZ" sz="1400" dirty="0">
                <a:latin typeface="Times New Roman" pitchFamily="18" charset="0"/>
                <a:cs typeface="Times New Roman" pitchFamily="18" charset="0"/>
              </a:rPr>
              <a:t>Колледждегі теориялық оқыту 30-40%, ал практикалық оқыту 60-70% құрайды, яғни аптасына сабақ 2-3 күн «Кентау трансформатор зауыты» АҚ-да болады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413" cy="365125"/>
          </a:xfrm>
        </p:spPr>
        <p:txBody>
          <a:bodyPr/>
          <a:lstStyle/>
          <a:p>
            <a:pPr>
              <a:defRPr/>
            </a:pPr>
            <a:fld id="{AE13A318-C19D-45D1-BD7B-0B8655E98B19}" type="slidenum">
              <a:rPr lang="ru-RU"/>
              <a:pPr>
                <a:defRPr/>
              </a:pPr>
              <a:t>39</a:t>
            </a:fld>
            <a:endParaRPr lang="ru-RU" dirty="0"/>
          </a:p>
        </p:txBody>
      </p:sp>
      <p:sp>
        <p:nvSpPr>
          <p:cNvPr id="54274" name="TextBox 8"/>
          <p:cNvSpPr txBox="1">
            <a:spLocks noChangeArrowheads="1"/>
          </p:cNvSpPr>
          <p:nvPr/>
        </p:nvSpPr>
        <p:spPr bwMode="auto">
          <a:xfrm>
            <a:off x="827088" y="3357563"/>
            <a:ext cx="2160587" cy="197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10253F"/>
                </a:solidFill>
                <a:latin typeface="Cambria" pitchFamily="18" charset="0"/>
              </a:rPr>
              <a:t>4-пайдасы</a:t>
            </a:r>
          </a:p>
          <a:p>
            <a:r>
              <a:rPr lang="kk-KZ" sz="1200" b="1">
                <a:solidFill>
                  <a:srgbClr val="FF0000"/>
                </a:solidFill>
                <a:latin typeface="Times New Roman" pitchFamily="18" charset="0"/>
              </a:rPr>
              <a:t>Метариелды –техникалық база</a:t>
            </a:r>
          </a:p>
          <a:p>
            <a:r>
              <a:rPr lang="kk-KZ" sz="1200" b="1">
                <a:solidFill>
                  <a:srgbClr val="10253F"/>
                </a:solidFill>
                <a:latin typeface="Times New Roman" pitchFamily="18" charset="0"/>
              </a:rPr>
              <a:t>Оқу кабинеттері</a:t>
            </a:r>
          </a:p>
          <a:p>
            <a:r>
              <a:rPr lang="kk-KZ" sz="1200" b="1">
                <a:solidFill>
                  <a:srgbClr val="10253F"/>
                </a:solidFill>
                <a:latin typeface="Times New Roman" pitchFamily="18" charset="0"/>
              </a:rPr>
              <a:t>Зертханалар</a:t>
            </a:r>
          </a:p>
          <a:p>
            <a:r>
              <a:rPr lang="kk-KZ" sz="1200" b="1">
                <a:solidFill>
                  <a:srgbClr val="10253F"/>
                </a:solidFill>
                <a:latin typeface="Times New Roman" pitchFamily="18" charset="0"/>
              </a:rPr>
              <a:t>Шеберханалар</a:t>
            </a:r>
          </a:p>
          <a:p>
            <a:r>
              <a:rPr lang="kk-KZ" sz="1200" b="1">
                <a:solidFill>
                  <a:srgbClr val="10253F"/>
                </a:solidFill>
                <a:latin typeface="Times New Roman" pitchFamily="18" charset="0"/>
              </a:rPr>
              <a:t>Техникалық кітапхана</a:t>
            </a:r>
            <a:endParaRPr lang="ru-RU" sz="1200" b="1">
              <a:solidFill>
                <a:srgbClr val="10253F"/>
              </a:solidFill>
              <a:latin typeface="Times New Roman" pitchFamily="18" charset="0"/>
            </a:endParaRPr>
          </a:p>
          <a:p>
            <a:endParaRPr lang="kk-KZ" sz="1200" b="1">
              <a:solidFill>
                <a:srgbClr val="10253F"/>
              </a:solidFill>
              <a:latin typeface="Times New Roman" pitchFamily="18" charset="0"/>
            </a:endParaRPr>
          </a:p>
          <a:p>
            <a:endParaRPr lang="ru-RU" sz="1200" b="1">
              <a:solidFill>
                <a:srgbClr val="10253F"/>
              </a:solidFill>
              <a:latin typeface="Times New Roman" pitchFamily="18" charset="0"/>
            </a:endParaRPr>
          </a:p>
        </p:txBody>
      </p:sp>
      <p:pic>
        <p:nvPicPr>
          <p:cNvPr id="54275" name="Рисунок 2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92438" y="1065213"/>
            <a:ext cx="5324475" cy="461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6" name="TextBox 1"/>
          <p:cNvSpPr txBox="1">
            <a:spLocks noChangeArrowheads="1"/>
          </p:cNvSpPr>
          <p:nvPr/>
        </p:nvSpPr>
        <p:spPr bwMode="auto">
          <a:xfrm>
            <a:off x="2051720" y="5646737"/>
            <a:ext cx="59055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k-KZ" sz="1400">
                <a:solidFill>
                  <a:srgbClr val="FF0000"/>
                </a:solidFill>
                <a:latin typeface="Times New Roman" pitchFamily="18" charset="0"/>
              </a:rPr>
              <a:t>Колледждің материалдық-техникалық базасы:</a:t>
            </a:r>
          </a:p>
          <a:p>
            <a:r>
              <a:rPr lang="kk-KZ" sz="1400">
                <a:latin typeface="Times New Roman" pitchFamily="18" charset="0"/>
              </a:rPr>
              <a:t>оқу кабинеттері, шеберхана, зертхана шеберхана, техникалық кітапхана </a:t>
            </a:r>
            <a:endParaRPr lang="ru-RU" sz="140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413" cy="365125"/>
          </a:xfrm>
        </p:spPr>
        <p:txBody>
          <a:bodyPr/>
          <a:lstStyle/>
          <a:p>
            <a:pPr>
              <a:defRPr/>
            </a:pPr>
            <a:fld id="{9557B650-7372-4F47-BFC9-64E27B438082}" type="slidenum">
              <a:rPr lang="ru-RU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971550" y="1773238"/>
            <a:ext cx="4968875" cy="48006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36353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Қарым-қатынастың сенімгерлік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стилі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 </a:t>
            </a:r>
          </a:p>
          <a:p>
            <a:pPr indent="36353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«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Осында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»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және «қазір» қағидасының қарым-қатынасы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indent="36353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Регламентті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сақтау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indent="36353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Сөйлеушіге құрмет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indent="36353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altLang="ru-RU" sz="2400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Мәніне қарай нақты айтамыз</a:t>
            </a:r>
            <a:endParaRPr lang="ru-RU" altLang="ru-RU" sz="2400" b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indent="36353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altLang="ru-RU" sz="2400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Белсенділік</a:t>
            </a:r>
            <a:endParaRPr lang="ru-RU" altLang="ru-RU" sz="2400" b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indent="36353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altLang="ru-RU" sz="2400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Мобильді</a:t>
            </a:r>
            <a:r>
              <a:rPr lang="ru-RU" altLang="ru-RU" sz="24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  </a:t>
            </a:r>
            <a:r>
              <a:rPr lang="ru-RU" altLang="ru-RU" sz="2400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сыпайылық </a:t>
            </a:r>
            <a:r>
              <a:rPr lang="ru-RU" altLang="ru-RU" sz="24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(</a:t>
            </a:r>
            <a:r>
              <a:rPr lang="ru-RU" altLang="ru-RU" sz="2400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дауысы</a:t>
            </a:r>
            <a:r>
              <a:rPr lang="ru-RU" altLang="ru-RU" sz="24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 </a:t>
            </a:r>
            <a:r>
              <a:rPr lang="ru-RU" altLang="ru-RU" sz="2400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бәсеңдетілген телефондар</a:t>
            </a:r>
            <a:r>
              <a:rPr lang="ru-RU" altLang="ru-RU" sz="24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)</a:t>
            </a:r>
            <a:endParaRPr lang="ru-RU" altLang="ru-RU" sz="2400" b="1" dirty="0">
              <a:solidFill>
                <a:srgbClr val="00206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indent="36353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 b="1" dirty="0">
              <a:solidFill>
                <a:srgbClr val="00206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Cambria" panose="02040503050406030204" pitchFamily="18" charset="0"/>
              <a:cs typeface="+mn-cs"/>
            </a:endParaRPr>
          </a:p>
        </p:txBody>
      </p:sp>
      <p:sp>
        <p:nvSpPr>
          <p:cNvPr id="25" name="Прямоугольник 24"/>
          <p:cNvSpPr>
            <a:spLocks noChangeArrowheads="1"/>
          </p:cNvSpPr>
          <p:nvPr/>
        </p:nvSpPr>
        <p:spPr bwMode="auto">
          <a:xfrm>
            <a:off x="2771775" y="908050"/>
            <a:ext cx="40322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400" b="1">
                <a:solidFill>
                  <a:srgbClr val="10253F"/>
                </a:solidFill>
                <a:latin typeface="Cambria" pitchFamily="18" charset="0"/>
              </a:rPr>
              <a:t>ЖҰМЫС ЕРЕЖЕСІ</a:t>
            </a: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1633810"/>
            <a:ext cx="2085828" cy="2350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6804025" y="2852936"/>
            <a:ext cx="1296367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6553200" y="2704564"/>
            <a:ext cx="172819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kk-KZ" sz="1600" b="1" dirty="0">
                <a:solidFill>
                  <a:srgbClr val="FF0000"/>
                </a:solidFill>
              </a:rPr>
              <a:t>НАЗАР АУДАРЫҢЫЗ</a:t>
            </a:r>
            <a:endParaRPr lang="ru-RU" sz="1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413" cy="365125"/>
          </a:xfrm>
        </p:spPr>
        <p:txBody>
          <a:bodyPr/>
          <a:lstStyle/>
          <a:p>
            <a:pPr>
              <a:defRPr/>
            </a:pPr>
            <a:fld id="{3F8D3C84-D765-4B51-B438-DBC65E9F804A}" type="slidenum">
              <a:rPr lang="ru-RU"/>
              <a:pPr>
                <a:defRPr/>
              </a:pPr>
              <a:t>40</a:t>
            </a:fld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117600" y="1392238"/>
            <a:ext cx="2160588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800" b="1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+mn-cs"/>
              </a:rPr>
              <a:t> 5-пайдасы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800" b="1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+mn-cs"/>
              </a:rPr>
              <a:t> </a:t>
            </a:r>
            <a:r>
              <a:rPr lang="kk-KZ" sz="1200" b="1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+mn-cs"/>
              </a:rPr>
              <a:t>СТУДЕНТТІК ҮЙІРМЕЛЕР </a:t>
            </a:r>
            <a:endParaRPr lang="ru-RU" sz="1200" b="1" dirty="0">
              <a:solidFill>
                <a:schemeClr val="tx2">
                  <a:lumMod val="50000"/>
                </a:schemeClr>
              </a:solidFill>
              <a:latin typeface="Cambria" pitchFamily="18" charset="0"/>
              <a:cs typeface="+mn-cs"/>
            </a:endParaRPr>
          </a:p>
        </p:txBody>
      </p:sp>
      <p:pic>
        <p:nvPicPr>
          <p:cNvPr id="55299" name="Рисунок 9"/>
          <p:cNvPicPr>
            <a:picLocks noChangeAspect="1"/>
          </p:cNvPicPr>
          <p:nvPr/>
        </p:nvPicPr>
        <p:blipFill rotWithShape="1">
          <a:blip r:embed="rId2"/>
          <a:srcRect t="12561"/>
          <a:stretch/>
        </p:blipFill>
        <p:spPr bwMode="auto">
          <a:xfrm>
            <a:off x="3381375" y="3356992"/>
            <a:ext cx="5381625" cy="3167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0" name="Рисунок 26"/>
          <p:cNvPicPr>
            <a:picLocks noChangeAspect="1"/>
          </p:cNvPicPr>
          <p:nvPr/>
        </p:nvPicPr>
        <p:blipFill rotWithShape="1">
          <a:blip r:embed="rId3"/>
          <a:srcRect t="19158"/>
          <a:stretch/>
        </p:blipFill>
        <p:spPr bwMode="auto">
          <a:xfrm>
            <a:off x="3381375" y="1340768"/>
            <a:ext cx="5343525" cy="1353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1123899" y="3356992"/>
            <a:ext cx="2159000" cy="1446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800" b="1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+mn-cs"/>
              </a:rPr>
              <a:t> 6-пайдасы </a:t>
            </a:r>
            <a:r>
              <a:rPr lang="ru-RU" sz="2800" dirty="0">
                <a:latin typeface="+mn-lt"/>
                <a:cs typeface="+mn-cs"/>
              </a:rPr>
              <a:t> </a:t>
            </a:r>
            <a:r>
              <a:rPr lang="kk-KZ" sz="1200" dirty="0">
                <a:latin typeface="+mn-lt"/>
                <a:cs typeface="+mn-cs"/>
              </a:rPr>
              <a:t>«Жылдың таңдаулы бітірушісі» атауы және ақшалай сыйлық  -  1000 доллар</a:t>
            </a:r>
            <a:endParaRPr lang="kk-KZ" sz="1200" b="1" dirty="0">
              <a:solidFill>
                <a:schemeClr val="tx2">
                  <a:lumMod val="50000"/>
                </a:schemeClr>
              </a:solidFill>
              <a:latin typeface="Cambria" pitchFamily="18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>
              <a:solidFill>
                <a:schemeClr val="tx2">
                  <a:lumMod val="50000"/>
                </a:schemeClr>
              </a:solidFill>
              <a:latin typeface="Cambria" pitchFamily="18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413" cy="365125"/>
          </a:xfrm>
        </p:spPr>
        <p:txBody>
          <a:bodyPr/>
          <a:lstStyle/>
          <a:p>
            <a:pPr>
              <a:defRPr/>
            </a:pPr>
            <a:fld id="{B2735A6C-AD23-4EC2-861B-122221F64A23}" type="slidenum">
              <a:rPr lang="ru-RU"/>
              <a:pPr>
                <a:defRPr/>
              </a:pPr>
              <a:t>41</a:t>
            </a:fld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755576" y="1150481"/>
            <a:ext cx="8567737" cy="56943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355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Кәсіби бағдар  бойынша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ата-аналарға ұсыныстар </a:t>
            </a:r>
            <a:br>
              <a:rPr lang="ru-RU" sz="2400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</a:b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/>
            </a:r>
            <a:b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</a:b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1.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Баланың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кәсіби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жоспары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туралы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ақпаратты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онымен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тек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ашық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әңгіме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жүргізген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кезде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алуға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болады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, тек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жүгіріп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жүріп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емес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.</a:t>
            </a:r>
          </a:p>
          <a:p>
            <a:pPr indent="355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Әңгімені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«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айтпақшы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»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деп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басаған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жөн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.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Әңгіме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барасында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шыдамдылық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,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әдеп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және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шынайы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мүдделілік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танытуға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тырысыңыз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. </a:t>
            </a:r>
            <a:b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</a:b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2.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Егер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бала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өз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жоспарларын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анық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айта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алмаса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оның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немен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байланысты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екенін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түсіуге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тырысу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қажет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.  </a:t>
            </a:r>
            <a:b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</a:b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3.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Балаға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қандай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да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бір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нақты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іс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таңдап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алып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,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күзгі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немеске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қысқы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каникулдарда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жұмыс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істеп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көруді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ұсынған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дұрыс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.  </a:t>
            </a:r>
            <a:b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</a:b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4.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Егер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баланың кәсіби таңдауына көңіліңіз болмаса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,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үзілді-кесілді тыйым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салудан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аулақ болыңыз.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Оның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таңдауының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не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нәрсеге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негізделгенін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анықтауға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тырысыңыз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. </a:t>
            </a:r>
            <a:b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</a:b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5.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Егер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бала тек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армандаса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, ал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өзі ештеңе жасамаса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оның нақты жоспар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құруына көмектесіңіз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,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ол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үшін оның қанша уақыты барын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және нелерге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үлгеру қажет екенін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баламен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бірге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талқылаңыз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. </a:t>
            </a:r>
            <a:b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</a:b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6.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Өз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балаңыздың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таңдаған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жолында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сәтсіздік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болған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жағдай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үшін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балада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«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қосалқы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нұсқаның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» 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дайын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болуына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көмектесіңіз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413" cy="365125"/>
          </a:xfrm>
        </p:spPr>
        <p:txBody>
          <a:bodyPr/>
          <a:lstStyle/>
          <a:p>
            <a:pPr>
              <a:defRPr/>
            </a:pPr>
            <a:fld id="{5CE43374-155A-43AD-BC56-E8E2BF542AA0}" type="slidenum">
              <a:rPr lang="ru-RU"/>
              <a:pPr>
                <a:defRPr/>
              </a:pPr>
              <a:t>42</a:t>
            </a:fld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1187450" y="981075"/>
            <a:ext cx="7537450" cy="5200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Болашақ оқу орнын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таңдау кезінде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ата-аналар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мен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балаларға  кеңестер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1.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Мемлкеттік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аккредитациялы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институтты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таңдаңыз.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2.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Оқытушылық құрам туралы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білуден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қысылмаңыз.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3.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Есте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сақтаңыз!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Қазіргі уақытта сіздің балаңыз бір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уақытта бірнеше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институттар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мен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университеттерге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біруақытта түсе алады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4.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Емтихандарда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болуға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тырысыңыз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,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мүмкін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апелляция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қажет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болуы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ықтимал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5.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Жаңа факультеттерде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әр уақытта  ең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аз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өтпелі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балл.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6.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Балаңыз оқуға түспесе, ренжімеңіз.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Алда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көптеген мүмкіндіктер жатыр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7.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Сіздің балаңыз түспек болған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ЖОО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бітірушісімен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сөйлесіңіз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8.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Балаңыздың өзіне таңдау беріңіз.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413" cy="365125"/>
          </a:xfrm>
        </p:spPr>
        <p:txBody>
          <a:bodyPr/>
          <a:lstStyle/>
          <a:p>
            <a:pPr>
              <a:defRPr/>
            </a:pPr>
            <a:fld id="{421FC462-0522-4A48-A726-0F87A649C55A}" type="slidenum">
              <a:rPr lang="ru-RU"/>
              <a:pPr>
                <a:defRPr/>
              </a:pPr>
              <a:t>43</a:t>
            </a:fld>
            <a:endParaRPr lang="ru-RU" dirty="0"/>
          </a:p>
        </p:txBody>
      </p:sp>
      <p:pic>
        <p:nvPicPr>
          <p:cNvPr id="58370" name="Рисунок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5856" y="4149796"/>
            <a:ext cx="3015679" cy="2389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1" name="Прямоугольник 7"/>
          <p:cNvSpPr>
            <a:spLocks noChangeArrowheads="1"/>
          </p:cNvSpPr>
          <p:nvPr/>
        </p:nvSpPr>
        <p:spPr bwMode="auto">
          <a:xfrm>
            <a:off x="1679575" y="1517650"/>
            <a:ext cx="6624638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Балаңыздың сүйікті мамандығын таңдауда сәттілік тілейміз!</a:t>
            </a:r>
            <a:endParaRPr lang="ru-RU" sz="4400">
              <a:solidFill>
                <a:srgbClr val="FF0000"/>
              </a:solidFill>
              <a:latin typeface="Cambria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413" cy="365125"/>
          </a:xfrm>
        </p:spPr>
        <p:txBody>
          <a:bodyPr/>
          <a:lstStyle/>
          <a:p>
            <a:pPr>
              <a:defRPr/>
            </a:pPr>
            <a:fld id="{4E62B571-7636-43A0-A630-FF17C269821C}" type="slidenum">
              <a:rPr lang="ru-RU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1115616" y="3907216"/>
            <a:ext cx="7704137" cy="2554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3635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+mn-cs"/>
              </a:rPr>
              <a:t>Дүние жүзінде шамамен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+mn-cs"/>
              </a:rPr>
              <a:t> 40 000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+mn-cs"/>
              </a:rPr>
              <a:t>мамандық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+mn-cs"/>
              </a:rPr>
              <a:t>ал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+mn-cs"/>
              </a:rPr>
              <a:t>Қазақстанда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+mn-cs"/>
              </a:rPr>
              <a:t>5000-нан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+mn-cs"/>
              </a:rPr>
              <a:t>астам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+mn-cs"/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+mn-cs"/>
              </a:rPr>
              <a:t>мамандық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+mn-cs"/>
              </a:rPr>
              <a:t>бар. </a:t>
            </a:r>
          </a:p>
          <a:p>
            <a:pPr indent="36353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>
                  <a:lumMod val="50000"/>
                </a:schemeClr>
              </a:solidFill>
              <a:latin typeface="Cambria" pitchFamily="18" charset="0"/>
              <a:cs typeface="+mn-cs"/>
            </a:endParaRPr>
          </a:p>
          <a:p>
            <a:pPr indent="3635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+mn-cs"/>
              </a:rPr>
              <a:t>Жыл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+mn-cs"/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+mn-cs"/>
              </a:rPr>
              <a:t>сайын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+mn-cs"/>
              </a:rPr>
              <a:t> 25 млн.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+mn-cs"/>
              </a:rPr>
              <a:t>адам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+mn-cs"/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+mn-cs"/>
              </a:rPr>
              <a:t>әлемде  өзінің жұмыс орнын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+mn-cs"/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+mn-cs"/>
              </a:rPr>
              <a:t>айырбастайды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+mn-cs"/>
              </a:rPr>
              <a:t>,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+mn-cs"/>
              </a:rPr>
              <a:t>олардың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+mn-cs"/>
              </a:rPr>
              <a:t>12%-ы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+mn-cs"/>
              </a:rPr>
              <a:t>кері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+mn-cs"/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+mn-cs"/>
              </a:rPr>
              <a:t>қатады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+mn-cs"/>
              </a:rPr>
              <a:t>. </a:t>
            </a:r>
          </a:p>
          <a:p>
            <a:pPr indent="36353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>
                  <a:lumMod val="50000"/>
                </a:schemeClr>
              </a:solidFill>
              <a:latin typeface="Cambria" pitchFamily="18" charset="0"/>
              <a:cs typeface="+mn-cs"/>
            </a:endParaRPr>
          </a:p>
          <a:p>
            <a:pPr indent="3635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000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+mn-cs"/>
              </a:rPr>
              <a:t>Сол бір сізді толығымен қанағаттандыратын, жүрегіңізге жақын және материалды тұрғыдан тиімді  жалғыз мамандықты  қалай табуға болады.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Cambria" pitchFamily="18" charset="0"/>
              <a:cs typeface="+mn-cs"/>
            </a:endParaRPr>
          </a:p>
        </p:txBody>
      </p:sp>
      <p:pic>
        <p:nvPicPr>
          <p:cNvPr id="19459" name="Рисунок 25" descr="https://go1.imgsmail.ru/imgpreview?key=5c4698ce37265ad1&amp;mb=imgdb_preview_77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8038" y="692150"/>
            <a:ext cx="2808287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88125" y="6492875"/>
            <a:ext cx="2411413" cy="365125"/>
          </a:xfrm>
        </p:spPr>
        <p:txBody>
          <a:bodyPr/>
          <a:lstStyle/>
          <a:p>
            <a:pPr>
              <a:defRPr/>
            </a:pPr>
            <a:fld id="{FE850247-9681-4AF2-8828-19AE3CFEB12A}" type="slidenum">
              <a:rPr lang="ru-RU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971550" y="962025"/>
            <a:ext cx="7777163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2017–2030 </a:t>
            </a:r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жылдар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көкжиегіндегі  ескірген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интеллектуалды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мамандықтар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+mn-cs"/>
            </a:endParaRPr>
          </a:p>
        </p:txBody>
      </p:sp>
      <p:graphicFrame>
        <p:nvGraphicFramePr>
          <p:cNvPr id="20494" name="Group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3656604"/>
              </p:ext>
            </p:extLst>
          </p:nvPr>
        </p:nvGraphicFramePr>
        <p:xfrm>
          <a:off x="1042988" y="2060575"/>
          <a:ext cx="7777162" cy="3474720"/>
        </p:xfrm>
        <a:graphic>
          <a:graphicData uri="http://schemas.openxmlformats.org/drawingml/2006/table">
            <a:tbl>
              <a:tblPr/>
              <a:tblGrid>
                <a:gridCol w="3887787"/>
                <a:gridCol w="3889375"/>
              </a:tblGrid>
              <a:tr h="1397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2020 </a:t>
                      </a: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жылға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 </a:t>
                      </a: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дейін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Сметашы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 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Стенографшы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/ </a:t>
                      </a: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Шифрді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 </a:t>
                      </a: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айырып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 </a:t>
                      </a: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оқушы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Копирайтер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Турагент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Дәріс оқушы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Кітапханашы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Құжат жүрг</a:t>
                      </a:r>
                      <a:r>
                        <a:rPr kumimoji="0" lang="kk-K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і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зуші/ мұрағатшы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сынақшы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Билет тексеруші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Көлік орналастырушы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Сall-орталық операторы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Лифтер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Пошташы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413" cy="365125"/>
          </a:xfrm>
        </p:spPr>
        <p:txBody>
          <a:bodyPr/>
          <a:lstStyle/>
          <a:p>
            <a:pPr>
              <a:defRPr/>
            </a:pPr>
            <a:fld id="{72712223-0654-4D83-9A91-BBA08985FFD0}" type="slidenum">
              <a:rPr lang="ru-RU"/>
              <a:pPr>
                <a:defRPr/>
              </a:pPr>
              <a:t>7</a:t>
            </a:fld>
            <a:endParaRPr lang="ru-RU" dirty="0"/>
          </a:p>
        </p:txBody>
      </p:sp>
      <p:graphicFrame>
        <p:nvGraphicFramePr>
          <p:cNvPr id="28" name="Таблица 27"/>
          <p:cNvGraphicFramePr>
            <a:graphicFrameLocks noGrp="1"/>
          </p:cNvGraphicFramePr>
          <p:nvPr/>
        </p:nvGraphicFramePr>
        <p:xfrm>
          <a:off x="1042988" y="836613"/>
          <a:ext cx="7776864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/>
                <a:gridCol w="3888432"/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2020 </a:t>
                      </a:r>
                      <a:r>
                        <a:rPr lang="ru-RU" sz="2400" kern="12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жылдан</a:t>
                      </a:r>
                      <a:r>
                        <a:rPr lang="ru-RU" sz="2400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kern="1200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кейін</a:t>
                      </a:r>
                      <a:endParaRPr lang="ru-RU" sz="2400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kern="12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Заң кеңесшісі</a:t>
                      </a:r>
                      <a:r>
                        <a:rPr lang="ru-RU" sz="2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ru-RU" sz="2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Нотариус </a:t>
                      </a:r>
                    </a:p>
                    <a:p>
                      <a:r>
                        <a:rPr lang="ru-RU" sz="2400" kern="12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Дәріші</a:t>
                      </a:r>
                      <a:r>
                        <a:rPr lang="ru-RU" sz="2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kk-KZ" sz="2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Талдаушы</a:t>
                      </a:r>
                      <a:endParaRPr lang="ru-RU" sz="2400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  <a:p>
                      <a:r>
                        <a:rPr lang="ru-RU" sz="2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Маклер/риэлтор </a:t>
                      </a:r>
                    </a:p>
                    <a:p>
                      <a:r>
                        <a:rPr lang="ru-RU" sz="2400" kern="12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Хатшы</a:t>
                      </a:r>
                      <a:r>
                        <a:rPr lang="ru-RU" sz="2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/ ресепционист </a:t>
                      </a:r>
                    </a:p>
                    <a:p>
                      <a:r>
                        <a:rPr lang="ru-RU" sz="2400" kern="12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Муниципальді</a:t>
                      </a:r>
                      <a:r>
                        <a:rPr lang="ru-RU" sz="2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kern="12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жұмысшы</a:t>
                      </a:r>
                      <a:endParaRPr lang="ru-RU" sz="2400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  <a:p>
                      <a:r>
                        <a:rPr lang="ru-RU" sz="2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Логист </a:t>
                      </a:r>
                    </a:p>
                    <a:p>
                      <a:r>
                        <a:rPr lang="ru-RU" sz="2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Диспетчер </a:t>
                      </a:r>
                    </a:p>
                    <a:p>
                      <a:r>
                        <a:rPr lang="ru-RU" sz="2400" kern="12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Банктік</a:t>
                      </a:r>
                      <a:r>
                        <a:rPr lang="ru-RU" sz="2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kern="12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операцияшы</a:t>
                      </a:r>
                      <a:endParaRPr lang="ru-RU" sz="2400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  <a:p>
                      <a:r>
                        <a:rPr lang="ru-RU" sz="2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Журналист </a:t>
                      </a:r>
                    </a:p>
                    <a:p>
                      <a:r>
                        <a:rPr lang="ru-RU" sz="2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Диагноз</a:t>
                      </a:r>
                      <a:r>
                        <a:rPr lang="ru-RU" sz="2400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kern="1200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қоюшы</a:t>
                      </a:r>
                      <a:endParaRPr lang="ru-RU" sz="2400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kern="12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Бұрғышы</a:t>
                      </a:r>
                      <a:endParaRPr lang="ru-RU" sz="2400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  <a:p>
                      <a:r>
                        <a:rPr lang="ru-RU" sz="2400" kern="12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Жүйелік</a:t>
                      </a:r>
                      <a:r>
                        <a:rPr lang="ru-RU" sz="2400" kern="1200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әкімші</a:t>
                      </a:r>
                      <a:endParaRPr lang="ru-RU" sz="2400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  <a:p>
                      <a:r>
                        <a:rPr lang="ru-RU" sz="2400" kern="12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Вахташы</a:t>
                      </a:r>
                      <a:r>
                        <a:rPr lang="ru-RU" sz="2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ru-RU" sz="2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Шахтер </a:t>
                      </a:r>
                    </a:p>
                    <a:p>
                      <a:r>
                        <a:rPr lang="ru-RU" sz="2400" kern="12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Тауарлық құрам машинисі</a:t>
                      </a:r>
                      <a:endParaRPr lang="ru-RU" sz="2400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  <a:p>
                      <a:r>
                        <a:rPr lang="ru-RU" sz="2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ЖПҚ инспекторы</a:t>
                      </a:r>
                    </a:p>
                    <a:p>
                      <a:r>
                        <a:rPr lang="ru-RU" sz="2400" kern="12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Кенші</a:t>
                      </a:r>
                      <a:r>
                        <a:rPr lang="ru-RU" sz="2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ru-RU" sz="2400" kern="12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Бөлшектеп өлшеуші</a:t>
                      </a:r>
                      <a:r>
                        <a:rPr lang="ru-RU" sz="2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kk-KZ" sz="2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Пісіруші</a:t>
                      </a:r>
                      <a:endParaRPr lang="ru-RU" sz="2400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  <a:p>
                      <a:r>
                        <a:rPr lang="ru-RU" sz="2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Прораб </a:t>
                      </a:r>
                    </a:p>
                    <a:p>
                      <a:r>
                        <a:rPr lang="ru-RU" sz="2400" kern="12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Тігінші</a:t>
                      </a:r>
                      <a:r>
                        <a:rPr lang="ru-RU" sz="2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/</a:t>
                      </a:r>
                      <a:r>
                        <a:rPr lang="ru-RU" sz="2400" kern="12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етікші</a:t>
                      </a:r>
                      <a:endParaRPr lang="ru-RU" sz="2400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  <a:p>
                      <a:r>
                        <a:rPr lang="ru-RU" sz="2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Такси </a:t>
                      </a:r>
                      <a:r>
                        <a:rPr lang="ru-RU" sz="2400" kern="12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жүргізушісі</a:t>
                      </a:r>
                      <a:endParaRPr lang="ru-RU" sz="2400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413" cy="365125"/>
          </a:xfrm>
        </p:spPr>
        <p:txBody>
          <a:bodyPr/>
          <a:lstStyle/>
          <a:p>
            <a:pPr>
              <a:defRPr/>
            </a:pPr>
            <a:fld id="{F98055B4-C1E5-4238-8331-516CD7131E31}" type="slidenum">
              <a:rPr lang="ru-RU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1337122" y="846137"/>
            <a:ext cx="7777162" cy="5692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Зейнеткер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мамандықтар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+mn-cs"/>
            </a:endParaRPr>
          </a:p>
          <a:p>
            <a:pPr indent="3635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Автоматтандыру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толқынындағы орташа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машықтары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бар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мамандықтар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.</a:t>
            </a:r>
          </a:p>
          <a:p>
            <a:pPr indent="36353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latin typeface="Cambria" panose="02040503050406030204" pitchFamily="18" charset="0"/>
              <a:cs typeface="+mn-cs"/>
            </a:endParaRPr>
          </a:p>
          <a:p>
            <a:pPr indent="363538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Салалардағы автоматтандыру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 бар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уақытта біліктіліктің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орта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деңгейінен басталады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.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Бұл жұмыстар  жеткілікті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түрде  үлгілік  компоненттерден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тұрады, 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бизнес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иелері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үшін  экономикалық автоматтандырылған тартымды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ету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үшін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, 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жеңіл автоматтандырылған болуына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жоғары төлемді болуы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тиіс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" name="Таблица 45"/>
          <p:cNvGraphicFramePr>
            <a:graphicFrameLocks noGrp="1"/>
          </p:cNvGraphicFramePr>
          <p:nvPr/>
        </p:nvGraphicFramePr>
        <p:xfrm>
          <a:off x="1115616" y="1785487"/>
          <a:ext cx="7344816" cy="43204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2408"/>
                <a:gridCol w="36724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0" dirty="0" err="1" smtClean="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Ішінара</a:t>
                      </a:r>
                      <a:endParaRPr lang="ru-RU" b="0" dirty="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err="1" smtClean="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Толық</a:t>
                      </a:r>
                      <a:endParaRPr lang="ru-RU" b="0" dirty="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16547">
                <a:tc>
                  <a:txBody>
                    <a:bodyPr/>
                    <a:lstStyle/>
                    <a:p>
                      <a:pPr marL="0" indent="1436688"/>
                      <a:r>
                        <a:rPr lang="ru-RU" dirty="0" err="1" smtClean="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latin typeface="Cambria" pitchFamily="18" charset="0"/>
                        </a:rPr>
                        <a:t>Роботтар</a:t>
                      </a:r>
                      <a:endParaRPr lang="ru-RU" dirty="0" smtClean="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latin typeface="Cambria" pitchFamily="18" charset="0"/>
                      </a:endParaRPr>
                    </a:p>
                    <a:p>
                      <a:endParaRPr lang="ru-RU" dirty="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latin typeface="Cambri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436688" indent="0"/>
                      <a:r>
                        <a:rPr lang="ru-RU" dirty="0" err="1" smtClean="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latin typeface="Cambria" pitchFamily="18" charset="0"/>
                        </a:rPr>
                        <a:t>Аутсор</a:t>
                      </a:r>
                      <a:r>
                        <a:rPr lang="en-US" dirty="0" smtClean="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latin typeface="Cambria" pitchFamily="18" charset="0"/>
                        </a:rPr>
                        <a:t>c</a:t>
                      </a:r>
                      <a:r>
                        <a:rPr lang="ru-RU" dirty="0" err="1" smtClean="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latin typeface="Cambria" pitchFamily="18" charset="0"/>
                        </a:rPr>
                        <a:t>инг</a:t>
                      </a:r>
                      <a:endParaRPr lang="ru-RU" dirty="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latin typeface="Cambri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16547">
                <a:tc>
                  <a:txBody>
                    <a:bodyPr/>
                    <a:lstStyle/>
                    <a:p>
                      <a:pPr marL="1436688" indent="0"/>
                      <a:r>
                        <a:rPr lang="ru-RU" dirty="0" err="1" smtClean="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latin typeface="Cambria" pitchFamily="18" charset="0"/>
                        </a:rPr>
                        <a:t>Жасанды</a:t>
                      </a:r>
                      <a:r>
                        <a:rPr lang="ru-RU" dirty="0" smtClean="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latin typeface="Cambria" pitchFamily="18" charset="0"/>
                        </a:rPr>
                        <a:t> интеллект </a:t>
                      </a:r>
                      <a:r>
                        <a:rPr lang="ru-RU" dirty="0" err="1" smtClean="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latin typeface="Cambria" pitchFamily="18" charset="0"/>
                        </a:rPr>
                        <a:t>бағдарламасы</a:t>
                      </a:r>
                      <a:endParaRPr lang="ru-RU" dirty="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latin typeface="Cambri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436688" indent="0"/>
                      <a:r>
                        <a:rPr lang="ru-RU" dirty="0" smtClean="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latin typeface="Cambria" pitchFamily="18" charset="0"/>
                        </a:rPr>
                        <a:t>Бактерия</a:t>
                      </a:r>
                      <a:endParaRPr lang="ru-RU" dirty="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latin typeface="Cambri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16547">
                <a:tc>
                  <a:txBody>
                    <a:bodyPr/>
                    <a:lstStyle/>
                    <a:p>
                      <a:pPr marL="1436688" indent="0"/>
                      <a:r>
                        <a:rPr lang="ru-RU" dirty="0" err="1" smtClean="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latin typeface="Cambria" pitchFamily="18" charset="0"/>
                        </a:rPr>
                        <a:t>Гастарбайтерлер</a:t>
                      </a:r>
                      <a:endParaRPr lang="ru-RU" dirty="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latin typeface="Cambri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436688" indent="0"/>
                      <a:r>
                        <a:rPr lang="ru-RU" dirty="0" smtClean="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latin typeface="Cambria" pitchFamily="18" charset="0"/>
                        </a:rPr>
                        <a:t>3</a:t>
                      </a:r>
                      <a:r>
                        <a:rPr lang="en-US" dirty="0" smtClean="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latin typeface="Cambria" pitchFamily="18" charset="0"/>
                        </a:rPr>
                        <a:t>d</a:t>
                      </a:r>
                      <a:r>
                        <a:rPr lang="ru-RU" baseline="0" dirty="0" smtClean="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latin typeface="Cambria" pitchFamily="18" charset="0"/>
                        </a:rPr>
                        <a:t> </a:t>
                      </a:r>
                      <a:r>
                        <a:rPr lang="ru-RU" baseline="0" dirty="0" err="1" smtClean="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latin typeface="Cambria" pitchFamily="18" charset="0"/>
                        </a:rPr>
                        <a:t>принтерлер</a:t>
                      </a:r>
                      <a:endParaRPr lang="ru-RU" dirty="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latin typeface="Cambri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413" cy="365125"/>
          </a:xfrm>
        </p:spPr>
        <p:txBody>
          <a:bodyPr/>
          <a:lstStyle/>
          <a:p>
            <a:pPr>
              <a:defRPr/>
            </a:pPr>
            <a:fld id="{37F21C6C-C7E5-45DB-8450-7AB191A26DD2}" type="slidenum">
              <a:rPr lang="ru-RU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2690813" y="1011238"/>
            <a:ext cx="4011612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+mn-cs"/>
              </a:rPr>
              <a:t>Жұмысқа нені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+mn-cs"/>
              </a:rPr>
              <a:t> </a:t>
            </a:r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+mn-cs"/>
              </a:rPr>
              <a:t>алады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+mn-cs"/>
              </a:rPr>
              <a:t>?</a:t>
            </a:r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2">
            <a:lum bright="-20000" contrast="40000"/>
          </a:blip>
          <a:srcRect/>
          <a:stretch>
            <a:fillRect/>
          </a:stretch>
        </p:blipFill>
        <p:spPr bwMode="auto">
          <a:xfrm>
            <a:off x="1331913" y="2420938"/>
            <a:ext cx="647700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3"/>
          <p:cNvPicPr>
            <a:picLocks noChangeAspect="1" noChangeArrowheads="1"/>
          </p:cNvPicPr>
          <p:nvPr/>
        </p:nvPicPr>
        <p:blipFill>
          <a:blip r:embed="rId3">
            <a:lum bright="-20000" contrast="40000"/>
          </a:blip>
          <a:srcRect/>
          <a:stretch>
            <a:fillRect/>
          </a:stretch>
        </p:blipFill>
        <p:spPr bwMode="auto">
          <a:xfrm>
            <a:off x="1331913" y="3789363"/>
            <a:ext cx="6461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4"/>
          <p:cNvPicPr>
            <a:picLocks noChangeAspect="1" noChangeArrowheads="1"/>
          </p:cNvPicPr>
          <p:nvPr/>
        </p:nvPicPr>
        <p:blipFill>
          <a:blip r:embed="rId4">
            <a:lum bright="10000" contrast="-20000"/>
          </a:blip>
          <a:srcRect/>
          <a:stretch>
            <a:fillRect/>
          </a:stretch>
        </p:blipFill>
        <p:spPr bwMode="auto">
          <a:xfrm>
            <a:off x="4787900" y="2349500"/>
            <a:ext cx="5810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5"/>
          <p:cNvPicPr>
            <a:picLocks noChangeAspect="1" noChangeArrowheads="1"/>
          </p:cNvPicPr>
          <p:nvPr/>
        </p:nvPicPr>
        <p:blipFill>
          <a:blip r:embed="rId5">
            <a:lum bright="20000" contrast="-20000"/>
          </a:blip>
          <a:srcRect/>
          <a:stretch>
            <a:fillRect/>
          </a:stretch>
        </p:blipFill>
        <p:spPr bwMode="auto">
          <a:xfrm>
            <a:off x="4787900" y="3644900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31913" y="4941888"/>
            <a:ext cx="63817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87900" y="5013325"/>
            <a:ext cx="6477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7652</TotalTime>
  <Words>1828</Words>
  <Application>Microsoft Office PowerPoint</Application>
  <PresentationFormat>Экран (4:3)</PresentationFormat>
  <Paragraphs>443</Paragraphs>
  <Slides>43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50" baseType="lpstr">
      <vt:lpstr>Arial</vt:lpstr>
      <vt:lpstr>Calibri</vt:lpstr>
      <vt:lpstr>Cambria</vt:lpstr>
      <vt:lpstr>Times New Roman</vt:lpstr>
      <vt:lpstr>Verdana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Жанна</dc:creator>
  <cp:lastModifiedBy>Пользователь Windows</cp:lastModifiedBy>
  <cp:revision>275</cp:revision>
  <dcterms:created xsi:type="dcterms:W3CDTF">2017-09-16T09:01:30Z</dcterms:created>
  <dcterms:modified xsi:type="dcterms:W3CDTF">2017-11-22T21:05:51Z</dcterms:modified>
</cp:coreProperties>
</file>