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7" r:id="rId2"/>
    <p:sldId id="258" r:id="rId3"/>
    <p:sldId id="259" r:id="rId4"/>
    <p:sldId id="261" r:id="rId5"/>
    <p:sldId id="260" r:id="rId6"/>
    <p:sldId id="266" r:id="rId7"/>
    <p:sldId id="267" r:id="rId8"/>
    <p:sldId id="277" r:id="rId9"/>
    <p:sldId id="278" r:id="rId10"/>
    <p:sldId id="275" r:id="rId11"/>
    <p:sldId id="276" r:id="rId12"/>
    <p:sldId id="310" r:id="rId13"/>
    <p:sldId id="311" r:id="rId14"/>
    <p:sldId id="312" r:id="rId15"/>
    <p:sldId id="313" r:id="rId16"/>
    <p:sldId id="314" r:id="rId17"/>
    <p:sldId id="270" r:id="rId18"/>
    <p:sldId id="271" r:id="rId19"/>
    <p:sldId id="290" r:id="rId20"/>
    <p:sldId id="272" r:id="rId21"/>
    <p:sldId id="264" r:id="rId22"/>
    <p:sldId id="287" r:id="rId23"/>
    <p:sldId id="293" r:id="rId24"/>
    <p:sldId id="294" r:id="rId25"/>
    <p:sldId id="295" r:id="rId26"/>
    <p:sldId id="279" r:id="rId27"/>
    <p:sldId id="286" r:id="rId28"/>
    <p:sldId id="282" r:id="rId29"/>
    <p:sldId id="283" r:id="rId30"/>
    <p:sldId id="284" r:id="rId31"/>
    <p:sldId id="263" r:id="rId32"/>
    <p:sldId id="288" r:id="rId33"/>
    <p:sldId id="289" r:id="rId34"/>
    <p:sldId id="316" r:id="rId35"/>
    <p:sldId id="317" r:id="rId36"/>
    <p:sldId id="318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8" r:id="rId48"/>
    <p:sldId id="309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BCF2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24" autoAdjust="0"/>
    <p:restoredTop sz="92075" autoAdjust="0"/>
  </p:normalViewPr>
  <p:slideViewPr>
    <p:cSldViewPr>
      <p:cViewPr varScale="1">
        <p:scale>
          <a:sx n="74" d="100"/>
          <a:sy n="74" d="100"/>
        </p:scale>
        <p:origin x="5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DF3AB-45CC-49C9-A9A9-9951F7D8A3D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2200F-55CD-4752-A592-F612A08AD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6401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7A68D-10A9-469D-BA24-5E3BEBC31559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B7ED2-D221-43F9-8DF3-231D46922B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4627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A44-2030-41D1-A70C-2D86549A096E}" type="datetime1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63D8-4C7B-4E5D-8CE7-8F7193EDF82B}" type="datetime1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775F-9654-4FAE-B6A1-EFE71F48B865}" type="datetime1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EDF0-EF49-454B-8BA8-140A10260D2E}" type="datetime1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7679-5313-4568-8EC0-A9B45AAEB718}" type="datetime1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A999-308B-4676-9233-635747037D91}" type="datetime1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6F11-4D3A-461A-A5EB-2054FACDAAA7}" type="datetime1">
              <a:rPr lang="ru-RU" smtClean="0"/>
              <a:pPr/>
              <a:t>09.10.2017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548B-EEA3-4E75-A379-7B1CC40F387D}" type="datetime1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07BC-FE28-49B3-9A0E-E590076CFCC2}" type="datetime1">
              <a:rPr lang="ru-RU" smtClean="0"/>
              <a:pPr/>
              <a:t>09.10.2017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24D2-2ACD-45B1-9BC5-5D446984AFA9}" type="datetime1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E4F3-19A0-4D35-8AF7-0AB3BAED0795}" type="datetime1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230AC-E245-43CB-A1A4-2C703C5A2178}" type="datetime1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14CE5-7190-45D9-99C9-CB99594A4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ya-student.kz/high_schools_and_colleges/basic_information/" TargetMode="External"/><Relationship Id="rId2" Type="http://schemas.openxmlformats.org/officeDocument/2006/relationships/hyperlink" Target="http://bsk.kz/index.php?category=144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aknig2000.wixsite.com/" TargetMode="External"/><Relationship Id="rId3" Type="http://schemas.openxmlformats.org/officeDocument/2006/relationships/hyperlink" Target="http://www.politech-college.com/" TargetMode="External"/><Relationship Id="rId7" Type="http://schemas.openxmlformats.org/officeDocument/2006/relationships/hyperlink" Target="http://www.gkkpmek.kz/" TargetMode="External"/><Relationship Id="rId12" Type="http://schemas.openxmlformats.org/officeDocument/2006/relationships/hyperlink" Target="http://aktk-nt.kz/" TargetMode="External"/><Relationship Id="rId2" Type="http://schemas.openxmlformats.org/officeDocument/2006/relationships/hyperlink" Target="http://politex.ucoz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ptk.edu.kz/" TargetMode="External"/><Relationship Id="rId11" Type="http://schemas.openxmlformats.org/officeDocument/2006/relationships/hyperlink" Target="http://asmk.kz/" TargetMode="External"/><Relationship Id="rId5" Type="http://schemas.openxmlformats.org/officeDocument/2006/relationships/hyperlink" Target="http://akcolkainar.kz/" TargetMode="External"/><Relationship Id="rId10" Type="http://schemas.openxmlformats.org/officeDocument/2006/relationships/hyperlink" Target="http://atk-edu.kz/" TargetMode="External"/><Relationship Id="rId4" Type="http://schemas.openxmlformats.org/officeDocument/2006/relationships/hyperlink" Target="http://kazatk-atk.kz/" TargetMode="External"/><Relationship Id="rId9" Type="http://schemas.openxmlformats.org/officeDocument/2006/relationships/hyperlink" Target="https://apk-edu.kz/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ketc.kz/" TargetMode="External"/><Relationship Id="rId3" Type="http://schemas.openxmlformats.org/officeDocument/2006/relationships/hyperlink" Target="http://www.kitib.kz/" TargetMode="External"/><Relationship Id="rId7" Type="http://schemas.openxmlformats.org/officeDocument/2006/relationships/hyperlink" Target="http://ptk.astana-bilim.kz/" TargetMode="External"/><Relationship Id="rId2" Type="http://schemas.openxmlformats.org/officeDocument/2006/relationships/hyperlink" Target="http://college.ineu.edu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kit.kz/" TargetMode="External"/><Relationship Id="rId5" Type="http://schemas.openxmlformats.org/officeDocument/2006/relationships/hyperlink" Target="http://college7-pav2.kz/" TargetMode="External"/><Relationship Id="rId4" Type="http://schemas.openxmlformats.org/officeDocument/2006/relationships/hyperlink" Target="http://pktik.kz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55576" y="5004081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Выбор профессии – выбор будущего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4" name="Рисунок 13" descr="http://predestination.ru/wp-content/uploads/2015/12/bigstock-Group-of-industrial-workers-I-36495217-680x3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419" y="1484784"/>
            <a:ext cx="5940425" cy="331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971600" y="836712"/>
            <a:ext cx="756084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Топ — 10 востребованных профессий В Казахстане</a:t>
            </a:r>
          </a:p>
          <a:p>
            <a:pPr fontAlgn="base"/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Инженеры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IT – Специалисты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Врачи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Учителя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Специалисты в сфере маркетинга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Менеджеры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Специалисты в сфере гостиничного дела и туризма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Бухгалтера – кассиры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Специалисты по логистике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Специалисты в сфере биотехнологий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331640" y="1052736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Попробуем определить, какая профессия вам больше подходит?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8" name="Рисунок 27" descr="http://apteka.ru/upload/iblock/4de/4defe96aeedbf63b54a560d58788c84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760640" cy="3672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908720"/>
            <a:ext cx="763284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Ошибки при выборе профессии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Отношение к выбору профессии как к неизменному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Будьте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готовы к тому, что придется регулярно повышать квалификацию, осваивать смежные специальности.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Бытующие мнения о престижности профессии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отношении профессии предрассудки проявляются в том, что некоторые важные для общества профессии, занятия считаются недостойными, неприличными (например: мусорщик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).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908720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Выбор профессии под влиянием товарищей (за компанию, чтобы не отстать)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Профессию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мы выбираем по-своему "вкусу" и "размеру" так же, как одежду и обувь.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0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Перенос отношения к человеку, представителю той или иной профессии, на саму профессию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выборе профессии надо учитывать, прежде всего, особенности данного вида деятельности, а не выбирать профессию только потому, что тебе нравится или не нравится человек, который занимается данным видом деятельности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908720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4013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Увлечение только внешней или какой-нибудь частной стороной профессии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54013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легкостью, с которой актер создает на сцене образ, стоит напряженный, будничный труд. </a:t>
            </a:r>
          </a:p>
          <a:p>
            <a:pPr indent="354013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0" indent="354013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Отождествление школьного учебного предмета с профессией или плохое различение этих понятий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54013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Есть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такой предмет, как иностранный язык, а профессий, где требуется способность к языку много - переводчик, экскурсовод, телефонист международной связи и др. Поэтому при выборе профессии надо учитывать, какие реальные занятия и профессии за этим предметом стоят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908720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Устарелые представления о характере труда в сфере материального производства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все профессии, и, прежде всего в рабочие, внедряется сложная и интересная техника, повышается культура труда.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0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Неумение/нежелание разбираться в своих личностных качествах (склонностях, способностях)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Разобраться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 себе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вам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помогут профконсультанты, родители, учителя, товарищи.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Полезными также могут оказаться психологические тесты, а также статьи и публикации на тему популярной психологии. </a:t>
            </a:r>
          </a:p>
        </p:txBody>
      </p:sp>
    </p:spTree>
    <p:extLst>
      <p:ext uri="{BB962C8B-B14F-4D97-AF65-F5344CB8AC3E}">
        <p14:creationId xmlns:p14="http://schemas.microsoft.com/office/powerpoint/2010/main" val="15082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908720"/>
            <a:ext cx="7632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Незнание/недооценка своих физических особенностей, недостатков, существенных при выборе профессии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Существуют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профессии, которые могут быть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вам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противопоказаны, т.к. они могут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ухудшить ваше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состояние здоровья.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0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Незнание основных действий, операций и их порядка при решении, обдумывании задачи при выборе профессии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Когда вы решаете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задачу по математике, то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выполняете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определенные действия в определенной последовательности. Было бы разумно поступить также и при выборе профессии.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1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043608" y="908720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Для того, чтобы правильно выбрать себе профессию, вам надо сориентироваться в ТРЁХ ВЕЩАХ.</a:t>
            </a:r>
          </a:p>
        </p:txBody>
      </p:sp>
      <p:pic>
        <p:nvPicPr>
          <p:cNvPr id="11266" name="Picture 2" descr="http://modern-women.ru/wp-content/uploads/2013/02/zolotaya-rubka-ispolnit-wela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2857500" cy="36195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779912" y="2420888"/>
            <a:ext cx="489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1. Определить, каковы ваши ПРОФЕССИОНАЛЬНЫЕ ИНТЕРЕСЫ И СКЛОННОСТИ, то есть ваши желания, побуждения, потребности в определённых видах деятельности, стремления не только к результату, но и к самому процессу того, что человек делает.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От склонностей зависит привлекательность работы, интерес к ней.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15616" y="5661248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</a:rPr>
              <a:t>Склонности условно обозначают выражением «Я ХОЧУ».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043608" y="90872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2. Оценить ваши способности, то есть такие индивидуальные качества человека, от которых зависит возможность успешного осуществления деятельности. </a:t>
            </a:r>
          </a:p>
          <a:p>
            <a:endParaRPr lang="ru-RU" sz="36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Способности условно выражают словами «Я МОГУ».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115616" y="140462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3. Узнать, какие профессии пользуются спросом у работодателей на рынке труда, по каким профессиям можно найти себе работу. </a:t>
            </a:r>
          </a:p>
          <a:p>
            <a:endParaRPr lang="ru-RU" sz="36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Иначе говоря, определить, каково сегодня «НАДО».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331640" y="980728"/>
            <a:ext cx="74168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Формат    тренинга</a:t>
            </a:r>
          </a:p>
          <a:p>
            <a:pPr algn="ctr">
              <a:spcBef>
                <a:spcPct val="50000"/>
              </a:spcBef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Длительность: 3 часа</a:t>
            </a:r>
          </a:p>
          <a:p>
            <a:pPr>
              <a:spcBef>
                <a:spcPct val="50000"/>
              </a:spcBef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        Регламент</a:t>
            </a: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10.00  - 13.00 тренинг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11.30 - 11.45 перерыв</a:t>
            </a:r>
          </a:p>
          <a:p>
            <a:pPr algn="ctr">
              <a:spcBef>
                <a:spcPct val="50000"/>
              </a:spcBef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780928"/>
            <a:ext cx="3024336" cy="271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43608" y="1124744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Ваша задача заключается в том, чтобы найти профессию, которая: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55600"/>
            <a:endParaRPr lang="ru-RU" sz="36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55600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Является интересной и привлекательной для вас</a:t>
            </a:r>
          </a:p>
          <a:p>
            <a:pPr indent="355600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Соответствует вашим способностям</a:t>
            </a:r>
          </a:p>
          <a:p>
            <a:pPr indent="355600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Пользуется спросом на рынке труда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99592" y="4428573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МОГУ + ХОЧУ + НАДО = Правильный выбор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труда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19442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3275856" y="908720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«Если человек не знает, к какой пристани он держит путь, для него ни один ветер не будет попутным» (Сенека).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99592" y="908720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Задание: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Определите, к какому типу вы больше подходите: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 fontAlgn="base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Человек-человек</a:t>
            </a:r>
          </a:p>
          <a:p>
            <a:pPr indent="363538" fontAlgn="base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Человек –природа</a:t>
            </a:r>
          </a:p>
          <a:p>
            <a:pPr indent="363538" fontAlgn="base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Человек-техника</a:t>
            </a:r>
          </a:p>
          <a:p>
            <a:pPr indent="363538" fontAlgn="base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Человек - знак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348880"/>
            <a:ext cx="272343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99592" y="1083080"/>
            <a:ext cx="806489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Тест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  <a:p>
            <a:pPr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Инструкция к тесту:</a:t>
            </a:r>
          </a:p>
          <a:p>
            <a:pPr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  <a:p>
            <a:pPr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Отметьте «галочками» утверждения, с которыми вы согласны.</a:t>
            </a:r>
          </a:p>
          <a:p>
            <a:pPr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Впишите количество галочек в каждой колонке напротив фразы «ИТОГО»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1266" name="AutoShape 2" descr="https://www.domashniy.ru/upload/iblock/66c/66cfaa867ffacc3636f51129bd3efb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365730"/>
              </p:ext>
            </p:extLst>
          </p:nvPr>
        </p:nvGraphicFramePr>
        <p:xfrm>
          <a:off x="758800" y="1083080"/>
          <a:ext cx="8229600" cy="5123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9617"/>
                <a:gridCol w="200643"/>
                <a:gridCol w="1324353"/>
                <a:gridCol w="229153"/>
                <a:gridCol w="1524996"/>
                <a:gridCol w="228615"/>
                <a:gridCol w="1372228"/>
                <a:gridCol w="229153"/>
                <a:gridCol w="1374379"/>
                <a:gridCol w="226463"/>
              </a:tblGrid>
              <a:tr h="1600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I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II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III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IV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V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2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Охотно и постоянно слежу и ухаживаю за растениями и животными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Охотно и подолгу могут что-нибудь мастерить, чинить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Охотно и подолгу могут что-нибудь подсчитывать, решать задачи, чертить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Люблю ходить в музеи, театры, на художественные выставки 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Легко знакомлюсь с новыми людьми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94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Охотно помогаю старшим по уходу за животными и растениями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То, что делаю своими руками, обычно вызывает интерес у моих товарищей, взрослых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Обычно я делаю мало ошибок в письменных работах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У меня есть способности к определенной области искусства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Люблю проводить время с младшими, когда их нужно чем-нибудь занять, увлечь делом, помочь им в чём-то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5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Я охотно читаю о растительном и животном мире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Охотно читаю об устройствах механизмов, машин, приборов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Охотно разгадываю кроссворды, головоломки, ребусы, трудные задачи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Активно участвую в художественной самодеятельности 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Легко улаживаю разногласия между сверстниками или младшими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2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У меня есть способности к работе с растениями или животными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У меня есть способности к работе с техникой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Обычно мне удается подробно и ясно для других излагать мысли в письменной форме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Результаты моего художественного творчества одобряют даже незнакомые люди 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Я  почти никогда не ссорюсь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94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С большим интересом читаю об охране природной среды, леса, животных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Вещи, сделанные моими руками одобряют и незнакомые люди 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Без особого труда усваивают ранее незнакомые или иностранные слова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Подолгу, не уставая, могу заниматься любимой художественной работой (музыкой, рисованием и т. п.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Мне часто случается помогать незнакомым людям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2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Охотно наблюдают за животными или рассматривает растения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Люблю разбираться в устройстве механизмов, машин, приборов 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Без особых усилий и охотно разбираюсь в схемах, графиках, чертежах, таблицах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Пробую свои силы в живописи, музыке, поэзии 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Мне обычно удается убедить сверстников в том, что нужно делать так, а не иначе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ИТОГО: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ИТОГО: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ИТОГО: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ИТОГО: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ИТОГО: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14" marR="37114" marT="8068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6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27584" y="910463"/>
            <a:ext cx="806489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Таким образом ответьте на 30 утверждений и посчитайте суммы «галочек», в каждой из колонок. Наибольшие положительные суммы будут в столбцах, соответствующих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подходящим для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ва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c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типам профессий</a:t>
            </a:r>
          </a:p>
          <a:p>
            <a:pPr indent="449263"/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5401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I – Человек – природа,</a:t>
            </a:r>
          </a:p>
          <a:p>
            <a:pPr indent="35401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II – Человек – техника,</a:t>
            </a:r>
          </a:p>
          <a:p>
            <a:pPr indent="35401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III – Человек – знаковая система,</a:t>
            </a:r>
          </a:p>
          <a:p>
            <a:pPr indent="35401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IV – Человек – художественный образ,</a:t>
            </a:r>
          </a:p>
          <a:p>
            <a:pPr indent="35401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V – Человек –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человек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indent="449263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971600" y="69269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Психологи предлагают следующую классификацию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87624" y="1700808"/>
            <a:ext cx="3168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Человек-человек</a:t>
            </a:r>
          </a:p>
          <a:p>
            <a:pPr lvl="0"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Профессии, связанные с другими людьми.  </a:t>
            </a:r>
          </a:p>
          <a:p>
            <a:pPr lvl="0"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Это медицина, закон и правопорядок, обучение и воспитание, сфера обслуживания.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64088" y="4725144"/>
            <a:ext cx="2812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Человек - природа профессии, связанные с природой</a:t>
            </a:r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1048891" cy="16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00809"/>
            <a:ext cx="160120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700808"/>
            <a:ext cx="110698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" descr="M37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5157192"/>
            <a:ext cx="1475308" cy="147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 descr="http://d.120-bal.ru/pars_docs/refs/25/24079/24079_html_m2a73dd1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861048"/>
            <a:ext cx="1509539" cy="1646292"/>
          </a:xfrm>
          <a:prstGeom prst="rect">
            <a:avLst/>
          </a:prstGeom>
          <a:noFill/>
        </p:spPr>
      </p:pic>
      <p:pic>
        <p:nvPicPr>
          <p:cNvPr id="45" name="Picture 4" descr="M38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501008"/>
            <a:ext cx="180019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971600" y="69269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Психологи предлагают следующую классификацию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1600" y="1916832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Человек-техника технические профессии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940152" y="4653136"/>
            <a:ext cx="2987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Человек – знак Профессии, связанные со знаками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916832"/>
            <a:ext cx="1344735" cy="171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1440160" cy="134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3" y="1934200"/>
            <a:ext cx="2088232" cy="174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789040"/>
            <a:ext cx="46675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971600" y="83671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 smtClean="0">
                <a:solidFill>
                  <a:srgbClr val="000066"/>
                </a:solidFill>
                <a:latin typeface="Cambria" panose="02040503050406030204" pitchFamily="18" charset="0"/>
              </a:rPr>
              <a:t>Человек - художественный образ </a:t>
            </a:r>
          </a:p>
          <a:p>
            <a:pPr fontAlgn="base"/>
            <a:r>
              <a:rPr lang="ru-RU" dirty="0" smtClean="0">
                <a:solidFill>
                  <a:srgbClr val="000066"/>
                </a:solidFill>
                <a:latin typeface="Cambria" panose="02040503050406030204" pitchFamily="18" charset="0"/>
              </a:rPr>
              <a:t>Художественные профессии</a:t>
            </a:r>
          </a:p>
          <a:p>
            <a:r>
              <a:rPr lang="ru-RU" dirty="0" smtClean="0">
                <a:solidFill>
                  <a:srgbClr val="000066"/>
                </a:solidFill>
                <a:latin typeface="Cambria" panose="02040503050406030204" pitchFamily="18" charset="0"/>
              </a:rPr>
              <a:t>Скульптура, живопись, архитектура, поэзия или музыка. Самое главное в этой работе – это наличие художественного вкуса.</a:t>
            </a:r>
          </a:p>
        </p:txBody>
      </p:sp>
      <p:pic>
        <p:nvPicPr>
          <p:cNvPr id="24" name="Picture 4" descr="M37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132856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M37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221088"/>
            <a:ext cx="230346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M37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132856"/>
            <a:ext cx="2211387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" descr="M38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149080"/>
            <a:ext cx="22113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 descr="M38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06084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115616" y="1802140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Задание: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Определите, какие учебные предметы вам нравятся больше всего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556792"/>
            <a:ext cx="272343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475656" y="980728"/>
            <a:ext cx="648072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УПРАЖНЕНИЕ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«Знакомство»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indent="363538"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Представьтесь</a:t>
            </a:r>
          </a:p>
          <a:p>
            <a:pPr indent="363538"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Назовите любимые учебные дисциплины</a:t>
            </a:r>
            <a:r>
              <a:rPr lang="en-US" alt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.</a:t>
            </a:r>
          </a:p>
          <a:p>
            <a:pPr indent="363538"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Ответьте на вопрос выбрал ли я для себя будущую профессию? (Если выбрали можно озвучить ваш выбор)</a:t>
            </a:r>
          </a:p>
          <a:p>
            <a:pPr indent="363538"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Что хотите получить от тренинга?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 descr="http://img-fotki.yandex.ru/get/5808/xmuryj7.11/0_5ef7e_be9e35c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293096"/>
            <a:ext cx="2651448" cy="1988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651565"/>
              </p:ext>
            </p:extLst>
          </p:nvPr>
        </p:nvGraphicFramePr>
        <p:xfrm>
          <a:off x="1115616" y="1700808"/>
          <a:ext cx="7704856" cy="4822952"/>
        </p:xfrm>
        <a:graphic>
          <a:graphicData uri="http://schemas.openxmlformats.org/drawingml/2006/table">
            <a:tbl>
              <a:tblPr/>
              <a:tblGrid>
                <a:gridCol w="3510697"/>
                <a:gridCol w="341329"/>
                <a:gridCol w="3538067"/>
                <a:gridCol w="314763"/>
              </a:tblGrid>
              <a:tr h="5140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Учебный предмет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Учебный предмет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Алгебра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Родной язык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Геометрия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Иностранный язык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Информатика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Литература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Астрономия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Граждановедение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Краеведение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Правоведение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Основы религиозных культур и светской этики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Философия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Естествознание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Основы экономики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Физкультура</a:t>
                      </a:r>
                      <a:endParaRPr lang="ru-RU" sz="1400" b="1" u="none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Основы безопасности жизнедеятельности (ОБЖ)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Музыка (пение)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Экология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Изобразительное искусство (рисование) 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Черчение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Технология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Начальная военная подготовка (НВП)</a:t>
                      </a:r>
                      <a:endParaRPr lang="ru-RU" sz="14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F243E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971600" y="54868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Задание: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Отметьте галочками учебные предметы, которые вам нравятся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31</a:t>
            </a:fld>
            <a:endParaRPr lang="ru-RU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167295"/>
              </p:ext>
            </p:extLst>
          </p:nvPr>
        </p:nvGraphicFramePr>
        <p:xfrm>
          <a:off x="971600" y="1628800"/>
          <a:ext cx="7632850" cy="4437112"/>
        </p:xfrm>
        <a:graphic>
          <a:graphicData uri="http://schemas.openxmlformats.org/drawingml/2006/table">
            <a:tbl>
              <a:tblPr/>
              <a:tblGrid>
                <a:gridCol w="3168352"/>
                <a:gridCol w="2232249"/>
                <a:gridCol w="2232249"/>
              </a:tblGrid>
              <a:tr h="360040">
                <a:tc gridSpan="3">
                  <a:txBody>
                    <a:bodyPr/>
                    <a:lstStyle/>
                    <a:p>
                      <a:pPr marL="0" marR="0" indent="291465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Время/деньги</a:t>
                      </a: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292100" algn="ctr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292100" algn="ctr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indent="291465" algn="ctr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Ресурс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ctr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Что есть?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ctr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Что добавить?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4">
                <a:tc>
                  <a:txBody>
                    <a:bodyPr/>
                    <a:lstStyle/>
                    <a:p>
                      <a:pPr indent="291465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Деньги  на обучение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4">
                <a:tc>
                  <a:txBody>
                    <a:bodyPr/>
                    <a:lstStyle/>
                    <a:p>
                      <a:pPr indent="291465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Время на обучение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4">
                <a:tc gridSpan="3">
                  <a:txBody>
                    <a:bodyPr/>
                    <a:lstStyle/>
                    <a:p>
                      <a:pPr indent="292100" algn="ctr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Внешние ресурсы: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091">
                <a:tc>
                  <a:txBody>
                    <a:bodyPr/>
                    <a:lstStyle/>
                    <a:p>
                      <a:pPr indent="291465" algn="ctr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Ресурс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ctr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Что есть?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ctr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Что добавить?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indent="291465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Информация (СМИ, ИНТЕРНЕТ, книги, люди –носители информации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4">
                <a:tc>
                  <a:txBody>
                    <a:bodyPr/>
                    <a:lstStyle/>
                    <a:p>
                      <a:pPr indent="291465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Связи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indent="291465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Люди-единомышленники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43608" y="54868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Задание: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Оцените свои ресурсы и возможности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32</a:t>
            </a:fld>
            <a:endParaRPr lang="ru-RU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834832"/>
              </p:ext>
            </p:extLst>
          </p:nvPr>
        </p:nvGraphicFramePr>
        <p:xfrm>
          <a:off x="1187624" y="1556792"/>
          <a:ext cx="7632850" cy="3771900"/>
        </p:xfrm>
        <a:graphic>
          <a:graphicData uri="http://schemas.openxmlformats.org/drawingml/2006/table">
            <a:tbl>
              <a:tblPr/>
              <a:tblGrid>
                <a:gridCol w="3384376"/>
                <a:gridCol w="2124237"/>
                <a:gridCol w="2124237"/>
              </a:tblGrid>
              <a:tr h="92364">
                <a:tc>
                  <a:txBody>
                    <a:bodyPr/>
                    <a:lstStyle/>
                    <a:p>
                      <a:pPr indent="291465" algn="ctr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Ресурс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ctr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Что есть?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ctr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Что добавить?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4">
                <a:tc gridSpan="3">
                  <a:txBody>
                    <a:bodyPr/>
                    <a:lstStyle/>
                    <a:p>
                      <a:pPr indent="292100" algn="ctr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Развитие и обучение: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364">
                <a:tc>
                  <a:txBody>
                    <a:bodyPr/>
                    <a:lstStyle/>
                    <a:p>
                      <a:pPr indent="291465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Курсы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4">
                <a:tc>
                  <a:txBody>
                    <a:bodyPr/>
                    <a:lstStyle/>
                    <a:p>
                      <a:pPr indent="291465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Тренинги 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4">
                <a:tc>
                  <a:txBody>
                    <a:bodyPr/>
                    <a:lstStyle/>
                    <a:p>
                      <a:pPr indent="291465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Семинары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4">
                <a:tc>
                  <a:txBody>
                    <a:bodyPr/>
                    <a:lstStyle/>
                    <a:p>
                      <a:pPr indent="291465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Кружки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Дополнительные занятия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indent="291465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Наличие узких и редких наклонностей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indent="291465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Дипломы, сертификаты, грамоты, призы, медали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115616" y="54868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Задание: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Оцените свои ресурсы и возможности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33</a:t>
            </a:fld>
            <a:endParaRPr lang="ru-RU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321565"/>
              </p:ext>
            </p:extLst>
          </p:nvPr>
        </p:nvGraphicFramePr>
        <p:xfrm>
          <a:off x="1043608" y="1484784"/>
          <a:ext cx="7632850" cy="5181600"/>
        </p:xfrm>
        <a:graphic>
          <a:graphicData uri="http://schemas.openxmlformats.org/drawingml/2006/table">
            <a:tbl>
              <a:tblPr/>
              <a:tblGrid>
                <a:gridCol w="4104456"/>
                <a:gridCol w="1764197"/>
                <a:gridCol w="1764197"/>
              </a:tblGrid>
              <a:tr h="92364">
                <a:tc gridSpan="3">
                  <a:txBody>
                    <a:bodyPr/>
                    <a:lstStyle/>
                    <a:p>
                      <a:pPr marL="0" marR="0" indent="291465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Внутренние ресурсы</a:t>
                      </a: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292100" algn="ctr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292100" algn="ctr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4">
                <a:tc>
                  <a:txBody>
                    <a:bodyPr/>
                    <a:lstStyle/>
                    <a:p>
                      <a:pPr indent="291465" algn="ctr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Ресурс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ctr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Что есть?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ctr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Что добавить?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4">
                <a:tc>
                  <a:txBody>
                    <a:bodyPr/>
                    <a:lstStyle/>
                    <a:p>
                      <a:pPr indent="291465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Осознание, чего хочу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4">
                <a:tc>
                  <a:txBody>
                    <a:bodyPr/>
                    <a:lstStyle/>
                    <a:p>
                      <a:pPr indent="291465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Внимание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indent="291465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Способности, умения, навыки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4">
                <a:tc>
                  <a:txBody>
                    <a:bodyPr/>
                    <a:lstStyle/>
                    <a:p>
                      <a:pPr indent="291465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Воля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4">
                <a:tc>
                  <a:txBody>
                    <a:bodyPr/>
                    <a:lstStyle/>
                    <a:p>
                      <a:pPr indent="291465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Мышление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4">
                <a:tc>
                  <a:txBody>
                    <a:bodyPr/>
                    <a:lstStyle/>
                    <a:p>
                      <a:pPr indent="291465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Воображение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4">
                <a:tc>
                  <a:txBody>
                    <a:bodyPr/>
                    <a:lstStyle/>
                    <a:p>
                      <a:pPr indent="291465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Интуиция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4">
                <a:tc>
                  <a:txBody>
                    <a:bodyPr/>
                    <a:lstStyle/>
                    <a:p>
                      <a:pPr indent="291465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Память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indent="291465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Стремление, намерение, выбор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4">
                <a:tc>
                  <a:txBody>
                    <a:bodyPr/>
                    <a:lstStyle/>
                    <a:p>
                      <a:pPr indent="291465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Здоровье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4">
                <a:tc>
                  <a:txBody>
                    <a:bodyPr/>
                    <a:lstStyle/>
                    <a:p>
                      <a:pPr indent="291465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Сила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4">
                <a:tc>
                  <a:txBody>
                    <a:bodyPr/>
                    <a:lstStyle/>
                    <a:p>
                      <a:pPr indent="291465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Физические параметры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indent="291465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</a:rPr>
                        <a:t>Качества личности (общительность, терпение, упорство и т д.)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2100" algn="l" font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0228" marR="30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43608" y="54868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Задание: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Оцените свои ресурсы и возможности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86546" y="980728"/>
            <a:ext cx="7632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Семь шагов к взвешенному решению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1.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Составить список подходящих профессий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Составьте список профессий, которые Вам нравятся, интересны, по которым Вы хотели бы работать, которые Вам подходят.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2.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Составить перечень требований выбираемой профессии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Составьте список своих требований: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выбираемая профессия и будущий род занятий;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выбираемая профессия и жизненные ценности;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выбираемая профессия и жизненные цели; 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выбираемая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профессия 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ваши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сегодняшние горячие проблемы; 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выбираемая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профессия и реальное трудоустройство по специальности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желательный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уровень профессиональной подготовки; 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выбираемая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профессия 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ваши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склонности и способности; 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желательное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содержание, характер и условия работы. </a:t>
            </a:r>
          </a:p>
        </p:txBody>
      </p:sp>
    </p:spTree>
    <p:extLst>
      <p:ext uri="{BB962C8B-B14F-4D97-AF65-F5344CB8AC3E}">
        <p14:creationId xmlns:p14="http://schemas.microsoft.com/office/powerpoint/2010/main" val="43972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980728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Определить значимость каждого требования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Определите, насколько все перечисленные требования значимы. Может быть, есть менее важные требования, которые, по большому счету, можно и не учитывать.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4.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Оценить свое соответствие требованиям каждой из подходящих профессий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Кроме тех требований, которые есть у Вас к профессии, существуют и требования самой профессии. Проанализируйте, развиты ли у Вас профессиональные качества, отвечают ли ваши интеллектуальные способности, психологические особенности, состояние здоровья требованиям профессии.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5.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Подсчитать и проанализировать результаты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Проанализируйте, какая профессия из всего списка больше других подходит Вам по всем пунктам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92226" y="829233"/>
            <a:ext cx="763284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6. Проверить результаты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Чтобы убедиться в правильности Ваших размышлений, обсудите свое решение с друзьями, родителями, учителями, психологом, профконсультантом.</a:t>
            </a: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7.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Определить основные практические шаги к успеху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Итак, Вы приняли решение, теперь важно определить: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 каком учебном заведении Вы сможете получить профессиональное образование,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как развивать в себе профессионально важные качества,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как можно получить практический опыт работы по данной специальности,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как повысить свою конкурентоспособность на рынке труда.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06080" y="496936"/>
            <a:ext cx="775347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Как найти данные по учебным заведениям Казахстана?</a:t>
            </a: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Просмотрите сайты в интернете по тематике среднее профессиональное образование 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азахстане 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НАПРИМЕР: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endParaRPr lang="kk-KZ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kz24.net</a:t>
            </a: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/с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ompanirs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/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smallsection562.html</a:t>
            </a:r>
            <a:endParaRPr lang="kk-KZ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2"/>
              </a:rPr>
              <a:t>http://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2"/>
              </a:rPr>
              <a:t>bsk.kz/index.php?category=144</a:t>
            </a:r>
            <a:endParaRPr lang="kk-KZ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endParaRPr lang="en-US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Информацию по колледжам и лицеям Казахстана вы можете найти на сайте 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http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://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yastudent.kz/high_schools_and_colleges/basic_information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/#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content</a:t>
            </a:r>
            <a:endParaRPr lang="kk-KZ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endParaRPr lang="en-US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Выбрав конкретный СУЗ перейдите на сайт данного учебного заведения</a:t>
            </a:r>
          </a:p>
          <a:p>
            <a:pPr indent="381000"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 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контактах</a:t>
            </a: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СУЗа указаны телефоны приемной комиссии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 Позвоните и уточните информацию по интересующей вас специальности.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43608" y="764704"/>
            <a:ext cx="810039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Какие </a:t>
            </a:r>
            <a:r>
              <a:rPr lang="ru-RU" sz="2500" b="1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СУЗы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Казахстана дают базовую подготовку ?</a:t>
            </a:r>
            <a:endParaRPr lang="en-US" sz="25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endParaRPr lang="en-US" sz="2500" dirty="0" smtClean="0">
              <a:solidFill>
                <a:schemeClr val="tx2">
                  <a:lumMod val="50000"/>
                </a:schemeClr>
              </a:solidFill>
            </a:endParaRP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Южно-Казахстанский политехнический колледж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2"/>
              </a:rPr>
              <a:t>http://politex.ucoz.com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Кентауский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политехнический колледж «АО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Кентауский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 трансформаторный завод»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http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://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www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.</a:t>
            </a:r>
            <a:r>
              <a:rPr lang="en-US" u="sng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politech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-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college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.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com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Актауский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транспортный колледж при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КазАТК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u="sng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4"/>
              </a:rPr>
              <a:t>kazatk-atk.kz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Колледж Каспийского государственного университета технологии и инжиниринга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Актауский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колледж «Кайнар»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5"/>
              </a:rPr>
              <a:t>http://akcolkainar.kz/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Мангистауский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политехнический колледж </a:t>
            </a:r>
            <a:r>
              <a:rPr lang="ru-RU" u="sng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6"/>
              </a:rPr>
              <a:t>www.mptk.edu.kz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6"/>
              </a:rPr>
              <a:t>/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Манистауский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энергетический колледж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7"/>
              </a:rPr>
              <a:t>www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7"/>
              </a:rPr>
              <a:t>.</a:t>
            </a:r>
            <a:r>
              <a:rPr lang="ru-RU" u="sng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7"/>
              </a:rPr>
              <a:t>gkkpmek.kz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Актюбинский Колледж Нефти и Газа 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АКНиГ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)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8"/>
              </a:rPr>
              <a:t>http://aknig2000.wixsite.com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Актюбинский политехнический колледж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9"/>
              </a:rPr>
              <a:t>https://apk-edu.kz/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Актюбинский технический колледж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10"/>
              </a:rPr>
              <a:t>http://atk-edu.kz/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Актюбинский строительно-монтажный колледж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11"/>
              </a:rPr>
              <a:t>http://asmk.kz/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Архитектурно-строительный колледж (Актюбинск)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Актюбинский колледж транспорта и коммуникаций при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КазАТК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Актюбинский колледж транспорта, коммуникаций и новых технологий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12"/>
              </a:rPr>
              <a:t>http://aktk-nt.kz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35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98267" y="617239"/>
            <a:ext cx="819421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Какие </a:t>
            </a:r>
            <a:r>
              <a:rPr lang="ru-RU" sz="2500" b="1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СУЗы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Казахстана дают базовую подготовку ?</a:t>
            </a:r>
            <a:endParaRPr lang="en-US" sz="25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endParaRPr lang="en-US" sz="25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Актюбинский колледж связи и электротехники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Колледж Инновационного Евразийского Университета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2"/>
              </a:rPr>
              <a:t>http://college.ineu.edu.kz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Колледж Инновационного Евразийского Университета Павлодар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2"/>
              </a:rPr>
              <a:t>http://college.ineu.edu.kz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Колледж информационных технологий и бизнеса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http://www.kitib.kz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Павлодарский инновационный технический колледж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Павлодарский колледж транспорта и коммуникаций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4"/>
              </a:rPr>
              <a:t>http://pktik.kz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Павлодарский колледж цветной металлургии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5"/>
              </a:rPr>
              <a:t>http://college7-pav2.kz/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Павлодарский политехнический колледж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Колледж информационных технологий Уральск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6"/>
              </a:rPr>
              <a:t>http://www.ukit.kz/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Уральский колледж газа, нефти и отраслевых технологий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Профессионально-технический колледж Астаны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7"/>
              </a:rPr>
              <a:t>http://ptk.astana-bilim.kz/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Шымкентский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колледж транспорта, коммуникаций и новых технологий 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ШКТКиНТ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)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Западно-Казахстанский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инженерно-технологический колледж </a:t>
            </a:r>
            <a:r>
              <a:rPr lang="ru-RU" u="sng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8"/>
              </a:rPr>
              <a:t>www.wketc.kz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Колледж информационных технологий Уральск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6"/>
              </a:rPr>
              <a:t>http://www.ukit.kz/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27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971600" y="1772816"/>
            <a:ext cx="49685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Доверительный стиль общения</a:t>
            </a:r>
          </a:p>
          <a:p>
            <a:pPr indent="363538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Общение по принципу «здесь» и «сейчас»</a:t>
            </a:r>
          </a:p>
          <a:p>
            <a:pPr indent="363538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Соблюдение регламента</a:t>
            </a:r>
          </a:p>
          <a:p>
            <a:pPr indent="363538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Уважение к говорящему</a:t>
            </a:r>
          </a:p>
          <a:p>
            <a:pPr indent="363538"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Говорим конкретно, по существу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Активность</a:t>
            </a:r>
          </a:p>
          <a:p>
            <a:pPr indent="363538"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Мобильная вежливость (телефоны без звука)</a:t>
            </a:r>
            <a:endParaRPr lang="ru-RU" altLang="ru-RU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72816"/>
            <a:ext cx="3499131" cy="394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2771800" y="908720"/>
            <a:ext cx="40324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3000" b="1" dirty="0" smtClean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  <a:cs typeface="Arial" pitchFamily="34" charset="0"/>
              </a:rPr>
              <a:t>Правила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1150773"/>
            <a:ext cx="77534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Например: </a:t>
            </a:r>
          </a:p>
          <a:p>
            <a:pPr algn="ctr"/>
            <a:endParaRPr lang="ru-RU" sz="3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Вы выбрали область: энергетика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Один из возможных выборов</a:t>
            </a:r>
          </a:p>
          <a:p>
            <a:pPr algn="ctr"/>
            <a:endParaRPr lang="ru-RU" sz="3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КЕНТАУСКИЙ ПОЛИТЕХНИЧЕСКИЙ КОЛЛЕДЖ АО «КЕНТАУСКИЙ ТРАНСФОРМАТОРНЫЙ ЗАВОД»</a:t>
            </a:r>
          </a:p>
          <a:p>
            <a:pPr algn="ctr"/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1150773"/>
            <a:ext cx="7753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Например: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Вы выбрали СУЗ?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Почему именно СУЗ, а не дальнейшее обучение в школе, а потом в ВУЗе? Распишите выгоды средне-специального образования.</a:t>
            </a:r>
          </a:p>
          <a:p>
            <a:pPr algn="ctr"/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69960"/>
              </p:ext>
            </p:extLst>
          </p:nvPr>
        </p:nvGraphicFramePr>
        <p:xfrm>
          <a:off x="1331640" y="3043440"/>
          <a:ext cx="6768753" cy="2401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251"/>
                <a:gridCol w="2256251"/>
                <a:gridCol w="2256251"/>
              </a:tblGrid>
              <a:tr h="480357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Профессия/СУЗ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Выгода 1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Выгода 2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57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57"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57"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57"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2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9301" y="816808"/>
            <a:ext cx="2368709" cy="52920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3743" y="1517975"/>
            <a:ext cx="4549847" cy="47520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1469" y="857677"/>
            <a:ext cx="40386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6364" y="2565920"/>
            <a:ext cx="5608380" cy="298022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846745"/>
            <a:ext cx="5446960" cy="154666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14803" y="377662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Выгода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19200" y="5453380"/>
            <a:ext cx="7153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2425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холдинговой компании «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Alagium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Electric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филиалов по Казахстану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2425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еаждом из регионов Казахстана представлены заводы данной компании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009285" y="1466495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Выгода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2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46217" y="1249105"/>
            <a:ext cx="5866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2425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грант на обучение. </a:t>
            </a:r>
          </a:p>
          <a:p>
            <a:pPr indent="352425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 набрано 350 учащихся.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404104"/>
            <a:ext cx="4072429" cy="238074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09285" y="293962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Выгода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3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285" y="3940377"/>
            <a:ext cx="3882373" cy="269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43608" y="3539065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Выгода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4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2446" y="1065340"/>
            <a:ext cx="5324727" cy="461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8298" y="139192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Выгода 5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168" y="2902480"/>
            <a:ext cx="5382399" cy="362286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0672" y="888767"/>
            <a:ext cx="5344402" cy="167478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50346" y="4408585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Выгода 6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187624" y="980728"/>
            <a:ext cx="753745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Советы старшеклассникам при выборе места будущей учёбы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1. Выбирайте институты с государственной аккредитацией.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2. Не постесняйтесь узнать о преподавательском составе.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3. Помните! В настоящий момент можно одновременно поступать в несколько университетов и институтов.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4. Может быть апелляция после экзаменов.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5. На новых факультетах всегда меньше проходной балл.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6. Не расстраивайтесь, если в этом году не поступили. Впереди у Вас много возможностей.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7. Переговорите с теми, кто закончил СУЗ, в который Вы поступаете.</a:t>
            </a:r>
          </a:p>
        </p:txBody>
      </p:sp>
    </p:spTree>
    <p:extLst>
      <p:ext uri="{BB962C8B-B14F-4D97-AF65-F5344CB8AC3E}">
        <p14:creationId xmlns:p14="http://schemas.microsoft.com/office/powerpoint/2010/main" val="845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48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4217" y="836712"/>
            <a:ext cx="6906896" cy="54712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79985" y="1517751"/>
            <a:ext cx="6624736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</a:pPr>
            <a:r>
              <a:rPr lang="ru-RU" sz="4400" b="1" kern="1800" dirty="0">
                <a:solidFill>
                  <a:srgbClr val="FF000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Желаем Вам </a:t>
            </a:r>
            <a:endParaRPr lang="ru-RU" sz="4400" b="1" kern="1800" dirty="0" smtClean="0">
              <a:solidFill>
                <a:srgbClr val="FF0000"/>
              </a:solidFill>
              <a:latin typeface="Cambria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</a:pPr>
            <a:r>
              <a:rPr lang="ru-RU" sz="4400" b="1" kern="1800" dirty="0" smtClean="0">
                <a:solidFill>
                  <a:srgbClr val="FF000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удачи </a:t>
            </a:r>
          </a:p>
          <a:p>
            <a:pPr algn="ctr" fontAlgn="base">
              <a:lnSpc>
                <a:spcPct val="115000"/>
              </a:lnSpc>
            </a:pPr>
            <a:r>
              <a:rPr lang="ru-RU" sz="4400" b="1" kern="1800" dirty="0" smtClean="0">
                <a:solidFill>
                  <a:srgbClr val="FF000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b="1" kern="1800" dirty="0">
                <a:solidFill>
                  <a:srgbClr val="FF000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выборе любимой </a:t>
            </a:r>
            <a:r>
              <a:rPr lang="ru-RU" sz="4400" b="1" kern="1800" dirty="0" smtClean="0">
                <a:solidFill>
                  <a:srgbClr val="FF000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профессии!</a:t>
            </a:r>
            <a:endParaRPr lang="ru-RU" sz="4400" dirty="0">
              <a:solidFill>
                <a:srgbClr val="FF0000"/>
              </a:solidFill>
              <a:effectLst/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7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115616" y="4005064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 мире существует около 40 000 профессии, в Казахстане более 5000. </a:t>
            </a:r>
          </a:p>
          <a:p>
            <a:pPr indent="363538"/>
            <a:endParaRPr lang="ru-RU" sz="10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Ежегодно 25 млн. человек в мире меняют своё место работы, 12% из них – возвращаются обратно. </a:t>
            </a:r>
          </a:p>
          <a:p>
            <a:pPr indent="363538"/>
            <a:endParaRPr lang="ru-RU" sz="10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Как найти ту единственную, свою профессию, чтобы она тебя полностью устраивала, то есть была и по душе, и материально выгодна?</a:t>
            </a:r>
          </a:p>
        </p:txBody>
      </p:sp>
      <p:pic>
        <p:nvPicPr>
          <p:cNvPr id="26" name="Рисунок 25" descr="https://go1.imgsmail.ru/imgpreview?key=5c4698ce37265ad1&amp;mb=imgdb_preview_77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1139" y="659015"/>
            <a:ext cx="3492061" cy="337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187624" y="692696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Устаревающие интеллектуальные профессии на горизонте 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2017–2030 годов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546771"/>
              </p:ext>
            </p:extLst>
          </p:nvPr>
        </p:nvGraphicFramePr>
        <p:xfrm>
          <a:off x="1043608" y="2060848"/>
          <a:ext cx="777686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1390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до 2020 года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Сметчик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Стенографист/ расшифровщик </a:t>
                      </a:r>
                    </a:p>
                    <a:p>
                      <a:r>
                        <a:rPr lang="ru-RU" sz="28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Копирайтер</a:t>
                      </a:r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28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Турагент</a:t>
                      </a:r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Лектор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Библиотекарь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Документовед</a:t>
                      </a:r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/ архивариус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Испытатель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Билетер </a:t>
                      </a:r>
                    </a:p>
                    <a:p>
                      <a:r>
                        <a:rPr lang="ru-RU" sz="28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Парковщик</a:t>
                      </a:r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Оператор call-центра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Лифтер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Почталь</a:t>
                      </a:r>
                      <a:r>
                        <a:rPr lang="ru-RU" sz="2800" b="0" kern="120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он</a:t>
                      </a:r>
                      <a:endParaRPr lang="ru-RU" sz="2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33715"/>
              </p:ext>
            </p:extLst>
          </p:nvPr>
        </p:nvGraphicFramePr>
        <p:xfrm>
          <a:off x="1043608" y="836712"/>
          <a:ext cx="7776864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после 2020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Юрисконсульт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Нотариус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Провизор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Аналитик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Маклер/риэлтор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Секретарь/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ресепционист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Муниципальный работник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Логист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Диспетчер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Банковский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операционист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Журналист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Диагност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Бурильщик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Системный администратор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Вахтер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Шахтер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Машинист товарного состава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Инспектор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дпс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Горняк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Фасовщик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Варщик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Прораб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Швея/сапожник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Водитель такси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71600" y="764704"/>
            <a:ext cx="77768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Профессии-пенсионеры 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indent="363538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Специалисты со средними навыками под ударом автоматизации.</a:t>
            </a:r>
          </a:p>
          <a:p>
            <a:pPr indent="363538"/>
            <a:endParaRPr lang="ru-RU" sz="2800" dirty="0" smtClean="0">
              <a:latin typeface="Cambria" panose="02040503050406030204" pitchFamily="18" charset="0"/>
            </a:endParaRPr>
          </a:p>
          <a:p>
            <a:pPr indent="363538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Автоматизация в отраслях начинается всегда с работ среднего уровня квалификации. Эти работы содержат достаточно шаблонных компонентов, чтобы быть легко автоматизируемыми, и уже достаточно высокооплачиваемы, чтобы сделать автоматизацию экономически привлекательной для владельцев бизнеса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876209"/>
              </p:ext>
            </p:extLst>
          </p:nvPr>
        </p:nvGraphicFramePr>
        <p:xfrm>
          <a:off x="971600" y="1772816"/>
          <a:ext cx="7344816" cy="432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Частично</a:t>
                      </a:r>
                      <a:endParaRPr lang="ru-RU" b="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Полностью</a:t>
                      </a:r>
                      <a:endParaRPr lang="ru-RU" b="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6547">
                <a:tc>
                  <a:txBody>
                    <a:bodyPr/>
                    <a:lstStyle/>
                    <a:p>
                      <a:pPr marL="0" indent="1436688"/>
                      <a:r>
                        <a:rPr lang="ru-RU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anose="02040503050406030204" pitchFamily="18" charset="0"/>
                        </a:rPr>
                        <a:t>Роботы</a:t>
                      </a:r>
                    </a:p>
                    <a:p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6688" indent="0"/>
                      <a:r>
                        <a:rPr lang="ru-RU" dirty="0" err="1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anose="02040503050406030204" pitchFamily="18" charset="0"/>
                        </a:rPr>
                        <a:t>Аутсорсинг</a:t>
                      </a:r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6547">
                <a:tc>
                  <a:txBody>
                    <a:bodyPr/>
                    <a:lstStyle/>
                    <a:p>
                      <a:pPr marL="1436688" indent="0"/>
                      <a:r>
                        <a:rPr lang="ru-RU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anose="02040503050406030204" pitchFamily="18" charset="0"/>
                        </a:rPr>
                        <a:t>Программа           искусственный интеллект</a:t>
                      </a:r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6688" indent="0"/>
                      <a:r>
                        <a:rPr lang="ru-RU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anose="02040503050406030204" pitchFamily="18" charset="0"/>
                        </a:rPr>
                        <a:t>Бактерия</a:t>
                      </a:r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6547">
                <a:tc>
                  <a:txBody>
                    <a:bodyPr/>
                    <a:lstStyle/>
                    <a:p>
                      <a:pPr marL="1436688" indent="0"/>
                      <a:r>
                        <a:rPr lang="ru-RU" dirty="0" err="1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anose="02040503050406030204" pitchFamily="18" charset="0"/>
                        </a:rPr>
                        <a:t>Гастарбайтеры</a:t>
                      </a:r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6688" indent="0"/>
                      <a:r>
                        <a:rPr lang="ru-RU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US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anose="02040503050406030204" pitchFamily="18" charset="0"/>
                        </a:rPr>
                        <a:t>d</a:t>
                      </a:r>
                      <a:r>
                        <a:rPr lang="ru-RU" baseline="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anose="02040503050406030204" pitchFamily="18" charset="0"/>
                        </a:rPr>
                        <a:t> принтеры</a:t>
                      </a:r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618532" y="791032"/>
            <a:ext cx="3905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Что забирает работу?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331640" y="2420888"/>
            <a:ext cx="648072" cy="72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331640" y="3789040"/>
            <a:ext cx="64716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4788024" y="2348880"/>
            <a:ext cx="581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4788024" y="3645024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941168"/>
            <a:ext cx="638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5013176"/>
            <a:ext cx="6477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3940</TotalTime>
  <Words>1843</Words>
  <Application>Microsoft Office PowerPoint</Application>
  <PresentationFormat>Экран (4:3)</PresentationFormat>
  <Paragraphs>450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Arial</vt:lpstr>
      <vt:lpstr>Calibri</vt:lpstr>
      <vt:lpstr>Cambria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Жанна</dc:creator>
  <cp:lastModifiedBy>Пользователь Windows</cp:lastModifiedBy>
  <cp:revision>195</cp:revision>
  <dcterms:created xsi:type="dcterms:W3CDTF">2017-09-16T09:01:30Z</dcterms:created>
  <dcterms:modified xsi:type="dcterms:W3CDTF">2017-10-09T04:46:48Z</dcterms:modified>
</cp:coreProperties>
</file>