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6" r:id="rId2"/>
    <p:sldId id="333" r:id="rId3"/>
    <p:sldId id="362" r:id="rId4"/>
    <p:sldId id="322" r:id="rId5"/>
    <p:sldId id="324" r:id="rId6"/>
    <p:sldId id="326" r:id="rId7"/>
    <p:sldId id="328" r:id="rId8"/>
    <p:sldId id="334" r:id="rId9"/>
    <p:sldId id="337" r:id="rId10"/>
    <p:sldId id="338" r:id="rId11"/>
    <p:sldId id="311" r:id="rId12"/>
    <p:sldId id="341" r:id="rId13"/>
    <p:sldId id="342" r:id="rId14"/>
    <p:sldId id="348" r:id="rId15"/>
    <p:sldId id="350" r:id="rId16"/>
    <p:sldId id="351" r:id="rId17"/>
    <p:sldId id="285" r:id="rId18"/>
    <p:sldId id="347" r:id="rId19"/>
    <p:sldId id="313" r:id="rId20"/>
    <p:sldId id="363" r:id="rId21"/>
    <p:sldId id="278" r:id="rId22"/>
    <p:sldId id="279" r:id="rId23"/>
    <p:sldId id="299" r:id="rId24"/>
    <p:sldId id="300" r:id="rId25"/>
    <p:sldId id="269" r:id="rId26"/>
    <p:sldId id="268" r:id="rId27"/>
    <p:sldId id="290" r:id="rId28"/>
    <p:sldId id="346" r:id="rId29"/>
    <p:sldId id="330" r:id="rId30"/>
    <p:sldId id="357" r:id="rId31"/>
    <p:sldId id="358" r:id="rId32"/>
    <p:sldId id="359" r:id="rId33"/>
    <p:sldId id="36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38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2B6EE-B622-493D-A0E3-CD6DAE2EAD0A}" type="datetimeFigureOut">
              <a:rPr lang="ru-RU" smtClean="0"/>
              <a:pPr/>
              <a:t>26.10.2017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D3373-EC51-41BC-AC9D-A00163BA5B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82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97F8-72D3-4DF4-B037-D6094C2EF3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1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3CCC6E-DD0C-4F2D-8BD4-EB5A549E478F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100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97F8-72D3-4DF4-B037-D6094C2EF3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9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6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0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en-US"/>
              <a:t>Модельдің ерекшелігі оның оқушыларды ХХІ ғасырда өмір сүруге дайындауға бағытталуында болып табылады.</a:t>
            </a:r>
            <a:endParaRPr lang="en-GB" altLang="en-US"/>
          </a:p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73A506-C52B-4FCF-98BA-B7D89AE8D7F1}" type="slidenum">
              <a:rPr lang="en-GB" altLang="en-US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339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367FE-96BF-47FB-8BA0-E1EB1194725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36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/>
              <a:t>Соотнесение</a:t>
            </a:r>
            <a:r>
              <a:rPr lang="ru-RU" sz="3600" baseline="0" dirty="0"/>
              <a:t> ценностей образования с Главными ценностями казахстанского общества, которые обозначил Президент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52F4-0B32-4A95-836F-06982968BAB3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5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341DB-2E76-4F0D-8000-860081DDE13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E5901-670D-49BF-9138-A46654CD374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E33E5-991D-424A-9C2F-6A9E5DF982D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E6543-1D3E-4DA4-B88E-27C953C571E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8F29F-3A65-464D-8882-FA33FFAD7B3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BAC83-E7FC-45DF-B34E-FDBB1703B66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B097E-C19D-491A-B7A2-CC85B8A0B77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375D2-F910-4791-AB8E-A01128B022F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9B872-0D24-40AC-B3E5-963E502A93F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D7093-2AC0-4E26-9766-F8B1B0EE335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8DBBB-795C-42C3-86A8-8364A7A785C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E01C44-4455-4267-8EEB-0DC34CD28BCE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492896"/>
            <a:ext cx="694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Жаңартылған білім беру бағдарламасы аясында тарих сабағында критериалды бағалауды қолданудың тиімділігі</a:t>
            </a:r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6079"/>
            <a:ext cx="8820472" cy="50597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Критериалды бағалау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терминін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алғаш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Роберт Юджин Глейзер (1963)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қолданған және бұл термин оқушылардың оқу жетістіктерінің қол жеткізген және әлеуетті деңгейлері арасындағы сәйкестікті анықтауға мүмкіндік беретін үдерісті сипаттайды.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Критериалды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бағалау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қушылардың оқу жетістіктерін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мақсаттары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мазмұнына сәйкес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ұжым ішінде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өңделген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ата-анаға және мұғалімге түсінікті нақты анықталған критерийлерге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негізделген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үдеріс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Критериалды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ба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ғалау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оқушылардың жетістіктерін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ір-бірімен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салыстырмайды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және бір-біріне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тәуелді ет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пейді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құзыреттілік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5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778098"/>
          </a:xfrm>
        </p:spPr>
        <p:txBody>
          <a:bodyPr/>
          <a:lstStyle/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ЖАҢАРТЫЛҒАН БІЛІМ БЕРУ МАЗМҰНЫ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0CAA-CD84-4755-AB61-E9816103CB34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8892480" cy="55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6696744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талқылаңыздар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қағ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идаттары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Қашан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өткізіледі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кімдерге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Мұғалімнің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формада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933095" cy="10709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Диана\Downloads\feedb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99" y="1484784"/>
            <a:ext cx="228147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4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-1" y="1340768"/>
            <a:ext cx="8699757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3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түзетуге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бағалаудың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en-US" sz="1800" b="1" dirty="0">
              <a:solidFill>
                <a:srgbClr val="02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endParaRPr lang="ru-RU" altLang="en-US" sz="1800" b="1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r>
              <a:rPr lang="ru-RU" altLang="en-US" sz="1800" b="1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ҚБ </a:t>
            </a:r>
            <a:r>
              <a:rPr lang="ru-RU" altLang="en-US" sz="1800" b="1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қағидаттары</a:t>
            </a:r>
            <a:r>
              <a:rPr lang="ru-RU" altLang="en-US" sz="1800" b="1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қамтылады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сыныптарда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жоспарларында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нақтыланып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белгіленбейді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мақсаттарына</a:t>
            </a:r>
            <a:r>
              <a:rPr lang="ru-RU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жеткендігі</a:t>
            </a:r>
            <a:r>
              <a:rPr lang="ru-RU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критерийлеріне</a:t>
            </a:r>
            <a:r>
              <a:rPr lang="ru-RU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ілгерілеуі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itchFamily="34" charset="0"/>
              <a:buChar char="•"/>
              <a:defRPr/>
            </a:pP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ҚБ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altLang="en-US" sz="1800" dirty="0">
                <a:solidFill>
                  <a:srgbClr val="02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endParaRPr lang="ru-RU" altLang="en-US" sz="1800" dirty="0">
              <a:solidFill>
                <a:srgbClr val="020202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91440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endParaRPr lang="en-US" altLang="en-US" sz="1800" b="1" dirty="0">
              <a:solidFill>
                <a:srgbClr val="020202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1276" y="260650"/>
            <a:ext cx="6158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/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endParaRPr lang="ru-RU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67" y="106643"/>
            <a:ext cx="1376609" cy="131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8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4016"/>
            <a:ext cx="8064896" cy="11967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БӨЛІМ/ОРТАҚ ТАҚЫРЫП БОЙЫНША ЖИЫНТЫҚ БАҒАЛАУ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Бөлім/ортақ тақырып бойынша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жиынтық бағалауға арналған тапсырма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 мақсаттары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бағалау критерийлеріне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сәйкес  құрастырылады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Мектептің әдістемелік бірлестіктері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 жылына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арналған жиынтық бағалау жоспарын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құрады және бекітеді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Әрбір пән бойынша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жиынтық бағалауға арналған тапсырмалардың үлгілері берілген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әдістемелік ұсыныстарды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ПӨО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ҰБА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дайындайды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latin typeface="Arial Narrow" panose="020B0606020202030204" pitchFamily="34" charset="0"/>
            </a:endParaRPr>
          </a:p>
          <a:p>
            <a:pPr lvl="0"/>
            <a:endParaRPr lang="ru-RU" sz="2400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ТОҚСАНДЫҚ ЖИЫНТЫҚ БАҒАЛАУ</a:t>
            </a:r>
            <a:r>
              <a:rPr lang="en-US" sz="4400" dirty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nl-NL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727495"/>
            <a:ext cx="7993062" cy="468074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кімге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en-Z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орындауға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en-Z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Тоқсандық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өткізіледі</a:t>
            </a:r>
            <a:r>
              <a:rPr lang="en-Z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Тоқсандық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kk-K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тапсырмаларының мазмұны қандай</a:t>
            </a:r>
            <a:r>
              <a:rPr lang="en-Z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en-Z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балл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есептеледі</a:t>
            </a:r>
            <a:r>
              <a:rPr lang="en-Z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 керек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nl-NL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Font typeface="Wingdings 3"/>
              <a:buNone/>
            </a:pP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5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994" y="159657"/>
            <a:ext cx="6858000" cy="86184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87828" y="1031686"/>
            <a:ext cx="7892144" cy="468052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Бағалаудың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белгілеу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жұмыстарының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стандарттау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жұмыстарының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талқылауы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қатысуымен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kk-K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олар белгілі бір пән бойынша балл қою кестесін бірыңғай қолданудың тәсілі арқылы жұмысты бастапқы бағалауды талқылайды.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қорытындысы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тоқсандық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бағалаудың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Модерациялау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төраға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бірлестіктің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жетекшісімен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6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Тоқсандық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модерациялау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Критериалды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ережелерімен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белгіленеді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ru-RU" sz="2800" dirty="0">
              <a:latin typeface="Arial Narrow" pitchFamily="34" charset="0"/>
            </a:endParaRPr>
          </a:p>
          <a:p>
            <a:pPr marL="0" indent="0" algn="just">
              <a:buNone/>
            </a:pPr>
            <a:endParaRPr lang="ru-RU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ТОҚСАНДЫҚ  ЖИЫНТЫҚ  МОДЕРАЦИЯ  ХАТТАМАЛАРЫ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55675"/>
            <a:ext cx="857256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13841" y="132387"/>
            <a:ext cx="8830159" cy="828243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Бөлім/ортақ тақырып бойынша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жиынтық бағалаудың нәтижесі бойынша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құралы 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РУБРИКА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31817" cy="1973869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Рубрика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критерийлеріне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жетістігінің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деңгейлерін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Рубрикада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критерий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жеткізген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жетістігінің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белгілеп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9" y="3184727"/>
            <a:ext cx="7999290" cy="344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3753066" cy="267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785926"/>
            <a:ext cx="3816424" cy="263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357694"/>
            <a:ext cx="4974491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docs\Desktop\оқушы жұмысына кері байланыс\Новый рисунок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15" y="5805264"/>
            <a:ext cx="530225" cy="53911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Прямая со стрелкой 7"/>
          <p:cNvCxnSpPr>
            <a:endCxn id="6" idx="3"/>
          </p:cNvCxnSpPr>
          <p:nvPr/>
        </p:nvCxnSpPr>
        <p:spPr>
          <a:xfrm rot="10800000" flipV="1">
            <a:off x="5545964" y="4745082"/>
            <a:ext cx="1268467" cy="7287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605996">
            <a:off x="6773079" y="4796123"/>
            <a:ext cx="154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kk-K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рафикалық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8168504" y="1547008"/>
            <a:ext cx="665172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471699">
            <a:off x="7988063" y="93319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жазбаша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357290" y="4071942"/>
            <a:ext cx="576173" cy="1604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158" y="3857628"/>
            <a:ext cx="101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ауызша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9"/>
          <p:cNvSpPr>
            <a:spLocks noChangeArrowheads="1"/>
          </p:cNvSpPr>
          <p:nvPr/>
        </p:nvSpPr>
        <p:spPr bwMode="auto">
          <a:xfrm rot="20886183">
            <a:off x="1910386" y="3337928"/>
            <a:ext cx="2664296" cy="792088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Жарайсың! Тапсырманы дұрыс орындадың.</a:t>
            </a:r>
            <a:endParaRPr lang="ru-RU" alt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468288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КЕРІ  БАЙЛАНЫС  БЕРУ  ҮЛГІЛЕРІ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0CAA-CD84-4755-AB61-E9816103CB34}" type="slidenum">
              <a:rPr lang="ru-RU" smtClean="0">
                <a:solidFill>
                  <a:srgbClr val="464653"/>
                </a:solidFill>
              </a:rPr>
              <a:pPr/>
              <a:t>19</a:t>
            </a:fld>
            <a:endParaRPr lang="ru-RU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0" y="908720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Б.Г.Ананьев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Бағаның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болмауы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бағаның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нашар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бағыт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керісінше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бағыт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бермейтін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объект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ынталандырушы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керісінше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депрессияға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әкелуші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өзінің нақты білімі көрініс тапқан объективті баға негізінде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бағалауды құрудың орнына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субъективті түсіндірілген тұспалдарға, жартылай түсінікті жағдайларға, педагог пен оқушылардың мінез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құлқына негізделуге мәжбүрлейді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Борис Герасимович Ананьев (1907-1972) 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кеңес психологы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ЛМУ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СПбМУ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психология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факультетінің тұжырымдамасының негізін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қалаған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орталық рөлді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психология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атқаратын адамтану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жүйелік моделін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құрастырушы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1143000"/>
          </a:xfrm>
        </p:spPr>
        <p:txBody>
          <a:bodyPr/>
          <a:lstStyle/>
          <a:p>
            <a:r>
              <a:rPr lang="kk-KZ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КЕРІ  БАЙЛАНЫС  БЕРУ  ҮЛГІЛЕРІ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1"/>
            <a:ext cx="525658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59436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6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C3C3F4-6B2F-43D6-B220-15AB46825BE6}" type="slidenum">
              <a:rPr lang="ru-RU">
                <a:solidFill>
                  <a:srgbClr val="CBA523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dirty="0">
              <a:solidFill>
                <a:srgbClr val="CBA523"/>
              </a:solidFill>
              <a:cs typeface="Arial" charset="0"/>
            </a:endParaRPr>
          </a:p>
        </p:txBody>
      </p:sp>
      <p:sp>
        <p:nvSpPr>
          <p:cNvPr id="77826" name="Заголовок 1"/>
          <p:cNvSpPr txBox="1">
            <a:spLocks/>
          </p:cNvSpPr>
          <p:nvPr/>
        </p:nvSpPr>
        <p:spPr bwMode="auto">
          <a:xfrm>
            <a:off x="1040582" y="254596"/>
            <a:ext cx="757242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ОҚУШЫЛАРДЫҢ ТОҚСАНДЫҚ БАҒАСЫН ЕСЕПТЕУ ҮЛГІСІ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673329" y="3286122"/>
          <a:ext cx="1620181" cy="2270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518"/>
                <a:gridCol w="1121663"/>
              </a:tblGrid>
              <a:tr h="8821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Балды бағаға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айналдыру шәкілі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(бастауыш сыныптар үшін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26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"1"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0-20%</a:t>
                      </a:r>
                    </a:p>
                  </a:txBody>
                  <a:tcPr marL="5358" marR="5358" marT="9525" marB="0" anchor="ctr"/>
                </a:tc>
              </a:tr>
              <a:tr h="290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"2"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21%-40%</a:t>
                      </a:r>
                    </a:p>
                  </a:txBody>
                  <a:tcPr marL="5358" marR="5358" marT="9525" marB="0" anchor="ctr"/>
                </a:tc>
              </a:tr>
              <a:tr h="290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"3"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41%-60%</a:t>
                      </a:r>
                    </a:p>
                  </a:txBody>
                  <a:tcPr marL="5358" marR="5358" marT="9525" marB="0" anchor="ctr"/>
                </a:tc>
              </a:tr>
              <a:tr h="290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"4"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61%-80%</a:t>
                      </a:r>
                    </a:p>
                  </a:txBody>
                  <a:tcPr marL="5358" marR="5358" marT="9525" marB="0" anchor="ctr"/>
                </a:tc>
              </a:tr>
              <a:tr h="290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"5"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81%-100%</a:t>
                      </a:r>
                    </a:p>
                  </a:txBody>
                  <a:tcPr marL="5358" marR="5358" marT="9525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3643314"/>
          <a:ext cx="4357719" cy="193380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1246"/>
                <a:gridCol w="603673"/>
                <a:gridCol w="485452"/>
                <a:gridCol w="630480"/>
                <a:gridCol w="557967"/>
                <a:gridCol w="557967"/>
                <a:gridCol w="488221"/>
                <a:gridCol w="502713"/>
              </a:tblGrid>
              <a:tr h="3242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1-бөлім /о.т. бойынша ЖБ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2-бөлім /о.т. бойынша ЖБ</a:t>
                      </a:r>
                      <a:endPara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3-бөлім /о.т.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 ЖБ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Тоқсандық ЖБ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  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балл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балл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балл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балл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90944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14414" y="5857892"/>
            <a:ext cx="2370535" cy="6143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2,1+2,4+1,3+7,5 = 13,3 из 20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13,3 ~ 66,5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%  </a:t>
            </a:r>
          </a:p>
        </p:txBody>
      </p:sp>
      <p:sp>
        <p:nvSpPr>
          <p:cNvPr id="77902" name="TextBox 12"/>
          <p:cNvSpPr txBox="1">
            <a:spLocks noChangeArrowheads="1"/>
          </p:cNvSpPr>
          <p:nvPr/>
        </p:nvSpPr>
        <p:spPr bwMode="auto">
          <a:xfrm>
            <a:off x="5429256" y="5643578"/>
            <a:ext cx="18752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Arial Narrow" pitchFamily="34" charset="0"/>
              </a:rPr>
              <a:t>Оқушының тоқсандық бағасы «4» </a:t>
            </a:r>
            <a:endParaRPr lang="en-US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596" y="1285860"/>
          <a:ext cx="3143272" cy="189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9926"/>
                <a:gridCol w="959926"/>
                <a:gridCol w="122342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Бөлім/ор-тақ тақырып бойынша ЖБ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Бөлім/ор-тақ тақырып бойынша ЖБ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Бөлім/ортақ тақырып бойынша ЖБ</a:t>
                      </a: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857752" y="1571612"/>
          <a:ext cx="1093825" cy="144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3825"/>
              </a:tblGrid>
              <a:tr h="6698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Тоқсандық ЖБ</a:t>
                      </a:r>
                      <a:endParaRPr lang="en-US" sz="16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/>
                </a:tc>
              </a:tr>
              <a:tr h="7703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50%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000892" y="1500174"/>
          <a:ext cx="1026114" cy="1447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114"/>
              </a:tblGrid>
              <a:tr h="6468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Тоқсан-дық баға</a:t>
                      </a:r>
                      <a:endParaRPr lang="en-US" sz="16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/>
                </a:tc>
              </a:tr>
              <a:tr h="8009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100 % 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pic>
        <p:nvPicPr>
          <p:cNvPr id="77935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071678"/>
            <a:ext cx="38695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57950" y="2143116"/>
            <a:ext cx="377429" cy="265113"/>
            <a:chOff x="5220072" y="1186389"/>
            <a:chExt cx="504056" cy="26479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220072" y="1356048"/>
              <a:ext cx="504056" cy="9513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220072" y="1186389"/>
              <a:ext cx="504056" cy="9513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1" name="Прямая со стрелкой 20"/>
          <p:cNvCxnSpPr/>
          <p:nvPr/>
        </p:nvCxnSpPr>
        <p:spPr>
          <a:xfrm>
            <a:off x="2465785" y="5499100"/>
            <a:ext cx="432197" cy="23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124200" y="5492750"/>
            <a:ext cx="134541" cy="24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415904" y="5483226"/>
            <a:ext cx="291703" cy="25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774282" y="5499100"/>
            <a:ext cx="311944" cy="23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941" name="TextBox 29"/>
          <p:cNvSpPr txBox="1">
            <a:spLocks noChangeArrowheads="1"/>
          </p:cNvSpPr>
          <p:nvPr/>
        </p:nvSpPr>
        <p:spPr bwMode="auto">
          <a:xfrm>
            <a:off x="428596" y="6572272"/>
            <a:ext cx="7354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70C0"/>
                </a:solidFill>
                <a:latin typeface="Arial Narrow" pitchFamily="34" charset="0"/>
              </a:rPr>
              <a:t>*Балдар мен бағалардың есебі автоматты түрде электрондық журналда жүзеге асырылады</a:t>
            </a:r>
            <a:endParaRPr lang="en-US" sz="1400" i="1" dirty="0">
              <a:solidFill>
                <a:srgbClr val="0070C0"/>
              </a:solidFill>
              <a:latin typeface="Arial Narrow" pitchFamily="34" charset="0"/>
            </a:endParaRPr>
          </a:p>
          <a:p>
            <a:endParaRPr lang="en-US" sz="14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E869EB-2E8B-4CFB-8E18-046DFF75D6EE}" type="slidenum">
              <a:rPr lang="ru-RU">
                <a:solidFill>
                  <a:srgbClr val="CBA523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dirty="0">
              <a:solidFill>
                <a:srgbClr val="CBA523"/>
              </a:solidFill>
              <a:cs typeface="Arial" charset="0"/>
            </a:endParaRPr>
          </a:p>
        </p:txBody>
      </p:sp>
      <p:sp>
        <p:nvSpPr>
          <p:cNvPr id="78850" name="TextBox 25"/>
          <p:cNvSpPr txBox="1">
            <a:spLocks noChangeArrowheads="1"/>
          </p:cNvSpPr>
          <p:nvPr/>
        </p:nvSpPr>
        <p:spPr bwMode="auto">
          <a:xfrm>
            <a:off x="1285852" y="1214422"/>
            <a:ext cx="625911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1" dirty="0">
                <a:solidFill>
                  <a:srgbClr val="FF0000"/>
                </a:solidFill>
                <a:latin typeface="Arial Narrow" pitchFamily="34" charset="0"/>
              </a:rPr>
              <a:t>Оқушылардың 1-4 тоқсандардағы </a:t>
            </a:r>
            <a:r>
              <a:rPr lang="ru-RU" sz="1600" i="1" dirty="0" smtClean="0">
                <a:solidFill>
                  <a:srgbClr val="FF0000"/>
                </a:solidFill>
                <a:latin typeface="Arial Narrow" pitchFamily="34" charset="0"/>
              </a:rPr>
              <a:t> нәтижесі</a:t>
            </a:r>
            <a:endParaRPr lang="en-US" sz="16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56273" y="3141663"/>
            <a:ext cx="4026694" cy="1168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 жылдық бағасы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 тоқсан бойынша балл қосындысы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13,3 + 16 + 24 + 15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68,3    (90)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6715140" y="1785926"/>
          <a:ext cx="1328199" cy="1059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448"/>
                <a:gridCol w="658751"/>
              </a:tblGrid>
              <a:tr h="4192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4-тоқсан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24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 балы</a:t>
                      </a:r>
                      <a:endParaRPr lang="en-US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балл</a:t>
                      </a:r>
                      <a:endParaRPr lang="en-US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399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571472" y="1785926"/>
          <a:ext cx="1223396" cy="1059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698"/>
                <a:gridCol w="611698"/>
              </a:tblGrid>
              <a:tr h="4192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1-тоқсан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24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 балы</a:t>
                      </a:r>
                      <a:endParaRPr lang="en-US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балл</a:t>
                      </a:r>
                      <a:endParaRPr lang="en-US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399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643174" y="1785926"/>
          <a:ext cx="1223404" cy="1059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702"/>
                <a:gridCol w="611702"/>
              </a:tblGrid>
              <a:tr h="4192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2-тоқсан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24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 балы</a:t>
                      </a:r>
                      <a:endParaRPr lang="en-US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балл</a:t>
                      </a:r>
                      <a:endParaRPr lang="en-US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39955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4714876" y="1785926"/>
          <a:ext cx="1306806" cy="1059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8751"/>
                <a:gridCol w="648055"/>
              </a:tblGrid>
              <a:tr h="4192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3-тоқсан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24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 балы</a:t>
                      </a:r>
                      <a:endParaRPr lang="en-US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балл</a:t>
                      </a:r>
                      <a:endParaRPr lang="en-US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239955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78904" name="Рисунок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3116"/>
            <a:ext cx="265509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05" name="Рисунок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3116"/>
            <a:ext cx="264319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06" name="Рисунок 3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3116"/>
            <a:ext cx="265509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437335" y="5184775"/>
            <a:ext cx="1570434" cy="3381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68,3 ~ 75,9 %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699023" y="4716463"/>
          <a:ext cx="1381114" cy="11007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1521"/>
                <a:gridCol w="659593"/>
              </a:tblGrid>
              <a:tr h="3369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 балдар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10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 балы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балл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33699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5436394" y="4468814"/>
          <a:ext cx="2205675" cy="163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3724"/>
                <a:gridCol w="1421951"/>
              </a:tblGrid>
              <a:tr h="3168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Балды бағаға айналдыру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шәкілі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78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"1"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0-20%</a:t>
                      </a:r>
                    </a:p>
                  </a:txBody>
                  <a:tcPr marL="5358" marR="5358" marT="9525" marB="0" anchor="ctr"/>
                </a:tc>
              </a:tr>
              <a:tr h="178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"2"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21%-40%</a:t>
                      </a:r>
                    </a:p>
                  </a:txBody>
                  <a:tcPr marL="5358" marR="5358" marT="9525" marB="0" anchor="ctr"/>
                </a:tc>
              </a:tr>
              <a:tr h="178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"3"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41%-60%</a:t>
                      </a:r>
                    </a:p>
                  </a:txBody>
                  <a:tcPr marL="5358" marR="5358" marT="9525" marB="0" anchor="ctr"/>
                </a:tc>
              </a:tr>
              <a:tr h="178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"4"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61%-80%</a:t>
                      </a:r>
                    </a:p>
                  </a:txBody>
                  <a:tcPr marL="5358" marR="5358" marT="9525" marB="0" anchor="ctr"/>
                </a:tc>
              </a:tr>
              <a:tr h="178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"5"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81%-100%</a:t>
                      </a:r>
                    </a:p>
                  </a:txBody>
                  <a:tcPr marL="5358" marR="5358" marT="9525" marB="0" anchor="ctr"/>
                </a:tc>
              </a:tr>
            </a:tbl>
          </a:graphicData>
        </a:graphic>
      </p:graphicFrame>
      <p:sp>
        <p:nvSpPr>
          <p:cNvPr id="78943" name="TextBox 37"/>
          <p:cNvSpPr txBox="1">
            <a:spLocks noChangeArrowheads="1"/>
          </p:cNvSpPr>
          <p:nvPr/>
        </p:nvSpPr>
        <p:spPr bwMode="auto">
          <a:xfrm>
            <a:off x="2303860" y="5876925"/>
            <a:ext cx="2915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Оқушының жылдық бағасы «4» 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944" name="TextBox 38"/>
          <p:cNvSpPr txBox="1">
            <a:spLocks noChangeArrowheads="1"/>
          </p:cNvSpPr>
          <p:nvPr/>
        </p:nvSpPr>
        <p:spPr bwMode="auto">
          <a:xfrm>
            <a:off x="1357312" y="6381750"/>
            <a:ext cx="64258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Arial Narrow" pitchFamily="34" charset="0"/>
              </a:rPr>
              <a:t>*Балдар мен бағалардың есебі автоматты түрде электрондық журналда жүзеге асырылады</a:t>
            </a:r>
            <a:endParaRPr lang="en-US" sz="1400" i="1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14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8945" name="Заголовок 1"/>
          <p:cNvSpPr txBox="1">
            <a:spLocks/>
          </p:cNvSpPr>
          <p:nvPr/>
        </p:nvSpPr>
        <p:spPr bwMode="auto">
          <a:xfrm>
            <a:off x="1258468" y="214290"/>
            <a:ext cx="7072362" cy="66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ОҚУШЫЛАРДЫҢ ЖЫЛДЫҚ БАҒАСЫН ЕСЕПТЕУ ҮЛГІСІ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ЭЛЕКТРОНДЫҚ ЖУРНАЛДА НӘТИЖЕЛЕРДІ ТІРКЕУ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0CAA-CD84-4755-AB61-E9816103CB34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1026" name="Picture 2" descr="C:\Users\yessingeldinov_b.ukk\AppData\Roaming\Skype\baurzhan-esingel\media_messaging\media_cache_v3\^480B7A116F7CBC6EE99371AD7C998CF25A94CEB0C311BD3DC5^pimgpsh_fullsize_dist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/>
          <a:stretch/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3170" y="404664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СЫНЫП ЖУРНАЛЫНДАҒЫ ӨЗГЕРІСТЕР</a:t>
            </a:r>
            <a:endParaRPr lang="ru-RU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42844" y="1142984"/>
            <a:ext cx="9001156" cy="78581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 электрондық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қосылмаған жағдайда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уақытша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-формадағы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үлгіні (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smk.edu.kz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сайтынан жүктеп алу қажет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жаңартылған бағдарлама бойынша дайындалған қағаз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журналды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толтырады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hilibekova_a\AppData\Roaming\Skype\aidana.shilibekova1\media_messaging\media_cache_v3\^34EF6E5F1C12EBF656FB827977C046524F50D87102BA63C0DB^pimgpsh_fullsize_dist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35" t="3333" b="2222"/>
          <a:stretch/>
        </p:blipFill>
        <p:spPr bwMode="auto">
          <a:xfrm rot="16200000">
            <a:off x="2107401" y="-178599"/>
            <a:ext cx="492919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0CAA-CD84-4755-AB61-E9816103CB34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0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83450" cy="792163"/>
          </a:xfrm>
        </p:spPr>
        <p:txBody>
          <a:bodyPr/>
          <a:lstStyle/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ЖАҢАРТЫЛҒАН БІЛІМ БЕРУ МАЗМҰНЫ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5429288"/>
          </a:xfrm>
        </p:spPr>
        <p:txBody>
          <a:bodyPr/>
          <a:lstStyle/>
          <a:p>
            <a:pPr algn="ctr">
              <a:buNone/>
            </a:pPr>
            <a:r>
              <a:rPr lang="kk-KZ" sz="2400" dirty="0" smtClean="0">
                <a:solidFill>
                  <a:srgbClr val="003366"/>
                </a:solidFill>
              </a:rPr>
              <a:t>	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 ПОРТФОЛИОСЫ</a:t>
            </a:r>
          </a:p>
          <a:p>
            <a:pPr algn="ctr">
              <a:buNone/>
            </a:pP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Оқушы портфолиосына жиынтық бағалау </a:t>
            </a:r>
          </a:p>
          <a:p>
            <a:pPr marL="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жұмыстары  жинақталады.</a:t>
            </a:r>
          </a:p>
          <a:p>
            <a:pPr marL="0" indent="-457200" algn="just">
              <a:lnSpc>
                <a:spcPct val="150000"/>
              </a:lnSpc>
              <a:spcBef>
                <a:spcPts val="0"/>
              </a:spcBef>
              <a:buNone/>
            </a:pP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572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 КҮНДЕЛІГІ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1.   Күнделікке кері байланыс жазылуы мүмкін (ата-</a:t>
            </a:r>
          </a:p>
          <a:p>
            <a:pPr marL="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ананы баласының білімі туралы хабардар ету </a:t>
            </a:r>
          </a:p>
          <a:p>
            <a:pPr marL="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мақсатында).</a:t>
            </a:r>
          </a:p>
          <a:p>
            <a:pPr marL="0" indent="-457200" algn="just">
              <a:lnSpc>
                <a:spcPct val="150000"/>
              </a:lnSpc>
              <a:spcBef>
                <a:spcPts val="0"/>
              </a:spcBef>
              <a:buNone/>
            </a:pPr>
            <a:endParaRPr lang="kk-KZ" sz="2000" b="1" dirty="0" smtClean="0"/>
          </a:p>
          <a:p>
            <a:pPr marL="457200" indent="-457200" algn="just">
              <a:buAutoNum type="arabicPeriod"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283450" cy="792163"/>
          </a:xfrm>
        </p:spPr>
        <p:txBody>
          <a:bodyPr/>
          <a:lstStyle/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ЖУРНАЛДЫ ТОЛТЫРУ ТАЛАПТАРЫ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14422"/>
            <a:ext cx="8715436" cy="5429288"/>
          </a:xfrm>
        </p:spPr>
        <p:txBody>
          <a:bodyPr/>
          <a:lstStyle/>
          <a:p>
            <a:pPr marL="457200" indent="-457200" algn="just">
              <a:buNone/>
            </a:pPr>
            <a:r>
              <a:rPr lang="kk-KZ" sz="2000" dirty="0" smtClean="0"/>
              <a:t>		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Журналдың әр бетінде мерзім мен тақырыпқа тек 20 графадан бөлінген, сондықтан осыған байланысты келесі шешім қабылданды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None/>
            </a:pPr>
            <a:endParaRPr lang="kk-KZ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Сабақ  мерзімі мен тақырыбы жол қалдырылмай қатарынан жазылады (қаржы бақылауының талабы), мысалы, 34 сағат 1,5 бетке, 68 сағат 3,5 бетке жазылады (БЖБ және ТЖБ арналған беттерді қоспағанда).</a:t>
            </a:r>
          </a:p>
          <a:p>
            <a:pPr marL="457200" indent="-457200" algn="just">
              <a:buNone/>
            </a:pPr>
            <a:endParaRPr lang="kk-KZ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БЖБ және ТБЖ бағалары бірінші беттен басталады – І тоқсан, 2-бетте – 2 тоқсан, 3-бетте – ІІІ тоқсан, 4-бетте – 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тоқсан, жылдық баға 5-бетте жазылады.</a:t>
            </a:r>
          </a:p>
          <a:p>
            <a:pPr marL="457200" indent="-457200" algn="just">
              <a:buAutoNum type="arabicPeriod"/>
            </a:pPr>
            <a:endParaRPr lang="kk-KZ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Бағаланбайтын немесе жартыжылдықта бағаланатын пәндерден (мысалы, “өзін-өзі тану” пәніне 3 бет қалдыруға болады) беттер санын азайтуға болады. 7-сыныптарда музыка және көркем еңбектен де бет санын 3-ке азайтуға болады (“өзін-өзі тану” пәніне секілді).</a:t>
            </a:r>
          </a:p>
          <a:p>
            <a:pPr marL="457200" indent="-457200" algn="just">
              <a:buAutoNum type="arabicPeriod"/>
            </a:pPr>
            <a:endParaRPr lang="kk-KZ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Журналдың екі беті бір-біріне байланысты емес, жазулар дербес жүргізіледі, кейбір беттер толтырылмауы мүмкін.</a:t>
            </a:r>
          </a:p>
          <a:p>
            <a:pPr marL="457200" indent="-457200" algn="just">
              <a:buNone/>
            </a:pPr>
            <a:r>
              <a:rPr lang="kk-KZ" sz="2000" dirty="0" smtClean="0"/>
              <a:t> </a:t>
            </a:r>
          </a:p>
          <a:p>
            <a:pPr algn="just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228"/>
            <a:ext cx="8229600" cy="1143000"/>
          </a:xfrm>
        </p:spPr>
        <p:txBody>
          <a:bodyPr/>
          <a:lstStyle/>
          <a:p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КҮНТІЗБЕЛІК-ТАҚЫРЫПТЫҚ  ЖОСПАР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 lvl="0"/>
            <a:r>
              <a:rPr lang="kk-KZ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 2, 5, 7-сыныптарға арналған жаңартылған білім мазмұнының оқу бағдарламаларында қайталау сабақтары барлық оқу пәндерінде бірдей қарастырылмаған. Сондай-ақ әр тоқсанда бөлімдер бойынша және бөлімдердің ішінде сағат санын бөлу мұғалімнің қалауы бойынша өзгертіледі, сондықтан қайталау сабақтарын мұғалімнің өзі енгізуге құқығы бар.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dirty="0" err="1">
                <a:solidFill>
                  <a:srgbClr val="0070C0"/>
                </a:solidFill>
              </a:rPr>
              <a:t>Бағалау жүйесінің ерекшеліктері</a:t>
            </a:r>
            <a:r>
              <a:rPr lang="en-GB" altLang="en-US" dirty="0">
                <a:solidFill>
                  <a:srgbClr val="0070C0"/>
                </a:solidFill>
              </a:rPr>
              <a:t>: </a:t>
            </a:r>
            <a:r>
              <a:rPr lang="kk-KZ" altLang="en-US" dirty="0">
                <a:solidFill>
                  <a:srgbClr val="0070C0"/>
                </a:solidFill>
              </a:rPr>
              <a:t/>
            </a:r>
            <a:br>
              <a:rPr lang="kk-KZ" altLang="en-US" dirty="0">
                <a:solidFill>
                  <a:srgbClr val="0070C0"/>
                </a:solidFill>
              </a:rPr>
            </a:br>
            <a:r>
              <a:rPr lang="ru-RU" altLang="en-US" dirty="0">
                <a:solidFill>
                  <a:srgbClr val="0070C0"/>
                </a:solidFill>
              </a:rPr>
              <a:t>ХХІ </a:t>
            </a:r>
            <a:r>
              <a:rPr lang="ru-RU" altLang="en-US" dirty="0" err="1">
                <a:solidFill>
                  <a:srgbClr val="0070C0"/>
                </a:solidFill>
              </a:rPr>
              <a:t>ғасыр дағдылары</a:t>
            </a:r>
            <a:endParaRPr lang="en-GB" altLang="en-US" dirty="0">
              <a:solidFill>
                <a:srgbClr val="0070C0"/>
              </a:solidFill>
            </a:endParaRPr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323850" y="3213102"/>
            <a:ext cx="208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 b="1" i="1">
                <a:solidFill>
                  <a:srgbClr val="020202"/>
                </a:solidFill>
              </a:rPr>
              <a:t>Зерттеу</a:t>
            </a:r>
            <a:endParaRPr lang="en-GB" altLang="en-US" sz="2800" b="1" i="1">
              <a:solidFill>
                <a:srgbClr val="020202"/>
              </a:solidFill>
            </a:endParaRPr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323851" y="2205040"/>
            <a:ext cx="381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 b="1" i="1" dirty="0">
                <a:solidFill>
                  <a:srgbClr val="020202"/>
                </a:solidFill>
              </a:rPr>
              <a:t>Проблема </a:t>
            </a:r>
            <a:r>
              <a:rPr lang="ru-RU" altLang="en-US" sz="2800" b="1" i="1" dirty="0" err="1">
                <a:solidFill>
                  <a:srgbClr val="020202"/>
                </a:solidFill>
              </a:rPr>
              <a:t>шешу</a:t>
            </a:r>
            <a:endParaRPr lang="en-GB" altLang="en-US" sz="2800" b="1" i="1" dirty="0">
              <a:solidFill>
                <a:srgbClr val="020202"/>
              </a:solidFill>
            </a:endParaRPr>
          </a:p>
        </p:txBody>
      </p:sp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4643439" y="1916114"/>
            <a:ext cx="3816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 b="1" i="1">
                <a:solidFill>
                  <a:srgbClr val="020202"/>
                </a:solidFill>
              </a:rPr>
              <a:t>Сын тұрғысынан ойлау</a:t>
            </a:r>
            <a:endParaRPr lang="en-GB" altLang="en-US" sz="2800" b="1" i="1">
              <a:solidFill>
                <a:srgbClr val="020202"/>
              </a:solidFill>
            </a:endParaRPr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4932364" y="5876927"/>
            <a:ext cx="381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 b="1" i="1">
                <a:solidFill>
                  <a:srgbClr val="020202"/>
                </a:solidFill>
              </a:rPr>
              <a:t>Бірлескен жұмыс</a:t>
            </a:r>
            <a:endParaRPr lang="en-GB" altLang="en-US" sz="2800" b="1" i="1">
              <a:solidFill>
                <a:srgbClr val="020202"/>
              </a:solidFill>
            </a:endParaRPr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6084888" y="2924177"/>
            <a:ext cx="3059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 b="1" i="1">
                <a:solidFill>
                  <a:srgbClr val="020202"/>
                </a:solidFill>
              </a:rPr>
              <a:t>Өз бетінше оқу</a:t>
            </a:r>
            <a:endParaRPr lang="en-GB" altLang="en-US" sz="2800" b="1" i="1">
              <a:solidFill>
                <a:srgbClr val="020202"/>
              </a:solidFill>
            </a:endParaRPr>
          </a:p>
        </p:txBody>
      </p:sp>
      <p:sp>
        <p:nvSpPr>
          <p:cNvPr id="54280" name="Text Box 12"/>
          <p:cNvSpPr txBox="1">
            <a:spLocks noChangeArrowheads="1"/>
          </p:cNvSpPr>
          <p:nvPr/>
        </p:nvSpPr>
        <p:spPr bwMode="auto">
          <a:xfrm>
            <a:off x="6084889" y="4365625"/>
            <a:ext cx="2808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 b="1" i="1">
                <a:solidFill>
                  <a:srgbClr val="020202"/>
                </a:solidFill>
              </a:rPr>
              <a:t>Әзірлеу және жобалау</a:t>
            </a:r>
            <a:endParaRPr lang="en-GB" altLang="en-US" sz="2800" b="1" i="1">
              <a:solidFill>
                <a:srgbClr val="020202"/>
              </a:solidFill>
            </a:endParaRPr>
          </a:p>
        </p:txBody>
      </p:sp>
      <p:sp>
        <p:nvSpPr>
          <p:cNvPr id="54281" name="Text Box 13"/>
          <p:cNvSpPr txBox="1">
            <a:spLocks noChangeArrowheads="1"/>
          </p:cNvSpPr>
          <p:nvPr/>
        </p:nvSpPr>
        <p:spPr bwMode="auto">
          <a:xfrm>
            <a:off x="395289" y="4221165"/>
            <a:ext cx="25193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 b="1" i="1">
                <a:solidFill>
                  <a:srgbClr val="020202"/>
                </a:solidFill>
              </a:rPr>
              <a:t>Ақпаратпен жұмыс</a:t>
            </a:r>
            <a:endParaRPr lang="en-GB" altLang="en-US" sz="2800" b="1" i="1">
              <a:solidFill>
                <a:srgbClr val="020202"/>
              </a:solidFill>
            </a:endParaRPr>
          </a:p>
        </p:txBody>
      </p:sp>
      <p:sp>
        <p:nvSpPr>
          <p:cNvPr id="54282" name="Text Box 14"/>
          <p:cNvSpPr txBox="1">
            <a:spLocks noChangeArrowheads="1"/>
          </p:cNvSpPr>
          <p:nvPr/>
        </p:nvSpPr>
        <p:spPr bwMode="auto">
          <a:xfrm>
            <a:off x="971551" y="5516564"/>
            <a:ext cx="3816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 b="1" i="1">
                <a:solidFill>
                  <a:srgbClr val="020202"/>
                </a:solidFill>
              </a:rPr>
              <a:t>Тәжірибелік дағдылар</a:t>
            </a:r>
            <a:endParaRPr lang="en-GB" altLang="en-US" sz="2800" b="1" i="1">
              <a:solidFill>
                <a:srgbClr val="020202"/>
              </a:solidFill>
            </a:endParaRPr>
          </a:p>
        </p:txBody>
      </p:sp>
      <p:pic>
        <p:nvPicPr>
          <p:cNvPr id="54283" name="Content Placeholder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6" y="2924177"/>
            <a:ext cx="329406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C6D0FD-20BF-4000-A848-F357B22141EB}" type="slidenum">
              <a:rPr lang="en-GB" altLang="en-US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982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866" y="284154"/>
            <a:ext cx="7920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 БЕРУ БАҒДАРЛАМАЛАРЫН ЖАҢАРТУДЫҢ БАСЫМДЫҚТАРЫ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949107"/>
              </p:ext>
            </p:extLst>
          </p:nvPr>
        </p:nvGraphicFramePr>
        <p:xfrm>
          <a:off x="323528" y="1458148"/>
          <a:ext cx="8292808" cy="4781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6404"/>
                <a:gridCol w="414640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Рухани құндылықтар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Дағдылар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  <a:tr h="434680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Шығармашылық және</a:t>
                      </a:r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сын тұрғысынан ойлау;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Қарым-қатынас жасау қызметі;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Өзгелердің мәдениетін және көзқарастарына құрметпен қарау;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Жауапкершілік;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Денсаулық, достық және айналадағыларға қамқорлық көрсету: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Сын тұрғысынан ойлау 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Білімді шығармашылық  тұрғыда  қолдана білу қабілеті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Проблемаларды шешу қабілеті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Ғылыми -зерттеу дағдылары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Қарым-қатынас дағдылары(тілдік дағдыларды қоса алғанда)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Жеке және топпен жұмыс істей білу қабілеті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АКТ саласындағы дағдылар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8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0" y="404664"/>
            <a:ext cx="8964488" cy="567925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БАҒАЛАУ БОЙЫНША НЕГІЗГІ ҚҰЖАТТАР ТІЗІМІ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056413"/>
            <a:ext cx="903649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spcAft>
                <a:spcPts val="0"/>
              </a:spcAft>
              <a:buFont typeface="+mj-lt"/>
              <a:buAutoNum type="arabicPeriod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Қазақстан Республикасы Білім және ғылым министрінің </a:t>
            </a:r>
            <a:r>
              <a:rPr lang="kk-KZ" sz="1600" u="sng" dirty="0" smtClean="0">
                <a:latin typeface="Times New Roman" pitchFamily="18" charset="0"/>
                <a:cs typeface="Times New Roman" pitchFamily="18" charset="0"/>
              </a:rPr>
              <a:t>2017 жылғы 6 маусымдағы №265 бұйрығы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“Бастауыш, негізгі орта, жалпы орта білімнің білім беретін оқу бағдарламаларын іске асыратын білім беру ұйымдарындағы білім алушылардың үлгеріміне ағымдық бақылаудың, оларды аралық және қорытынды аттестаттау жүргізудің үлгі қағидалары”</a:t>
            </a:r>
          </a:p>
          <a:p>
            <a:pPr indent="-342900" algn="just">
              <a:spcAft>
                <a:spcPts val="0"/>
              </a:spcAft>
              <a:buFont typeface="+mj-lt"/>
              <a:buAutoNum type="arabicPeriod"/>
            </a:pPr>
            <a:endParaRPr lang="kk-KZ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spcAft>
                <a:spcPts val="0"/>
              </a:spcAft>
              <a:buFont typeface="+mj-lt"/>
              <a:buAutoNum type="arabicPeriod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Қазақстан Республикасы  Білім және ғылым министрінің 2016 жылғы 21 қаңтардағы </a:t>
            </a:r>
            <a:br>
              <a:rPr lang="kk-K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№ 52 бұйрығымен бекітілген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Білім алушылардың білімін бағалау өлшемшарттары”</a:t>
            </a:r>
          </a:p>
          <a:p>
            <a:pPr indent="-342900">
              <a:spcAft>
                <a:spcPts val="0"/>
              </a:spcAft>
              <a:buFont typeface="+mj-lt"/>
              <a:buAutoNum type="arabicPeriod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spcAft>
                <a:spcPts val="0"/>
              </a:spcAft>
              <a:buAutoNum type="arabicPeriod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2017-2018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оқу жылында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ҚР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жалпы орта білім беретін ұйымдарында оқу процесін ұйымдастырудың ерекшеліктері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туралы әдістемелік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нұсқау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хат</a:t>
            </a:r>
          </a:p>
          <a:p>
            <a:pPr indent="-342900" algn="just">
              <a:spcAft>
                <a:spcPts val="0"/>
              </a:spcAft>
              <a:buAutoNum type="arabicPeriod"/>
            </a:pPr>
            <a:endParaRPr lang="kk-KZ" sz="1000" dirty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Бастауыш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сынып мұғалімдеріне арналған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критериалды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бағалау бойынша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нұсқаулық (2016 ж).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spcAft>
                <a:spcPts val="0"/>
              </a:spcAft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Негізгі және жалпы орта мектеп мұғалімдеріне арналған критериалды бағалау бойынша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нұсқаулық (2016 ж).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Өңірлік және мектеп үйлестірушілеріне арналған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критериалды бағалау бойынша нұсқаулық.</a:t>
            </a:r>
          </a:p>
          <a:p>
            <a:pPr indent="-342900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Пәндер аясындағы жиынтық бағалауға арналған әдістемелік нұсқаулықтар (1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2, 5,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7-сыныптар үшін).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spcAft>
                <a:spcPts val="0"/>
              </a:spcAft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Пәндер аясындағы қалыптастырушы бағалауға арналған тапсырмалар жинағы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(1, 2, 5, 7-сыныптар үшін).</a:t>
            </a:r>
          </a:p>
          <a:p>
            <a:pPr indent="-342900">
              <a:spcAft>
                <a:spcPts val="0"/>
              </a:spcAft>
              <a:buAutoNum type="arabicPeriod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Пәндер аясындағы тоқсандық жиынтық бағалаудың спецификациялары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(5 және 7-сыныптар үшін)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342900">
              <a:spcAft>
                <a:spcPts val="0"/>
              </a:spcAft>
              <a:buAutoNum type="arabicPeriod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Критериалды бағалау бойынша бейнематериалдар мен таныстырылымдар.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980728"/>
            <a:ext cx="8568952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ҚАЗАҚСТАНДЫҚ ЖОЛ </a:t>
            </a:r>
            <a:r>
              <a:rPr kumimoji="0" lang="ru-RU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2050: БІР МАҚСАТ, БІР МҮДДЕ, БІР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endParaRPr kumimoji="0" lang="ru-RU" sz="1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kumimoji="0" lang="ru-RU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kumimoji="0" lang="ru-RU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Президенті</a:t>
            </a:r>
            <a:r>
              <a:rPr kumimoji="0" lang="ru-RU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Н.Ә.Назарбаевтың</a:t>
            </a:r>
            <a:r>
              <a:rPr kumimoji="0" lang="ru-RU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kumimoji="0" lang="ru-RU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0" lang="ru-RU" sz="18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қаңтарындағы</a:t>
            </a:r>
            <a:r>
              <a:rPr kumimoji="0" lang="ru-RU" sz="18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Жолдауы</a:t>
            </a:r>
            <a:endParaRPr kumimoji="0" lang="ru-RU" sz="18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800" b="1" baseline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800" b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kumimoji="0" lang="ru-RU" sz="18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 – </a:t>
            </a:r>
            <a:r>
              <a:rPr kumimoji="0" lang="ru-RU" sz="1800" b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тағдыр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buClrTx/>
              <a:buSzTx/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шаңырағымыздың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 defTabSz="914400">
              <a:buClrTx/>
              <a:buSzTx/>
              <a:buNone/>
            </a:pPr>
            <a:r>
              <a:rPr kumimoji="0" lang="kk-KZ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Мәңгілік Ел</a:t>
            </a:r>
            <a:r>
              <a:rPr kumimoji="0" lang="kk-KZ" sz="18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барша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қазақстандықтарды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біріктіретін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іргетасын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buClrTx/>
              <a:buSzTx/>
              <a:buNone/>
            </a:pPr>
            <a:endParaRPr kumimoji="0" lang="ru-RU" sz="1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buClrTx/>
              <a:buSzTx/>
              <a:buNone/>
            </a:pPr>
            <a:r>
              <a:rPr kumimoji="0" lang="ru-RU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kumimoji="0" lang="ru-RU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Ел»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жалпыұлттық</a:t>
            </a:r>
            <a:r>
              <a:rPr kumimoji="0" lang="ru-RU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идеясының</a:t>
            </a:r>
            <a:r>
              <a:rPr kumimoji="0" lang="ru-RU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құндылықтары</a:t>
            </a:r>
            <a:r>
              <a:rPr kumimoji="0" lang="ru-RU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Тәуелсіздігі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Астана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buClrTx/>
              <a:buSzTx/>
              <a:buFontTx/>
              <a:buChar char="•"/>
            </a:pP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Қоғамымыздағы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бірлік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бейбітшілік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Зайырлы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руханият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Индустрияландыру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инновацияларға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қоғамы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Тарихтың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мәдениет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тілдің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біртұтастығы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еліміздің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өңірлік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жаһан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дық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қатысуы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/>
          <p:nvPr/>
        </p:nvGrpSpPr>
        <p:grpSpPr>
          <a:xfrm>
            <a:off x="394725" y="716985"/>
            <a:ext cx="8435711" cy="5926518"/>
            <a:chOff x="298148" y="6813"/>
            <a:chExt cx="8474026" cy="6794817"/>
          </a:xfrm>
          <a:solidFill>
            <a:srgbClr val="99FFCC"/>
          </a:solidFill>
        </p:grpSpPr>
        <p:sp>
          <p:nvSpPr>
            <p:cNvPr id="7" name="Овал 6"/>
            <p:cNvSpPr/>
            <p:nvPr/>
          </p:nvSpPr>
          <p:spPr>
            <a:xfrm>
              <a:off x="298148" y="6813"/>
              <a:ext cx="8413665" cy="671310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655943" y="1028395"/>
              <a:ext cx="5740520" cy="446878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11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3440302" y="2573762"/>
              <a:ext cx="2438987" cy="1529435"/>
            </a:xfrm>
            <a:prstGeom prst="ellipse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itchFamily="34" charset="0"/>
                </a:rPr>
                <a:t>М</a:t>
              </a:r>
              <a:r>
                <a:rPr lang="kk-KZ" sz="2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itchFamily="34" charset="0"/>
                </a:rPr>
                <a:t>әңгілік Ел</a:t>
              </a:r>
              <a:endParaRPr lang="ru-RU" sz="2400" b="1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34801" y="4374764"/>
              <a:ext cx="1395197" cy="688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defRPr/>
              </a:pPr>
              <a:r>
                <a:rPr lang="ru-RU" sz="1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ЖАЛПЫҒА БІРДЕЙ ЕҢБЕК ҚОҒАМЫ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 rot="21416080">
              <a:off x="4407681" y="4202889"/>
              <a:ext cx="1861070" cy="10762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defRPr/>
              </a:pPr>
              <a:r>
                <a:rPr lang="ru-RU" sz="1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ИНДУСТРИЯ-ЛАНДЫРУ МЕН ИННОВАЦИЯЛАРҒА НЕГІЗДЕЛГЕН ЭКОНОМИКАЛЫҚ ӨСУ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26806" y="3537210"/>
              <a:ext cx="1570652" cy="688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F79646">
                    <a:lumMod val="50000"/>
                  </a:srgbClr>
                </a:buClr>
              </a:pPr>
              <a:r>
                <a:rPr lang="ru-RU" sz="1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ЗАЙЫРЛЫ ҚОҒАМ ЖӘНЕ ЖОҒАРЫ РУХАНИЯТ 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58704" y="1937332"/>
              <a:ext cx="1878695" cy="1217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F79646">
                    <a:lumMod val="50000"/>
                  </a:srgbClr>
                </a:buClr>
                <a:defRPr/>
              </a:pPr>
              <a:r>
                <a:rPr lang="ru-RU" sz="1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ҰЛТТЫҚ ҚАУІПСІЗДІК ЖӘНЕ ЕЛІМІЗДІҢ БҮКІЛӘЛЕМДІК, ӨҢІРЛІК МӘСЕЛЕЛЕРДІ ШЕШУГЕЖАҺАНДЫҚ ТҰРҒЫДАН  ҚАТЫСУЫ 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758705" y="3513440"/>
              <a:ext cx="1688934" cy="882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F79646">
                    <a:lumMod val="50000"/>
                  </a:srgbClr>
                </a:buClr>
                <a:defRPr/>
              </a:pPr>
              <a:r>
                <a:rPr lang="ru-RU" sz="1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ТАРИХТЫҢ, МӘДЕНИЕТ ПЕН ТІЛДІҢ БІРТҰТАСТЫҒЫ 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529478" y="2097803"/>
              <a:ext cx="1635114" cy="882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F79646">
                    <a:lumMod val="50000"/>
                  </a:srgbClr>
                </a:buClr>
                <a:defRPr/>
              </a:pPr>
              <a:r>
                <a:rPr lang="ru-RU" sz="1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ҚОҒАМЫМЫЗДАҒЫ ҰЛТТЫҚ БІРЛІК, БЕЙБІТШІЛІК ПЕН КЕЛІСІМ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20318" y="1615122"/>
              <a:ext cx="1595352" cy="688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F79646">
                    <a:lumMod val="50000"/>
                  </a:srgbClr>
                </a:buClr>
                <a:defRPr/>
              </a:pPr>
              <a:r>
                <a:rPr lang="ru-RU" sz="1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ҚАЗАҚСТАННЫҢ ТӘУЕЛСІЗДІГІ ЖӘНЕ АСТАНА 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5217005" y="456555"/>
              <a:ext cx="1094006" cy="217974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367112" y="3293277"/>
              <a:ext cx="3008753" cy="790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2711904" y="385910"/>
              <a:ext cx="1329280" cy="2250391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5879288" y="3262786"/>
              <a:ext cx="2892886" cy="2258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554130" y="3866594"/>
              <a:ext cx="1925981" cy="1843561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1584904" y="3866594"/>
              <a:ext cx="2180417" cy="1982372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617993" y="4103198"/>
              <a:ext cx="147199" cy="2698432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2434912">
              <a:off x="5915917" y="1385127"/>
              <a:ext cx="2707495" cy="741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Қазақстандық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патриотизм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және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азаматтық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жауапкершілік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, </a:t>
              </a:r>
            </a:p>
            <a:p>
              <a:pPr algn="ctr"/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құрмет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,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ынтымақтастық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,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ашықтық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27965" y="368196"/>
              <a:ext cx="2706181" cy="52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Қазақстандық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патриотизм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және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азаматтық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жауапкершілік</a:t>
              </a:r>
              <a:endParaRPr lang="ru-RU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595582">
              <a:off x="2350884" y="5502785"/>
              <a:ext cx="2178836" cy="741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Еңбек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және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шығармашылық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,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ынтымақтастық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,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өмір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бойы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білім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алу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2979884">
              <a:off x="206964" y="3984094"/>
              <a:ext cx="2389983" cy="1020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Құрмет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,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ынтымақтастық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,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ашықтық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,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қазақстандық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патриотизм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және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азаматтық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жауапкершілік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, </a:t>
              </a:r>
            </a:p>
            <a:p>
              <a:pPr algn="ctr"/>
              <a:endParaRPr lang="ru-RU" sz="12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8526997">
              <a:off x="6488457" y="4100052"/>
              <a:ext cx="2331943" cy="64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Өмір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бойы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білім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алу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,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құрмет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,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ынтымақтастық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, </a:t>
              </a:r>
              <a:r>
                <a:rPr lang="ru-RU" sz="1200" b="1" dirty="0" err="1">
                  <a:solidFill>
                    <a:prstClr val="black"/>
                  </a:solidFill>
                  <a:cs typeface="Arial" pitchFamily="34" charset="0"/>
                </a:rPr>
                <a:t>ашықтық</a:t>
              </a:r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 rot="20701615">
            <a:off x="4982738" y="5510635"/>
            <a:ext cx="193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solidFill>
                  <a:prstClr val="black"/>
                </a:solidFill>
                <a:cs typeface="Arial" pitchFamily="34" charset="0"/>
              </a:rPr>
              <a:t>Еңбек</a:t>
            </a: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cs typeface="Arial" pitchFamily="34" charset="0"/>
              </a:rPr>
              <a:t>және</a:t>
            </a: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cs typeface="Arial" pitchFamily="34" charset="0"/>
              </a:rPr>
              <a:t>шығармашылық</a:t>
            </a: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, </a:t>
            </a:r>
          </a:p>
          <a:p>
            <a:pPr algn="ctr"/>
            <a:r>
              <a:rPr lang="ru-RU" sz="1200" b="1" dirty="0" err="1">
                <a:solidFill>
                  <a:prstClr val="black"/>
                </a:solidFill>
                <a:cs typeface="Arial" pitchFamily="34" charset="0"/>
              </a:rPr>
              <a:t>өмір</a:t>
            </a: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cs typeface="Arial" pitchFamily="34" charset="0"/>
              </a:rPr>
              <a:t>бойы</a:t>
            </a: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cs typeface="Arial" pitchFamily="34" charset="0"/>
              </a:rPr>
              <a:t>білім</a:t>
            </a: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cs typeface="Arial" pitchFamily="34" charset="0"/>
              </a:rPr>
              <a:t>алу</a:t>
            </a: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 rot="19125816">
            <a:off x="231469" y="1919166"/>
            <a:ext cx="270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solidFill>
                  <a:prstClr val="black"/>
                </a:solidFill>
                <a:cs typeface="Arial" pitchFamily="34" charset="0"/>
              </a:rPr>
              <a:t>Қазақстандық</a:t>
            </a: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 патриотизм </a:t>
            </a:r>
            <a:r>
              <a:rPr lang="ru-RU" sz="1200" b="1" dirty="0" err="1">
                <a:solidFill>
                  <a:prstClr val="black"/>
                </a:solidFill>
                <a:cs typeface="Arial" pitchFamily="34" charset="0"/>
              </a:rPr>
              <a:t>және</a:t>
            </a: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cs typeface="Arial" pitchFamily="34" charset="0"/>
              </a:rPr>
              <a:t>азаматтық</a:t>
            </a: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200" b="1" dirty="0" err="1">
                <a:solidFill>
                  <a:prstClr val="black"/>
                </a:solidFill>
                <a:cs typeface="Arial" pitchFamily="34" charset="0"/>
              </a:rPr>
              <a:t>жауапкершілік</a:t>
            </a: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, </a:t>
            </a:r>
          </a:p>
          <a:p>
            <a:pPr algn="ctr"/>
            <a:r>
              <a:rPr lang="ru-RU" sz="1200" b="1" dirty="0" err="1">
                <a:solidFill>
                  <a:prstClr val="black"/>
                </a:solidFill>
                <a:cs typeface="Arial" pitchFamily="34" charset="0"/>
              </a:rPr>
              <a:t>құрмет</a:t>
            </a: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ru-RU" sz="1200" b="1" dirty="0" err="1">
                <a:solidFill>
                  <a:prstClr val="black"/>
                </a:solidFill>
                <a:cs typeface="Arial" pitchFamily="34" charset="0"/>
              </a:rPr>
              <a:t>ынтымақтастық</a:t>
            </a: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ru-RU" sz="1200" b="1" dirty="0" err="1">
                <a:solidFill>
                  <a:prstClr val="black"/>
                </a:solidFill>
                <a:cs typeface="Arial" pitchFamily="34" charset="0"/>
              </a:rPr>
              <a:t>ашықтық</a:t>
            </a:r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1" name="Заголовок 2"/>
          <p:cNvSpPr>
            <a:spLocks noGrp="1"/>
          </p:cNvSpPr>
          <p:nvPr>
            <p:ph type="title"/>
          </p:nvPr>
        </p:nvSpPr>
        <p:spPr>
          <a:xfrm>
            <a:off x="280166" y="308582"/>
            <a:ext cx="8829745" cy="792088"/>
          </a:xfrm>
        </p:spPr>
        <p:txBody>
          <a:bodyPr>
            <a:normAutofit fontScale="90000"/>
          </a:bodyPr>
          <a:lstStyle/>
          <a:p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Қазақстандық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қоғамның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құндылықтары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және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b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білім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беру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құндылықтары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b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731805"/>
              </p:ext>
            </p:extLst>
          </p:nvPr>
        </p:nvGraphicFramePr>
        <p:xfrm>
          <a:off x="395536" y="1484085"/>
          <a:ext cx="8568953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044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0416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1623"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</a:t>
                      </a:r>
                      <a:r>
                        <a:rPr lang="ru-R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негіздері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kk-KZ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kk-KZ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kk-KZ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қ</a:t>
                      </a:r>
                      <a:r>
                        <a:rPr lang="kk-KZ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ұқығы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(9-сынып)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Қазақстан Республика Еңбек кодексіне</a:t>
                      </a:r>
                      <a:r>
                        <a:rPr lang="kk-KZ" sz="18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сүйеніп, еңбек құқығы ұғымына түсініктеме беру, еңбек шарттарын анықтау, құқықтық ахуалды талдай отырып, жұмыс беруші мен жұмысшының құқықтары мен міндеттерін түсіндіру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Оқушылар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жағдаяттық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тапсырма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орындайды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Жақсығалиев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деген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темір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ұстасы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2005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26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маусымда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әскер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қатарына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шақырылды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орнына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жұмысқа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Көбеев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қабылданды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Денсаулық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жағдайы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үйге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қайтарылуына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Жақсығалиев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зауытқа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оралып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бұрынғы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орнына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алуды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талап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етті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Әкімшілік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Көбеев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міндетін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жақсы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орындайтынын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айтып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өтінішін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қабылдамады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k-K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Әкімшіліктің бұрынғы жұмысына оралған </a:t>
                      </a:r>
                      <a:r>
                        <a:rPr kumimoji="0" lang="kk-K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Жақсығалиевті</a:t>
                      </a:r>
                      <a:r>
                        <a:rPr kumimoji="0" lang="kk-K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жұмысқа алудан бас тартуы заңды ма? Бұл дауды қалай шешуге болады?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93911" y="273150"/>
            <a:ext cx="7308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ҚҰНДЫЛЫҚТАРДЫ БІЛІМ БЕРУ МАЗМҰНЫ АРҚЫЛЫ ЖҮЗЕГЕ АСЫРУ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1619673" y="762934"/>
            <a:ext cx="5544616" cy="418690"/>
          </a:xfrm>
          <a:prstGeom prst="round1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Cambria" panose="02040503050406030204" pitchFamily="18" charset="0"/>
              </a:rPr>
              <a:t>Құндылық </a:t>
            </a:r>
            <a:r>
              <a:rPr lang="ru-RU" b="1" dirty="0">
                <a:solidFill>
                  <a:prstClr val="black"/>
                </a:solidFill>
              </a:rPr>
              <a:t>: </a:t>
            </a:r>
            <a:r>
              <a:rPr lang="kk-KZ" b="1" dirty="0">
                <a:solidFill>
                  <a:schemeClr val="tx1"/>
                </a:solidFill>
                <a:latin typeface="Cambria" panose="02040503050406030204" pitchFamily="18" charset="0"/>
              </a:rPr>
              <a:t>Жалпыға бірдей еңбек қоғамы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1484085"/>
            <a:ext cx="2376263" cy="35683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prstClr val="black"/>
                </a:solidFill>
              </a:rPr>
              <a:t>Мақсат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1494" y="1484085"/>
            <a:ext cx="3528390" cy="35683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prstClr val="black"/>
                </a:solidFill>
              </a:rPr>
              <a:t>Оқу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жаттығуы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824" y="1511113"/>
            <a:ext cx="1872208" cy="3298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prstClr val="black"/>
                </a:solidFill>
              </a:rPr>
              <a:t>Мазм</a:t>
            </a:r>
            <a:r>
              <a:rPr lang="kk-KZ" sz="1600" dirty="0">
                <a:solidFill>
                  <a:prstClr val="black"/>
                </a:solidFill>
              </a:rPr>
              <a:t>ұны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83" y="916303"/>
            <a:ext cx="720000" cy="4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999"/>
            <a:ext cx="72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7" y="592303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11" y="163116"/>
            <a:ext cx="504000" cy="3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1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9603" y="0"/>
            <a:ext cx="7308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ҚҰНДЫЛЫҚТАРДЫ БІЛІМ БЕРУ МАЗМҰНЫ АРҚЫЛЫ ЖҮЗЕГЕ АСЫРУ</a:t>
            </a:r>
            <a:endParaRPr lang="ru-RU" sz="1600" dirty="0">
              <a:solidFill>
                <a:srgbClr val="42D0A2">
                  <a:lumMod val="50000"/>
                </a:srgb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4" y="1335500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64700"/>
              </p:ext>
            </p:extLst>
          </p:nvPr>
        </p:nvGraphicFramePr>
        <p:xfrm>
          <a:off x="41405" y="2177480"/>
          <a:ext cx="8984927" cy="46805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15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4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48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8670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k-KZ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kk-KZ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3816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k-KZ" sz="2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Дүниежүзі тарихы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ХХ</a:t>
                      </a:r>
                      <a:r>
                        <a:rPr lang="ru-RU" sz="20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ғ. </a:t>
                      </a:r>
                      <a:r>
                        <a:rPr lang="ru-RU" sz="2000" b="0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екінші</a:t>
                      </a:r>
                      <a:r>
                        <a:rPr lang="ru-RU" sz="20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жартысында</a:t>
                      </a:r>
                      <a:r>
                        <a:rPr lang="ru-RU" sz="20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қоғамның</a:t>
                      </a:r>
                      <a:r>
                        <a:rPr lang="ru-RU" sz="20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дамуы</a:t>
                      </a:r>
                      <a:endParaRPr lang="ru-RU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(9-сынып)</a:t>
                      </a:r>
                      <a:endParaRPr lang="ru-RU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k-KZ" sz="20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Мемлекеттің тарихи даму заңдылығын анықтау, тарихтағы жеке тұлғаның рөлін бағалау</a:t>
                      </a:r>
                      <a:endParaRPr lang="ru-RU" sz="2000" b="0" i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kk-KZ" sz="200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Оқушылар халықаралық қарым-қатынас жүйесіндегі тәуелсіз Қазақстанның орны туралы мәселені зерделейді.</a:t>
                      </a:r>
                      <a:endParaRPr lang="ru-RU" sz="2000" i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с одним скругленным углом 2"/>
          <p:cNvSpPr/>
          <p:nvPr/>
        </p:nvSpPr>
        <p:spPr>
          <a:xfrm>
            <a:off x="1279044" y="1379530"/>
            <a:ext cx="7275697" cy="474855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Құндылық: Тарихтың, мәдениет пен тілдің біртұтастығы</a:t>
            </a:r>
            <a:endParaRPr lang="ru-RU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04410" y="2385863"/>
            <a:ext cx="2088231" cy="4606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prstClr val="black"/>
                </a:solidFill>
              </a:rPr>
              <a:t>Мақсат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56466" y="2396369"/>
            <a:ext cx="2520281" cy="4748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prstClr val="black"/>
                </a:solidFill>
              </a:rPr>
              <a:t>Оқу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жаттығуы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1622" y="2343190"/>
            <a:ext cx="1575963" cy="48390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prstClr val="black"/>
                </a:solidFill>
              </a:rPr>
              <a:t>Мазмұны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15875" y="-100013"/>
            <a:ext cx="8943975" cy="1143001"/>
          </a:xfrm>
        </p:spPr>
        <p:txBody>
          <a:bodyPr/>
          <a:lstStyle/>
          <a:p>
            <a:pPr algn="ctr" eaLnBrk="1" hangingPunct="1"/>
            <a:r>
              <a:rPr lang="kk-KZ" altLang="en-US" sz="2800" smtClean="0">
                <a:solidFill>
                  <a:schemeClr val="bg1"/>
                </a:solidFill>
              </a:rPr>
              <a:t>0</a:t>
            </a:r>
            <a:endParaRPr lang="en-GB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571612"/>
            <a:ext cx="535785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құжаттар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071538" y="2714620"/>
            <a:ext cx="1000132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929454" y="2714620"/>
            <a:ext cx="1000132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071934" y="2714620"/>
            <a:ext cx="1000132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429132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ҰМЖ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4429132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ОМЖ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4429132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ҚМЖ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94737" cy="4673600"/>
          </a:xfrm>
        </p:spPr>
        <p:txBody>
          <a:bodyPr/>
          <a:lstStyle/>
          <a:p>
            <a:r>
              <a:rPr lang="kk-KZ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ҰМЖ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-бір жылға ұсынған тақырыптық жоспар </a:t>
            </a:r>
          </a:p>
          <a:p>
            <a:pPr>
              <a:buNone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ОМЖ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-белгілі бір уақыт аралығында іске асырылатын жұмыстың жеке бөліктерін жоспарлау (әр тоқсанға жазылған оқу жоспары, оқу мақсаттары, іс-әрекеттер)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ҚМЖ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-мұғалімнің күнделікті оқытатын сабақтарының сызбасы (сабақ жоспары)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5400" dirty="0" smtClean="0"/>
              <a:t>   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4513" y="928670"/>
            <a:ext cx="535785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 </a:t>
            </a:r>
            <a:r>
              <a:rPr lang="kk-KZ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дағды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214686"/>
            <a:ext cx="228601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Тындалым</a:t>
            </a:r>
            <a:r>
              <a:rPr lang="kk-KZ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4000504"/>
            <a:ext cx="235745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Айтылым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4000504"/>
            <a:ext cx="228601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Оқылым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1068" y="3286124"/>
            <a:ext cx="228601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071538" y="1428736"/>
            <a:ext cx="1000132" cy="19288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7358082" y="1357298"/>
            <a:ext cx="857256" cy="20002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071802" y="2071678"/>
            <a:ext cx="571504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214942" y="2071678"/>
            <a:ext cx="571504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5214950"/>
            <a:ext cx="371477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нормаларды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286248" y="4714884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 мерзімді жоспардың құрылымы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0" y="1561238"/>
            <a:ext cx="9144000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Тақырыбы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Мақсаттары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Бағдарламада оқу мақсаттары төрт саннан тұратын кодтық белгімен белгіленді.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Кодтық белгідегі бірінші сан сыныпты, екінші және үшінші сан сөйлеу бөлім мен бөлімшені, төртінші сан нөмірін  көрсетеді. Мысалы, 1.2.1.1. кодында  “1”- сынып; “2.1” бөлім мен бөлімше; “1” –оқу мақсатының реттік нөмері.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/>
              <a:t> 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Бағалау критерийлері               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Дескрипторлар            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Кері байланыс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Рефлексия                                                  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589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6552728" cy="565257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 </a:t>
            </a: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деген не? Бағалау не үшін қажет?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Бағалаудың мақсаты қандай?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Бағалауға мүдделі тараптар кімдер?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Бағалаудың қандай түрлері бар?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Критериалды бағалау дегеніміз не?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Критериалды бағалауды енгізу қажеттігі неден туындайды?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84" y="5229200"/>
            <a:ext cx="1953885" cy="143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68" y="1412776"/>
            <a:ext cx="2434319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8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913372"/>
            <a:ext cx="4032448" cy="962230"/>
          </a:xfrm>
        </p:spPr>
        <p:txBody>
          <a:bodyPr>
            <a:normAutofit/>
          </a:bodyPr>
          <a:lstStyle/>
          <a:p>
            <a:pPr algn="ctr"/>
            <a:r>
              <a:rPr lang="ru-RU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alt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GB" alt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" y="1628800"/>
            <a:ext cx="4083128" cy="4824412"/>
          </a:xfrm>
        </p:spPr>
        <p:txBody>
          <a:bodyPr/>
          <a:lstStyle/>
          <a:p>
            <a:pPr marL="360363" indent="-360363" eaLnBrk="1" hangingPunct="1">
              <a:buClr>
                <a:srgbClr val="0065BD"/>
              </a:buClr>
            </a:pPr>
            <a:endParaRPr lang="ru-RU" alt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0065BD"/>
              </a:buClr>
              <a:buNone/>
            </a:pPr>
            <a:r>
              <a:rPr lang="ru-RU" alt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О</a:t>
            </a:r>
            <a:r>
              <a:rPr lang="kk-KZ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қу нәтижелері туралы д</a:t>
            </a:r>
            <a:r>
              <a:rPr lang="ru-RU" alt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әлелдерді жинау</a:t>
            </a:r>
            <a:r>
              <a:rPr lang="ru-RU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үдерісі;</a:t>
            </a:r>
            <a:endParaRPr lang="en-US" alt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ru-RU" alt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alt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alt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дәлелдердің</a:t>
            </a:r>
            <a:r>
              <a:rPr lang="ru-RU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жұмысты</a:t>
            </a:r>
            <a:r>
              <a:rPr lang="ru-RU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критерийлерді</a:t>
            </a:r>
            <a:r>
              <a:rPr lang="ru-RU" alt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alt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ru-RU" alt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Орындалған</a:t>
            </a:r>
            <a:r>
              <a:rPr lang="ru-RU" alt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lang="ru-RU" alt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/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3128" y="3068960"/>
            <a:ext cx="1280960" cy="136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CD2202-DA36-4903-ABB7-7BF21DB8DE33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847520"/>
            <a:ext cx="3563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2" indent="-360363">
              <a:buClr>
                <a:srgbClr val="0065BD"/>
              </a:buClr>
            </a:pPr>
            <a:r>
              <a:rPr lang="kk-KZ" altLang="en-US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-  Оқушылар</a:t>
            </a:r>
            <a:r>
              <a:rPr lang="kk-KZ" altLang="en-US" sz="24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altLang="en-US" sz="24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2" indent="-360363">
              <a:buClr>
                <a:srgbClr val="0065BD"/>
              </a:buClr>
            </a:pPr>
            <a:r>
              <a:rPr lang="ru-RU" altLang="en-US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en-US" sz="24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altLang="en-US" sz="24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altLang="en-US" sz="24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2" indent="-360363">
              <a:buClr>
                <a:srgbClr val="0065BD"/>
              </a:buClr>
            </a:pPr>
            <a:r>
              <a:rPr lang="ru-RU" altLang="en-US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en-US" sz="24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Мектептер</a:t>
            </a:r>
            <a:r>
              <a:rPr lang="ru-RU" altLang="en-US" sz="24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altLang="en-US" sz="24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2" indent="-360363">
              <a:buClr>
                <a:srgbClr val="0065BD"/>
              </a:buClr>
            </a:pPr>
            <a:r>
              <a:rPr lang="kk-KZ" altLang="en-US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-  Мектеп </a:t>
            </a:r>
            <a:r>
              <a:rPr lang="kk-KZ" altLang="en-US" sz="24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әкімшілігі;</a:t>
            </a:r>
            <a:endParaRPr lang="en-GB" altLang="en-US" sz="24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2" indent="-360363">
              <a:buClr>
                <a:srgbClr val="0065BD"/>
              </a:buClr>
            </a:pPr>
            <a:r>
              <a:rPr lang="kk-KZ" altLang="en-US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-  Жұмыс </a:t>
            </a:r>
            <a:r>
              <a:rPr lang="kk-KZ" altLang="en-US" sz="24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берушілер;</a:t>
            </a:r>
            <a:endParaRPr lang="en-GB" altLang="en-US" sz="24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2" indent="-360363">
              <a:buClr>
                <a:srgbClr val="0065BD"/>
              </a:buClr>
            </a:pPr>
            <a:r>
              <a:rPr lang="ru-RU" altLang="en-US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en-US" sz="24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altLang="en-US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қабылдаушы</a:t>
            </a:r>
            <a:r>
              <a:rPr lang="ru-RU" altLang="en-US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altLang="en-US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органдар</a:t>
            </a:r>
            <a:r>
              <a:rPr lang="ru-RU" altLang="en-US" sz="24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altLang="en-US" sz="24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2" indent="-360363">
              <a:buClr>
                <a:srgbClr val="0065BD"/>
              </a:buClr>
            </a:pPr>
            <a:r>
              <a:rPr lang="kk-KZ" altLang="en-US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-  Қоғам</a:t>
            </a:r>
            <a:r>
              <a:rPr lang="kk-KZ" altLang="en-US" sz="24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GB" altLang="en-US" sz="24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2" indent="-360363">
              <a:buClr>
                <a:srgbClr val="0065BD"/>
              </a:buClr>
            </a:pPr>
            <a:r>
              <a:rPr lang="ru-RU" altLang="en-US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en-US" sz="24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altLang="en-US" sz="24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altLang="en-US" sz="2400" dirty="0" err="1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en-US" sz="24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ru-RU" altLang="en-US" sz="24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жайлы</a:t>
            </a:r>
            <a:r>
              <a:rPr lang="ru-RU" altLang="en-US" sz="24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altLang="en-US" sz="24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err="1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пікір</a:t>
            </a:r>
            <a:r>
              <a:rPr lang="ru-RU" altLang="en-US" sz="24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0363" lvl="2" indent="-360363">
              <a:buClr>
                <a:srgbClr val="0065BD"/>
              </a:buClr>
            </a:pPr>
            <a:endParaRPr lang="en-GB" altLang="en-US" sz="24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8166" y="913372"/>
            <a:ext cx="4168264" cy="962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Бағалау</a:t>
            </a:r>
            <a:r>
              <a:rPr lang="ru-RU" altLang="en-US" sz="30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ға</a:t>
            </a:r>
            <a:r>
              <a:rPr lang="ru-RU" altLang="en-US" sz="3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en-US" sz="30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мүдделі</a:t>
            </a:r>
            <a:r>
              <a:rPr lang="ru-RU" altLang="en-US" sz="3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en-US" sz="30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тараптар</a:t>
            </a:r>
            <a:r>
              <a:rPr lang="ru-RU" altLang="en-US" sz="3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88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охимия">
  <a:themeElements>
    <a:clrScheme name="Химия белы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Химия бел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Химия бел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2198</TotalTime>
  <Words>1742</Words>
  <Application>Microsoft Office PowerPoint</Application>
  <PresentationFormat>Экран (4:3)</PresentationFormat>
  <Paragraphs>382</Paragraphs>
  <Slides>33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Биохимия</vt:lpstr>
      <vt:lpstr>Презентация PowerPoint</vt:lpstr>
      <vt:lpstr>Презентация PowerPoint</vt:lpstr>
      <vt:lpstr>БАҒАЛАУ БОЙЫНША НЕГІЗГІ ҚҰЖАТТАР ТІЗІМІ</vt:lpstr>
      <vt:lpstr>0</vt:lpstr>
      <vt:lpstr>Презентация PowerPoint</vt:lpstr>
      <vt:lpstr>    </vt:lpstr>
      <vt:lpstr>Қысқа мерзімді жоспардың құрылымы</vt:lpstr>
      <vt:lpstr>Презентация PowerPoint</vt:lpstr>
      <vt:lpstr>Бағалау дегеніміз: </vt:lpstr>
      <vt:lpstr>Презентация PowerPoint</vt:lpstr>
      <vt:lpstr>ЖАҢАРТЫЛҒАН БІЛІМ БЕРУ МАЗМҰНЫ</vt:lpstr>
      <vt:lpstr>Қалыптастырушы бағалау</vt:lpstr>
      <vt:lpstr>Презентация PowerPoint</vt:lpstr>
      <vt:lpstr>БӨЛІМ/ОРТАҚ ТАҚЫРЫП БОЙЫНША ЖИЫНТЫҚ БАҒАЛАУ</vt:lpstr>
      <vt:lpstr>Презентация PowerPoint</vt:lpstr>
      <vt:lpstr>МОДЕРАЦИЯ</vt:lpstr>
      <vt:lpstr>ТОҚСАНДЫҚ  ЖИЫНТЫҚ  МОДЕРАЦИЯ  ХАТТАМАЛАРЫ</vt:lpstr>
      <vt:lpstr>Бөлім/ортақ тақырып бойынша жиынтық бағалаудың нәтижесі бойынша  кері  байланыс құралы - РУБРИКА</vt:lpstr>
      <vt:lpstr>КЕРІ  БАЙЛАНЫС  БЕРУ  ҮЛГІЛЕРІ</vt:lpstr>
      <vt:lpstr>КЕРІ  БАЙЛАНЫС  БЕРУ  ҮЛГІЛЕРІ</vt:lpstr>
      <vt:lpstr>Презентация PowerPoint</vt:lpstr>
      <vt:lpstr>Презентация PowerPoint</vt:lpstr>
      <vt:lpstr>ЭЛЕКТРОНДЫҚ ЖУРНАЛДА НӘТИЖЕЛЕРДІ ТІРКЕУ</vt:lpstr>
      <vt:lpstr>СЫНЫП ЖУРНАЛЫНДАҒЫ ӨЗГЕРІСТЕР</vt:lpstr>
      <vt:lpstr>ЖАҢАРТЫЛҒАН БІЛІМ БЕРУ МАЗМҰНЫ</vt:lpstr>
      <vt:lpstr>ЖУРНАЛДЫ ТОЛТЫРУ ТАЛАПТАРЫ</vt:lpstr>
      <vt:lpstr>КҮНТІЗБЕЛІК-ТАҚЫРЫПТЫҚ  ЖОСПАР</vt:lpstr>
      <vt:lpstr>Бағалау жүйесінің ерекшеліктері:  ХХІ ғасыр дағдылары</vt:lpstr>
      <vt:lpstr>Презентация PowerPoint</vt:lpstr>
      <vt:lpstr>Презентация PowerPoint</vt:lpstr>
      <vt:lpstr>Қазақстандық қоғамның құндылықтары және  білім беру құндылықтары  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ЖАҢАРТЫЛҒАН БІЛІМ БЕРУ МАЗМҰНЫ</dc:title>
  <dc:creator>User</dc:creator>
  <cp:lastModifiedBy>1</cp:lastModifiedBy>
  <cp:revision>211</cp:revision>
  <dcterms:created xsi:type="dcterms:W3CDTF">2017-09-30T04:34:19Z</dcterms:created>
  <dcterms:modified xsi:type="dcterms:W3CDTF">2017-10-26T02:30:50Z</dcterms:modified>
</cp:coreProperties>
</file>