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316" r:id="rId2"/>
    <p:sldId id="333" r:id="rId3"/>
    <p:sldId id="362" r:id="rId4"/>
    <p:sldId id="322" r:id="rId5"/>
    <p:sldId id="324" r:id="rId6"/>
    <p:sldId id="326" r:id="rId7"/>
    <p:sldId id="328" r:id="rId8"/>
    <p:sldId id="334" r:id="rId9"/>
    <p:sldId id="337" r:id="rId10"/>
    <p:sldId id="338" r:id="rId11"/>
    <p:sldId id="311" r:id="rId12"/>
    <p:sldId id="341" r:id="rId13"/>
    <p:sldId id="342" r:id="rId14"/>
    <p:sldId id="348" r:id="rId15"/>
    <p:sldId id="350" r:id="rId16"/>
    <p:sldId id="351" r:id="rId17"/>
    <p:sldId id="285" r:id="rId18"/>
    <p:sldId id="347" r:id="rId19"/>
    <p:sldId id="313" r:id="rId20"/>
    <p:sldId id="363" r:id="rId21"/>
    <p:sldId id="278" r:id="rId22"/>
    <p:sldId id="279" r:id="rId23"/>
    <p:sldId id="299" r:id="rId24"/>
    <p:sldId id="300" r:id="rId25"/>
    <p:sldId id="269" r:id="rId26"/>
    <p:sldId id="268" r:id="rId27"/>
    <p:sldId id="290" r:id="rId28"/>
    <p:sldId id="346" r:id="rId29"/>
    <p:sldId id="330" r:id="rId30"/>
    <p:sldId id="357" r:id="rId31"/>
    <p:sldId id="358" r:id="rId32"/>
    <p:sldId id="359" r:id="rId33"/>
    <p:sldId id="360" r:id="rId3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E38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32B6EE-B622-493D-A0E3-CD6DAE2EAD0A}" type="datetimeFigureOut">
              <a:rPr lang="ru-RU" smtClean="0"/>
              <a:pPr/>
              <a:t>26.10.2017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FD3373-EC51-41BC-AC9D-A00163BA5BC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8821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CC97F8-72D3-4DF4-B037-D6094C2EF3D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319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/>
              <a:t> </a:t>
            </a: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93CCC6E-DD0C-4F2D-8BD4-EB5A549E478F}" type="slidenum">
              <a:rPr lang="en-GB" altLang="en-US"/>
              <a:pPr/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01001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CC97F8-72D3-4DF4-B037-D6094C2EF3D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7967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BE369-06F0-4186-BEDC-8D760CAD339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363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BE369-06F0-4186-BEDC-8D760CAD3394}" type="slidenum">
              <a:rPr lang="ru-RU" smtClean="0"/>
              <a:pPr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8087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en-US"/>
              <a:t>Модельдің ерекшелігі оның оқушыларды ХХІ ғасырда өмір сүруге дайындауға бағытталуында болып табылады.</a:t>
            </a:r>
            <a:endParaRPr lang="en-GB" altLang="en-US"/>
          </a:p>
          <a:p>
            <a:endParaRPr lang="en-GB" altLang="en-US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573A506-C52B-4FCF-98BA-B7D89AE8D7F1}" type="slidenum">
              <a:rPr lang="en-GB" altLang="en-US"/>
              <a:pPr/>
              <a:t>28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33396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2367FE-96BF-47FB-8BA0-E1EB11947250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7363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600" dirty="0"/>
              <a:t>Соотнесение</a:t>
            </a:r>
            <a:r>
              <a:rPr lang="ru-RU" sz="3600" baseline="0" dirty="0"/>
              <a:t> ценностей образования с Главными ценностями казахстанского общества, которые обозначил Президент</a:t>
            </a:r>
            <a:endParaRPr lang="ru-RU" sz="3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C652F4-0B32-4A95-836F-06982968BAB3}" type="slidenum">
              <a:rPr lang="ru-RU" smtClean="0">
                <a:solidFill>
                  <a:prstClr val="black"/>
                </a:solidFill>
              </a:rPr>
              <a:pPr/>
              <a:t>31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853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C341DB-2E76-4F0D-8000-860081DDE13E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AE5901-670D-49BF-9138-A46654CD374D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8E33E5-991D-424A-9C2F-6A9E5DF982DF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8E6543-1D3E-4DA4-B88E-27C953C571ED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68F29F-3A65-464D-8882-FA33FFAD7B3B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BBAC83-E7FC-45DF-B34E-FDBB1703B665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3B097E-C19D-491A-B7A2-CC85B8A0B772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5375D2-F910-4791-AB8E-A01128B022FB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E9B872-0D24-40AC-B3E5-963E502A93F9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4D7093-2AC0-4E26-9766-F8B1B0EE3357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D8DBBB-795C-42C3-86A8-8364A7A785CA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AE01C44-4455-4267-8EEB-0DC34CD28BCE}" type="slidenum">
              <a:rPr lang="ru-RU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35696" y="2492896"/>
            <a:ext cx="69482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Жаңартылған білім беру бағдарламасы аясында тарих сабағында критериалды бағалауды қолданудың тиімділігі</a:t>
            </a:r>
            <a:endParaRPr lang="kk-KZ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16079"/>
            <a:ext cx="8820472" cy="5059764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Критериалды бағалау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терминін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алғаш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Роберт Юджин Глейзер (1963) 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қолданған және бұл термин оқушылардың оқу жетістіктерінің қол жеткізген және әлеуетті деңгейлері арасындағы сәйкестікті анықтауға мүмкіндік беретін үдерісті сипаттайды.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Критериалды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бағалау </a:t>
            </a:r>
            <a:r>
              <a:rPr lang="ru-RU" sz="2400" b="1" dirty="0">
                <a:latin typeface="Times New Roman" pitchFamily="18" charset="0"/>
                <a:ea typeface="Calibri"/>
                <a:cs typeface="Times New Roman" pitchFamily="18" charset="0"/>
              </a:rPr>
              <a:t>– </a:t>
            </a:r>
            <a:r>
              <a:rPr lang="ru-RU" sz="2400" dirty="0" err="1">
                <a:latin typeface="Times New Roman" pitchFamily="18" charset="0"/>
                <a:ea typeface="Calibri"/>
                <a:cs typeface="Times New Roman" pitchFamily="18" charset="0"/>
              </a:rPr>
              <a:t>о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қушылардың оқу жетістіктерін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мақсаттары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мазмұнына сәйкес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ұжым ішінде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өңделген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оқушыға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ата-анаға және мұғалімге түсінікті нақты анықталған критерийлерге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негізделген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үдеріс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Критериалды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ба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ғалау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оқушылардың жетістіктерін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б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ір-бірімен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салыстырмайды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және бір-біріне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тәуелді ет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пейді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оқушының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құзыреттілік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деңгейі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ақпарат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беруге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бағытталған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955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229600" cy="778098"/>
          </a:xfrm>
        </p:spPr>
        <p:txBody>
          <a:bodyPr/>
          <a:lstStyle/>
          <a:p>
            <a:r>
              <a:rPr lang="kk-KZ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ЖАҢАРТЫЛҒАН БІЛІМ БЕРУ МАЗМҰНЫ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10CAA-CD84-4755-AB61-E9816103CB34}" type="slidenum">
              <a:rPr lang="ru-RU" smtClean="0"/>
              <a:pPr/>
              <a:t>11</a:t>
            </a:fld>
            <a:endParaRPr lang="ru-RU" dirty="0"/>
          </a:p>
        </p:txBody>
      </p:sp>
      <p:pic>
        <p:nvPicPr>
          <p:cNvPr id="5" name="Объект 4"/>
          <p:cNvPicPr>
            <a:picLocks noGrp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124744"/>
            <a:ext cx="8892480" cy="551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1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84784"/>
            <a:ext cx="6696744" cy="49685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Сұрақтарды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топта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талқылаңыздар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>
              <a:buAutoNum type="arabicPeriod"/>
            </a:pP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Қалыптастырушы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kk-K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қағ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идаттары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Қашан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өткізіледі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кімдерге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беріледі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Мұғалімнің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рөлі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Оқушының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рөлі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формада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өтеді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ru-RU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6933095" cy="107099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Қалыптастырушы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Диана\Downloads\feedbac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399" y="1484784"/>
            <a:ext cx="2281478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41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 txBox="1">
            <a:spLocks/>
          </p:cNvSpPr>
          <p:nvPr/>
        </p:nvSpPr>
        <p:spPr>
          <a:xfrm>
            <a:off x="-1" y="1340768"/>
            <a:ext cx="8699757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lvl="3" indent="0">
              <a:lnSpc>
                <a:spcPct val="125000"/>
              </a:lnSpc>
              <a:spcBef>
                <a:spcPts val="0"/>
              </a:spcBef>
              <a:buClr>
                <a:srgbClr val="0065BD"/>
              </a:buClr>
              <a:buNone/>
              <a:defRPr/>
            </a:pPr>
            <a:r>
              <a:rPr lang="ru-RU" sz="1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Қалыптастырушы</a:t>
            </a: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ететін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үдерісін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дер </a:t>
            </a:r>
            <a:r>
              <a:rPr lang="ru-RU" sz="1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түзетуге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беретін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бағалаудың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altLang="en-US" sz="1800" b="1" dirty="0">
              <a:solidFill>
                <a:srgbClr val="0202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1950" lvl="4" indent="0">
              <a:lnSpc>
                <a:spcPct val="125000"/>
              </a:lnSpc>
              <a:spcBef>
                <a:spcPts val="0"/>
              </a:spcBef>
              <a:buClr>
                <a:srgbClr val="0065BD"/>
              </a:buClr>
              <a:buNone/>
              <a:defRPr/>
            </a:pPr>
            <a:endParaRPr lang="ru-RU" altLang="en-US" sz="1800" b="1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lvl="4" indent="0">
              <a:lnSpc>
                <a:spcPct val="125000"/>
              </a:lnSpc>
              <a:spcBef>
                <a:spcPts val="0"/>
              </a:spcBef>
              <a:buClr>
                <a:srgbClr val="0065BD"/>
              </a:buClr>
              <a:buNone/>
              <a:defRPr/>
            </a:pPr>
            <a:r>
              <a:rPr lang="ru-RU" altLang="en-US" sz="1800" b="1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ҚБ </a:t>
            </a:r>
            <a:r>
              <a:rPr lang="ru-RU" altLang="en-US" sz="1800" b="1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қағидаттары</a:t>
            </a:r>
            <a:r>
              <a:rPr lang="ru-RU" altLang="en-US" sz="1800" b="1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257300" lvl="4" indent="-342900">
              <a:lnSpc>
                <a:spcPct val="125000"/>
              </a:lnSpc>
              <a:spcBef>
                <a:spcPts val="0"/>
              </a:spcBef>
              <a:buClr>
                <a:srgbClr val="0065BD"/>
              </a:buClr>
              <a:buFont typeface="Arial" pitchFamily="34" charset="0"/>
              <a:buChar char="•"/>
              <a:defRPr/>
            </a:pP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оқытудың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бөлігі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(«</a:t>
            </a: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»);</a:t>
            </a:r>
          </a:p>
          <a:p>
            <a:pPr marL="1257300" lvl="4" indent="-342900">
              <a:lnSpc>
                <a:spcPct val="125000"/>
              </a:lnSpc>
              <a:spcBef>
                <a:spcPts val="0"/>
              </a:spcBef>
              <a:buClr>
                <a:srgbClr val="0065BD"/>
              </a:buClr>
              <a:buFont typeface="Arial" pitchFamily="34" charset="0"/>
              <a:buChar char="•"/>
              <a:defRPr/>
            </a:pP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мақсаттары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қамтылады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мақсаттары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сыныптарда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жоспарларында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нақтыланып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белгіленген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1257300" lvl="4" indent="-342900">
              <a:lnSpc>
                <a:spcPct val="125000"/>
              </a:lnSpc>
              <a:spcBef>
                <a:spcPts val="0"/>
              </a:spcBef>
              <a:buClr>
                <a:srgbClr val="0065BD"/>
              </a:buClr>
              <a:buFont typeface="Arial" pitchFamily="34" charset="0"/>
              <a:buChar char="•"/>
              <a:defRPr/>
            </a:pP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белгіленбейді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1257300" lvl="4" indent="-342900">
              <a:lnSpc>
                <a:spcPct val="125000"/>
              </a:lnSpc>
              <a:spcBef>
                <a:spcPts val="0"/>
              </a:spcBef>
              <a:buClr>
                <a:srgbClr val="0065BD"/>
              </a:buClr>
              <a:buFont typeface="Arial" pitchFamily="34" charset="0"/>
              <a:buChar char="•"/>
              <a:defRPr/>
            </a:pPr>
            <a:r>
              <a:rPr lang="ru-RU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мақсаттарына</a:t>
            </a:r>
            <a:r>
              <a:rPr lang="ru-RU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жеткендігі</a:t>
            </a:r>
            <a:r>
              <a:rPr lang="ru-RU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критерийлеріне</a:t>
            </a:r>
            <a:r>
              <a:rPr lang="ru-RU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асады</a:t>
            </a:r>
            <a:r>
              <a:rPr lang="ru-RU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1257300" lvl="4" indent="-342900">
              <a:lnSpc>
                <a:spcPct val="125000"/>
              </a:lnSpc>
              <a:spcBef>
                <a:spcPts val="0"/>
              </a:spcBef>
              <a:buClr>
                <a:srgbClr val="0065BD"/>
              </a:buClr>
              <a:buFont typeface="Arial" pitchFamily="34" charset="0"/>
              <a:buChar char="•"/>
              <a:defRPr/>
            </a:pP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оқушының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ілгерілеуі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беріледі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1257300" lvl="4" indent="-342900">
              <a:lnSpc>
                <a:spcPct val="125000"/>
              </a:lnSpc>
              <a:spcBef>
                <a:spcPts val="0"/>
              </a:spcBef>
              <a:buClr>
                <a:srgbClr val="0065BD"/>
              </a:buClr>
              <a:buFont typeface="Arial" pitchFamily="34" charset="0"/>
              <a:buChar char="•"/>
              <a:defRPr/>
            </a:pP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ҚБ </a:t>
            </a: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нәтижелері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оқыту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сапасын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бағдарламасын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жақсарту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altLang="en-US" sz="1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914400" lvl="4" indent="0">
              <a:lnSpc>
                <a:spcPct val="125000"/>
              </a:lnSpc>
              <a:spcBef>
                <a:spcPts val="0"/>
              </a:spcBef>
              <a:buClr>
                <a:srgbClr val="0065BD"/>
              </a:buClr>
              <a:buNone/>
              <a:defRPr/>
            </a:pPr>
            <a:endParaRPr lang="ru-RU" altLang="en-US" sz="1800" dirty="0">
              <a:solidFill>
                <a:srgbClr val="020202"/>
              </a:solidFill>
              <a:latin typeface="Arial Narrow" pitchFamily="34" charset="0"/>
              <a:cs typeface="Arial" panose="020B0604020202020204" pitchFamily="34" charset="0"/>
            </a:endParaRPr>
          </a:p>
          <a:p>
            <a:pPr marL="914400" lvl="4" indent="0">
              <a:lnSpc>
                <a:spcPct val="125000"/>
              </a:lnSpc>
              <a:spcBef>
                <a:spcPts val="0"/>
              </a:spcBef>
              <a:buClr>
                <a:srgbClr val="0065BD"/>
              </a:buClr>
              <a:buNone/>
              <a:defRPr/>
            </a:pPr>
            <a:endParaRPr lang="en-US" altLang="en-US" sz="1800" b="1" dirty="0">
              <a:solidFill>
                <a:srgbClr val="020202"/>
              </a:solidFill>
              <a:latin typeface="Arial Narrow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41276" y="260650"/>
            <a:ext cx="615848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3"/>
            <a:r>
              <a:rPr lang="ru-RU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Қалыптастырушы</a:t>
            </a:r>
            <a:r>
              <a:rPr lang="ru-RU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endParaRPr lang="ru-RU" sz="3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667" y="106643"/>
            <a:ext cx="1376609" cy="1319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682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44016"/>
            <a:ext cx="8064896" cy="119675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БӨЛІМ/ОРТАҚ ТАҚЫРЫП БОЙЫНША ЖИЫНТЫҚ БАҒАЛАУ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Бөлім/ортақ тақырып бойынша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жиынтық бағалауға арналған тапсырма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оқу мақсаттары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бағалау критерийлеріне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сәйкес  құрастырылады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Мектептің әдістемелік бірлестіктері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оқу жылына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арналған жиынтық бағалау жоспарын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құрады және бекітеді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Әрбір пән бойынша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жиынтық бағалауға арналған тапсырмалардың үлгілері берілген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әдістемелік ұсыныстарды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ПӨО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ҰБА 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дайындайды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800" dirty="0">
              <a:latin typeface="Arial Narrow" panose="020B0606020202030204" pitchFamily="34" charset="0"/>
            </a:endParaRPr>
          </a:p>
          <a:p>
            <a:pPr lvl="0"/>
            <a:endParaRPr lang="ru-RU" sz="2400" dirty="0"/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750E4-7867-45A6-94BB-B30865F9216B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30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ТОҚСАНДЫҚ ЖИЫНТЫҚ БАҒАЛАУ</a:t>
            </a:r>
            <a:r>
              <a:rPr lang="en-US" sz="4400" dirty="0">
                <a:solidFill>
                  <a:srgbClr val="0070C0"/>
                </a:solidFill>
                <a:latin typeface="Arial Narrow" panose="020B0606020202030204" pitchFamily="34" charset="0"/>
              </a:rPr>
              <a:t/>
            </a:r>
            <a:br>
              <a:rPr lang="en-US" sz="4400" dirty="0">
                <a:solidFill>
                  <a:srgbClr val="0070C0"/>
                </a:solidFill>
                <a:latin typeface="Arial Narrow" panose="020B0606020202030204" pitchFamily="34" charset="0"/>
              </a:rPr>
            </a:br>
            <a:endParaRPr lang="nl-NL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51520" y="1727495"/>
            <a:ext cx="7993062" cy="4680744"/>
          </a:xfrm>
          <a:prstGeom prst="rect">
            <a:avLst/>
          </a:prstGeom>
        </p:spPr>
        <p:txBody>
          <a:bodyPr/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кімге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en-Z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GB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nl-NL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Тапсырмаларды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орындауға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қанша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беріледі</a:t>
            </a:r>
            <a:r>
              <a:rPr lang="en-Z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GB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nl-NL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Тоқсандық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жиынтық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өткізіледі</a:t>
            </a:r>
            <a:r>
              <a:rPr lang="en-Z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GB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nl-NL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Тоқсандық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жиынтық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kk-KZ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тапсырмаларының мазмұны қандай</a:t>
            </a:r>
            <a:r>
              <a:rPr lang="en-Z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GB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nl-NL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en-Z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GB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nl-NL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сұрақ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балл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есептеледі</a:t>
            </a:r>
            <a:r>
              <a:rPr lang="en-Z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GB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nl-NL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Неше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құрастыру керек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nl-NL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Font typeface="Wingdings 3"/>
              <a:buNone/>
            </a:pPr>
            <a:r>
              <a:rPr lang="en-GB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4356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8994" y="159657"/>
            <a:ext cx="6858000" cy="861842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МОДЕРАЦИЯ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87828" y="1031686"/>
            <a:ext cx="7892144" cy="4680520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Бағалаудың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бірыңғай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стандартын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белгілеу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жұмыстарының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талқылау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үдерісі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ru-RU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Модерация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бағалауды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стандарттау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мақсатында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жұмыстарының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мұғалімдердің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талқылауы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белгіленген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Модерация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беретін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мұғалімдердің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қатысуымен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өтеді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>
              <a:buFont typeface="Wingdings" pitchFamily="2" charset="2"/>
              <a:buChar char="ü"/>
            </a:pPr>
            <a:r>
              <a:rPr lang="kk-KZ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олар белгілі бір пән бойынша балл қою кестесін бірыңғай қолданудың тәсілі арқылы жұмысты бастапқы бағалауды талқылайды.</a:t>
            </a:r>
          </a:p>
          <a:p>
            <a:pPr marL="0" indent="0" algn="just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Модерация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қорытындысы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тоқсандық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бағалаудың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өзгеруі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Модерациялау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төраға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әдістемелік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бірлестіктің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жетекшісімен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6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Тоқсандық</a:t>
            </a:r>
            <a:r>
              <a:rPr lang="ru-RU" sz="6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жиынтық</a:t>
            </a:r>
            <a:r>
              <a:rPr lang="ru-RU" sz="6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бағалауды</a:t>
            </a:r>
            <a:r>
              <a:rPr lang="ru-RU" sz="6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модерациялау</a:t>
            </a:r>
            <a:r>
              <a:rPr lang="ru-RU" sz="6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тәртібі</a:t>
            </a:r>
            <a:r>
              <a:rPr lang="ru-RU" sz="6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Критериалды</a:t>
            </a:r>
            <a:r>
              <a:rPr lang="ru-RU" sz="6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6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ережелерімен</a:t>
            </a:r>
            <a:r>
              <a:rPr lang="ru-RU" sz="6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белгіленеді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dirty="0">
              <a:latin typeface="Arial Narrow" pitchFamily="34" charset="0"/>
            </a:endParaRPr>
          </a:p>
          <a:p>
            <a:pPr marL="0" indent="0" algn="just">
              <a:buNone/>
            </a:pPr>
            <a:endParaRPr lang="ru-RU" sz="2800" dirty="0">
              <a:latin typeface="Arial Narrow" pitchFamily="34" charset="0"/>
            </a:endParaRPr>
          </a:p>
          <a:p>
            <a:pPr marL="0" indent="0" algn="just">
              <a:buNone/>
            </a:pPr>
            <a:endParaRPr lang="ru-RU" sz="28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67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74638"/>
            <a:ext cx="7758138" cy="9144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ТОҚСАНДЫҚ  ЖИЫНТЫҚ  МОДЕРАЦИЯ  ХАТТАМАЛАРЫ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6802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955675"/>
            <a:ext cx="8572560" cy="585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313841" y="132387"/>
            <a:ext cx="8830159" cy="828243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Бөлім/ортақ тақырып бойынша</a:t>
            </a:r>
            <a:r>
              <a:rPr lang="ru-RU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жиынтық бағалаудың нәтижесі бойынша</a:t>
            </a:r>
            <a:r>
              <a:rPr lang="ru-RU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кері</a:t>
            </a:r>
            <a:r>
              <a:rPr lang="ru-RU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байланыс</a:t>
            </a:r>
            <a:r>
              <a:rPr lang="ru-RU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құралы </a:t>
            </a:r>
            <a:r>
              <a:rPr lang="ru-RU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РУБРИКА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531817" cy="1973869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Рубрика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критерийлеріне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жетістігінің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деңгейлерін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көрсету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құралы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Рубрикада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мұғалім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әрбір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оқушы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әрбір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критерий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қол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жеткізген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жетістігінің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деңгейін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белгілеп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көрсетеді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259" y="3184727"/>
            <a:ext cx="7999290" cy="3445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70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0108"/>
            <a:ext cx="3753066" cy="2673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2" y="1785926"/>
            <a:ext cx="3816424" cy="2632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4357694"/>
            <a:ext cx="4974491" cy="223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D:\docs\Desktop\оқушы жұмысына кері байланыс\Новый рисунок.b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115" y="5805264"/>
            <a:ext cx="530225" cy="539115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8" name="Прямая со стрелкой 7"/>
          <p:cNvCxnSpPr>
            <a:endCxn id="6" idx="3"/>
          </p:cNvCxnSpPr>
          <p:nvPr/>
        </p:nvCxnSpPr>
        <p:spPr>
          <a:xfrm rot="10800000" flipV="1">
            <a:off x="5545964" y="4745082"/>
            <a:ext cx="1268467" cy="72873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 rot="605996">
            <a:off x="6773079" y="4796123"/>
            <a:ext cx="1544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kk-KZ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рафикалық </a:t>
            </a: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>
            <a:off x="8168504" y="1547008"/>
            <a:ext cx="665172" cy="14287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 rot="471699">
            <a:off x="7988063" y="933191"/>
            <a:ext cx="113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жазбаша</a:t>
            </a: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flipV="1">
            <a:off x="1357290" y="4071942"/>
            <a:ext cx="576173" cy="16045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57158" y="3857628"/>
            <a:ext cx="1012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ауызша</a:t>
            </a: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9"/>
          <p:cNvSpPr>
            <a:spLocks noChangeArrowheads="1"/>
          </p:cNvSpPr>
          <p:nvPr/>
        </p:nvSpPr>
        <p:spPr bwMode="auto">
          <a:xfrm rot="20886183">
            <a:off x="1910386" y="3337928"/>
            <a:ext cx="2664296" cy="792088"/>
          </a:xfrm>
          <a:prstGeom prst="rect">
            <a:avLst/>
          </a:prstGeom>
          <a:solidFill>
            <a:srgbClr val="FFFFFF"/>
          </a:solidFill>
          <a:ln w="12700">
            <a:solidFill>
              <a:srgbClr val="70AD47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solidFill>
                  <a:prstClr val="black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Жарайсың! Тапсырманы дұрыс орындадың.</a:t>
            </a:r>
            <a:endParaRPr lang="ru-RU" altLang="ru-RU" sz="16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642910" y="428604"/>
            <a:ext cx="8229600" cy="468288"/>
          </a:xfrm>
        </p:spPr>
        <p:txBody>
          <a:bodyPr>
            <a:noAutofit/>
          </a:bodyPr>
          <a:lstStyle/>
          <a:p>
            <a:pPr algn="ctr"/>
            <a:r>
              <a:rPr lang="kk-KZ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КЕРІ  БАЙЛАНЫС  БЕРУ  ҮЛГІЛЕРІ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10CAA-CD84-4755-AB61-E9816103CB34}" type="slidenum">
              <a:rPr lang="ru-RU" smtClean="0">
                <a:solidFill>
                  <a:srgbClr val="464653"/>
                </a:solidFill>
              </a:rPr>
              <a:pPr/>
              <a:t>19</a:t>
            </a:fld>
            <a:endParaRPr lang="ru-RU" dirty="0">
              <a:solidFill>
                <a:srgbClr val="4646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47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0" y="908720"/>
            <a:ext cx="8712968" cy="44644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Б.Г.Ананьев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«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Бағаның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болмауы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бағаның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нашар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түрі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себебі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бағыт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беретін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әсер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керісінше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бағыт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бермейтін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әсер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объект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жақсы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ынталандырушы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керісінше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депрессияға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әкелуші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өзінің нақты білімі көрініс тапқан объективті баға негізінде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өзіндік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бағалауды құрудың орнына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адамды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субъективті түсіндірілген тұспалдарға, жартылай түсінікті жағдайларға, педагог пен оқушылардың мінез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құлқына негізделуге мәжбүрлейді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Борис Герасимович Ананьев (1907-1972) -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кеңес психологы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ЛМУ (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СПбМУ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) психология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факультетінің тұжырымдамасының негізін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қалаған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орталық рөлді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психология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атқаратын адамтану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жүйелік моделін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құрастырушы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1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3905"/>
            <a:ext cx="8229600" cy="1143000"/>
          </a:xfrm>
        </p:spPr>
        <p:txBody>
          <a:bodyPr/>
          <a:lstStyle/>
          <a:p>
            <a:r>
              <a:rPr lang="kk-KZ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КЕРІ  БАЙЛАНЫС  БЕРУ  ҮЛГІЛЕРІ</a:t>
            </a:r>
            <a:endParaRPr lang="ru-RU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1"/>
            <a:ext cx="5256584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789040"/>
            <a:ext cx="5943600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465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7C3C3F4-6B2F-43D6-B220-15AB46825BE6}" type="slidenum">
              <a:rPr lang="ru-RU">
                <a:solidFill>
                  <a:srgbClr val="CBA523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ru-RU" dirty="0">
              <a:solidFill>
                <a:srgbClr val="CBA523"/>
              </a:solidFill>
              <a:cs typeface="Arial" charset="0"/>
            </a:endParaRPr>
          </a:p>
        </p:txBody>
      </p:sp>
      <p:sp>
        <p:nvSpPr>
          <p:cNvPr id="77826" name="Заголовок 1"/>
          <p:cNvSpPr txBox="1">
            <a:spLocks/>
          </p:cNvSpPr>
          <p:nvPr/>
        </p:nvSpPr>
        <p:spPr bwMode="auto">
          <a:xfrm>
            <a:off x="1040582" y="254596"/>
            <a:ext cx="7572427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ОҚУШЫЛАРДЫҢ ТОҚСАНДЫҚ БАҒАСЫН ЕСЕПТЕУ ҮЛГІСІ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5673329" y="3286122"/>
          <a:ext cx="1620181" cy="227053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8518"/>
                <a:gridCol w="1121663"/>
              </a:tblGrid>
              <a:tr h="88217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Балды бағаға</a:t>
                      </a:r>
                      <a:r>
                        <a:rPr lang="ru-RU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айналдыру шәкілі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(бастауыш сыныптар үшін</a:t>
                      </a:r>
                      <a:r>
                        <a:rPr lang="ru-RU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 hMerge="1">
                  <a:txBody>
                    <a:bodyPr/>
                    <a:lstStyle/>
                    <a:p>
                      <a:endParaRPr lang="en-US" sz="12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2267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"1"</a:t>
                      </a:r>
                    </a:p>
                  </a:txBody>
                  <a:tcPr marL="5358" marR="5358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0-20%</a:t>
                      </a:r>
                    </a:p>
                  </a:txBody>
                  <a:tcPr marL="5358" marR="5358" marT="9525" marB="0" anchor="ctr"/>
                </a:tc>
              </a:tr>
              <a:tr h="2903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"2"</a:t>
                      </a:r>
                    </a:p>
                  </a:txBody>
                  <a:tcPr marL="5358" marR="5358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21%-40%</a:t>
                      </a:r>
                    </a:p>
                  </a:txBody>
                  <a:tcPr marL="5358" marR="5358" marT="9525" marB="0" anchor="ctr"/>
                </a:tc>
              </a:tr>
              <a:tr h="2903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"3"</a:t>
                      </a:r>
                    </a:p>
                  </a:txBody>
                  <a:tcPr marL="5358" marR="5358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41%-60%</a:t>
                      </a:r>
                    </a:p>
                  </a:txBody>
                  <a:tcPr marL="5358" marR="5358" marT="9525" marB="0" anchor="ctr"/>
                </a:tc>
              </a:tr>
              <a:tr h="2903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"4"</a:t>
                      </a:r>
                    </a:p>
                  </a:txBody>
                  <a:tcPr marL="5358" marR="5358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61%-80%</a:t>
                      </a:r>
                    </a:p>
                  </a:txBody>
                  <a:tcPr marL="5358" marR="5358" marT="9525" marB="0" anchor="ctr"/>
                </a:tc>
              </a:tr>
              <a:tr h="2903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"5"</a:t>
                      </a:r>
                    </a:p>
                  </a:txBody>
                  <a:tcPr marL="5358" marR="5358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81%-100%</a:t>
                      </a:r>
                    </a:p>
                  </a:txBody>
                  <a:tcPr marL="5358" marR="5358" marT="9525" marB="0" anchor="ctr"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500034" y="3643314"/>
          <a:ext cx="4357719" cy="1933808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531246"/>
                <a:gridCol w="603673"/>
                <a:gridCol w="485452"/>
                <a:gridCol w="630480"/>
                <a:gridCol w="557967"/>
                <a:gridCol w="557967"/>
                <a:gridCol w="488221"/>
                <a:gridCol w="502713"/>
              </a:tblGrid>
              <a:tr h="324221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1-бөлім /о.т. бойынша ЖБ</a:t>
                      </a:r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2-бөлім /о.т. бойынша ЖБ</a:t>
                      </a:r>
                      <a:endParaRPr lang="en-US" sz="12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3-бөлім /о.т.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бойынша ЖБ</a:t>
                      </a:r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Тоқсандық ЖБ</a:t>
                      </a:r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  </a:t>
                      </a:r>
                      <a:endParaRPr lang="en-U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Макс. балл</a:t>
                      </a:r>
                      <a:endParaRPr lang="en-U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  <a:endParaRPr lang="en-U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Макс. балл</a:t>
                      </a:r>
                      <a:endParaRPr lang="en-U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  <a:endParaRPr lang="en-U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Макс. балл</a:t>
                      </a:r>
                      <a:endParaRPr lang="en-U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  <a:endParaRPr lang="en-U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Макс. балл</a:t>
                      </a:r>
                      <a:endParaRPr lang="en-U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</a:tr>
              <a:tr h="290944">
                <a:tc>
                  <a:txBody>
                    <a:bodyPr/>
                    <a:lstStyle/>
                    <a:p>
                      <a:pPr algn="ctr"/>
                      <a:r>
                        <a:rPr lang="kk-KZ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1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</a:tr>
              <a:tr h="288032"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15%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15%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</a:p>
                  </a:txBody>
                  <a:tcPr marL="68580" marR="6858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  <a:endParaRPr lang="en-U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</a:t>
                      </a:r>
                      <a:endParaRPr lang="en-U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214414" y="5857892"/>
            <a:ext cx="2370535" cy="6143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prstClr val="black"/>
                </a:solidFill>
                <a:latin typeface="Arial Narrow" panose="020B0606020202030204" pitchFamily="34" charset="0"/>
              </a:rPr>
              <a:t>2,1+2,4+1,3+7,5 = 13,3 из 20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13,3 ~ 66,5</a:t>
            </a:r>
            <a:r>
              <a:rPr lang="ru-RU" dirty="0">
                <a:solidFill>
                  <a:srgbClr val="FF0000"/>
                </a:solidFill>
                <a:latin typeface="Arial Narrow" panose="020B0606020202030204" pitchFamily="34" charset="0"/>
              </a:rPr>
              <a:t>%  </a:t>
            </a:r>
          </a:p>
        </p:txBody>
      </p:sp>
      <p:sp>
        <p:nvSpPr>
          <p:cNvPr id="77902" name="TextBox 12"/>
          <p:cNvSpPr txBox="1">
            <a:spLocks noChangeArrowheads="1"/>
          </p:cNvSpPr>
          <p:nvPr/>
        </p:nvSpPr>
        <p:spPr bwMode="auto">
          <a:xfrm>
            <a:off x="5429256" y="5643578"/>
            <a:ext cx="187523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i="1" dirty="0">
                <a:solidFill>
                  <a:srgbClr val="FF0000"/>
                </a:solidFill>
                <a:latin typeface="Arial Narrow" pitchFamily="34" charset="0"/>
              </a:rPr>
              <a:t>Оқушының тоқсандық бағасы «4» </a:t>
            </a:r>
            <a:endParaRPr lang="en-US" i="1" dirty="0">
              <a:solidFill>
                <a:srgbClr val="FF0000"/>
              </a:solidFill>
              <a:latin typeface="Arial Narrow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428596" y="1285860"/>
          <a:ext cx="3143272" cy="1899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59926"/>
                <a:gridCol w="959926"/>
                <a:gridCol w="122342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Бөлім/ор-тақ тақырып бойынша ЖБ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Бөлім/ор-тақ тақырып бойынша ЖБ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Бөлім/ортақ тақырып бойынша ЖБ</a:t>
                      </a:r>
                    </a:p>
                  </a:txBody>
                  <a:tcPr marL="68580" marR="6858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15%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15%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4857752" y="1571612"/>
          <a:ext cx="1093825" cy="1440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93825"/>
              </a:tblGrid>
              <a:tr h="66982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 Narrow" panose="020B0606020202030204" pitchFamily="34" charset="0"/>
                        </a:rPr>
                        <a:t>Тоқсандық ЖБ</a:t>
                      </a:r>
                      <a:endParaRPr lang="en-US" sz="1600" b="1" dirty="0">
                        <a:latin typeface="Arial Narrow" panose="020B0606020202030204" pitchFamily="34" charset="0"/>
                      </a:endParaRPr>
                    </a:p>
                  </a:txBody>
                  <a:tcPr marL="68580" marR="68580"/>
                </a:tc>
              </a:tr>
              <a:tr h="77033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50%</a:t>
                      </a:r>
                      <a:endParaRPr lang="en-US" sz="1600" dirty="0">
                        <a:latin typeface="Arial Narrow" panose="020B0606020202030204" pitchFamily="34" charset="0"/>
                      </a:endParaRPr>
                    </a:p>
                  </a:txBody>
                  <a:tcPr marL="68580" marR="68580" anchor="ctr"/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7000892" y="1500174"/>
          <a:ext cx="1026114" cy="14477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6114"/>
              </a:tblGrid>
              <a:tr h="646857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 Narrow" panose="020B0606020202030204" pitchFamily="34" charset="0"/>
                        </a:rPr>
                        <a:t>Тоқсан-дық баға</a:t>
                      </a:r>
                      <a:endParaRPr lang="en-US" sz="1600" b="1" dirty="0">
                        <a:latin typeface="Arial Narrow" panose="020B0606020202030204" pitchFamily="34" charset="0"/>
                      </a:endParaRPr>
                    </a:p>
                  </a:txBody>
                  <a:tcPr marL="68580" marR="68580"/>
                </a:tc>
              </a:tr>
              <a:tr h="80093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100 % </a:t>
                      </a:r>
                      <a:endParaRPr lang="en-US" sz="1600" dirty="0">
                        <a:latin typeface="Arial Narrow" panose="020B0606020202030204" pitchFamily="34" charset="0"/>
                      </a:endParaRPr>
                    </a:p>
                  </a:txBody>
                  <a:tcPr marL="68580" marR="68580" anchor="ctr"/>
                </a:tc>
              </a:tr>
            </a:tbl>
          </a:graphicData>
        </a:graphic>
      </p:graphicFrame>
      <p:pic>
        <p:nvPicPr>
          <p:cNvPr id="77935" name="Рисунок 1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2071678"/>
            <a:ext cx="38695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17"/>
          <p:cNvGrpSpPr>
            <a:grpSpLocks/>
          </p:cNvGrpSpPr>
          <p:nvPr/>
        </p:nvGrpSpPr>
        <p:grpSpPr bwMode="auto">
          <a:xfrm>
            <a:off x="6357950" y="2143116"/>
            <a:ext cx="377429" cy="265113"/>
            <a:chOff x="5220072" y="1186389"/>
            <a:chExt cx="504056" cy="264795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5220072" y="1356048"/>
              <a:ext cx="504056" cy="95136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220072" y="1186389"/>
              <a:ext cx="504056" cy="95136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21" name="Прямая со стрелкой 20"/>
          <p:cNvCxnSpPr/>
          <p:nvPr/>
        </p:nvCxnSpPr>
        <p:spPr>
          <a:xfrm>
            <a:off x="2465785" y="5499100"/>
            <a:ext cx="432197" cy="2349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3124200" y="5492750"/>
            <a:ext cx="134541" cy="2413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3415904" y="5483226"/>
            <a:ext cx="291703" cy="2508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3774282" y="5499100"/>
            <a:ext cx="311944" cy="2349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941" name="TextBox 29"/>
          <p:cNvSpPr txBox="1">
            <a:spLocks noChangeArrowheads="1"/>
          </p:cNvSpPr>
          <p:nvPr/>
        </p:nvSpPr>
        <p:spPr bwMode="auto">
          <a:xfrm>
            <a:off x="428596" y="6572272"/>
            <a:ext cx="73545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rgbClr val="0070C0"/>
                </a:solidFill>
                <a:latin typeface="Arial Narrow" pitchFamily="34" charset="0"/>
              </a:rPr>
              <a:t>*Балдар мен бағалардың есебі автоматты түрде электрондық журналда жүзеге асырылады</a:t>
            </a:r>
            <a:endParaRPr lang="en-US" sz="1400" i="1" dirty="0">
              <a:solidFill>
                <a:srgbClr val="0070C0"/>
              </a:solidFill>
              <a:latin typeface="Arial Narrow" pitchFamily="34" charset="0"/>
            </a:endParaRPr>
          </a:p>
          <a:p>
            <a:endParaRPr lang="en-US" sz="1400" i="1" dirty="0">
              <a:solidFill>
                <a:srgbClr val="0070C0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4E869EB-2E8B-4CFB-8E18-046DFF75D6EE}" type="slidenum">
              <a:rPr lang="ru-RU">
                <a:solidFill>
                  <a:srgbClr val="CBA523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ru-RU" dirty="0">
              <a:solidFill>
                <a:srgbClr val="CBA523"/>
              </a:solidFill>
              <a:cs typeface="Arial" charset="0"/>
            </a:endParaRPr>
          </a:p>
        </p:txBody>
      </p:sp>
      <p:sp>
        <p:nvSpPr>
          <p:cNvPr id="78850" name="TextBox 25"/>
          <p:cNvSpPr txBox="1">
            <a:spLocks noChangeArrowheads="1"/>
          </p:cNvSpPr>
          <p:nvPr/>
        </p:nvSpPr>
        <p:spPr bwMode="auto">
          <a:xfrm>
            <a:off x="1285852" y="1214422"/>
            <a:ext cx="625911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i="1" dirty="0">
                <a:solidFill>
                  <a:srgbClr val="FF0000"/>
                </a:solidFill>
                <a:latin typeface="Arial Narrow" pitchFamily="34" charset="0"/>
              </a:rPr>
              <a:t>Оқушылардың 1-4 тоқсандардағы </a:t>
            </a:r>
            <a:r>
              <a:rPr lang="ru-RU" sz="1600" i="1" dirty="0" smtClean="0">
                <a:solidFill>
                  <a:srgbClr val="FF0000"/>
                </a:solidFill>
                <a:latin typeface="Arial Narrow" pitchFamily="34" charset="0"/>
              </a:rPr>
              <a:t> нәтижесі</a:t>
            </a:r>
            <a:endParaRPr lang="en-US" sz="1600" i="1" dirty="0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556273" y="3141663"/>
            <a:ext cx="4026694" cy="1168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Оқушының жылдық бағасы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Төрт тоқсан бойынша балл қосындысы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13,3 + 16 + 24 + 15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68,3    (90)</a:t>
            </a:r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/>
        </p:nvGraphicFramePr>
        <p:xfrm>
          <a:off x="6715140" y="1785926"/>
          <a:ext cx="1328199" cy="105931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9448"/>
                <a:gridCol w="658751"/>
              </a:tblGrid>
              <a:tr h="41923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4-тоқсан</a:t>
                      </a:r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6243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Оқушы балы</a:t>
                      </a:r>
                      <a:endParaRPr lang="en-US" sz="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Макс. балл</a:t>
                      </a:r>
                      <a:endParaRPr lang="en-US" sz="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</a:tr>
              <a:tr h="239955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0" marR="68580"/>
                </a:tc>
              </a:tr>
            </a:tbl>
          </a:graphicData>
        </a:graphic>
      </p:graphicFrame>
      <p:graphicFrame>
        <p:nvGraphicFramePr>
          <p:cNvPr id="29" name="Таблица 28"/>
          <p:cNvGraphicFramePr>
            <a:graphicFrameLocks noGrp="1"/>
          </p:cNvGraphicFramePr>
          <p:nvPr/>
        </p:nvGraphicFramePr>
        <p:xfrm>
          <a:off x="571472" y="1785926"/>
          <a:ext cx="1223396" cy="105931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1698"/>
                <a:gridCol w="611698"/>
              </a:tblGrid>
              <a:tr h="41923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1-тоқсан</a:t>
                      </a:r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6243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Оқушы балы</a:t>
                      </a:r>
                      <a:endParaRPr lang="en-US" sz="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Макс. балл</a:t>
                      </a:r>
                      <a:endParaRPr lang="en-US" sz="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</a:tr>
              <a:tr h="239955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13,3</a:t>
                      </a:r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</a:tr>
            </a:tbl>
          </a:graphicData>
        </a:graphic>
      </p:graphicFrame>
      <p:graphicFrame>
        <p:nvGraphicFramePr>
          <p:cNvPr id="30" name="Таблица 29"/>
          <p:cNvGraphicFramePr>
            <a:graphicFrameLocks noGrp="1"/>
          </p:cNvGraphicFramePr>
          <p:nvPr/>
        </p:nvGraphicFramePr>
        <p:xfrm>
          <a:off x="2643174" y="1785926"/>
          <a:ext cx="1223404" cy="105931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1702"/>
                <a:gridCol w="611702"/>
              </a:tblGrid>
              <a:tr h="41923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2-тоқсан</a:t>
                      </a:r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6243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Оқушы балы</a:t>
                      </a:r>
                      <a:endParaRPr lang="en-US" sz="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Макс. балл</a:t>
                      </a:r>
                      <a:endParaRPr lang="en-US" sz="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</a:tr>
              <a:tr h="239955">
                <a:tc>
                  <a:txBody>
                    <a:bodyPr/>
                    <a:lstStyle/>
                    <a:p>
                      <a:pPr algn="ctr"/>
                      <a:r>
                        <a:rPr lang="kk-KZ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</a:tr>
            </a:tbl>
          </a:graphicData>
        </a:graphic>
      </p:graphicFrame>
      <p:graphicFrame>
        <p:nvGraphicFramePr>
          <p:cNvPr id="31" name="Таблица 30"/>
          <p:cNvGraphicFramePr>
            <a:graphicFrameLocks noGrp="1"/>
          </p:cNvGraphicFramePr>
          <p:nvPr/>
        </p:nvGraphicFramePr>
        <p:xfrm>
          <a:off x="4714876" y="1785926"/>
          <a:ext cx="1306806" cy="105931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8751"/>
                <a:gridCol w="648055"/>
              </a:tblGrid>
              <a:tr h="41923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3-тоқсан</a:t>
                      </a:r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6243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Оқушы балы</a:t>
                      </a:r>
                      <a:endParaRPr lang="en-US" sz="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Макс. балл</a:t>
                      </a:r>
                      <a:endParaRPr lang="en-US" sz="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</a:tr>
              <a:tr h="239955">
                <a:tc>
                  <a:txBody>
                    <a:bodyPr/>
                    <a:lstStyle/>
                    <a:p>
                      <a:pPr algn="ctr"/>
                      <a:r>
                        <a:rPr lang="kk-KZ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</a:tr>
            </a:tbl>
          </a:graphicData>
        </a:graphic>
      </p:graphicFrame>
      <p:pic>
        <p:nvPicPr>
          <p:cNvPr id="78904" name="Рисунок 3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2143116"/>
            <a:ext cx="265509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905" name="Рисунок 3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2143116"/>
            <a:ext cx="264319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906" name="Рисунок 3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2143116"/>
            <a:ext cx="265509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TextBox 34"/>
          <p:cNvSpPr txBox="1"/>
          <p:nvPr/>
        </p:nvSpPr>
        <p:spPr>
          <a:xfrm>
            <a:off x="3437335" y="5184775"/>
            <a:ext cx="1570434" cy="33813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ru-RU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68,3 ~ 75,9 %</a:t>
            </a:r>
            <a:r>
              <a:rPr lang="ru-RU" sz="160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</a:p>
        </p:txBody>
      </p:sp>
      <p:graphicFrame>
        <p:nvGraphicFramePr>
          <p:cNvPr id="36" name="Таблица 35"/>
          <p:cNvGraphicFramePr>
            <a:graphicFrameLocks noGrp="1"/>
          </p:cNvGraphicFramePr>
          <p:nvPr/>
        </p:nvGraphicFramePr>
        <p:xfrm>
          <a:off x="1699023" y="4716463"/>
          <a:ext cx="1381114" cy="11007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1521"/>
                <a:gridCol w="659593"/>
              </a:tblGrid>
              <a:tr h="33699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Барлық балдар</a:t>
                      </a:r>
                      <a:endParaRPr lang="en-U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210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Оқушы балы</a:t>
                      </a:r>
                      <a:endParaRPr lang="en-U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Макс. балл</a:t>
                      </a:r>
                      <a:endParaRPr lang="en-U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</a:tr>
              <a:tr h="336997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68,3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11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</a:tr>
            </a:tbl>
          </a:graphicData>
        </a:graphic>
      </p:graphicFrame>
      <p:graphicFrame>
        <p:nvGraphicFramePr>
          <p:cNvPr id="37" name="Таблица 36"/>
          <p:cNvGraphicFramePr>
            <a:graphicFrameLocks noGrp="1"/>
          </p:cNvGraphicFramePr>
          <p:nvPr/>
        </p:nvGraphicFramePr>
        <p:xfrm>
          <a:off x="5436394" y="4468814"/>
          <a:ext cx="2205675" cy="16325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3724"/>
                <a:gridCol w="1421951"/>
              </a:tblGrid>
              <a:tr h="316872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Балды бағаға айналдыру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шәкілі</a:t>
                      </a:r>
                      <a:endParaRPr lang="ru-RU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 hMerge="1">
                  <a:txBody>
                    <a:bodyPr/>
                    <a:lstStyle/>
                    <a:p>
                      <a:endParaRPr lang="en-US" sz="12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1782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"1"</a:t>
                      </a:r>
                    </a:p>
                  </a:txBody>
                  <a:tcPr marL="5358" marR="5358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0-20%</a:t>
                      </a:r>
                    </a:p>
                  </a:txBody>
                  <a:tcPr marL="5358" marR="5358" marT="9525" marB="0" anchor="ctr"/>
                </a:tc>
              </a:tr>
              <a:tr h="1782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"2"</a:t>
                      </a:r>
                    </a:p>
                  </a:txBody>
                  <a:tcPr marL="5358" marR="5358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21%-40%</a:t>
                      </a:r>
                    </a:p>
                  </a:txBody>
                  <a:tcPr marL="5358" marR="5358" marT="9525" marB="0" anchor="ctr"/>
                </a:tc>
              </a:tr>
              <a:tr h="1782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"3"</a:t>
                      </a:r>
                    </a:p>
                  </a:txBody>
                  <a:tcPr marL="5358" marR="5358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41%-60%</a:t>
                      </a:r>
                    </a:p>
                  </a:txBody>
                  <a:tcPr marL="5358" marR="5358" marT="9525" marB="0" anchor="ctr"/>
                </a:tc>
              </a:tr>
              <a:tr h="1782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"4"</a:t>
                      </a:r>
                    </a:p>
                  </a:txBody>
                  <a:tcPr marL="5358" marR="5358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61%-80%</a:t>
                      </a:r>
                    </a:p>
                  </a:txBody>
                  <a:tcPr marL="5358" marR="5358" marT="9525" marB="0" anchor="ctr"/>
                </a:tc>
              </a:tr>
              <a:tr h="1782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"5"</a:t>
                      </a:r>
                    </a:p>
                  </a:txBody>
                  <a:tcPr marL="5358" marR="5358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81%-100%</a:t>
                      </a:r>
                    </a:p>
                  </a:txBody>
                  <a:tcPr marL="5358" marR="5358" marT="9525" marB="0" anchor="ctr"/>
                </a:tc>
              </a:tr>
            </a:tbl>
          </a:graphicData>
        </a:graphic>
      </p:graphicFrame>
      <p:sp>
        <p:nvSpPr>
          <p:cNvPr id="78943" name="TextBox 37"/>
          <p:cNvSpPr txBox="1">
            <a:spLocks noChangeArrowheads="1"/>
          </p:cNvSpPr>
          <p:nvPr/>
        </p:nvSpPr>
        <p:spPr bwMode="auto">
          <a:xfrm>
            <a:off x="2303860" y="5876925"/>
            <a:ext cx="29158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Оқушының жылдық бағасы «4» </a:t>
            </a:r>
            <a:endParaRPr lang="en-US" sz="2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944" name="TextBox 38"/>
          <p:cNvSpPr txBox="1">
            <a:spLocks noChangeArrowheads="1"/>
          </p:cNvSpPr>
          <p:nvPr/>
        </p:nvSpPr>
        <p:spPr bwMode="auto">
          <a:xfrm>
            <a:off x="1357312" y="6381750"/>
            <a:ext cx="642580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  <a:latin typeface="Arial Narrow" pitchFamily="34" charset="0"/>
              </a:rPr>
              <a:t>*Балдар мен бағалардың есебі автоматты түрде электрондық журналда жүзеге асырылады</a:t>
            </a:r>
            <a:endParaRPr lang="en-US" sz="1400" i="1" dirty="0">
              <a:solidFill>
                <a:schemeClr val="bg1"/>
              </a:solidFill>
              <a:latin typeface="Arial Narrow" pitchFamily="34" charset="0"/>
            </a:endParaRPr>
          </a:p>
          <a:p>
            <a:endParaRPr lang="en-US" sz="1400" i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78945" name="Заголовок 1"/>
          <p:cNvSpPr txBox="1">
            <a:spLocks/>
          </p:cNvSpPr>
          <p:nvPr/>
        </p:nvSpPr>
        <p:spPr bwMode="auto">
          <a:xfrm>
            <a:off x="1258468" y="214290"/>
            <a:ext cx="7072362" cy="662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ОҚУШЫЛАРДЫҢ ЖЫЛДЫҚ БАҒАСЫН ЕСЕПТЕУ ҮЛГІСІ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" y="18864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ЭЛЕКТРОНДЫҚ ЖУРНАЛДА НӘТИЖЕЛЕРДІ ТІРКЕУ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10CAA-CD84-4755-AB61-E9816103CB34}" type="slidenum">
              <a:rPr lang="ru-RU" smtClean="0"/>
              <a:pPr/>
              <a:t>23</a:t>
            </a:fld>
            <a:endParaRPr lang="ru-RU" dirty="0"/>
          </a:p>
        </p:txBody>
      </p:sp>
      <p:pic>
        <p:nvPicPr>
          <p:cNvPr id="1026" name="Picture 2" descr="C:\Users\yessingeldinov_b.ukk\AppData\Roaming\Skype\baurzhan-esingel\media_messaging\media_cache_v3\^480B7A116F7CBC6EE99371AD7C998CF25A94CEB0C311BD3DC5^pimgpsh_fullsize_distr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75"/>
          <a:stretch/>
        </p:blipFill>
        <p:spPr bwMode="auto">
          <a:xfrm>
            <a:off x="0" y="1071546"/>
            <a:ext cx="9144000" cy="5786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74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13170" y="404664"/>
            <a:ext cx="8229600" cy="56207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СЫНЫП ЖУРНАЛЫНДАҒЫ ӨЗГЕРІСТЕР</a:t>
            </a:r>
            <a:endParaRPr lang="ru-RU" sz="2400" b="1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42844" y="1142984"/>
            <a:ext cx="9001156" cy="785818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 электрондық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қосылмаған жағдайда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уақытша 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excel</a:t>
            </a:r>
            <a:r>
              <a:rPr lang="kk-KZ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-формадағы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үлгіні (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smk.edu.kz</a:t>
            </a:r>
            <a:r>
              <a:rPr lang="kk-KZ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сайтынан жүктеп алу қажет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және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жаңартылған бағдарлама бойынша дайындалған қағаз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журналды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толтырады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Shilibekova_a\AppData\Roaming\Skype\aidana.shilibekova1\media_messaging\media_cache_v3\^34EF6E5F1C12EBF656FB827977C046524F50D87102BA63C0DB^pimgpsh_fullsize_distr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735" t="3333" b="2222"/>
          <a:stretch/>
        </p:blipFill>
        <p:spPr bwMode="auto">
          <a:xfrm rot="16200000">
            <a:off x="2107401" y="-178599"/>
            <a:ext cx="4929198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10CAA-CD84-4755-AB61-E9816103CB34}" type="slidenum">
              <a:rPr lang="ru-RU" smtClean="0"/>
              <a:pPr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600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60350"/>
            <a:ext cx="7283450" cy="792163"/>
          </a:xfrm>
        </p:spPr>
        <p:txBody>
          <a:bodyPr/>
          <a:lstStyle/>
          <a:p>
            <a:r>
              <a:rPr lang="kk-KZ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ЖАҢАРТЫЛҒАН БІЛІМ БЕРУ МАЗМҰНЫ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4422"/>
            <a:ext cx="8229600" cy="5429288"/>
          </a:xfrm>
        </p:spPr>
        <p:txBody>
          <a:bodyPr/>
          <a:lstStyle/>
          <a:p>
            <a:pPr algn="ctr">
              <a:buNone/>
            </a:pPr>
            <a:r>
              <a:rPr lang="kk-KZ" sz="2400" dirty="0" smtClean="0">
                <a:solidFill>
                  <a:srgbClr val="003366"/>
                </a:solidFill>
              </a:rPr>
              <a:t>	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ОҚУШЫ ПОРТФОЛИОСЫ</a:t>
            </a:r>
          </a:p>
          <a:p>
            <a:pPr algn="ctr">
              <a:buNone/>
            </a:pPr>
            <a:endParaRPr lang="kk-KZ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-457200" algn="just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Оқушы портфолиосына жиынтық бағалау </a:t>
            </a:r>
          </a:p>
          <a:p>
            <a:pPr marL="0" indent="-4572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     жұмыстары  жинақталады.</a:t>
            </a:r>
          </a:p>
          <a:p>
            <a:pPr marL="0" indent="-457200" algn="just">
              <a:lnSpc>
                <a:spcPct val="150000"/>
              </a:lnSpc>
              <a:spcBef>
                <a:spcPts val="0"/>
              </a:spcBef>
              <a:buNone/>
            </a:pPr>
            <a:endParaRPr lang="kk-KZ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-45720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ОҚУШЫ КҮНДЕЛІГІ</a:t>
            </a:r>
            <a:endParaRPr lang="kk-KZ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-4572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1.   Күнделікке кері байланыс жазылуы мүмкін (ата-</a:t>
            </a:r>
          </a:p>
          <a:p>
            <a:pPr marL="0" indent="-4572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     ананы баласының білімі туралы хабардар ету </a:t>
            </a:r>
          </a:p>
          <a:p>
            <a:pPr marL="0" indent="-4572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     мақсатында).</a:t>
            </a:r>
          </a:p>
          <a:p>
            <a:pPr marL="0" indent="-457200" algn="just">
              <a:lnSpc>
                <a:spcPct val="150000"/>
              </a:lnSpc>
              <a:spcBef>
                <a:spcPts val="0"/>
              </a:spcBef>
              <a:buNone/>
            </a:pPr>
            <a:endParaRPr lang="kk-KZ" sz="2000" b="1" dirty="0" smtClean="0"/>
          </a:p>
          <a:p>
            <a:pPr marL="457200" indent="-457200" algn="just">
              <a:buAutoNum type="arabicPeriod"/>
            </a:pP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60350"/>
            <a:ext cx="7283450" cy="792163"/>
          </a:xfrm>
        </p:spPr>
        <p:txBody>
          <a:bodyPr/>
          <a:lstStyle/>
          <a:p>
            <a:r>
              <a:rPr lang="kk-KZ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ЖУРНАЛДЫ ТОЛТЫРУ ТАЛАПТАРЫ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1214422"/>
            <a:ext cx="8715436" cy="5429288"/>
          </a:xfrm>
        </p:spPr>
        <p:txBody>
          <a:bodyPr/>
          <a:lstStyle/>
          <a:p>
            <a:pPr marL="457200" indent="-457200" algn="just">
              <a:buNone/>
            </a:pPr>
            <a:r>
              <a:rPr lang="kk-KZ" sz="2000" dirty="0" smtClean="0"/>
              <a:t>		</a:t>
            </a:r>
            <a:r>
              <a:rPr lang="kk-KZ" sz="2000" b="1" i="1" dirty="0" smtClean="0">
                <a:latin typeface="Times New Roman" pitchFamily="18" charset="0"/>
                <a:cs typeface="Times New Roman" pitchFamily="18" charset="0"/>
              </a:rPr>
              <a:t>Журналдың әр бетінде мерзім мен тақырыпқа тек 20 графадан бөлінген, сондықтан осыған байланысты келесі шешім қабылданды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indent="-457200" algn="just">
              <a:buNone/>
            </a:pPr>
            <a:endParaRPr lang="kk-KZ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Сабақ  мерзімі мен тақырыбы жол қалдырылмай қатарынан жазылады (қаржы бақылауының талабы), мысалы, 34 сағат 1,5 бетке, 68 сағат 3,5 бетке жазылады (БЖБ және ТЖБ арналған беттерді қоспағанда).</a:t>
            </a:r>
          </a:p>
          <a:p>
            <a:pPr marL="457200" indent="-457200" algn="just">
              <a:buNone/>
            </a:pPr>
            <a:endParaRPr lang="kk-KZ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БЖБ және ТБЖ бағалары бірінші беттен басталады – І тоқсан, 2-бетте – 2 тоқсан, 3-бетте – ІІІ тоқсан, 4-бетте – І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тоқсан, жылдық баға 5-бетте жазылады.</a:t>
            </a:r>
          </a:p>
          <a:p>
            <a:pPr marL="457200" indent="-457200" algn="just">
              <a:buAutoNum type="arabicPeriod"/>
            </a:pPr>
            <a:endParaRPr lang="kk-KZ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Бағаланбайтын немесе жартыжылдықта бағаланатын пәндерден (мысалы, “өзін-өзі тану” пәніне 3 бет қалдыруға болады) беттер санын азайтуға болады. 7-сыныптарда музыка және көркем еңбектен де бет санын 3-ке азайтуға болады (“өзін-өзі тану” пәніне секілді).</a:t>
            </a:r>
          </a:p>
          <a:p>
            <a:pPr marL="457200" indent="-457200" algn="just">
              <a:buAutoNum type="arabicPeriod"/>
            </a:pPr>
            <a:endParaRPr lang="kk-KZ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Журналдың екі беті бір-біріне байланысты емес, жазулар дербес жүргізіледі, кейбір беттер толтырылмауы мүмкін.</a:t>
            </a:r>
          </a:p>
          <a:p>
            <a:pPr marL="457200" indent="-457200" algn="just">
              <a:buNone/>
            </a:pPr>
            <a:r>
              <a:rPr lang="kk-KZ" sz="2000" dirty="0" smtClean="0"/>
              <a:t> </a:t>
            </a:r>
          </a:p>
          <a:p>
            <a:pPr algn="just">
              <a:buNone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8228"/>
            <a:ext cx="8229600" cy="1143000"/>
          </a:xfrm>
        </p:spPr>
        <p:txBody>
          <a:bodyPr/>
          <a:lstStyle/>
          <a:p>
            <a:r>
              <a:rPr lang="kk-KZ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КҮНТІЗБЕЛІК-ТАҚЫРЫПТЫҚ  ЖОСПАР</a:t>
            </a:r>
            <a:endParaRPr lang="ru-RU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3983047"/>
          </a:xfrm>
        </p:spPr>
        <p:txBody>
          <a:bodyPr>
            <a:normAutofit/>
          </a:bodyPr>
          <a:lstStyle/>
          <a:p>
            <a:pPr lvl="0"/>
            <a:r>
              <a:rPr lang="kk-KZ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 2, 5, 7-сыныптарға арналған жаңартылған білім мазмұнының оқу бағдарламаларында қайталау сабақтары барлық оқу пәндерінде бірдей қарастырылмаған. Сондай-ақ әр тоқсанда бөлімдер бойынша және бөлімдердің ішінде сағат санын бөлу мұғалімнің қалауы бойынша өзгертіледі, сондықтан қайталау сабақтарын мұғалімнің өзі енгізуге құқығы бар.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altLang="en-US" dirty="0" err="1">
                <a:solidFill>
                  <a:srgbClr val="0070C0"/>
                </a:solidFill>
              </a:rPr>
              <a:t>Бағалау жүйесінің ерекшеліктері</a:t>
            </a:r>
            <a:r>
              <a:rPr lang="en-GB" altLang="en-US" dirty="0">
                <a:solidFill>
                  <a:srgbClr val="0070C0"/>
                </a:solidFill>
              </a:rPr>
              <a:t>: </a:t>
            </a:r>
            <a:r>
              <a:rPr lang="kk-KZ" altLang="en-US" dirty="0">
                <a:solidFill>
                  <a:srgbClr val="0070C0"/>
                </a:solidFill>
              </a:rPr>
              <a:t/>
            </a:r>
            <a:br>
              <a:rPr lang="kk-KZ" altLang="en-US" dirty="0">
                <a:solidFill>
                  <a:srgbClr val="0070C0"/>
                </a:solidFill>
              </a:rPr>
            </a:br>
            <a:r>
              <a:rPr lang="ru-RU" altLang="en-US" dirty="0">
                <a:solidFill>
                  <a:srgbClr val="0070C0"/>
                </a:solidFill>
              </a:rPr>
              <a:t>ХХІ </a:t>
            </a:r>
            <a:r>
              <a:rPr lang="ru-RU" altLang="en-US" dirty="0" err="1">
                <a:solidFill>
                  <a:srgbClr val="0070C0"/>
                </a:solidFill>
              </a:rPr>
              <a:t>ғасыр дағдылары</a:t>
            </a:r>
            <a:endParaRPr lang="en-GB" altLang="en-US" dirty="0">
              <a:solidFill>
                <a:srgbClr val="0070C0"/>
              </a:solidFill>
            </a:endParaRPr>
          </a:p>
        </p:txBody>
      </p:sp>
      <p:sp>
        <p:nvSpPr>
          <p:cNvPr id="54275" name="Text Box 7"/>
          <p:cNvSpPr txBox="1">
            <a:spLocks noChangeArrowheads="1"/>
          </p:cNvSpPr>
          <p:nvPr/>
        </p:nvSpPr>
        <p:spPr bwMode="auto">
          <a:xfrm>
            <a:off x="323850" y="3213102"/>
            <a:ext cx="20891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en-US" sz="2800" b="1" i="1">
                <a:solidFill>
                  <a:srgbClr val="020202"/>
                </a:solidFill>
              </a:rPr>
              <a:t>Зерттеу</a:t>
            </a:r>
            <a:endParaRPr lang="en-GB" altLang="en-US" sz="2800" b="1" i="1">
              <a:solidFill>
                <a:srgbClr val="020202"/>
              </a:solidFill>
            </a:endParaRPr>
          </a:p>
        </p:txBody>
      </p:sp>
      <p:sp>
        <p:nvSpPr>
          <p:cNvPr id="54276" name="Text Box 8"/>
          <p:cNvSpPr txBox="1">
            <a:spLocks noChangeArrowheads="1"/>
          </p:cNvSpPr>
          <p:nvPr/>
        </p:nvSpPr>
        <p:spPr bwMode="auto">
          <a:xfrm>
            <a:off x="323851" y="2205040"/>
            <a:ext cx="38163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en-US" sz="2800" b="1" i="1" dirty="0">
                <a:solidFill>
                  <a:srgbClr val="020202"/>
                </a:solidFill>
              </a:rPr>
              <a:t>Проблема </a:t>
            </a:r>
            <a:r>
              <a:rPr lang="ru-RU" altLang="en-US" sz="2800" b="1" i="1" dirty="0" err="1">
                <a:solidFill>
                  <a:srgbClr val="020202"/>
                </a:solidFill>
              </a:rPr>
              <a:t>шешу</a:t>
            </a:r>
            <a:endParaRPr lang="en-GB" altLang="en-US" sz="2800" b="1" i="1" dirty="0">
              <a:solidFill>
                <a:srgbClr val="020202"/>
              </a:solidFill>
            </a:endParaRPr>
          </a:p>
        </p:txBody>
      </p:sp>
      <p:sp>
        <p:nvSpPr>
          <p:cNvPr id="54277" name="Text Box 9"/>
          <p:cNvSpPr txBox="1">
            <a:spLocks noChangeArrowheads="1"/>
          </p:cNvSpPr>
          <p:nvPr/>
        </p:nvSpPr>
        <p:spPr bwMode="auto">
          <a:xfrm>
            <a:off x="4643439" y="1916114"/>
            <a:ext cx="38163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en-US" sz="2800" b="1" i="1">
                <a:solidFill>
                  <a:srgbClr val="020202"/>
                </a:solidFill>
              </a:rPr>
              <a:t>Сын тұрғысынан ойлау</a:t>
            </a:r>
            <a:endParaRPr lang="en-GB" altLang="en-US" sz="2800" b="1" i="1">
              <a:solidFill>
                <a:srgbClr val="020202"/>
              </a:solidFill>
            </a:endParaRPr>
          </a:p>
        </p:txBody>
      </p:sp>
      <p:sp>
        <p:nvSpPr>
          <p:cNvPr id="54278" name="Text Box 10"/>
          <p:cNvSpPr txBox="1">
            <a:spLocks noChangeArrowheads="1"/>
          </p:cNvSpPr>
          <p:nvPr/>
        </p:nvSpPr>
        <p:spPr bwMode="auto">
          <a:xfrm>
            <a:off x="4932364" y="5876927"/>
            <a:ext cx="38163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en-US" sz="2800" b="1" i="1">
                <a:solidFill>
                  <a:srgbClr val="020202"/>
                </a:solidFill>
              </a:rPr>
              <a:t>Бірлескен жұмыс</a:t>
            </a:r>
            <a:endParaRPr lang="en-GB" altLang="en-US" sz="2800" b="1" i="1">
              <a:solidFill>
                <a:srgbClr val="020202"/>
              </a:solidFill>
            </a:endParaRPr>
          </a:p>
        </p:txBody>
      </p:sp>
      <p:sp>
        <p:nvSpPr>
          <p:cNvPr id="54279" name="Text Box 11"/>
          <p:cNvSpPr txBox="1">
            <a:spLocks noChangeArrowheads="1"/>
          </p:cNvSpPr>
          <p:nvPr/>
        </p:nvSpPr>
        <p:spPr bwMode="auto">
          <a:xfrm>
            <a:off x="6084888" y="2924177"/>
            <a:ext cx="30591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en-US" sz="2800" b="1" i="1">
                <a:solidFill>
                  <a:srgbClr val="020202"/>
                </a:solidFill>
              </a:rPr>
              <a:t>Өз бетінше оқу</a:t>
            </a:r>
            <a:endParaRPr lang="en-GB" altLang="en-US" sz="2800" b="1" i="1">
              <a:solidFill>
                <a:srgbClr val="020202"/>
              </a:solidFill>
            </a:endParaRPr>
          </a:p>
        </p:txBody>
      </p:sp>
      <p:sp>
        <p:nvSpPr>
          <p:cNvPr id="54280" name="Text Box 12"/>
          <p:cNvSpPr txBox="1">
            <a:spLocks noChangeArrowheads="1"/>
          </p:cNvSpPr>
          <p:nvPr/>
        </p:nvSpPr>
        <p:spPr bwMode="auto">
          <a:xfrm>
            <a:off x="6084889" y="4365625"/>
            <a:ext cx="2808287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en-US" sz="2800" b="1" i="1">
                <a:solidFill>
                  <a:srgbClr val="020202"/>
                </a:solidFill>
              </a:rPr>
              <a:t>Әзірлеу және жобалау</a:t>
            </a:r>
            <a:endParaRPr lang="en-GB" altLang="en-US" sz="2800" b="1" i="1">
              <a:solidFill>
                <a:srgbClr val="020202"/>
              </a:solidFill>
            </a:endParaRPr>
          </a:p>
        </p:txBody>
      </p:sp>
      <p:sp>
        <p:nvSpPr>
          <p:cNvPr id="54281" name="Text Box 13"/>
          <p:cNvSpPr txBox="1">
            <a:spLocks noChangeArrowheads="1"/>
          </p:cNvSpPr>
          <p:nvPr/>
        </p:nvSpPr>
        <p:spPr bwMode="auto">
          <a:xfrm>
            <a:off x="395289" y="4221165"/>
            <a:ext cx="2519362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en-US" sz="2800" b="1" i="1">
                <a:solidFill>
                  <a:srgbClr val="020202"/>
                </a:solidFill>
              </a:rPr>
              <a:t>Ақпаратпен жұмыс</a:t>
            </a:r>
            <a:endParaRPr lang="en-GB" altLang="en-US" sz="2800" b="1" i="1">
              <a:solidFill>
                <a:srgbClr val="020202"/>
              </a:solidFill>
            </a:endParaRPr>
          </a:p>
        </p:txBody>
      </p:sp>
      <p:sp>
        <p:nvSpPr>
          <p:cNvPr id="54282" name="Text Box 14"/>
          <p:cNvSpPr txBox="1">
            <a:spLocks noChangeArrowheads="1"/>
          </p:cNvSpPr>
          <p:nvPr/>
        </p:nvSpPr>
        <p:spPr bwMode="auto">
          <a:xfrm>
            <a:off x="971551" y="5516564"/>
            <a:ext cx="38163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en-US" sz="2800" b="1" i="1">
                <a:solidFill>
                  <a:srgbClr val="020202"/>
                </a:solidFill>
              </a:rPr>
              <a:t>Тәжірибелік дағдылар</a:t>
            </a:r>
            <a:endParaRPr lang="en-GB" altLang="en-US" sz="2800" b="1" i="1">
              <a:solidFill>
                <a:srgbClr val="020202"/>
              </a:solidFill>
            </a:endParaRPr>
          </a:p>
        </p:txBody>
      </p:sp>
      <p:pic>
        <p:nvPicPr>
          <p:cNvPr id="54283" name="Content Placeholder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776" y="2924177"/>
            <a:ext cx="3294063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84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4C6D0FD-20BF-4000-A848-F357B22141EB}" type="slidenum">
              <a:rPr lang="en-GB" altLang="en-US"/>
              <a:pPr/>
              <a:t>28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698237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8866" y="284154"/>
            <a:ext cx="79208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БІЛІМ БЕРУ БАҒДАРЛАМАЛАРЫН ЖАҢАРТУДЫҢ БАСЫМДЫҚТАРЫ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949107"/>
              </p:ext>
            </p:extLst>
          </p:nvPr>
        </p:nvGraphicFramePr>
        <p:xfrm>
          <a:off x="323528" y="1458148"/>
          <a:ext cx="8292808" cy="47811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46404"/>
                <a:gridCol w="4146404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k-KZ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Рухани құндылықтар</a:t>
                      </a:r>
                      <a:endParaRPr lang="ru-RU" sz="2400" b="1" i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Дағдылар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34290" marB="34290"/>
                </a:tc>
              </a:tr>
              <a:tr h="4346804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v"/>
                      </a:pPr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Шығармашылық және</a:t>
                      </a:r>
                      <a:r>
                        <a:rPr lang="kk-KZ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сын тұрғысынан ойлау;</a:t>
                      </a:r>
                    </a:p>
                    <a:p>
                      <a:pPr marL="285750" indent="-285750">
                        <a:buFont typeface="Wingdings" pitchFamily="2" charset="2"/>
                        <a:buChar char="v"/>
                      </a:pPr>
                      <a:r>
                        <a:rPr lang="kk-KZ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Қарым-қатынас жасау қызметі;</a:t>
                      </a:r>
                    </a:p>
                    <a:p>
                      <a:pPr marL="285750" indent="-285750">
                        <a:buFont typeface="Wingdings" pitchFamily="2" charset="2"/>
                        <a:buChar char="v"/>
                      </a:pPr>
                      <a:r>
                        <a:rPr lang="kk-KZ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Өзгелердің мәдениетін және көзқарастарына құрметпен қарау;</a:t>
                      </a:r>
                    </a:p>
                    <a:p>
                      <a:pPr marL="285750" indent="-285750">
                        <a:buFont typeface="Wingdings" pitchFamily="2" charset="2"/>
                        <a:buChar char="v"/>
                      </a:pPr>
                      <a:r>
                        <a:rPr lang="kk-KZ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Жауапкершілік;</a:t>
                      </a:r>
                    </a:p>
                    <a:p>
                      <a:pPr marL="285750" indent="-285750">
                        <a:buFont typeface="Wingdings" pitchFamily="2" charset="2"/>
                        <a:buChar char="v"/>
                      </a:pPr>
                      <a:r>
                        <a:rPr lang="kk-KZ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Денсаулық, достық және айналадағыларға қамқорлық көрсету:</a:t>
                      </a:r>
                    </a:p>
                  </a:txBody>
                  <a:tcPr marL="121920" marR="12192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v"/>
                      </a:pPr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Сын тұрғысынан ойлау </a:t>
                      </a:r>
                    </a:p>
                    <a:p>
                      <a:pPr marL="285750" indent="-285750">
                        <a:buFont typeface="Wingdings" pitchFamily="2" charset="2"/>
                        <a:buChar char="v"/>
                      </a:pPr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Білімді шығармашылық  тұрғыда  қолдана білу қабілеті</a:t>
                      </a:r>
                    </a:p>
                    <a:p>
                      <a:pPr marL="285750" indent="-285750">
                        <a:buFont typeface="Wingdings" pitchFamily="2" charset="2"/>
                        <a:buChar char="v"/>
                      </a:pPr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Проблемаларды шешу қабілеті</a:t>
                      </a:r>
                    </a:p>
                    <a:p>
                      <a:pPr marL="285750" indent="-285750">
                        <a:buFont typeface="Wingdings" pitchFamily="2" charset="2"/>
                        <a:buChar char="v"/>
                      </a:pPr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Ғылыми -зерттеу дағдылары</a:t>
                      </a:r>
                    </a:p>
                    <a:p>
                      <a:pPr marL="285750" indent="-285750">
                        <a:buFont typeface="Wingdings" pitchFamily="2" charset="2"/>
                        <a:buChar char="v"/>
                      </a:pPr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Қарым-қатынас дағдылары(тілдік дағдыларды қоса алғанда)</a:t>
                      </a:r>
                    </a:p>
                    <a:p>
                      <a:pPr marL="285750" indent="-285750">
                        <a:buFont typeface="Wingdings" pitchFamily="2" charset="2"/>
                        <a:buChar char="v"/>
                      </a:pPr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Жеке және топпен жұмыс істей білу қабілеті</a:t>
                      </a:r>
                    </a:p>
                    <a:p>
                      <a:pPr marL="285750" indent="-285750">
                        <a:buFont typeface="Wingdings" pitchFamily="2" charset="2"/>
                        <a:buChar char="v"/>
                      </a:pPr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АКТ саласындағы дағдылар</a:t>
                      </a:r>
                    </a:p>
                    <a:p>
                      <a:pPr marL="285750" indent="-285750">
                        <a:buFont typeface="Wingdings" pitchFamily="2" charset="2"/>
                        <a:buChar char="v"/>
                      </a:pPr>
                      <a:endParaRPr lang="kk-KZ" sz="2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>
                        <a:buFont typeface="Wingdings" pitchFamily="2" charset="2"/>
                        <a:buNone/>
                      </a:pP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marT="34290" marB="3429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783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60" y="404664"/>
            <a:ext cx="8964488" cy="567925"/>
          </a:xfrm>
          <a:noFill/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БАҒАЛАУ БОЙЫНША НЕГІЗГІ ҚҰЖАТТАР ТІЗІМІ</a:t>
            </a:r>
            <a:endParaRPr lang="ru-RU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04" y="1056413"/>
            <a:ext cx="9036496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 algn="just">
              <a:spcAft>
                <a:spcPts val="0"/>
              </a:spcAft>
              <a:buFont typeface="+mj-lt"/>
              <a:buAutoNum type="arabicPeriod"/>
            </a:pP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Қазақстан Республикасы Білім және ғылым министрінің </a:t>
            </a:r>
            <a:r>
              <a:rPr lang="kk-KZ" sz="1600" u="sng" dirty="0" smtClean="0">
                <a:latin typeface="Times New Roman" pitchFamily="18" charset="0"/>
                <a:cs typeface="Times New Roman" pitchFamily="18" charset="0"/>
              </a:rPr>
              <a:t>2017 жылғы 6 маусымдағы №265 бұйрығы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“Бастауыш, негізгі орта, жалпы орта білімнің білім беретін оқу бағдарламаларын іске асыратын білім беру ұйымдарындағы білім алушылардың үлгеріміне ағымдық бақылаудың, оларды аралық және қорытынды аттестаттау жүргізудің үлгі қағидалары”</a:t>
            </a:r>
          </a:p>
          <a:p>
            <a:pPr indent="-342900" algn="just">
              <a:spcAft>
                <a:spcPts val="0"/>
              </a:spcAft>
              <a:buFont typeface="+mj-lt"/>
              <a:buAutoNum type="arabicPeriod"/>
            </a:pPr>
            <a:endParaRPr lang="kk-KZ" sz="1000" dirty="0" smtClean="0">
              <a:latin typeface="Times New Roman" pitchFamily="18" charset="0"/>
              <a:cs typeface="Times New Roman" pitchFamily="18" charset="0"/>
            </a:endParaRPr>
          </a:p>
          <a:p>
            <a:pPr indent="-342900">
              <a:spcAft>
                <a:spcPts val="0"/>
              </a:spcAft>
              <a:buFont typeface="+mj-lt"/>
              <a:buAutoNum type="arabicPeriod"/>
            </a:pP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Қазақстан Республикасы  Білім және ғылым министрінің 2016 жылғы 21 қаңтардағы </a:t>
            </a:r>
            <a:br>
              <a:rPr lang="kk-KZ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№ 52 бұйрығымен бекітілген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Білім алушылардың білімін бағалау өлшемшарттары”</a:t>
            </a:r>
          </a:p>
          <a:p>
            <a:pPr indent="-342900">
              <a:spcAft>
                <a:spcPts val="0"/>
              </a:spcAft>
              <a:buFont typeface="+mj-lt"/>
              <a:buAutoNum type="arabicPeriod"/>
            </a:pP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indent="-342900" algn="just">
              <a:spcAft>
                <a:spcPts val="0"/>
              </a:spcAft>
              <a:buAutoNum type="arabicPeriod"/>
            </a:pP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2017-2018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оқу жылында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ҚР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жалпы орта білім беретін ұйымдарында оқу процесін ұйымдастырудың ерекшеліктері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туралы әдістемелік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нұсқау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хат</a:t>
            </a:r>
          </a:p>
          <a:p>
            <a:pPr indent="-342900" algn="just">
              <a:spcAft>
                <a:spcPts val="0"/>
              </a:spcAft>
              <a:buAutoNum type="arabicPeriod"/>
            </a:pPr>
            <a:endParaRPr lang="kk-KZ" sz="1000" dirty="0">
              <a:latin typeface="Times New Roman" pitchFamily="18" charset="0"/>
              <a:cs typeface="Times New Roman" pitchFamily="18" charset="0"/>
            </a:endParaRPr>
          </a:p>
          <a:p>
            <a:pPr indent="-342900">
              <a:spcAft>
                <a:spcPts val="0"/>
              </a:spcAft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Бастауыш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сынып мұғалімдеріне арналған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критериалды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бағалау бойынша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нұсқаулық (2016 ж).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indent="-342900">
              <a:spcAft>
                <a:spcPts val="0"/>
              </a:spcAft>
              <a:buAutoNum type="arabicPeriod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Негізгі және жалпы орта мектеп мұғалімдеріне арналған критериалды бағалау бойынша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нұсқаулық (2016 ж).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indent="-342900">
              <a:spcAft>
                <a:spcPts val="0"/>
              </a:spcAft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Өңірлік және мектеп үйлестірушілеріне арналған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критериалды бағалау бойынша нұсқаулық.</a:t>
            </a:r>
          </a:p>
          <a:p>
            <a:pPr indent="-342900">
              <a:spcAft>
                <a:spcPts val="0"/>
              </a:spcAft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Пәндер аясындағы жиынтық бағалауға арналған әдістемелік нұсқаулықтар (1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2, 5,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7-сыныптар үшін).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indent="-342900">
              <a:spcAft>
                <a:spcPts val="0"/>
              </a:spcAft>
              <a:buFontTx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Пәндер аясындағы қалыптастырушы бағалауға арналған тапсырмалар жинағы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(1, 2, 5, 7-сыныптар үшін).</a:t>
            </a:r>
          </a:p>
          <a:p>
            <a:pPr indent="-342900">
              <a:spcAft>
                <a:spcPts val="0"/>
              </a:spcAft>
              <a:buAutoNum type="arabicPeriod"/>
            </a:pP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Пәндер аясындағы тоқсандық жиынтық бағалаудың спецификациялары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(5 және 7-сыныптар үшін)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-342900">
              <a:spcAft>
                <a:spcPts val="0"/>
              </a:spcAft>
              <a:buAutoNum type="arabicPeriod"/>
            </a:pP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Критериалды бағалау бойынша бейнематериалдар мен таныстырылымдар.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9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0" y="980728"/>
            <a:ext cx="8568952" cy="535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lang="ru-RU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ҚАЗАҚСТАНДЫҚ ЖОЛ </a:t>
            </a:r>
            <a:r>
              <a:rPr kumimoji="0" lang="ru-RU" sz="18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2050: БІР МАҚСАТ, БІР МҮДДЕ, БІР </a:t>
            </a:r>
            <a:r>
              <a:rPr lang="ru-RU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БОЛАШАҚ</a:t>
            </a:r>
            <a:endParaRPr kumimoji="0" lang="ru-RU" sz="1800" b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180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kumimoji="0" lang="ru-RU" sz="18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80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kumimoji="0" lang="ru-RU" sz="18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80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Президенті</a:t>
            </a:r>
            <a:r>
              <a:rPr kumimoji="0" lang="ru-RU" sz="18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80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Н.Ә.Назарбаевтың</a:t>
            </a:r>
            <a:r>
              <a:rPr kumimoji="0" lang="ru-RU" sz="18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18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2014 </a:t>
            </a:r>
            <a:r>
              <a:rPr kumimoji="0" lang="ru-RU" sz="180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жылдың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8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kumimoji="0" lang="ru-RU" sz="180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80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қаңтарындағы</a:t>
            </a:r>
            <a:r>
              <a:rPr kumimoji="0" lang="ru-RU" sz="180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80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Жолдауы</a:t>
            </a:r>
            <a:endParaRPr kumimoji="0" lang="ru-RU" sz="180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endParaRPr lang="ru-RU" sz="1800" b="1" baseline="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1800" b="1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Мәңгілік</a:t>
            </a:r>
            <a:r>
              <a:rPr kumimoji="0" lang="ru-RU" sz="1800" b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Ел – </a:t>
            </a:r>
            <a:r>
              <a:rPr kumimoji="0" lang="ru-RU" sz="1800" b="1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тағдыр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 defTabSz="914400">
              <a:buClrTx/>
              <a:buSzTx/>
              <a:buNone/>
            </a:pP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Мәңгілік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Ел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қазақстандық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шаңырағымыздың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идеясы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lvl="0" indent="0" algn="just" defTabSz="914400">
              <a:buClrTx/>
              <a:buSzTx/>
              <a:buNone/>
            </a:pPr>
            <a:r>
              <a:rPr kumimoji="0" lang="kk-KZ" sz="18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Мәңгілік Ел</a:t>
            </a:r>
            <a:r>
              <a:rPr kumimoji="0" lang="kk-KZ" sz="1800" b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барша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қазақстандықтарды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біріктіретін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ел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болашағының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іргетасын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қалаған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құндылықтар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 defTabSz="914400">
              <a:buClrTx/>
              <a:buSzTx/>
              <a:buNone/>
            </a:pPr>
            <a:endParaRPr kumimoji="0" lang="ru-RU" sz="1800" b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defTabSz="914400">
              <a:buClrTx/>
              <a:buSzTx/>
              <a:buNone/>
            </a:pPr>
            <a:r>
              <a:rPr kumimoji="0" lang="ru-RU" sz="18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kumimoji="0" lang="ru-RU" sz="1800" b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Мәңгілік</a:t>
            </a:r>
            <a:r>
              <a:rPr kumimoji="0" lang="ru-RU" sz="18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Ел»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800" b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жалпыұлттық</a:t>
            </a:r>
            <a:r>
              <a:rPr kumimoji="0" lang="ru-RU" sz="18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800" b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идеясының</a:t>
            </a:r>
            <a:r>
              <a:rPr kumimoji="0" lang="ru-RU" sz="18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800" b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құндылықтары</a:t>
            </a:r>
            <a:r>
              <a:rPr kumimoji="0" lang="ru-RU" sz="18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ru-RU" sz="1800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Қазақстанның</a:t>
            </a: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Тәуелсіздігі</a:t>
            </a: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Астана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defTabSz="914400">
              <a:buClrTx/>
              <a:buSzTx/>
              <a:buFontTx/>
              <a:buChar char="•"/>
            </a:pPr>
            <a:r>
              <a:rPr lang="ru-RU" sz="1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Қоғамымыздағы</a:t>
            </a:r>
            <a:r>
              <a:rPr lang="ru-RU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бірлік</a:t>
            </a: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бейбітшілік</a:t>
            </a: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kumimoji="0" 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келісім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Зайырлы</a:t>
            </a: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қоғам</a:t>
            </a: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руханият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Индустрияландыру</a:t>
            </a: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sz="1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инновацияларға</a:t>
            </a:r>
            <a:r>
              <a:rPr lang="ru-RU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экономикалық</a:t>
            </a: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өсу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Жалпыға</a:t>
            </a: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еңбек</a:t>
            </a: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қоғамы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Тарихтың</a:t>
            </a: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мәдениет</a:t>
            </a: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kumimoji="0" 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тілдің</a:t>
            </a: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біртұтастығы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қауіпсіздік</a:t>
            </a: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еліміздің</a:t>
            </a:r>
            <a:r>
              <a:rPr lang="ru-RU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бүкіл</a:t>
            </a:r>
            <a:r>
              <a:rPr kumimoji="0" 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әлемдік</a:t>
            </a:r>
            <a:r>
              <a:rPr lang="ru-RU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өңірлік</a:t>
            </a: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мәселелерді</a:t>
            </a: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шешуге</a:t>
            </a: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жаһан</a:t>
            </a:r>
            <a:r>
              <a:rPr kumimoji="0" 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дық</a:t>
            </a: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тұрғыдан</a:t>
            </a: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қатысуы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87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Группа 63"/>
          <p:cNvGrpSpPr/>
          <p:nvPr/>
        </p:nvGrpSpPr>
        <p:grpSpPr>
          <a:xfrm>
            <a:off x="394725" y="716985"/>
            <a:ext cx="8435711" cy="5926518"/>
            <a:chOff x="298148" y="6813"/>
            <a:chExt cx="8474026" cy="6794817"/>
          </a:xfrm>
          <a:solidFill>
            <a:srgbClr val="99FFCC"/>
          </a:solidFill>
        </p:grpSpPr>
        <p:sp>
          <p:nvSpPr>
            <p:cNvPr id="7" name="Овал 6"/>
            <p:cNvSpPr/>
            <p:nvPr/>
          </p:nvSpPr>
          <p:spPr>
            <a:xfrm>
              <a:off x="298148" y="6813"/>
              <a:ext cx="8413665" cy="6713103"/>
            </a:xfrm>
            <a:prstGeom prst="ellips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  <a:cs typeface="Arial" pitchFamily="34" charset="0"/>
              </a:endParaRPr>
            </a:p>
          </p:txBody>
        </p:sp>
        <p:sp>
          <p:nvSpPr>
            <p:cNvPr id="8" name="Овал 7"/>
            <p:cNvSpPr/>
            <p:nvPr/>
          </p:nvSpPr>
          <p:spPr>
            <a:xfrm>
              <a:off x="1655943" y="1028395"/>
              <a:ext cx="5740520" cy="4468780"/>
            </a:xfrm>
            <a:prstGeom prst="ellips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ru-RU" sz="1100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  <p:sp>
          <p:nvSpPr>
            <p:cNvPr id="9" name="Овал 8"/>
            <p:cNvSpPr/>
            <p:nvPr/>
          </p:nvSpPr>
          <p:spPr>
            <a:xfrm>
              <a:off x="3440302" y="2573762"/>
              <a:ext cx="2438987" cy="1529435"/>
            </a:xfrm>
            <a:prstGeom prst="ellipse">
              <a:avLst/>
            </a:prstGeom>
            <a:noFill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itchFamily="34" charset="0"/>
                </a:rPr>
                <a:t>М</a:t>
              </a:r>
              <a:r>
                <a:rPr lang="kk-KZ" sz="2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itchFamily="34" charset="0"/>
                </a:rPr>
                <a:t>әңгілік Ел</a:t>
              </a:r>
              <a:endParaRPr lang="ru-RU" sz="2400" b="1" dirty="0">
                <a:solidFill>
                  <a:prstClr val="black"/>
                </a:solidFill>
                <a:latin typeface="Cambria" panose="02040503050406030204" pitchFamily="18" charset="0"/>
                <a:cs typeface="Arial" pitchFamily="34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3034801" y="4374764"/>
              <a:ext cx="1395197" cy="6880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1" algn="ctr">
                <a:defRPr/>
              </a:pPr>
              <a:r>
                <a:rPr lang="ru-RU" sz="11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ЖАЛПЫҒА БІРДЕЙ ЕҢБЕК ҚОҒАМЫ </a:t>
              </a:r>
            </a:p>
          </p:txBody>
        </p:sp>
        <p:sp>
          <p:nvSpPr>
            <p:cNvPr id="12" name="Прямоугольник 11"/>
            <p:cNvSpPr/>
            <p:nvPr/>
          </p:nvSpPr>
          <p:spPr>
            <a:xfrm rot="21416080">
              <a:off x="4407681" y="4202889"/>
              <a:ext cx="1861070" cy="10762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1" algn="ctr">
                <a:defRPr/>
              </a:pPr>
              <a:r>
                <a:rPr lang="ru-RU" sz="11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ИНДУСТРИЯ-ЛАНДЫРУ МЕН ИННОВАЦИЯЛАРҒА НЕГІЗДЕЛГЕН ЭКОНОМИКАЛЫҚ ӨСУ </a:t>
              </a: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5726806" y="3537210"/>
              <a:ext cx="1570652" cy="6880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>
                  <a:srgbClr val="F79646">
                    <a:lumMod val="50000"/>
                  </a:srgbClr>
                </a:buClr>
              </a:pPr>
              <a:r>
                <a:rPr lang="ru-RU" sz="11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ЗАЙЫРЛЫ ҚОҒАМ ЖӘНЕ ЖОҒАРЫ РУХАНИЯТ </a:t>
              </a: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758704" y="1937332"/>
              <a:ext cx="1878695" cy="12173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>
                  <a:srgbClr val="F79646">
                    <a:lumMod val="50000"/>
                  </a:srgbClr>
                </a:buClr>
                <a:defRPr/>
              </a:pPr>
              <a:r>
                <a:rPr lang="ru-RU" sz="105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ҰЛТТЫҚ ҚАУІПСІЗДІК ЖӘНЕ ЕЛІМІЗДІҢ БҮКІЛӘЛЕМДІК, ӨҢІРЛІК МӘСЕЛЕЛЕРДІ ШЕШУГЕЖАҺАНДЫҚ ТҰРҒЫДАН  ҚАТЫСУЫ 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758705" y="3513440"/>
              <a:ext cx="1688934" cy="88217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>
                  <a:srgbClr val="F79646">
                    <a:lumMod val="50000"/>
                  </a:srgbClr>
                </a:buClr>
                <a:defRPr/>
              </a:pPr>
              <a:r>
                <a:rPr lang="ru-RU" sz="11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ТАРИХТЫҢ, МӘДЕНИЕТ ПЕН ТІЛДІҢ БІРТҰТАСТЫҒЫ </a:t>
              </a: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5529478" y="2097803"/>
              <a:ext cx="1635114" cy="88217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>
                  <a:srgbClr val="F79646">
                    <a:lumMod val="50000"/>
                  </a:srgbClr>
                </a:buClr>
                <a:defRPr/>
              </a:pPr>
              <a:r>
                <a:rPr lang="ru-RU" sz="11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ҚОҒАМЫМЫЗДАҒЫ ҰЛТТЫҚ БІРЛІК, БЕЙБІТШІЛІК ПЕН КЕЛІСІМ </a:t>
              </a: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820318" y="1615122"/>
              <a:ext cx="1595352" cy="6880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>
                  <a:srgbClr val="F79646">
                    <a:lumMod val="50000"/>
                  </a:srgbClr>
                </a:buClr>
                <a:defRPr/>
              </a:pPr>
              <a:r>
                <a:rPr lang="ru-RU" sz="11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ҚАЗАҚСТАННЫҢ ТӘУЕЛСІЗДІГІ ЖӘНЕ АСТАНА </a:t>
              </a:r>
            </a:p>
          </p:txBody>
        </p:sp>
        <p:cxnSp>
          <p:nvCxnSpPr>
            <p:cNvPr id="20" name="Прямая соединительная линия 19"/>
            <p:cNvCxnSpPr/>
            <p:nvPr/>
          </p:nvCxnSpPr>
          <p:spPr>
            <a:xfrm flipV="1">
              <a:off x="5217005" y="456555"/>
              <a:ext cx="1094006" cy="2179747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flipV="1">
              <a:off x="367112" y="3293277"/>
              <a:ext cx="3008753" cy="7906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 flipH="1" flipV="1">
              <a:off x="2711904" y="385910"/>
              <a:ext cx="1329280" cy="2250391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 flipV="1">
              <a:off x="5879288" y="3262786"/>
              <a:ext cx="2892886" cy="22586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>
              <a:off x="5554130" y="3866594"/>
              <a:ext cx="1925981" cy="1843561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 flipV="1">
              <a:off x="1584904" y="3866594"/>
              <a:ext cx="2180417" cy="1982372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>
              <a:off x="4617993" y="4103198"/>
              <a:ext cx="147199" cy="2698432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8" name="TextBox 47"/>
            <p:cNvSpPr txBox="1"/>
            <p:nvPr/>
          </p:nvSpPr>
          <p:spPr>
            <a:xfrm rot="2434912">
              <a:off x="5915917" y="1385127"/>
              <a:ext cx="2707495" cy="7410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 err="1">
                  <a:solidFill>
                    <a:prstClr val="black"/>
                  </a:solidFill>
                  <a:cs typeface="Arial" pitchFamily="34" charset="0"/>
                </a:rPr>
                <a:t>Қазақстандық</a:t>
              </a:r>
              <a:r>
                <a:rPr lang="ru-RU" sz="1200" b="1" dirty="0">
                  <a:solidFill>
                    <a:prstClr val="black"/>
                  </a:solidFill>
                  <a:cs typeface="Arial" pitchFamily="34" charset="0"/>
                </a:rPr>
                <a:t> патриотизм </a:t>
              </a:r>
              <a:r>
                <a:rPr lang="ru-RU" sz="1200" b="1" dirty="0" err="1">
                  <a:solidFill>
                    <a:prstClr val="black"/>
                  </a:solidFill>
                  <a:cs typeface="Arial" pitchFamily="34" charset="0"/>
                </a:rPr>
                <a:t>және</a:t>
              </a:r>
              <a:r>
                <a:rPr lang="ru-RU" sz="1200" b="1" dirty="0">
                  <a:solidFill>
                    <a:prstClr val="black"/>
                  </a:solidFill>
                  <a:cs typeface="Arial" pitchFamily="34" charset="0"/>
                </a:rPr>
                <a:t> </a:t>
              </a:r>
              <a:r>
                <a:rPr lang="ru-RU" sz="1200" b="1" dirty="0" err="1">
                  <a:solidFill>
                    <a:prstClr val="black"/>
                  </a:solidFill>
                  <a:cs typeface="Arial" pitchFamily="34" charset="0"/>
                </a:rPr>
                <a:t>азаматтық</a:t>
              </a:r>
              <a:r>
                <a:rPr lang="ru-RU" sz="1200" b="1" dirty="0">
                  <a:solidFill>
                    <a:prstClr val="black"/>
                  </a:solidFill>
                  <a:cs typeface="Arial" pitchFamily="34" charset="0"/>
                </a:rPr>
                <a:t> </a:t>
              </a:r>
              <a:r>
                <a:rPr lang="ru-RU" sz="1200" b="1" dirty="0" err="1">
                  <a:solidFill>
                    <a:prstClr val="black"/>
                  </a:solidFill>
                  <a:cs typeface="Arial" pitchFamily="34" charset="0"/>
                </a:rPr>
                <a:t>жауапкершілік</a:t>
              </a:r>
              <a:r>
                <a:rPr lang="ru-RU" sz="1200" b="1" dirty="0">
                  <a:solidFill>
                    <a:prstClr val="black"/>
                  </a:solidFill>
                  <a:cs typeface="Arial" pitchFamily="34" charset="0"/>
                </a:rPr>
                <a:t>, </a:t>
              </a:r>
            </a:p>
            <a:p>
              <a:pPr algn="ctr"/>
              <a:r>
                <a:rPr lang="ru-RU" sz="1200" b="1" dirty="0" err="1">
                  <a:solidFill>
                    <a:prstClr val="black"/>
                  </a:solidFill>
                  <a:cs typeface="Arial" pitchFamily="34" charset="0"/>
                </a:rPr>
                <a:t>құрмет</a:t>
              </a:r>
              <a:r>
                <a:rPr lang="ru-RU" sz="1200" b="1" dirty="0">
                  <a:solidFill>
                    <a:prstClr val="black"/>
                  </a:solidFill>
                  <a:cs typeface="Arial" pitchFamily="34" charset="0"/>
                </a:rPr>
                <a:t>, </a:t>
              </a:r>
              <a:r>
                <a:rPr lang="ru-RU" sz="1200" b="1" dirty="0" err="1">
                  <a:solidFill>
                    <a:prstClr val="black"/>
                  </a:solidFill>
                  <a:cs typeface="Arial" pitchFamily="34" charset="0"/>
                </a:rPr>
                <a:t>ынтымақтастық</a:t>
              </a:r>
              <a:r>
                <a:rPr lang="ru-RU" sz="1200" b="1" dirty="0">
                  <a:solidFill>
                    <a:prstClr val="black"/>
                  </a:solidFill>
                  <a:cs typeface="Arial" pitchFamily="34" charset="0"/>
                </a:rPr>
                <a:t>, </a:t>
              </a:r>
              <a:r>
                <a:rPr lang="ru-RU" sz="1200" b="1" dirty="0" err="1">
                  <a:solidFill>
                    <a:prstClr val="black"/>
                  </a:solidFill>
                  <a:cs typeface="Arial" pitchFamily="34" charset="0"/>
                </a:rPr>
                <a:t>ашықтық</a:t>
              </a:r>
              <a:r>
                <a:rPr lang="ru-RU" sz="1200" b="1" dirty="0">
                  <a:solidFill>
                    <a:prstClr val="black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227965" y="368196"/>
              <a:ext cx="2706181" cy="5293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 err="1">
                  <a:solidFill>
                    <a:prstClr val="black"/>
                  </a:solidFill>
                  <a:cs typeface="Arial" pitchFamily="34" charset="0"/>
                </a:rPr>
                <a:t>Қазақстандық</a:t>
              </a:r>
              <a:r>
                <a:rPr lang="ru-RU" sz="1200" b="1" dirty="0">
                  <a:solidFill>
                    <a:prstClr val="black"/>
                  </a:solidFill>
                  <a:cs typeface="Arial" pitchFamily="34" charset="0"/>
                </a:rPr>
                <a:t> патриотизм </a:t>
              </a:r>
              <a:r>
                <a:rPr lang="ru-RU" sz="1200" b="1" dirty="0" err="1">
                  <a:solidFill>
                    <a:prstClr val="black"/>
                  </a:solidFill>
                  <a:cs typeface="Arial" pitchFamily="34" charset="0"/>
                </a:rPr>
                <a:t>және</a:t>
              </a:r>
              <a:r>
                <a:rPr lang="ru-RU" sz="1200" b="1" dirty="0">
                  <a:solidFill>
                    <a:prstClr val="black"/>
                  </a:solidFill>
                  <a:cs typeface="Arial" pitchFamily="34" charset="0"/>
                </a:rPr>
                <a:t> </a:t>
              </a:r>
              <a:r>
                <a:rPr lang="ru-RU" sz="1200" b="1" dirty="0" err="1">
                  <a:solidFill>
                    <a:prstClr val="black"/>
                  </a:solidFill>
                  <a:cs typeface="Arial" pitchFamily="34" charset="0"/>
                </a:rPr>
                <a:t>азаматтық</a:t>
              </a:r>
              <a:r>
                <a:rPr lang="ru-RU" sz="1200" b="1" dirty="0">
                  <a:solidFill>
                    <a:prstClr val="black"/>
                  </a:solidFill>
                  <a:cs typeface="Arial" pitchFamily="34" charset="0"/>
                </a:rPr>
                <a:t> </a:t>
              </a:r>
              <a:r>
                <a:rPr lang="ru-RU" sz="1200" b="1" dirty="0" err="1">
                  <a:solidFill>
                    <a:prstClr val="black"/>
                  </a:solidFill>
                  <a:cs typeface="Arial" pitchFamily="34" charset="0"/>
                </a:rPr>
                <a:t>жауапкершілік</a:t>
              </a:r>
              <a:endParaRPr lang="ru-RU" sz="12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 rot="595582">
              <a:off x="2350884" y="5502785"/>
              <a:ext cx="2178836" cy="7410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 err="1">
                  <a:solidFill>
                    <a:prstClr val="black"/>
                  </a:solidFill>
                  <a:cs typeface="Arial" pitchFamily="34" charset="0"/>
                </a:rPr>
                <a:t>Еңбек</a:t>
              </a:r>
              <a:r>
                <a:rPr lang="ru-RU" sz="1200" b="1" dirty="0">
                  <a:solidFill>
                    <a:prstClr val="black"/>
                  </a:solidFill>
                  <a:cs typeface="Arial" pitchFamily="34" charset="0"/>
                </a:rPr>
                <a:t> </a:t>
              </a:r>
              <a:r>
                <a:rPr lang="ru-RU" sz="1200" b="1" dirty="0" err="1">
                  <a:solidFill>
                    <a:prstClr val="black"/>
                  </a:solidFill>
                  <a:cs typeface="Arial" pitchFamily="34" charset="0"/>
                </a:rPr>
                <a:t>және</a:t>
              </a:r>
              <a:r>
                <a:rPr lang="ru-RU" sz="1200" b="1" dirty="0">
                  <a:solidFill>
                    <a:prstClr val="black"/>
                  </a:solidFill>
                  <a:cs typeface="Arial" pitchFamily="34" charset="0"/>
                </a:rPr>
                <a:t> </a:t>
              </a:r>
              <a:r>
                <a:rPr lang="ru-RU" sz="1200" b="1" dirty="0" err="1">
                  <a:solidFill>
                    <a:prstClr val="black"/>
                  </a:solidFill>
                  <a:cs typeface="Arial" pitchFamily="34" charset="0"/>
                </a:rPr>
                <a:t>шығармашылық</a:t>
              </a:r>
              <a:r>
                <a:rPr lang="ru-RU" sz="1200" b="1" dirty="0">
                  <a:solidFill>
                    <a:prstClr val="black"/>
                  </a:solidFill>
                  <a:cs typeface="Arial" pitchFamily="34" charset="0"/>
                </a:rPr>
                <a:t>, </a:t>
              </a:r>
              <a:r>
                <a:rPr lang="ru-RU" sz="1200" b="1" dirty="0" err="1">
                  <a:solidFill>
                    <a:prstClr val="black"/>
                  </a:solidFill>
                  <a:cs typeface="Arial" pitchFamily="34" charset="0"/>
                </a:rPr>
                <a:t>ынтымақтастық</a:t>
              </a:r>
              <a:r>
                <a:rPr lang="ru-RU" sz="1200" b="1" dirty="0">
                  <a:solidFill>
                    <a:prstClr val="black"/>
                  </a:solidFill>
                  <a:cs typeface="Arial" pitchFamily="34" charset="0"/>
                </a:rPr>
                <a:t>, </a:t>
              </a:r>
              <a:r>
                <a:rPr lang="ru-RU" sz="1200" b="1" dirty="0" err="1">
                  <a:solidFill>
                    <a:prstClr val="black"/>
                  </a:solidFill>
                  <a:cs typeface="Arial" pitchFamily="34" charset="0"/>
                </a:rPr>
                <a:t>өмір</a:t>
              </a:r>
              <a:r>
                <a:rPr lang="ru-RU" sz="1200" b="1" dirty="0">
                  <a:solidFill>
                    <a:prstClr val="black"/>
                  </a:solidFill>
                  <a:cs typeface="Arial" pitchFamily="34" charset="0"/>
                </a:rPr>
                <a:t> </a:t>
              </a:r>
              <a:r>
                <a:rPr lang="ru-RU" sz="1200" b="1" dirty="0" err="1">
                  <a:solidFill>
                    <a:prstClr val="black"/>
                  </a:solidFill>
                  <a:cs typeface="Arial" pitchFamily="34" charset="0"/>
                </a:rPr>
                <a:t>бойы</a:t>
              </a:r>
              <a:r>
                <a:rPr lang="ru-RU" sz="1200" b="1" dirty="0">
                  <a:solidFill>
                    <a:prstClr val="black"/>
                  </a:solidFill>
                  <a:cs typeface="Arial" pitchFamily="34" charset="0"/>
                </a:rPr>
                <a:t> </a:t>
              </a:r>
              <a:r>
                <a:rPr lang="ru-RU" sz="1200" b="1" dirty="0" err="1">
                  <a:solidFill>
                    <a:prstClr val="black"/>
                  </a:solidFill>
                  <a:cs typeface="Arial" pitchFamily="34" charset="0"/>
                </a:rPr>
                <a:t>білім</a:t>
              </a:r>
              <a:r>
                <a:rPr lang="ru-RU" sz="1200" b="1" dirty="0">
                  <a:solidFill>
                    <a:prstClr val="black"/>
                  </a:solidFill>
                  <a:cs typeface="Arial" pitchFamily="34" charset="0"/>
                </a:rPr>
                <a:t> </a:t>
              </a:r>
              <a:r>
                <a:rPr lang="ru-RU" sz="1200" b="1" dirty="0" err="1">
                  <a:solidFill>
                    <a:prstClr val="black"/>
                  </a:solidFill>
                  <a:cs typeface="Arial" pitchFamily="34" charset="0"/>
                </a:rPr>
                <a:t>алу</a:t>
              </a:r>
              <a:r>
                <a:rPr lang="ru-RU" sz="1200" b="1" dirty="0">
                  <a:solidFill>
                    <a:prstClr val="black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 rot="2979884">
              <a:off x="206964" y="3984094"/>
              <a:ext cx="2389983" cy="1020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 err="1">
                  <a:solidFill>
                    <a:prstClr val="black"/>
                  </a:solidFill>
                  <a:cs typeface="Arial" pitchFamily="34" charset="0"/>
                </a:rPr>
                <a:t>Құрмет</a:t>
              </a:r>
              <a:r>
                <a:rPr lang="ru-RU" sz="1200" b="1" dirty="0">
                  <a:solidFill>
                    <a:prstClr val="black"/>
                  </a:solidFill>
                  <a:cs typeface="Arial" pitchFamily="34" charset="0"/>
                </a:rPr>
                <a:t>, </a:t>
              </a:r>
              <a:r>
                <a:rPr lang="ru-RU" sz="1200" b="1" dirty="0" err="1">
                  <a:solidFill>
                    <a:prstClr val="black"/>
                  </a:solidFill>
                  <a:cs typeface="Arial" pitchFamily="34" charset="0"/>
                </a:rPr>
                <a:t>ынтымақтастық</a:t>
              </a:r>
              <a:r>
                <a:rPr lang="ru-RU" sz="1200" b="1" dirty="0">
                  <a:solidFill>
                    <a:prstClr val="black"/>
                  </a:solidFill>
                  <a:cs typeface="Arial" pitchFamily="34" charset="0"/>
                </a:rPr>
                <a:t>, </a:t>
              </a:r>
              <a:r>
                <a:rPr lang="ru-RU" sz="1200" b="1" dirty="0" err="1">
                  <a:solidFill>
                    <a:prstClr val="black"/>
                  </a:solidFill>
                  <a:cs typeface="Arial" pitchFamily="34" charset="0"/>
                </a:rPr>
                <a:t>ашықтық</a:t>
              </a:r>
              <a:r>
                <a:rPr lang="ru-RU" sz="1200" b="1" dirty="0">
                  <a:solidFill>
                    <a:prstClr val="black"/>
                  </a:solidFill>
                  <a:cs typeface="Arial" pitchFamily="34" charset="0"/>
                </a:rPr>
                <a:t>, </a:t>
              </a:r>
              <a:r>
                <a:rPr lang="ru-RU" sz="1200" b="1" dirty="0" err="1">
                  <a:solidFill>
                    <a:prstClr val="black"/>
                  </a:solidFill>
                  <a:cs typeface="Arial" pitchFamily="34" charset="0"/>
                </a:rPr>
                <a:t>қазақстандық</a:t>
              </a:r>
              <a:r>
                <a:rPr lang="ru-RU" sz="1200" b="1" dirty="0">
                  <a:solidFill>
                    <a:prstClr val="black"/>
                  </a:solidFill>
                  <a:cs typeface="Arial" pitchFamily="34" charset="0"/>
                </a:rPr>
                <a:t> патриотизм </a:t>
              </a:r>
              <a:r>
                <a:rPr lang="ru-RU" sz="1200" b="1" dirty="0" err="1">
                  <a:solidFill>
                    <a:prstClr val="black"/>
                  </a:solidFill>
                  <a:cs typeface="Arial" pitchFamily="34" charset="0"/>
                </a:rPr>
                <a:t>және</a:t>
              </a:r>
              <a:r>
                <a:rPr lang="ru-RU" sz="1200" b="1" dirty="0">
                  <a:solidFill>
                    <a:prstClr val="black"/>
                  </a:solidFill>
                  <a:cs typeface="Arial" pitchFamily="34" charset="0"/>
                </a:rPr>
                <a:t> </a:t>
              </a:r>
              <a:r>
                <a:rPr lang="ru-RU" sz="1200" b="1" dirty="0" err="1">
                  <a:solidFill>
                    <a:prstClr val="black"/>
                  </a:solidFill>
                  <a:cs typeface="Arial" pitchFamily="34" charset="0"/>
                </a:rPr>
                <a:t>азаматтық</a:t>
              </a:r>
              <a:r>
                <a:rPr lang="ru-RU" sz="1200" b="1" dirty="0">
                  <a:solidFill>
                    <a:prstClr val="black"/>
                  </a:solidFill>
                  <a:cs typeface="Arial" pitchFamily="34" charset="0"/>
                </a:rPr>
                <a:t> </a:t>
              </a:r>
              <a:r>
                <a:rPr lang="ru-RU" sz="1200" b="1" dirty="0" err="1">
                  <a:solidFill>
                    <a:prstClr val="black"/>
                  </a:solidFill>
                  <a:cs typeface="Arial" pitchFamily="34" charset="0"/>
                </a:rPr>
                <a:t>жауапкершілік</a:t>
              </a:r>
              <a:r>
                <a:rPr lang="ru-RU" sz="1200" b="1" dirty="0">
                  <a:solidFill>
                    <a:prstClr val="black"/>
                  </a:solidFill>
                  <a:cs typeface="Arial" pitchFamily="34" charset="0"/>
                </a:rPr>
                <a:t>, </a:t>
              </a:r>
            </a:p>
            <a:p>
              <a:pPr algn="ctr"/>
              <a:endParaRPr lang="ru-RU" sz="1200" b="1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 rot="18526997">
              <a:off x="6488457" y="4100052"/>
              <a:ext cx="2331943" cy="6492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 err="1">
                  <a:solidFill>
                    <a:prstClr val="black"/>
                  </a:solidFill>
                  <a:cs typeface="Arial" pitchFamily="34" charset="0"/>
                </a:rPr>
                <a:t>Өмір</a:t>
              </a:r>
              <a:r>
                <a:rPr lang="ru-RU" sz="1200" b="1" dirty="0">
                  <a:solidFill>
                    <a:prstClr val="black"/>
                  </a:solidFill>
                  <a:cs typeface="Arial" pitchFamily="34" charset="0"/>
                </a:rPr>
                <a:t> </a:t>
              </a:r>
              <a:r>
                <a:rPr lang="ru-RU" sz="1200" b="1" dirty="0" err="1">
                  <a:solidFill>
                    <a:prstClr val="black"/>
                  </a:solidFill>
                  <a:cs typeface="Arial" pitchFamily="34" charset="0"/>
                </a:rPr>
                <a:t>бойы</a:t>
              </a:r>
              <a:r>
                <a:rPr lang="ru-RU" sz="1200" b="1" dirty="0">
                  <a:solidFill>
                    <a:prstClr val="black"/>
                  </a:solidFill>
                  <a:cs typeface="Arial" pitchFamily="34" charset="0"/>
                </a:rPr>
                <a:t> </a:t>
              </a:r>
              <a:r>
                <a:rPr lang="ru-RU" sz="1200" b="1" dirty="0" err="1">
                  <a:solidFill>
                    <a:prstClr val="black"/>
                  </a:solidFill>
                  <a:cs typeface="Arial" pitchFamily="34" charset="0"/>
                </a:rPr>
                <a:t>білім</a:t>
              </a:r>
              <a:r>
                <a:rPr lang="ru-RU" sz="1200" b="1" dirty="0">
                  <a:solidFill>
                    <a:prstClr val="black"/>
                  </a:solidFill>
                  <a:cs typeface="Arial" pitchFamily="34" charset="0"/>
                </a:rPr>
                <a:t> </a:t>
              </a:r>
              <a:r>
                <a:rPr lang="ru-RU" sz="1200" b="1" dirty="0" err="1">
                  <a:solidFill>
                    <a:prstClr val="black"/>
                  </a:solidFill>
                  <a:cs typeface="Arial" pitchFamily="34" charset="0"/>
                </a:rPr>
                <a:t>алу</a:t>
              </a:r>
              <a:r>
                <a:rPr lang="ru-RU" sz="1200" b="1" dirty="0">
                  <a:solidFill>
                    <a:prstClr val="black"/>
                  </a:solidFill>
                  <a:cs typeface="Arial" pitchFamily="34" charset="0"/>
                </a:rPr>
                <a:t>, </a:t>
              </a:r>
              <a:r>
                <a:rPr lang="ru-RU" sz="1200" b="1" dirty="0" err="1">
                  <a:solidFill>
                    <a:prstClr val="black"/>
                  </a:solidFill>
                  <a:cs typeface="Arial" pitchFamily="34" charset="0"/>
                </a:rPr>
                <a:t>құрмет</a:t>
              </a:r>
              <a:r>
                <a:rPr lang="ru-RU" sz="1200" b="1" dirty="0">
                  <a:solidFill>
                    <a:prstClr val="black"/>
                  </a:solidFill>
                  <a:cs typeface="Arial" pitchFamily="34" charset="0"/>
                </a:rPr>
                <a:t>, </a:t>
              </a:r>
              <a:r>
                <a:rPr lang="ru-RU" sz="1200" b="1" dirty="0" err="1">
                  <a:solidFill>
                    <a:prstClr val="black"/>
                  </a:solidFill>
                  <a:cs typeface="Arial" pitchFamily="34" charset="0"/>
                </a:rPr>
                <a:t>ынтымақтастық</a:t>
              </a:r>
              <a:r>
                <a:rPr lang="ru-RU" sz="1200" b="1" dirty="0">
                  <a:solidFill>
                    <a:prstClr val="black"/>
                  </a:solidFill>
                  <a:cs typeface="Arial" pitchFamily="34" charset="0"/>
                </a:rPr>
                <a:t>, </a:t>
              </a:r>
              <a:r>
                <a:rPr lang="ru-RU" sz="1200" b="1" dirty="0" err="1">
                  <a:solidFill>
                    <a:prstClr val="black"/>
                  </a:solidFill>
                  <a:cs typeface="Arial" pitchFamily="34" charset="0"/>
                </a:rPr>
                <a:t>ашықтық</a:t>
              </a:r>
              <a:r>
                <a:rPr lang="ru-RU" sz="1200" b="1" dirty="0">
                  <a:solidFill>
                    <a:prstClr val="black"/>
                  </a:solidFill>
                  <a:cs typeface="Arial" pitchFamily="34" charset="0"/>
                </a:rPr>
                <a:t>  </a:t>
              </a:r>
            </a:p>
          </p:txBody>
        </p:sp>
      </p:grpSp>
      <p:sp>
        <p:nvSpPr>
          <p:cNvPr id="25" name="Прямоугольник 24"/>
          <p:cNvSpPr/>
          <p:nvPr/>
        </p:nvSpPr>
        <p:spPr>
          <a:xfrm rot="20701615">
            <a:off x="4982738" y="5510635"/>
            <a:ext cx="19357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err="1">
                <a:solidFill>
                  <a:prstClr val="black"/>
                </a:solidFill>
                <a:cs typeface="Arial" pitchFamily="34" charset="0"/>
              </a:rPr>
              <a:t>Еңбек</a:t>
            </a:r>
            <a:r>
              <a:rPr lang="ru-RU" sz="1200" b="1" dirty="0">
                <a:solidFill>
                  <a:prstClr val="black"/>
                </a:solidFill>
                <a:cs typeface="Arial" pitchFamily="34" charset="0"/>
              </a:rPr>
              <a:t> </a:t>
            </a:r>
            <a:r>
              <a:rPr lang="ru-RU" sz="1200" b="1" dirty="0" err="1">
                <a:solidFill>
                  <a:prstClr val="black"/>
                </a:solidFill>
                <a:cs typeface="Arial" pitchFamily="34" charset="0"/>
              </a:rPr>
              <a:t>және</a:t>
            </a:r>
            <a:r>
              <a:rPr lang="ru-RU" sz="1200" b="1" dirty="0">
                <a:solidFill>
                  <a:prstClr val="black"/>
                </a:solidFill>
                <a:cs typeface="Arial" pitchFamily="34" charset="0"/>
              </a:rPr>
              <a:t> </a:t>
            </a:r>
            <a:r>
              <a:rPr lang="ru-RU" sz="1200" b="1" dirty="0" err="1">
                <a:solidFill>
                  <a:prstClr val="black"/>
                </a:solidFill>
                <a:cs typeface="Arial" pitchFamily="34" charset="0"/>
              </a:rPr>
              <a:t>шығармашылық</a:t>
            </a:r>
            <a:r>
              <a:rPr lang="ru-RU" sz="1200" b="1" dirty="0">
                <a:solidFill>
                  <a:prstClr val="black"/>
                </a:solidFill>
                <a:cs typeface="Arial" pitchFamily="34" charset="0"/>
              </a:rPr>
              <a:t>, </a:t>
            </a:r>
          </a:p>
          <a:p>
            <a:pPr algn="ctr"/>
            <a:r>
              <a:rPr lang="ru-RU" sz="1200" b="1" dirty="0" err="1">
                <a:solidFill>
                  <a:prstClr val="black"/>
                </a:solidFill>
                <a:cs typeface="Arial" pitchFamily="34" charset="0"/>
              </a:rPr>
              <a:t>өмір</a:t>
            </a:r>
            <a:r>
              <a:rPr lang="ru-RU" sz="1200" b="1" dirty="0">
                <a:solidFill>
                  <a:prstClr val="black"/>
                </a:solidFill>
                <a:cs typeface="Arial" pitchFamily="34" charset="0"/>
              </a:rPr>
              <a:t> </a:t>
            </a:r>
            <a:r>
              <a:rPr lang="ru-RU" sz="1200" b="1" dirty="0" err="1">
                <a:solidFill>
                  <a:prstClr val="black"/>
                </a:solidFill>
                <a:cs typeface="Arial" pitchFamily="34" charset="0"/>
              </a:rPr>
              <a:t>бойы</a:t>
            </a:r>
            <a:r>
              <a:rPr lang="ru-RU" sz="1200" b="1" dirty="0">
                <a:solidFill>
                  <a:prstClr val="black"/>
                </a:solidFill>
                <a:cs typeface="Arial" pitchFamily="34" charset="0"/>
              </a:rPr>
              <a:t> </a:t>
            </a:r>
            <a:r>
              <a:rPr lang="ru-RU" sz="1200" b="1" dirty="0" err="1">
                <a:solidFill>
                  <a:prstClr val="black"/>
                </a:solidFill>
                <a:cs typeface="Arial" pitchFamily="34" charset="0"/>
              </a:rPr>
              <a:t>білім</a:t>
            </a:r>
            <a:r>
              <a:rPr lang="ru-RU" sz="1200" b="1" dirty="0">
                <a:solidFill>
                  <a:prstClr val="black"/>
                </a:solidFill>
                <a:cs typeface="Arial" pitchFamily="34" charset="0"/>
              </a:rPr>
              <a:t> </a:t>
            </a:r>
            <a:r>
              <a:rPr lang="ru-RU" sz="1200" b="1" dirty="0" err="1">
                <a:solidFill>
                  <a:prstClr val="black"/>
                </a:solidFill>
                <a:cs typeface="Arial" pitchFamily="34" charset="0"/>
              </a:rPr>
              <a:t>алу</a:t>
            </a:r>
            <a:r>
              <a:rPr lang="ru-RU" sz="1200" b="1" dirty="0">
                <a:solidFill>
                  <a:prstClr val="black"/>
                </a:solidFill>
                <a:cs typeface="Arial" pitchFamily="34" charset="0"/>
              </a:rPr>
              <a:t> </a:t>
            </a:r>
          </a:p>
        </p:txBody>
      </p:sp>
      <p:sp>
        <p:nvSpPr>
          <p:cNvPr id="32" name="Прямоугольник 31"/>
          <p:cNvSpPr/>
          <p:nvPr/>
        </p:nvSpPr>
        <p:spPr>
          <a:xfrm rot="19125816">
            <a:off x="231469" y="1919166"/>
            <a:ext cx="2702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err="1">
                <a:solidFill>
                  <a:prstClr val="black"/>
                </a:solidFill>
                <a:cs typeface="Arial" pitchFamily="34" charset="0"/>
              </a:rPr>
              <a:t>Қазақстандық</a:t>
            </a:r>
            <a:r>
              <a:rPr lang="ru-RU" sz="1200" b="1" dirty="0">
                <a:solidFill>
                  <a:prstClr val="black"/>
                </a:solidFill>
                <a:cs typeface="Arial" pitchFamily="34" charset="0"/>
              </a:rPr>
              <a:t> патриотизм </a:t>
            </a:r>
            <a:r>
              <a:rPr lang="ru-RU" sz="1200" b="1" dirty="0" err="1">
                <a:solidFill>
                  <a:prstClr val="black"/>
                </a:solidFill>
                <a:cs typeface="Arial" pitchFamily="34" charset="0"/>
              </a:rPr>
              <a:t>және</a:t>
            </a:r>
            <a:r>
              <a:rPr lang="ru-RU" sz="1200" b="1" dirty="0">
                <a:solidFill>
                  <a:prstClr val="black"/>
                </a:solidFill>
                <a:cs typeface="Arial" pitchFamily="34" charset="0"/>
              </a:rPr>
              <a:t> </a:t>
            </a:r>
            <a:r>
              <a:rPr lang="ru-RU" sz="1200" b="1" dirty="0" err="1">
                <a:solidFill>
                  <a:prstClr val="black"/>
                </a:solidFill>
                <a:cs typeface="Arial" pitchFamily="34" charset="0"/>
              </a:rPr>
              <a:t>азаматтық</a:t>
            </a:r>
            <a:r>
              <a:rPr lang="ru-RU" sz="1200" b="1" dirty="0">
                <a:solidFill>
                  <a:prstClr val="black"/>
                </a:solidFill>
                <a:cs typeface="Arial" pitchFamily="34" charset="0"/>
              </a:rPr>
              <a:t> </a:t>
            </a:r>
            <a:r>
              <a:rPr lang="ru-RU" sz="1200" b="1" dirty="0" err="1">
                <a:solidFill>
                  <a:prstClr val="black"/>
                </a:solidFill>
                <a:cs typeface="Arial" pitchFamily="34" charset="0"/>
              </a:rPr>
              <a:t>жауапкершілік</a:t>
            </a:r>
            <a:r>
              <a:rPr lang="ru-RU" sz="1200" b="1" dirty="0">
                <a:solidFill>
                  <a:prstClr val="black"/>
                </a:solidFill>
                <a:cs typeface="Arial" pitchFamily="34" charset="0"/>
              </a:rPr>
              <a:t>, </a:t>
            </a:r>
          </a:p>
          <a:p>
            <a:pPr algn="ctr"/>
            <a:r>
              <a:rPr lang="ru-RU" sz="1200" b="1" dirty="0" err="1">
                <a:solidFill>
                  <a:prstClr val="black"/>
                </a:solidFill>
                <a:cs typeface="Arial" pitchFamily="34" charset="0"/>
              </a:rPr>
              <a:t>құрмет</a:t>
            </a:r>
            <a:r>
              <a:rPr lang="ru-RU" sz="1200" b="1" dirty="0">
                <a:solidFill>
                  <a:prstClr val="black"/>
                </a:solidFill>
                <a:cs typeface="Arial" pitchFamily="34" charset="0"/>
              </a:rPr>
              <a:t>, </a:t>
            </a:r>
            <a:r>
              <a:rPr lang="ru-RU" sz="1200" b="1" dirty="0" err="1">
                <a:solidFill>
                  <a:prstClr val="black"/>
                </a:solidFill>
                <a:cs typeface="Arial" pitchFamily="34" charset="0"/>
              </a:rPr>
              <a:t>ынтымақтастық</a:t>
            </a:r>
            <a:r>
              <a:rPr lang="ru-RU" sz="1200" b="1" dirty="0">
                <a:solidFill>
                  <a:prstClr val="black"/>
                </a:solidFill>
                <a:cs typeface="Arial" pitchFamily="34" charset="0"/>
              </a:rPr>
              <a:t>, </a:t>
            </a:r>
            <a:r>
              <a:rPr lang="ru-RU" sz="1200" b="1" dirty="0" err="1">
                <a:solidFill>
                  <a:prstClr val="black"/>
                </a:solidFill>
                <a:cs typeface="Arial" pitchFamily="34" charset="0"/>
              </a:rPr>
              <a:t>ашықтық</a:t>
            </a:r>
            <a:r>
              <a:rPr lang="ru-RU" sz="1200" b="1" dirty="0">
                <a:solidFill>
                  <a:prstClr val="black"/>
                </a:solidFill>
                <a:cs typeface="Arial" pitchFamily="34" charset="0"/>
              </a:rPr>
              <a:t> </a:t>
            </a:r>
          </a:p>
        </p:txBody>
      </p:sp>
      <p:sp>
        <p:nvSpPr>
          <p:cNvPr id="31" name="Заголовок 2"/>
          <p:cNvSpPr>
            <a:spLocks noGrp="1"/>
          </p:cNvSpPr>
          <p:nvPr>
            <p:ph type="title"/>
          </p:nvPr>
        </p:nvSpPr>
        <p:spPr>
          <a:xfrm>
            <a:off x="280166" y="308582"/>
            <a:ext cx="8829745" cy="792088"/>
          </a:xfrm>
        </p:spPr>
        <p:txBody>
          <a:bodyPr>
            <a:normAutofit fontScale="90000"/>
          </a:bodyPr>
          <a:lstStyle/>
          <a:p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>Қазақстандық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>қоғамның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>құндылықтары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>және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br>
              <a:rPr lang="ru-RU" sz="2200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>білім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> беру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>құндылықтары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br>
              <a:rPr lang="ru-RU" sz="2200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ru-RU" sz="2000" dirty="0">
                <a:solidFill>
                  <a:schemeClr val="accent3">
                    <a:lumMod val="50000"/>
                  </a:schemeClr>
                </a:solidFill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accent3">
                    <a:lumMod val="50000"/>
                  </a:schemeClr>
                </a:solidFill>
                <a:cs typeface="Times New Roman" panose="02020603050405020304" pitchFamily="18" charset="0"/>
              </a:rPr>
            </a:br>
            <a:endParaRPr lang="ru-RU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80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5731805"/>
              </p:ext>
            </p:extLst>
          </p:nvPr>
        </p:nvGraphicFramePr>
        <p:xfrm>
          <a:off x="395536" y="1484085"/>
          <a:ext cx="8568953" cy="478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202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10445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70416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01623">
                <a:tc>
                  <a:txBody>
                    <a:bodyPr/>
                    <a:lstStyle/>
                    <a:p>
                      <a:pPr algn="just"/>
                      <a:r>
                        <a:rPr lang="ru-RU" sz="1800" b="1" i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Құқық</a:t>
                      </a:r>
                      <a:r>
                        <a:rPr lang="ru-RU" sz="18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негіздері</a:t>
                      </a:r>
                      <a:endParaRPr lang="ru-RU" sz="18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kk-KZ" sz="18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8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kk-KZ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Еңбек</a:t>
                      </a:r>
                      <a:r>
                        <a:rPr lang="kk-KZ" sz="180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қ</a:t>
                      </a:r>
                      <a:r>
                        <a:rPr lang="kk-KZ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ұқығы</a:t>
                      </a:r>
                      <a:endParaRPr lang="ru-RU" sz="18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b="1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(9-сынып)</a:t>
                      </a: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Қазақстан Республика Еңбек кодексіне</a:t>
                      </a:r>
                      <a:r>
                        <a:rPr lang="kk-KZ" sz="180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сүйеніп, еңбек құқығы ұғымына түсініктеме беру, еңбек шарттарын анықтау, құқықтық ахуалды талдай отырып, жұмыс беруші мен жұмысшының құқықтары мен міндеттерін түсіндіру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Оқушылар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жағдаяттық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орындайды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Жақсығалиев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деген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темір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ұстасы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2005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жылғы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26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маусымда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әскер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қатарына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шақырылды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Оның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орнына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жұмысқа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Көбеев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қабылданды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Денсаулық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жағдайы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бойынша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үйге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қайтарылуына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байланысты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Жақсығалиев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зауытқа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оралып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бұрынғы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жұмыс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орнына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алуды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талап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етті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Әкімшілік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Көбеев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өз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міндетін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жақсы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орындайтынын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айтып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оның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өтінішін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қабылдамады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k-KZ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Әкімшіліктің бұрынғы жұмысына оралған </a:t>
                      </a:r>
                      <a:r>
                        <a:rPr kumimoji="0" lang="kk-KZ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Жақсығалиевті</a:t>
                      </a:r>
                      <a:r>
                        <a:rPr kumimoji="0" lang="kk-KZ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жұмысқа алудан бас тартуы заңды ма? Бұл дауды қалай шешуге болады?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493911" y="273150"/>
            <a:ext cx="73083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1600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>ҚҰНДЫЛЫҚТАРДЫ БІЛІМ БЕРУ МАЗМҰНЫ АРҚЫЛЫ ЖҮЗЕГЕ АСЫРУ </a:t>
            </a:r>
            <a:endParaRPr lang="ru-RU" sz="16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1619673" y="762934"/>
            <a:ext cx="5544616" cy="418690"/>
          </a:xfrm>
          <a:prstGeom prst="round1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>
                <a:solidFill>
                  <a:schemeClr val="tx1"/>
                </a:solidFill>
                <a:latin typeface="Cambria" panose="02040503050406030204" pitchFamily="18" charset="0"/>
              </a:rPr>
              <a:t>Құндылық </a:t>
            </a:r>
            <a:r>
              <a:rPr lang="ru-RU" b="1" dirty="0">
                <a:solidFill>
                  <a:prstClr val="black"/>
                </a:solidFill>
              </a:rPr>
              <a:t>: </a:t>
            </a:r>
            <a:r>
              <a:rPr lang="kk-KZ" b="1" dirty="0">
                <a:solidFill>
                  <a:schemeClr val="tx1"/>
                </a:solidFill>
                <a:latin typeface="Cambria" panose="02040503050406030204" pitchFamily="18" charset="0"/>
              </a:rPr>
              <a:t>Жалпыға бірдей еңбек қоғамы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411760" y="1484085"/>
            <a:ext cx="2376263" cy="356831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>
                <a:solidFill>
                  <a:prstClr val="black"/>
                </a:solidFill>
              </a:rPr>
              <a:t>Мақсат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151494" y="1484085"/>
            <a:ext cx="3528390" cy="356831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>
                <a:solidFill>
                  <a:prstClr val="black"/>
                </a:solidFill>
              </a:rPr>
              <a:t>Оқу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жаттығуы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21824" y="1511113"/>
            <a:ext cx="1872208" cy="329803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>
                <a:solidFill>
                  <a:prstClr val="black"/>
                </a:solidFill>
              </a:rPr>
              <a:t>Мазм</a:t>
            </a:r>
            <a:r>
              <a:rPr lang="kk-KZ" sz="1600" dirty="0">
                <a:solidFill>
                  <a:prstClr val="black"/>
                </a:solidFill>
              </a:rPr>
              <a:t>ұны</a:t>
            </a:r>
            <a:endParaRPr lang="ru-RU" sz="1600" dirty="0">
              <a:solidFill>
                <a:prstClr val="black"/>
              </a:solidFill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883" y="916303"/>
            <a:ext cx="720000" cy="439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999"/>
            <a:ext cx="720000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67" y="592303"/>
            <a:ext cx="648000" cy="6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511" y="163116"/>
            <a:ext cx="504000" cy="377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611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9603" y="0"/>
            <a:ext cx="73083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1600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>ҚҰНДЫЛЫҚТАРДЫ БІЛІМ БЕРУ МАЗМҰНЫ АРҚЫЛЫ ЖҮЗЕГЕ АСЫРУ</a:t>
            </a:r>
            <a:endParaRPr lang="ru-RU" sz="1600" dirty="0">
              <a:solidFill>
                <a:srgbClr val="42D0A2">
                  <a:lumMod val="50000"/>
                </a:srgbClr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94" y="1335500"/>
            <a:ext cx="648000" cy="6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4364700"/>
              </p:ext>
            </p:extLst>
          </p:nvPr>
        </p:nvGraphicFramePr>
        <p:xfrm>
          <a:off x="41405" y="2177480"/>
          <a:ext cx="8984927" cy="468052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8158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241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34487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986704"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k-KZ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kk-KZ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93816">
                <a:tc>
                  <a:txBody>
                    <a:bodyPr/>
                    <a:lstStyle/>
                    <a:p>
                      <a:pPr marL="0" indent="0" algn="ctr">
                        <a:buFont typeface="Arial" pitchFamily="34" charset="0"/>
                        <a:buNone/>
                      </a:pPr>
                      <a:r>
                        <a:rPr lang="kk-KZ" sz="20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Дүниежүзі тарихы</a:t>
                      </a:r>
                    </a:p>
                    <a:p>
                      <a:pPr marL="0" indent="0" algn="ctr">
                        <a:buFont typeface="Arial" pitchFamily="34" charset="0"/>
                        <a:buNone/>
                      </a:pPr>
                      <a:r>
                        <a:rPr lang="ru-RU" sz="20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ХХ</a:t>
                      </a:r>
                      <a:r>
                        <a:rPr lang="ru-RU" sz="2000" b="0" i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ғ. </a:t>
                      </a:r>
                      <a:r>
                        <a:rPr lang="ru-RU" sz="2000" b="0" i="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екінші</a:t>
                      </a:r>
                      <a:r>
                        <a:rPr lang="ru-RU" sz="2000" b="0" i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i="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жартысында</a:t>
                      </a:r>
                      <a:r>
                        <a:rPr lang="ru-RU" sz="2000" b="0" i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i="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қоғамның</a:t>
                      </a:r>
                      <a:r>
                        <a:rPr lang="ru-RU" sz="2000" b="0" i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i="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дамуы</a:t>
                      </a:r>
                      <a:endParaRPr lang="ru-RU" sz="2000" b="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buFont typeface="Arial" pitchFamily="34" charset="0"/>
                        <a:buNone/>
                      </a:pPr>
                      <a:r>
                        <a:rPr lang="ru-RU" sz="20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(9-сынып)</a:t>
                      </a:r>
                      <a:endParaRPr lang="ru-RU" sz="20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k-KZ" sz="2000" b="0" i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Мемлекеттің тарихи даму заңдылығын анықтау, тарихтағы жеке тұлғаның рөлін бағалау</a:t>
                      </a:r>
                      <a:endParaRPr lang="ru-RU" sz="2000" b="0" i="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kk-KZ" sz="2000" i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Оқушылар халықаралық қарым-қатынас жүйесіндегі тәуелсіз Қазақстанның орны туралы мәселені зерделейді.</a:t>
                      </a:r>
                      <a:endParaRPr lang="ru-RU" sz="2000" i="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Прямоугольник с одним скругленным углом 2"/>
          <p:cNvSpPr/>
          <p:nvPr/>
        </p:nvSpPr>
        <p:spPr>
          <a:xfrm>
            <a:off x="1279044" y="1379530"/>
            <a:ext cx="7275697" cy="474855"/>
          </a:xfrm>
          <a:prstGeom prst="round1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Құндылық: Тарихтың, мәдениет пен тілдің біртұтастығы</a:t>
            </a:r>
            <a:endParaRPr lang="ru-RU" sz="2000" b="1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304410" y="2385863"/>
            <a:ext cx="2088231" cy="460687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prstClr val="black"/>
                </a:solidFill>
              </a:rPr>
              <a:t>Мақсат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556466" y="2396369"/>
            <a:ext cx="2520281" cy="47485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prstClr val="black"/>
                </a:solidFill>
              </a:rPr>
              <a:t>Оқу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жаттығуы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21622" y="2343190"/>
            <a:ext cx="1575963" cy="483907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prstClr val="black"/>
                </a:solidFill>
              </a:rPr>
              <a:t>Мазмұны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93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Title 1"/>
          <p:cNvSpPr>
            <a:spLocks noGrp="1"/>
          </p:cNvSpPr>
          <p:nvPr>
            <p:ph type="title"/>
          </p:nvPr>
        </p:nvSpPr>
        <p:spPr>
          <a:xfrm>
            <a:off x="15875" y="-100013"/>
            <a:ext cx="8943975" cy="1143001"/>
          </a:xfrm>
        </p:spPr>
        <p:txBody>
          <a:bodyPr/>
          <a:lstStyle/>
          <a:p>
            <a:pPr algn="ctr" eaLnBrk="1" hangingPunct="1"/>
            <a:r>
              <a:rPr lang="kk-KZ" altLang="en-US" sz="2800" smtClean="0">
                <a:solidFill>
                  <a:schemeClr val="bg1"/>
                </a:solidFill>
              </a:rPr>
              <a:t>0</a:t>
            </a:r>
            <a:endParaRPr lang="en-GB" altLang="en-US" sz="2800" dirty="0" smtClean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14480" y="1571612"/>
            <a:ext cx="5357850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 құжаттар</a:t>
            </a:r>
            <a:endParaRPr lang="ru-RU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1071538" y="2714620"/>
            <a:ext cx="1000132" cy="16430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6929454" y="2714620"/>
            <a:ext cx="1000132" cy="16430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4071934" y="2714620"/>
            <a:ext cx="1000132" cy="16430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85786" y="4429132"/>
            <a:ext cx="1785950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ҰМЖ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643306" y="4429132"/>
            <a:ext cx="1785950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ОМЖ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572264" y="4429132"/>
            <a:ext cx="1785950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ҚМЖ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825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357298"/>
            <a:ext cx="8694737" cy="4673600"/>
          </a:xfrm>
        </p:spPr>
        <p:txBody>
          <a:bodyPr/>
          <a:lstStyle/>
          <a:p>
            <a:r>
              <a:rPr lang="kk-KZ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ҰМЖ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-бір жылға ұсынған тақырыптық жоспар </a:t>
            </a:r>
          </a:p>
          <a:p>
            <a:pPr>
              <a:buNone/>
            </a:pP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ОМЖ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-белгілі бір уақыт аралығында іске асырылатын жұмыстың жеке бөліктерін жоспарлау (әр тоқсанға жазылған оқу жоспары, оқу мақсаттары, іс-әрекеттер)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ҚМЖ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-мұғалімнің күнделікті оқытатын сабақтарының сызбасы (сабақ жоспары)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79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5400" dirty="0" smtClean="0"/>
              <a:t>    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r>
              <a:rPr lang="kk-KZ" dirty="0" smtClean="0"/>
              <a:t>.</a:t>
            </a:r>
            <a:endParaRPr lang="ru-RU" dirty="0" smtClean="0"/>
          </a:p>
          <a:p>
            <a:pPr>
              <a:buNone/>
            </a:pPr>
            <a:r>
              <a:rPr lang="kk-KZ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kk-KZ" dirty="0" smtClean="0"/>
              <a:t> 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64513" y="928670"/>
            <a:ext cx="5357850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 </a:t>
            </a:r>
            <a:r>
              <a:rPr lang="kk-KZ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дағды</a:t>
            </a:r>
            <a:endParaRPr lang="ru-RU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5720" y="3214686"/>
            <a:ext cx="2286016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Тындалым</a:t>
            </a:r>
            <a:r>
              <a:rPr lang="kk-KZ" sz="2800" dirty="0" smtClean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3108" y="4000504"/>
            <a:ext cx="235745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Айтылым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00562" y="4000504"/>
            <a:ext cx="2286016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Оқылым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71068" y="3286124"/>
            <a:ext cx="2286016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Жазылым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Выгнутая влево стрелка 12"/>
          <p:cNvSpPr/>
          <p:nvPr/>
        </p:nvSpPr>
        <p:spPr>
          <a:xfrm>
            <a:off x="1071538" y="1428736"/>
            <a:ext cx="1000132" cy="192882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право стрелка 13"/>
          <p:cNvSpPr/>
          <p:nvPr/>
        </p:nvSpPr>
        <p:spPr>
          <a:xfrm>
            <a:off x="7358082" y="1357298"/>
            <a:ext cx="857256" cy="200026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3071802" y="2071678"/>
            <a:ext cx="571504" cy="10001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5214942" y="2071678"/>
            <a:ext cx="571504" cy="10001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786050" y="5214950"/>
            <a:ext cx="3714776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Тілдік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нормаларды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4286248" y="4714884"/>
            <a:ext cx="428628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946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Қысқа мерзімді жоспардың құрылымы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одержимое 4"/>
          <p:cNvSpPr txBox="1">
            <a:spLocks noGrp="1"/>
          </p:cNvSpPr>
          <p:nvPr>
            <p:ph idx="1"/>
          </p:nvPr>
        </p:nvSpPr>
        <p:spPr>
          <a:xfrm>
            <a:off x="0" y="1561238"/>
            <a:ext cx="9144000" cy="51768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Тақырыбы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Мақсаттары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   Бағдарламада оқу мақсаттары төрт саннан тұратын кодтық белгімен белгіленді.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    Кодтық белгідегі бірінші сан сыныпты, екінші және үшінші сан сөйлеу бөлім мен бөлімшені, төртінші сан нөмірін  көрсетеді. Мысалы, 1.2.1.1. кодында  “1”- сынып; “2.1” бөлім мен бөлімше; “1” –оқу мақсатының реттік нөмері.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 smtClean="0"/>
              <a:t> 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Бағалау критерийлері                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Дескрипторлар             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Кері байланыс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Рефлексия                                                   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25892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36712"/>
            <a:ext cx="6552728" cy="5652578"/>
          </a:xfrm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қажет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kk-KZ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Бағалау </a:t>
            </a:r>
            <a:r>
              <a:rPr lang="kk-KZ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деген не? Бағалау не үшін қажет?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kk-KZ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Бағалаудың мақсаты қандай? 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kk-KZ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Бағалауға мүдделі тараптар кімдер? 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kk-KZ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Бағалаудың қандай түрлері бар?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kk-KZ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Критериалды бағалау дегеніміз не? 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kk-KZ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Критериалды бағалауды енгізу қажеттігі неден туындайды?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384" y="5229200"/>
            <a:ext cx="1953885" cy="1436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0168" y="1412776"/>
            <a:ext cx="2434319" cy="3672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884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0" y="913372"/>
            <a:ext cx="4032448" cy="962230"/>
          </a:xfrm>
        </p:spPr>
        <p:txBody>
          <a:bodyPr>
            <a:normAutofit/>
          </a:bodyPr>
          <a:lstStyle/>
          <a:p>
            <a:pPr algn="ctr"/>
            <a:r>
              <a:rPr lang="ru-RU" alt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alt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3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дегеніміз</a:t>
            </a:r>
            <a:r>
              <a:rPr lang="ru-RU" altLang="en-US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GB" altLang="en-US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" y="1628800"/>
            <a:ext cx="4083128" cy="4824412"/>
          </a:xfrm>
        </p:spPr>
        <p:txBody>
          <a:bodyPr/>
          <a:lstStyle/>
          <a:p>
            <a:pPr marL="360363" indent="-360363" eaLnBrk="1" hangingPunct="1">
              <a:buClr>
                <a:srgbClr val="0065BD"/>
              </a:buClr>
            </a:pPr>
            <a:endParaRPr lang="ru-RU" altLang="en-US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Clr>
                <a:srgbClr val="0065BD"/>
              </a:buClr>
              <a:buNone/>
            </a:pPr>
            <a:r>
              <a:rPr lang="ru-RU" alt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О</a:t>
            </a:r>
            <a:r>
              <a:rPr lang="kk-KZ" alt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қу нәтижелері туралы д</a:t>
            </a:r>
            <a:r>
              <a:rPr lang="ru-RU" alt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әлелдерді жинау</a:t>
            </a:r>
            <a:r>
              <a:rPr lang="ru-RU" alt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үдерісі;</a:t>
            </a:r>
            <a:endParaRPr lang="en-US" altLang="en-US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1800"/>
              </a:spcBef>
              <a:buNone/>
            </a:pPr>
            <a:r>
              <a:rPr lang="ru-RU" alt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ru-RU" alt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Содан</a:t>
            </a:r>
            <a:r>
              <a:rPr lang="ru-RU" alt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alt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дәлелдердің</a:t>
            </a:r>
            <a:r>
              <a:rPr lang="ru-RU" alt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alt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жұмысты</a:t>
            </a:r>
            <a:r>
              <a:rPr lang="ru-RU" alt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alt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alt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белгіленген</a:t>
            </a:r>
            <a:r>
              <a:rPr lang="ru-RU" alt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критерийлерді</a:t>
            </a:r>
            <a:r>
              <a:rPr lang="ru-RU" alt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пайдалану</a:t>
            </a:r>
            <a:r>
              <a:rPr lang="ru-RU" alt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en-US" altLang="en-US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1800"/>
              </a:spcBef>
              <a:buNone/>
            </a:pPr>
            <a:r>
              <a:rPr lang="ru-RU" alt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alt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Орындалған</a:t>
            </a:r>
            <a:r>
              <a:rPr lang="ru-RU" alt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alt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alt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қорытынды</a:t>
            </a:r>
            <a:r>
              <a:rPr lang="ru-RU" alt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шығару</a:t>
            </a:r>
            <a:r>
              <a:rPr lang="ru-RU" alt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en-US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363" indent="-360363"/>
            <a:endParaRPr lang="en-GB" dirty="0">
              <a:solidFill>
                <a:schemeClr val="tx2"/>
              </a:solidFill>
            </a:endParaRPr>
          </a:p>
        </p:txBody>
      </p:sp>
      <p:pic>
        <p:nvPicPr>
          <p:cNvPr id="9220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83128" y="3068960"/>
            <a:ext cx="1280960" cy="1364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9CD2202-DA36-4903-ABB7-7BF21DB8DE33}" type="slidenum">
              <a:rPr lang="en-GB" altLang="en-US"/>
              <a:pPr/>
              <a:t>9</a:t>
            </a:fld>
            <a:endParaRPr lang="en-GB" alt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5580112" y="1847520"/>
            <a:ext cx="35638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lvl="2" indent="-360363">
              <a:buClr>
                <a:srgbClr val="0065BD"/>
              </a:buClr>
            </a:pPr>
            <a:r>
              <a:rPr lang="kk-KZ" altLang="en-US" sz="2400" dirty="0" smtClean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-  Оқушылар</a:t>
            </a:r>
            <a:r>
              <a:rPr lang="kk-KZ" altLang="en-US" sz="2400" dirty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en-GB" altLang="en-US" sz="2400" dirty="0">
              <a:solidFill>
                <a:srgbClr val="02020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363" lvl="2" indent="-360363">
              <a:buClr>
                <a:srgbClr val="0065BD"/>
              </a:buClr>
            </a:pPr>
            <a:r>
              <a:rPr lang="ru-RU" altLang="en-US" sz="2400" dirty="0" smtClean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altLang="en-US" sz="2400" dirty="0" err="1" smtClean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Ата-аналар</a:t>
            </a:r>
            <a:r>
              <a:rPr lang="ru-RU" altLang="en-US" sz="2400" dirty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en-GB" altLang="en-US" sz="2400" dirty="0">
              <a:solidFill>
                <a:srgbClr val="02020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363" lvl="2" indent="-360363">
              <a:buClr>
                <a:srgbClr val="0065BD"/>
              </a:buClr>
            </a:pPr>
            <a:r>
              <a:rPr lang="ru-RU" altLang="en-US" sz="2400" dirty="0" smtClean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altLang="en-US" sz="2400" dirty="0" err="1" smtClean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Мектептер</a:t>
            </a:r>
            <a:r>
              <a:rPr lang="ru-RU" altLang="en-US" sz="2400" dirty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en-GB" altLang="en-US" sz="2400" dirty="0">
              <a:solidFill>
                <a:srgbClr val="02020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363" lvl="2" indent="-360363">
              <a:buClr>
                <a:srgbClr val="0065BD"/>
              </a:buClr>
            </a:pPr>
            <a:r>
              <a:rPr lang="kk-KZ" altLang="en-US" sz="2400" dirty="0" smtClean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-  Мектеп </a:t>
            </a:r>
            <a:r>
              <a:rPr lang="kk-KZ" altLang="en-US" sz="2400" dirty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әкімшілігі;</a:t>
            </a:r>
            <a:endParaRPr lang="en-GB" altLang="en-US" sz="2400" dirty="0">
              <a:solidFill>
                <a:srgbClr val="02020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363" lvl="2" indent="-360363">
              <a:buClr>
                <a:srgbClr val="0065BD"/>
              </a:buClr>
            </a:pPr>
            <a:r>
              <a:rPr lang="kk-KZ" altLang="en-US" sz="2400" dirty="0" smtClean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-  Жұмыс </a:t>
            </a:r>
            <a:r>
              <a:rPr lang="kk-KZ" altLang="en-US" sz="2400" dirty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берушілер;</a:t>
            </a:r>
            <a:endParaRPr lang="en-GB" altLang="en-US" sz="2400" dirty="0">
              <a:solidFill>
                <a:srgbClr val="02020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363" lvl="2" indent="-360363">
              <a:buClr>
                <a:srgbClr val="0065BD"/>
              </a:buClr>
            </a:pPr>
            <a:r>
              <a:rPr lang="ru-RU" altLang="en-US" sz="2400" dirty="0" smtClean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altLang="en-US" sz="2400" dirty="0" err="1" smtClean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Шешім</a:t>
            </a:r>
            <a:r>
              <a:rPr lang="ru-RU" altLang="en-US" sz="2400" dirty="0" smtClean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2400" dirty="0" err="1" smtClean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қабылдаушы</a:t>
            </a:r>
            <a:r>
              <a:rPr lang="ru-RU" altLang="en-US" sz="2400" dirty="0" smtClean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2400" dirty="0" err="1" smtClean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altLang="en-US" sz="2400" dirty="0" smtClean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2400" dirty="0" err="1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органдар</a:t>
            </a:r>
            <a:r>
              <a:rPr lang="ru-RU" altLang="en-US" sz="2400" dirty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en-GB" altLang="en-US" sz="2400" dirty="0">
              <a:solidFill>
                <a:srgbClr val="02020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363" lvl="2" indent="-360363">
              <a:buClr>
                <a:srgbClr val="0065BD"/>
              </a:buClr>
            </a:pPr>
            <a:r>
              <a:rPr lang="kk-KZ" altLang="en-US" sz="2400" dirty="0" smtClean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-  Қоғам</a:t>
            </a:r>
            <a:r>
              <a:rPr lang="kk-KZ" altLang="en-US" sz="2400" dirty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en-GB" altLang="en-US" sz="2400" dirty="0">
              <a:solidFill>
                <a:srgbClr val="02020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363" lvl="2" indent="-360363">
              <a:buClr>
                <a:srgbClr val="0065BD"/>
              </a:buClr>
            </a:pPr>
            <a:r>
              <a:rPr lang="ru-RU" altLang="en-US" sz="2400" dirty="0" smtClean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altLang="en-US" sz="2400" dirty="0" err="1" smtClean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altLang="en-US" sz="2400" dirty="0" smtClean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2400" dirty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беру </a:t>
            </a:r>
            <a:r>
              <a:rPr lang="ru-RU" altLang="en-US" sz="2400" dirty="0" err="1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altLang="en-US" sz="2400" dirty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2400" dirty="0" err="1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оқушылар</a:t>
            </a:r>
            <a:r>
              <a:rPr lang="ru-RU" altLang="en-US" sz="2400" dirty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2400" dirty="0" err="1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жайлы</a:t>
            </a:r>
            <a:r>
              <a:rPr lang="ru-RU" altLang="en-US" sz="2400" dirty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2400" dirty="0" err="1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қоғамдық</a:t>
            </a:r>
            <a:r>
              <a:rPr lang="ru-RU" altLang="en-US" sz="2400" dirty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2400" dirty="0" err="1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пікір</a:t>
            </a:r>
            <a:r>
              <a:rPr lang="ru-RU" altLang="en-US" sz="2400" dirty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60363" lvl="2" indent="-360363">
              <a:buClr>
                <a:srgbClr val="0065BD"/>
              </a:buClr>
            </a:pPr>
            <a:endParaRPr lang="en-GB" altLang="en-US" sz="2400" dirty="0">
              <a:solidFill>
                <a:srgbClr val="02020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8166" y="913372"/>
            <a:ext cx="4168264" cy="9622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Бағалау</a:t>
            </a:r>
            <a:r>
              <a:rPr lang="ru-RU" altLang="en-US" sz="3000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ға</a:t>
            </a:r>
            <a:r>
              <a:rPr lang="ru-RU" altLang="en-US" sz="30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altLang="en-US" sz="3000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мүдделі</a:t>
            </a:r>
            <a:r>
              <a:rPr lang="ru-RU" altLang="en-US" sz="30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altLang="en-US" sz="3000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тараптар</a:t>
            </a:r>
            <a:r>
              <a:rPr lang="ru-RU" altLang="en-US" sz="30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kumimoji="0" lang="en-GB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9886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иохимия">
  <a:themeElements>
    <a:clrScheme name="Химия белый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Химия белый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Химия белый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Химия белый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Химия белый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Химия белый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Химия белый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Химия белый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Химия белый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Химия белый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Химия белый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Химия белый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Химия белый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Химия белый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2198</TotalTime>
  <Words>1742</Words>
  <Application>Microsoft Office PowerPoint</Application>
  <PresentationFormat>Экран (4:3)</PresentationFormat>
  <Paragraphs>382</Paragraphs>
  <Slides>33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Биохимия</vt:lpstr>
      <vt:lpstr>Презентация PowerPoint</vt:lpstr>
      <vt:lpstr>Презентация PowerPoint</vt:lpstr>
      <vt:lpstr>БАҒАЛАУ БОЙЫНША НЕГІЗГІ ҚҰЖАТТАР ТІЗІМІ</vt:lpstr>
      <vt:lpstr>0</vt:lpstr>
      <vt:lpstr>Презентация PowerPoint</vt:lpstr>
      <vt:lpstr>    </vt:lpstr>
      <vt:lpstr>Қысқа мерзімді жоспардың құрылымы</vt:lpstr>
      <vt:lpstr>Презентация PowerPoint</vt:lpstr>
      <vt:lpstr>Бағалау дегеніміз: </vt:lpstr>
      <vt:lpstr>Презентация PowerPoint</vt:lpstr>
      <vt:lpstr>ЖАҢАРТЫЛҒАН БІЛІМ БЕРУ МАЗМҰНЫ</vt:lpstr>
      <vt:lpstr>Қалыптастырушы бағалау</vt:lpstr>
      <vt:lpstr>Презентация PowerPoint</vt:lpstr>
      <vt:lpstr>БӨЛІМ/ОРТАҚ ТАҚЫРЫП БОЙЫНША ЖИЫНТЫҚ БАҒАЛАУ</vt:lpstr>
      <vt:lpstr>Презентация PowerPoint</vt:lpstr>
      <vt:lpstr>МОДЕРАЦИЯ</vt:lpstr>
      <vt:lpstr>ТОҚСАНДЫҚ  ЖИЫНТЫҚ  МОДЕРАЦИЯ  ХАТТАМАЛАРЫ</vt:lpstr>
      <vt:lpstr>Бөлім/ортақ тақырып бойынша жиынтық бағалаудың нәтижесі бойынша  кері  байланыс құралы - РУБРИКА</vt:lpstr>
      <vt:lpstr>КЕРІ  БАЙЛАНЫС  БЕРУ  ҮЛГІЛЕРІ</vt:lpstr>
      <vt:lpstr>КЕРІ  БАЙЛАНЫС  БЕРУ  ҮЛГІЛЕРІ</vt:lpstr>
      <vt:lpstr>Презентация PowerPoint</vt:lpstr>
      <vt:lpstr>Презентация PowerPoint</vt:lpstr>
      <vt:lpstr>ЭЛЕКТРОНДЫҚ ЖУРНАЛДА НӘТИЖЕЛЕРДІ ТІРКЕУ</vt:lpstr>
      <vt:lpstr>СЫНЫП ЖУРНАЛЫНДАҒЫ ӨЗГЕРІСТЕР</vt:lpstr>
      <vt:lpstr>ЖАҢАРТЫЛҒАН БІЛІМ БЕРУ МАЗМҰНЫ</vt:lpstr>
      <vt:lpstr>ЖУРНАЛДЫ ТОЛТЫРУ ТАЛАПТАРЫ</vt:lpstr>
      <vt:lpstr>КҮНТІЗБЕЛІК-ТАҚЫРЫПТЫҚ  ЖОСПАР</vt:lpstr>
      <vt:lpstr>Бағалау жүйесінің ерекшеліктері:  ХХІ ғасыр дағдылары</vt:lpstr>
      <vt:lpstr>Презентация PowerPoint</vt:lpstr>
      <vt:lpstr>Презентация PowerPoint</vt:lpstr>
      <vt:lpstr>Қазақстандық қоғамның құндылықтары және  білім беру құндылықтары   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ЖАҢАРТЫЛҒАН БІЛІМ БЕРУ МАЗМҰНЫ</dc:title>
  <dc:creator>User</dc:creator>
  <cp:lastModifiedBy>1</cp:lastModifiedBy>
  <cp:revision>211</cp:revision>
  <dcterms:created xsi:type="dcterms:W3CDTF">2017-09-30T04:34:19Z</dcterms:created>
  <dcterms:modified xsi:type="dcterms:W3CDTF">2017-10-26T02:30:50Z</dcterms:modified>
</cp:coreProperties>
</file>