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94660"/>
  </p:normalViewPr>
  <p:slideViewPr>
    <p:cSldViewPr>
      <p:cViewPr varScale="1">
        <p:scale>
          <a:sx n="29" d="100"/>
          <a:sy n="29" d="100"/>
        </p:scale>
        <p:origin x="-103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C-FILESERVER\Public\11.&#1059;&#1054;&#1060;&#1058;&#1047;\1.&#1054;&#1060;&#1058;&#1047;&#1043;&#1040;\&#1090;&#1091;&#1088;&#1089;&#1099;&#1085;&#1075;&#1091;&#1083;&#1100;\&#1058;&#1080;&#1055;&#1054;\&#1057;&#1090;&#1072;&#1090;%20&#1087;&#1086;%20&#1050;&#1058;&#1040;%20&#1076;&#1083;&#1103;%20&#1076;&#1080;&#1072;&#1075;&#1088;&#1072;&#1084;&#1084;&#1099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3"/>
          <c:order val="1"/>
          <c:tx>
            <c:strRef>
              <c:f>Лист1!$A$36</c:f>
              <c:strCache>
                <c:ptCount val="1"/>
                <c:pt idx="0">
                  <c:v>% не прошедших порог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Лист1!$B$36:$F$36</c:f>
              <c:numCache>
                <c:formatCode>0.0%</c:formatCode>
                <c:ptCount val="5"/>
                <c:pt idx="0">
                  <c:v>0.70736403016204064</c:v>
                </c:pt>
                <c:pt idx="1">
                  <c:v>0.69566167290886405</c:v>
                </c:pt>
                <c:pt idx="2">
                  <c:v>0.63092898418937571</c:v>
                </c:pt>
                <c:pt idx="3">
                  <c:v>0.6635189918757427</c:v>
                </c:pt>
                <c:pt idx="4">
                  <c:v>0.69625084061869547</c:v>
                </c:pt>
              </c:numCache>
            </c:numRef>
          </c:val>
        </c:ser>
        <c:dLbls/>
        <c:gapWidth val="70"/>
        <c:axId val="67197184"/>
        <c:axId val="67211264"/>
      </c:barChart>
      <c:lineChart>
        <c:grouping val="standard"/>
        <c:ser>
          <c:idx val="0"/>
          <c:order val="0"/>
          <c:tx>
            <c:strRef>
              <c:f>Лист1!$A$16</c:f>
              <c:strCache>
                <c:ptCount val="1"/>
                <c:pt idx="0">
                  <c:v>Количество выпускников ТиПО в КТА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circle"/>
            <c:size val="10"/>
            <c:spPr>
              <a:solidFill>
                <a:srgbClr val="9A2AA6"/>
              </a:solidFill>
              <a:ln>
                <a:solidFill>
                  <a:srgbClr val="7030A0"/>
                </a:solidFill>
              </a:ln>
            </c:spPr>
          </c:marker>
          <c:dLbls>
            <c:dLbl>
              <c:idx val="0"/>
              <c:layout>
                <c:manualLayout>
                  <c:x val="-4.0536490569148279E-2"/>
                  <c:y val="-0.18999166902900558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0536490569148244E-2"/>
                  <c:y val="-6.6084058792697561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26949156186958E-2"/>
                  <c:y val="-0.12115410778661229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t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Лист1!$B$29:$F$29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Лист1!$B$34:$F$34</c:f>
              <c:numCache>
                <c:formatCode>General</c:formatCode>
                <c:ptCount val="5"/>
                <c:pt idx="0">
                  <c:v>56097</c:v>
                </c:pt>
                <c:pt idx="1">
                  <c:v>64080</c:v>
                </c:pt>
                <c:pt idx="2">
                  <c:v>68182</c:v>
                </c:pt>
                <c:pt idx="3">
                  <c:v>61421</c:v>
                </c:pt>
                <c:pt idx="4">
                  <c:v>59480</c:v>
                </c:pt>
              </c:numCache>
            </c:numRef>
          </c:val>
        </c:ser>
        <c:dLbls/>
        <c:marker val="1"/>
        <c:axId val="67214336"/>
        <c:axId val="67212800"/>
      </c:lineChart>
      <c:catAx>
        <c:axId val="671971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7211264"/>
        <c:crosses val="autoZero"/>
        <c:auto val="1"/>
        <c:lblAlgn val="ctr"/>
        <c:lblOffset val="100"/>
      </c:catAx>
      <c:valAx>
        <c:axId val="67211264"/>
        <c:scaling>
          <c:orientation val="minMax"/>
        </c:scaling>
        <c:axPos val="l"/>
        <c:numFmt formatCode="0.0%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7197184"/>
        <c:crosses val="autoZero"/>
        <c:crossBetween val="between"/>
      </c:valAx>
      <c:valAx>
        <c:axId val="67212800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7214336"/>
        <c:crosses val="max"/>
        <c:crossBetween val="between"/>
      </c:valAx>
      <c:catAx>
        <c:axId val="67214336"/>
        <c:scaling>
          <c:orientation val="minMax"/>
        </c:scaling>
        <c:delete val="1"/>
        <c:axPos val="b"/>
        <c:numFmt formatCode="General" sourceLinked="1"/>
        <c:tickLblPos val="none"/>
        <c:crossAx val="67212800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964E1-545A-49CD-A71A-76B47E7585A2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D25BE-1BA7-4815-87A6-C5CA54F588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800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25BE-1BA7-4815-87A6-C5CA54F5883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669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5D432A-87E1-44FD-83E3-914EAF2FE654}" type="slidenum">
              <a:rPr lang="ru-RU" altLang="ru-RU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936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F5F77F0-959C-4E77-B4C3-D087C6812BEC}" type="slidenum">
              <a:rPr lang="ru-RU" altLang="ru-RU">
                <a:solidFill>
                  <a:prstClr val="black"/>
                </a:solidFill>
              </a:rPr>
              <a:pPr/>
              <a:t>10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7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Arial" charset="0"/>
              </a:defRPr>
            </a:lvl2pPr>
            <a:lvl3pPr marL="1206500" indent="-241300">
              <a:defRPr>
                <a:solidFill>
                  <a:schemeClr val="tx1"/>
                </a:solidFill>
                <a:latin typeface="Arial" charset="0"/>
              </a:defRPr>
            </a:lvl3pPr>
            <a:lvl4pPr marL="1689100" indent="-2413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2413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8232F-0BED-4D1E-B533-5FB493FAAFC1}" type="slidenum">
              <a:rPr lang="ru-RU" altLang="ru-RU">
                <a:solidFill>
                  <a:prstClr val="black"/>
                </a:solidFill>
              </a:rPr>
              <a:pPr/>
              <a:t>11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773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60698D-95FF-4837-A9EC-5433AB7E0C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2FA6-8548-4922-9FEE-FFC25EA4256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6187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BF82FA-61A7-4C83-836C-93624B2875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4EC-9E05-4FD1-A6AB-625C26EE088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77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22580-1348-4834-926B-DF8C2E519E4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127E3-F984-4ED3-92C9-D3443C8D019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9891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A4C8CD-DAF5-4B08-9F67-6EF3BC0030F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4A18-CCB8-4CFF-ABE1-700E90293EB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3327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DF40E7-4D12-44E7-A80B-2441500220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010BD-7F90-46D6-8231-F44376C358C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8732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6377AF-EECF-4263-AB9A-01866F44F7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6AE6A-5787-413E-B0C7-70C931D8F63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0087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294C7C-9168-4CAF-B048-CC7670BD19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FB802-52D1-485C-B3A5-DC116E31DBE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376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6EC048-983C-4F9F-9A60-311A1534A8F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17A40-221B-459C-82AA-E81446F700E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793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850B2C-40E6-4997-9BD1-4786BC398A9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68FF-3719-4108-9C22-564D0B4BEC9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4994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070FE-4030-4091-8EEF-781DE4707A5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B37D8-BAA8-4855-A9EE-A9ACA447877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0461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7ED06C-DCA3-4765-B9D0-97E9229D6F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E967-C53B-40CD-8423-3C98CB13085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57841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2E0D4D-855E-4AE6-AC38-95C0943501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21.09.2016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E1D0A4-242D-4B16-81CD-2C22DABEF409}" type="slidenum">
              <a:rPr lang="ru-RU" altLang="ru-RU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908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036496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НОВЫЙ ФОРМАТ 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ЕНТ-2017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0"/>
            <a:ext cx="6400800" cy="7647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Национальный центр тестирования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02610" y="5877272"/>
            <a:ext cx="6400800" cy="7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Астана 2016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450" y="1628775"/>
            <a:ext cx="6400800" cy="3475038"/>
          </a:xfrm>
        </p:spPr>
        <p:txBody>
          <a:bodyPr/>
          <a:lstStyle/>
          <a:p>
            <a:pPr marL="45720" indent="0">
              <a:buFont typeface="Arial" panose="020B0604020202020204" pitchFamily="34" charset="0"/>
              <a:buNone/>
              <a:defRPr/>
            </a:pPr>
            <a:endParaRPr lang="kk-KZ" dirty="0" smtClean="0"/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39644419"/>
              </p:ext>
            </p:extLst>
          </p:nvPr>
        </p:nvGraphicFramePr>
        <p:xfrm>
          <a:off x="254000" y="1773238"/>
          <a:ext cx="8640763" cy="482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026"/>
                <a:gridCol w="5770737"/>
              </a:tblGrid>
              <a:tr h="36624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01 Образование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4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4472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высшего образования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Специальности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ТиПО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5В010100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Дошкольное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обучение и воспитание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5B010200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Педагогика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и методика начального обучения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010200 0 - Организация воспитательной работы (по уровням)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010100 0 - Дошкольное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воспитание и обучение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0108000 - Музыкальное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0111000 - Основное среднее образование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011103 3 – учитель математики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011107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3 – учитель физики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0105000 - Начальное образование, (3) учитель информатики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700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Начальная военная подготовка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010300 0 - Физическая культура и спорт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798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0109000 - Безопасность жизнедеятельности и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валеология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935038" y="260350"/>
            <a:ext cx="6511925" cy="461963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fontAlgn="base">
              <a:spcAft>
                <a:spcPct val="0"/>
              </a:spcAft>
              <a:buClr>
                <a:srgbClr val="F79646">
                  <a:lumMod val="75000"/>
                </a:srgbClr>
              </a:buClr>
              <a:buFont typeface="Georgia" pitchFamily="18" charset="0"/>
              <a:buNone/>
              <a:defRPr/>
            </a:pPr>
            <a:endParaRPr lang="ru-RU" sz="2400" b="0" dirty="0">
              <a:solidFill>
                <a:srgbClr val="1F497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980728"/>
            <a:ext cx="8712968" cy="646331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ru-RU"/>
            </a:defPPr>
            <a:lvl1pPr algn="ctr">
              <a:defRPr sz="20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b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Таблица соответствия специальностей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0" cap="none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(приказ МОН РК от 21 июня 2010 года № 316, с последними изменениями от 03.07.15 г. № 439)</a:t>
            </a:r>
            <a:endParaRPr lang="ru-RU" sz="1600" b="0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16633"/>
            <a:ext cx="8928992" cy="646331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сокращение срока обучения возможно только </a:t>
            </a:r>
            <a:b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при выборе родственной специальности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4055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1" y="115888"/>
            <a:ext cx="8640960" cy="477837"/>
          </a:xfrm>
          <a:extLst/>
        </p:spPr>
        <p:txBody>
          <a:bodyPr/>
          <a:lstStyle/>
          <a:p>
            <a:pPr>
              <a:defRPr/>
            </a:pPr>
            <a:r>
              <a:rPr lang="kk-KZ" sz="20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Таблица соответствия специальностей </a:t>
            </a:r>
            <a:endParaRPr lang="ru-RU" sz="20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9036729"/>
              </p:ext>
            </p:extLst>
          </p:nvPr>
        </p:nvGraphicFramePr>
        <p:xfrm>
          <a:off x="250825" y="620713"/>
          <a:ext cx="8642350" cy="6035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618014"/>
              </a:tblGrid>
              <a:tr h="363105">
                <a:tc gridSpan="2"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kk-KZ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 </a:t>
                      </a:r>
                      <a:r>
                        <a:rPr lang="ru-RU" alt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Технические науки и технологии</a:t>
                      </a:r>
                      <a:endParaRPr lang="ru-RU" alt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46000">
                          <a:schemeClr val="accent1">
                            <a:tint val="66000"/>
                            <a:satMod val="160000"/>
                          </a:schemeClr>
                        </a:gs>
                        <a:gs pos="83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6302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высшего образования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Специальности  </a:t>
                      </a:r>
                      <a:r>
                        <a:rPr lang="ru-RU" sz="16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ТиПО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fontAlgn="t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1509000 Экология и природоохранная деятельность (по видам)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1226000 Технология и организация производства продукции предприятий питания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5B070200- Автоматизация и управление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1302000 Автоматизация и управление (по профилю)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1308000 Эксплуатация автоматизированных систем связи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18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 (по видам)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5B070300- Информационные системы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573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3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5B070400 - Вычислительная техника и программное обеспечение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1304000 Вычислительная техника и программное обеспечение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956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5B070500- Математическое и компьютерное моделирование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marR="0" indent="-809625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1305000 Информационные системы (по областям применения)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5B070600- Геология и разведка месторождений полезных ископаемых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0700000 Геология, горнодобывающая промышленность и добыча полезных ископаемых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5B070700- Горное дело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0711000 Маркшейдерское дело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56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09625" indent="-809625" algn="l" defTabSz="914400" rtl="0" eaLnBrk="1" fontAlgn="t" latinLnBrk="0" hangingPunct="1"/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0713000 Геодезия и картография</a:t>
                      </a:r>
                      <a:endParaRPr lang="ru-RU" sz="16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76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4"/>
          <p:cNvSpPr>
            <a:spLocks noChangeArrowheads="1"/>
          </p:cNvSpPr>
          <p:nvPr/>
        </p:nvSpPr>
        <p:spPr bwMode="auto">
          <a:xfrm>
            <a:off x="1042988" y="404813"/>
            <a:ext cx="70580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01 Образование (УМО КазНПУ им.Абая)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703212"/>
              </p:ext>
            </p:extLst>
          </p:nvPr>
        </p:nvGraphicFramePr>
        <p:xfrm>
          <a:off x="323528" y="1484784"/>
          <a:ext cx="8352930" cy="4767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72"/>
                <a:gridCol w="792088"/>
                <a:gridCol w="1944216"/>
                <a:gridCol w="576064"/>
                <a:gridCol w="2592290"/>
              </a:tblGrid>
              <a:tr h="800201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 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095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5В010100 - 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Основы педагогики и психологии</a:t>
                      </a: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Дошкольное обучение и воспитание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84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5B010200 - Педагогика и методика начального обучения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Педагогика и методика начального обучения</a:t>
                      </a:r>
                      <a:endParaRPr lang="ru-RU" sz="16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7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5B010900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5B010400 - 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Начальная военная подготовка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Стрелка вправо 24"/>
          <p:cNvSpPr/>
          <p:nvPr/>
        </p:nvSpPr>
        <p:spPr>
          <a:xfrm>
            <a:off x="2971800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586413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5580063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2971800" y="371633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987675" y="56610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59425" y="26368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586413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971800" y="4724400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91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539750" y="404813"/>
            <a:ext cx="7848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2400" cap="all" dirty="0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ПРОЕКТ ПЕРЕЧНЯ ДИСЦИПЛИН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kk-KZ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altLang="ru-RU" sz="1800" dirty="0" smtClean="0">
                <a:ln>
                  <a:solidFill>
                    <a:schemeClr val="tx1"/>
                  </a:solidFill>
                </a:ln>
                <a:latin typeface="Times New Roman" pitchFamily="18" charset="0"/>
              </a:rPr>
              <a:t>Технические науки и технологии</a:t>
            </a:r>
            <a:endParaRPr lang="ru-RU" altLang="ru-RU" sz="1800" dirty="0" smtClean="0">
              <a:ln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62151452"/>
              </p:ext>
            </p:extLst>
          </p:nvPr>
        </p:nvGraphicFramePr>
        <p:xfrm>
          <a:off x="287523" y="1268760"/>
          <a:ext cx="8352930" cy="5015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648072"/>
                <a:gridCol w="1944216"/>
                <a:gridCol w="576064"/>
                <a:gridCol w="2376266"/>
              </a:tblGrid>
              <a:tr h="446982">
                <a:tc>
                  <a:txBody>
                    <a:bodyPr/>
                    <a:lstStyle/>
                    <a:p>
                      <a:pPr marL="0" marR="0" lvl="5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Специальности ВО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2 - дисциплина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5B070100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Биотехнология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Микробиология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5B070200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Автоматизация и управление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Программирование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5B070300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Информационные системы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5B070400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Вычислительная техника и программное обеспечение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462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5B070500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Математическое и компьютерное моделирование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51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5B070600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 и разведка месторождений полезных ископаемых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Геология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5B070700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Горное дело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3206750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209925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221038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206750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221038" y="268922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246438" y="195580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89613" y="1989138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5789613" y="270827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789613" y="34940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5789613" y="4471988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5789613" y="5229225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795963" y="5949950"/>
            <a:ext cx="431800" cy="287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3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322203"/>
            <a:ext cx="8229600" cy="461665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Структура теста для выпускников 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Т</a:t>
            </a:r>
            <a:r>
              <a:rPr lang="ru-RU" sz="2400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и</a:t>
            </a:r>
            <a:r>
              <a:rPr lang="ru-RU" sz="2400" cap="all" dirty="0" err="1" smtClean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ПО</a:t>
            </a:r>
            <a:endParaRPr lang="ru-RU" sz="2400" cap="all" dirty="0">
              <a:ln w="9000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50639643"/>
              </p:ext>
            </p:extLst>
          </p:nvPr>
        </p:nvGraphicFramePr>
        <p:xfrm>
          <a:off x="339725" y="1019175"/>
          <a:ext cx="8353425" cy="4967288"/>
        </p:xfrm>
        <a:graphic>
          <a:graphicData uri="http://schemas.openxmlformats.org/drawingml/2006/table">
            <a:tbl>
              <a:tblPr firstRow="1" firstCol="1" bandCol="1">
                <a:tableStyleId>{5C22544A-7EE6-4342-B048-85BDC9FD1C3A}</a:tableStyleId>
              </a:tblPr>
              <a:tblGrid>
                <a:gridCol w="1800307"/>
                <a:gridCol w="576098"/>
                <a:gridCol w="1753136"/>
                <a:gridCol w="2111942"/>
                <a:gridCol w="2111942"/>
              </a:tblGrid>
              <a:tr h="503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заданий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оценивания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9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академические знания по базовой дисциплине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989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Углубленные академические знания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43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или нескольких правильных ответов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полная оценка и устойчивость академических знаний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99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b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ситуации по 5 заданий к ним)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Ситуационные задания с выбором одного правильного ответа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практического понимание предмета, основанного на академических знаниях, умениях и навыков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348" name="Прямоугольник 5"/>
          <p:cNvSpPr>
            <a:spLocks noChangeArrowheads="1"/>
          </p:cNvSpPr>
          <p:nvPr/>
        </p:nvSpPr>
        <p:spPr bwMode="auto">
          <a:xfrm>
            <a:off x="323850" y="6092825"/>
            <a:ext cx="8351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Общее время тестирования</a:t>
            </a:r>
            <a:r>
              <a:rPr lang="ru-RU" altLang="ru-RU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1 час 35 минут (95 минут)</a:t>
            </a:r>
          </a:p>
        </p:txBody>
      </p:sp>
    </p:spTree>
    <p:extLst>
      <p:ext uri="{BB962C8B-B14F-4D97-AF65-F5344CB8AC3E}">
        <p14:creationId xmlns:p14="http://schemas.microsoft.com/office/powerpoint/2010/main" xmlns="" val="415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84528"/>
            <a:ext cx="8229600" cy="52322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cap="all" dirty="0">
                <a:ln w="9000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ea typeface="+mn-ea"/>
                <a:cs typeface="Times New Roman" pitchFamily="18" charset="0"/>
              </a:rPr>
              <a:t>Оценивание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с выбором одного варианта правильного ответа присуждается 1 балл, в остальных случаях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заданий с выбором нескольких правильных вариантов ответа из нескольких предложенных: </a:t>
            </a: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все правильные ответы получает - 2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одну допущенную ошибку - 1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indent="0">
              <a:buFont typeface="Arial" charset="0"/>
              <a:buNone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допущенные 2 и более ошибки - 0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балл – 70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94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713" y="2133600"/>
            <a:ext cx="8229600" cy="830263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Шкала перевода баллов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традиционную систему оценивания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72117007"/>
              </p:ext>
            </p:extLst>
          </p:nvPr>
        </p:nvGraphicFramePr>
        <p:xfrm>
          <a:off x="468313" y="2989263"/>
          <a:ext cx="8207374" cy="341947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871857"/>
                <a:gridCol w="1727868"/>
                <a:gridCol w="2088576"/>
                <a:gridCol w="2519073"/>
              </a:tblGrid>
              <a:tr h="539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Проценты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дисциплина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9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14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– 17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– 20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Профилирующая дисциплина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24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– 49 %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(неудовлетворительно)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– 37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– 74%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(удовлетворительно)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– 44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– 89%</a:t>
                      </a:r>
                      <a:endParaRPr lang="ru-RU" sz="1400" b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(хорошо)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9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– 50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– 100%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(отлично)</a:t>
                      </a:r>
                      <a:endParaRPr lang="ru-RU" sz="14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81000" y="836613"/>
            <a:ext cx="8424863" cy="13541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– 50% по каждому блоку тестирования: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10 баллов по общей дисциплине</a:t>
            </a:r>
          </a:p>
          <a:p>
            <a:pPr marL="714375" indent="-1905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25 баллов по профильной дисциплине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 по общему набранному баллу не устанавливается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уровня баллов соответствует кредитной системе оценивания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914400" y="396143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ctr" eaLnBrk="1" hangingPunct="1">
              <a:defRPr sz="2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lvl1pPr>
            <a:lvl2pPr algn="ctr">
              <a:defRPr sz="4400">
                <a:latin typeface="Calibri" pitchFamily="34" charset="0"/>
              </a:defRPr>
            </a:lvl2pPr>
            <a:lvl3pPr algn="ctr">
              <a:defRPr sz="4400">
                <a:latin typeface="Calibri" pitchFamily="34" charset="0"/>
              </a:defRPr>
            </a:lvl3pPr>
            <a:lvl4pPr algn="ctr">
              <a:defRPr sz="4400">
                <a:latin typeface="Calibri" pitchFamily="34" charset="0"/>
              </a:defRPr>
            </a:lvl4pPr>
            <a:lvl5pPr algn="ctr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0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Установление порогового уровня баллов</a:t>
            </a:r>
          </a:p>
        </p:txBody>
      </p:sp>
    </p:spTree>
    <p:extLst>
      <p:ext uri="{BB962C8B-B14F-4D97-AF65-F5344CB8AC3E}">
        <p14:creationId xmlns:p14="http://schemas.microsoft.com/office/powerpoint/2010/main" xmlns="" val="41272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76788"/>
            <a:ext cx="7272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r>
              <a:rPr lang="ru-RU" sz="2400" b="1" dirty="0" smtClean="0">
                <a:effectLst/>
                <a:latin typeface="Times New Roman"/>
                <a:ea typeface="Calibri"/>
              </a:rPr>
              <a:t>, ТРЕБУЮЩАЯ ИЗМЕНЕНИЙ И ДОПОЛНЕНИЙ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268760"/>
            <a:ext cx="7416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проведения текущего контроля успеваемости, промежуточной и итоговой аттестации обучающихся в организациях образования, реализующих общеобразовательные учебные программы начального, основного среднего, общего среднего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проведения единого национального тестирования.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Типовые правила приема на обучение в организации образования, реализующие профессиональные учебные программы высшего образования.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Правила присуждения образовательного гранта для оплаты высшего образования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Таблица соответствия Классификатора специальностей высшего и послевузовского образования Республики Казахстан и Классификатора профессий и специальностей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62812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ФОРМА И СОДЕРЖАНИЕ ТЕСТОВЫХ ЗАДАНИЙ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 заданий на математическую грамотность+20 заданий на грамотность чтения+40 заданий по первому предмету+40 заданий по второму предмету = 120 заданий)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5364744"/>
              </p:ext>
            </p:extLst>
          </p:nvPr>
        </p:nvGraphicFramePr>
        <p:xfrm>
          <a:off x="546840" y="1124744"/>
          <a:ext cx="8064896" cy="4981110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1584176"/>
                <a:gridCol w="1296144"/>
                <a:gridCol w="2016224"/>
                <a:gridCol w="2808312"/>
              </a:tblGrid>
              <a:tr h="473815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 заданий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Объект оценивания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374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блок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Математическая грамотность,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Функциональная грамотность, логика, задания на количественное сравнение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Грамотность чтения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 текста)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Чтение, понимание текста, рефлексия на содержание текста, умение анализировать, сопоставлять и т.д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блок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(два предмета для каждой специальности)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правильного ответа из пяти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 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выбором одного или нескольких правильных ответов из множества предложенных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0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установление соответствия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Углубленные знания предмета (продвинутый уровень усвоения), умения и навыки широкого спектра</a:t>
                      </a:r>
                    </a:p>
                  </a:txBody>
                  <a:tcPr marL="46785" marR="46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77888" y="6255488"/>
            <a:ext cx="8136904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b="1" dirty="0">
                <a:latin typeface="Times New Roman"/>
                <a:ea typeface="Calibri"/>
                <a:cs typeface="Times New Roman"/>
              </a:rPr>
              <a:t>Примечание: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 Может быть рассмотрен также вариант с 100 заданиями (20+20+30+30).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5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104" y="1556792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Общее время тестирования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 часа (180 минут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Оценка за правильное выполнение заданий: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выбором одного правильного ответа из пяти предложенных – 1 балл; выбором одного или нескольких правильных ответов из множества предложенных – 2 балла; на установление соответствия – 2 балла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тест по каждому профильному предмету абитуриент максимально может получить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баллов;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математической грамотности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баллов, по грамотности чтения – 20 баллов,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итого за весь тест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баллов.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ВРЕМЯ ТЕСТИРОВАНИЯ И КРИТЕРИИ ОЦЕНИВАНИЯ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2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88640"/>
            <a:ext cx="6206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ШКАЛА ПЕРЕВОДА БАЛЛОВ В ОТМЕТКИ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0631" y="980728"/>
            <a:ext cx="2743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Профильные  предметы 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1428361"/>
              </p:ext>
            </p:extLst>
          </p:nvPr>
        </p:nvGraphicFramePr>
        <p:xfrm>
          <a:off x="1547664" y="1628800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30 - 38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39 -48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49 - 60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666494" y="3290501"/>
            <a:ext cx="5989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Математическая грамотность и грамотность чтения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4983566"/>
              </p:ext>
            </p:extLst>
          </p:nvPr>
        </p:nvGraphicFramePr>
        <p:xfrm>
          <a:off x="1535133" y="3861048"/>
          <a:ext cx="6077585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– 49%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– 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– 64%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– 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 – 80%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 – 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 – 100%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9410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5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КОМБИНАЦИИ ПРОФИЛЬНЫХ ПРЕДМЕТОВ ПО СПЕЦИАЛЬНОСТЯМ ВЫСШЕГО ОБРАЗОВАНИЯ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9478728"/>
              </p:ext>
            </p:extLst>
          </p:nvPr>
        </p:nvGraphicFramePr>
        <p:xfrm>
          <a:off x="604156" y="1412776"/>
          <a:ext cx="7992887" cy="4293870"/>
        </p:xfrm>
        <a:graphic>
          <a:graphicData uri="http://schemas.openxmlformats.org/drawingml/2006/table">
            <a:tbl>
              <a:tblPr firstRow="1" firstCol="1" bandRow="1"/>
              <a:tblGrid>
                <a:gridCol w="563703"/>
                <a:gridCol w="5313420"/>
                <a:gridCol w="21157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Профильные предметы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специальностей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Математика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 + география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 + иностранный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Язык обучения и литература (каз.или рус.язык) + история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 + иностранный язык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Химия + физика 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7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Творческий экзамен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5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75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75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175</a:t>
                      </a:r>
                      <a:endParaRPr lang="ru-RU" sz="17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589240"/>
            <a:ext cx="812209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Примечание: </a:t>
            </a:r>
            <a:endParaRPr lang="ru-RU" sz="12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latin typeface="Times New Roman" pitchFamily="18" charset="0"/>
                <a:ea typeface="Calibri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. История (история </a:t>
            </a:r>
            <a:r>
              <a:rPr lang="ru-RU" sz="1200" dirty="0" err="1">
                <a:latin typeface="Times New Roman" pitchFamily="18" charset="0"/>
                <a:ea typeface="Calibri"/>
                <a:cs typeface="Times New Roman" pitchFamily="18" charset="0"/>
              </a:rPr>
              <a:t>Казахстана+всемирная</a:t>
            </a: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 история);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itchFamily="18" charset="0"/>
                <a:ea typeface="Calibri"/>
                <a:cs typeface="Times New Roman" pitchFamily="18" charset="0"/>
              </a:rPr>
              <a:t>2. Данный перечень комбинаций профильных предметов будет дополнительно согласован с УМО специальностей вузов.</a:t>
            </a:r>
          </a:p>
        </p:txBody>
      </p:sp>
    </p:spTree>
    <p:extLst>
      <p:ext uri="{BB962C8B-B14F-4D97-AF65-F5344CB8AC3E}">
        <p14:creationId xmlns:p14="http://schemas.microsoft.com/office/powerpoint/2010/main" xmlns="" val="42684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764704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ОРГАНИЗАЦИЯ И ПРОВЕДЕНИЕ ЕНТ-2017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Место проведения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Высшие учебные заведения (предварительное количество -50 ).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Участники: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выпускники школ текущего года; выпускники технического и профессионального,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образования; выпускники школ прошлых лет.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Оценивание и результаты: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баллы абитуриентам станут известны в день тестирования.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Метод тестирования: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бланочный (использование листов ответов и книжек-вопросников).</a:t>
            </a:r>
          </a:p>
        </p:txBody>
      </p:sp>
    </p:spTree>
    <p:extLst>
      <p:ext uri="{BB962C8B-B14F-4D97-AF65-F5344CB8AC3E}">
        <p14:creationId xmlns:p14="http://schemas.microsoft.com/office/powerpoint/2010/main" xmlns="" val="42075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2858911"/>
              </p:ext>
            </p:extLst>
          </p:nvPr>
        </p:nvGraphicFramePr>
        <p:xfrm>
          <a:off x="683568" y="1412776"/>
          <a:ext cx="7935337" cy="3906466"/>
        </p:xfrm>
        <a:graphic>
          <a:graphicData uri="http://schemas.openxmlformats.org/drawingml/2006/table">
            <a:tbl>
              <a:tblPr firstRow="1" firstCol="1" bandRow="1"/>
              <a:tblGrid>
                <a:gridCol w="5112568"/>
                <a:gridCol w="2822769"/>
              </a:tblGrid>
              <a:tr h="218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</a:t>
                      </a:r>
                      <a:endParaRPr lang="ru-RU" sz="18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  <a:endParaRPr lang="ru-RU" sz="1800" i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25-мая-15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творческого экзамена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5-10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специального экзамена для поступающих на педагогические специальности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5-15 июня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16-22 июня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тестирования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1-20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Конкурсе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23-31 июля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Конкурса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1-10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 заявлений на участие в повторном тестировании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1-8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Повторная сдача ЕНТ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19-24 августа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ОРГАНИЗАЦИЯ И ПРОВЕДЕНИЕ ЕНТ-2017</a:t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161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403775"/>
            <a:ext cx="7772400" cy="923330"/>
          </a:xfrm>
          <a:ex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5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Новый формат ЕНТ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769441"/>
          </a:xfrm>
          <a:extLst/>
        </p:spPr>
        <p:txBody>
          <a:bodyPr anchor="ctr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44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для выпускников </a:t>
            </a:r>
            <a:r>
              <a:rPr lang="ru-RU" sz="44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4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405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395536" y="188640"/>
            <a:ext cx="7992887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КРАТКИЙ ОБЗОР ПО ОБУЧАЮЩИМСЯ </a:t>
            </a:r>
            <a:b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СИСТЕМЕ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РК, 2015 -2016 </a:t>
            </a:r>
            <a:r>
              <a:rPr lang="ru-RU" sz="2000" dirty="0" err="1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уч.год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1076114"/>
              </p:ext>
            </p:extLst>
          </p:nvPr>
        </p:nvGraphicFramePr>
        <p:xfrm>
          <a:off x="647538" y="1146478"/>
          <a:ext cx="7200850" cy="1080000"/>
        </p:xfrm>
        <a:graphic>
          <a:graphicData uri="http://schemas.openxmlformats.org/drawingml/2006/table">
            <a:tbl>
              <a:tblPr/>
              <a:tblGrid>
                <a:gridCol w="4428518"/>
                <a:gridCol w="2772332"/>
              </a:tblGrid>
              <a:tr h="360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колледжей </a:t>
                      </a:r>
                      <a:endParaRPr lang="ru-RU" sz="1800" b="0" i="0" u="none" strike="noStrike" kern="1200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820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Контингент обучающихся</a:t>
                      </a:r>
                      <a:endParaRPr lang="ru-RU" sz="1800" b="0" kern="1200" cap="non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499 477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kern="1200" cap="none" dirty="0" smtClean="0">
                          <a:ln w="9000" cmpd="sng"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выпускников</a:t>
                      </a:r>
                      <a:endParaRPr lang="ru-RU" sz="1800" b="0" i="0" u="none" strike="noStrike" dirty="0">
                        <a:ln w="9000" cmpd="sng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392504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165 746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8177" marR="8177" marT="8178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684213" y="2311400"/>
            <a:ext cx="7200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Источник: МОН РК, НОБД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8126" y="2631519"/>
            <a:ext cx="8452345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Динамика участия и результатов КТА выпускников </a:t>
            </a:r>
            <a:r>
              <a:rPr lang="ru-RU" sz="2000" dirty="0" err="1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ТиПО</a:t>
            </a:r>
            <a:endParaRPr lang="ru-RU" sz="2000" dirty="0">
              <a:ln w="9000" cmpd="sng">
                <a:solidFill>
                  <a:schemeClr val="tx1"/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12972688"/>
              </p:ext>
            </p:extLst>
          </p:nvPr>
        </p:nvGraphicFramePr>
        <p:xfrm>
          <a:off x="107504" y="3031629"/>
          <a:ext cx="8928992" cy="3689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77243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1387</Words>
  <Application>Microsoft Office PowerPoint</Application>
  <PresentationFormat>Экран (4:3)</PresentationFormat>
  <Paragraphs>315</Paragraphs>
  <Slides>17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НОВЫЙ ФОРМАТ  ЕНТ-2017</vt:lpstr>
      <vt:lpstr>ФОРМА И СОДЕРЖАНИЕ ТЕСТОВЫХ ЗАДАНИЙ (20 заданий на математическую грамотность+20 заданий на грамотность чтения+40 заданий по первому предмету+40 заданий по второму предмету = 120 заданий)</vt:lpstr>
      <vt:lpstr>ВРЕМЯ ТЕСТИРОВАНИЯ И КРИТЕРИИ ОЦЕНИВАНИЯ</vt:lpstr>
      <vt:lpstr>Слайд 4</vt:lpstr>
      <vt:lpstr>Слайд 5</vt:lpstr>
      <vt:lpstr>Слайд 6</vt:lpstr>
      <vt:lpstr>ОРГАНИЗАЦИЯ И ПРОВЕДЕНИЕ ЕНТ-2017 </vt:lpstr>
      <vt:lpstr>Новый формат ЕНТ</vt:lpstr>
      <vt:lpstr>Слайд 9</vt:lpstr>
      <vt:lpstr>Слайд 10</vt:lpstr>
      <vt:lpstr>Таблица соответствия специальностей </vt:lpstr>
      <vt:lpstr>Слайд 12</vt:lpstr>
      <vt:lpstr>Слайд 13</vt:lpstr>
      <vt:lpstr>Структура теста для выпускников ТиПО</vt:lpstr>
      <vt:lpstr>Оценивание </vt:lpstr>
      <vt:lpstr>Шкала перевода баллов  на традиционную систему оценивания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ФОРМАТ  ЕНТ-2017</dc:title>
  <dc:creator>Назыгул Байгелова</dc:creator>
  <cp:lastModifiedBy>User</cp:lastModifiedBy>
  <cp:revision>20</cp:revision>
  <dcterms:created xsi:type="dcterms:W3CDTF">2016-08-02T05:26:25Z</dcterms:created>
  <dcterms:modified xsi:type="dcterms:W3CDTF">2016-09-21T15:12:32Z</dcterms:modified>
</cp:coreProperties>
</file>