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6" r:id="rId2"/>
    <p:sldId id="264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9" r:id="rId13"/>
    <p:sldId id="305" r:id="rId14"/>
    <p:sldId id="306" r:id="rId15"/>
    <p:sldId id="307" r:id="rId16"/>
    <p:sldId id="284" r:id="rId17"/>
    <p:sldId id="310" r:id="rId18"/>
    <p:sldId id="309" r:id="rId19"/>
    <p:sldId id="295" r:id="rId20"/>
    <p:sldId id="312" r:id="rId21"/>
    <p:sldId id="271" r:id="rId22"/>
    <p:sldId id="293" r:id="rId23"/>
    <p:sldId id="294" r:id="rId24"/>
    <p:sldId id="273" r:id="rId25"/>
    <p:sldId id="279" r:id="rId26"/>
    <p:sldId id="304" r:id="rId27"/>
    <p:sldId id="313" r:id="rId28"/>
    <p:sldId id="314" r:id="rId29"/>
    <p:sldId id="317" r:id="rId30"/>
    <p:sldId id="316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3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jpe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1B4612-E845-4B0C-9B11-D9D451C1650C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4E7245-BCBC-4BE8-A55A-C6012F74C9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43FF1-4701-46AA-AC89-EEAACE33BAE6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E9FF7-00BA-4805-965C-432D9DFEBC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FED46-91FA-40CC-A53F-79F97CCA0A5F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1ABC3-004D-40A6-80BC-CBF3DDC473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D6839-10E8-4752-8F76-0A3D75B18632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FEFF-4327-4794-A8D8-04632BB687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B5E9CE-10A6-4EB3-B4FC-6B14CEFB3D44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B7612F-BBF8-4B70-8C93-BB4900819B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7BB04-AEF4-4F1C-88A4-B6404F9E7279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B941C-79E4-4D7E-8600-82F5896E53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EF523F-D7B4-4857-909C-54C45E7B7F2D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2F9F51-AA7E-4EA4-BF88-E85CB04F4B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0D700-FAEC-4603-8FD7-BE131E38D974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DE8C4-0F01-43E6-9528-D128FF5A3E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048559-B0CD-4B48-8D6D-0B411931EC24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0F4EDD-FC06-4A0E-8E49-752C424222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DE9E27-C05D-4E13-851A-58B8A645CB77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21E01E1-B874-4404-8BE5-280A6E1C6A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6678B-B77A-4492-BD8F-10DE442662BB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7CC36-1E3E-41EC-A414-8E348E652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51A5C04-2733-4EDC-B90C-4D5509FFEEB5}" type="datetimeFigureOut">
              <a:rPr lang="ru-RU"/>
              <a:pPr>
                <a:defRPr/>
              </a:pPr>
              <a:t>24.01.2018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95F8DCF-887F-4864-89BF-4BFDC54E4C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7" r:id="rId2"/>
    <p:sldLayoutId id="2147483710" r:id="rId3"/>
    <p:sldLayoutId id="2147483706" r:id="rId4"/>
    <p:sldLayoutId id="2147483711" r:id="rId5"/>
    <p:sldLayoutId id="2147483705" r:id="rId6"/>
    <p:sldLayoutId id="2147483712" r:id="rId7"/>
    <p:sldLayoutId id="2147483713" r:id="rId8"/>
    <p:sldLayoutId id="2147483704" r:id="rId9"/>
    <p:sldLayoutId id="2147483703" r:id="rId10"/>
    <p:sldLayoutId id="214748370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2.jpeg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8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8.gif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gif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5.pn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КИНЕМАТИКА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marL="26988" algn="ctr"/>
            <a:r>
              <a:rPr lang="ru-RU" sz="3500" smtClean="0">
                <a:solidFill>
                  <a:srgbClr val="320E04"/>
                </a:solidFill>
              </a:rPr>
              <a:t>Урок итогового повторения по теме «Кинематика» </a:t>
            </a:r>
          </a:p>
          <a:p>
            <a:pPr marL="26988" algn="ctr"/>
            <a:r>
              <a:rPr lang="ru-RU" sz="3500" smtClean="0">
                <a:solidFill>
                  <a:srgbClr val="320E04"/>
                </a:solidFill>
              </a:rPr>
              <a:t>в 11 классе</a:t>
            </a:r>
          </a:p>
          <a:p>
            <a:pPr marL="26988" algn="r"/>
            <a:endParaRPr lang="ru-RU" sz="3500" smtClean="0">
              <a:solidFill>
                <a:srgbClr val="320E0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b="1" smtClean="0">
                <a:effectLst/>
              </a:rPr>
              <a:t>Движение по окружности</a:t>
            </a:r>
            <a:endParaRPr lang="ru-RU" smtClean="0">
              <a:effectLst/>
            </a:endParaRPr>
          </a:p>
        </p:txBody>
      </p:sp>
      <p:sp>
        <p:nvSpPr>
          <p:cNvPr id="51203" name="Содержимое 2"/>
          <p:cNvSpPr>
            <a:spLocks noGrp="1"/>
          </p:cNvSpPr>
          <p:nvPr>
            <p:ph sz="half" idx="1"/>
          </p:nvPr>
        </p:nvSpPr>
        <p:spPr>
          <a:xfrm>
            <a:off x="5000625" y="1214438"/>
            <a:ext cx="3929063" cy="51911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200" smtClean="0">
                <a:solidFill>
                  <a:srgbClr val="FF0000"/>
                </a:solidFill>
              </a:rPr>
              <a:t>Ускорение </a:t>
            </a:r>
            <a:r>
              <a:rPr lang="ru-RU" sz="3200" i="1" smtClean="0">
                <a:solidFill>
                  <a:srgbClr val="FF0000"/>
                </a:solidFill>
              </a:rPr>
              <a:t>а</a:t>
            </a:r>
            <a:r>
              <a:rPr lang="ru-RU" sz="3200" i="1" smtClean="0"/>
              <a:t> направлено к центру </a:t>
            </a:r>
            <a:r>
              <a:rPr lang="ru-RU" sz="2400" i="1" smtClean="0">
                <a:solidFill>
                  <a:srgbClr val="FF0000"/>
                </a:solidFill>
              </a:rPr>
              <a:t>(центростремительное)</a:t>
            </a:r>
          </a:p>
          <a:p>
            <a:pPr>
              <a:buFont typeface="Wingdings 2" pitchFamily="18" charset="2"/>
              <a:buNone/>
            </a:pPr>
            <a:r>
              <a:rPr lang="ru-RU" sz="3200" i="1" smtClean="0">
                <a:solidFill>
                  <a:srgbClr val="FF0000"/>
                </a:solidFill>
              </a:rPr>
              <a:t>Скорость </a:t>
            </a:r>
            <a:r>
              <a:rPr lang="ru-RU" sz="3200" i="1" smtClean="0"/>
              <a:t>направлено по касательной к окружности</a:t>
            </a:r>
          </a:p>
        </p:txBody>
      </p:sp>
      <p:sp>
        <p:nvSpPr>
          <p:cNvPr id="5" name="Овал 4"/>
          <p:cNvSpPr/>
          <p:nvPr/>
        </p:nvSpPr>
        <p:spPr>
          <a:xfrm>
            <a:off x="1571625" y="3357563"/>
            <a:ext cx="3286125" cy="328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7" name="Прямая со стрелкой 6"/>
          <p:cNvCxnSpPr>
            <a:endCxn id="5" idx="2"/>
          </p:cNvCxnSpPr>
          <p:nvPr/>
        </p:nvCxnSpPr>
        <p:spPr>
          <a:xfrm rot="10800000">
            <a:off x="1571625" y="5000625"/>
            <a:ext cx="1571625" cy="1588"/>
          </a:xfrm>
          <a:prstGeom prst="straightConnector1">
            <a:avLst/>
          </a:prstGeom>
          <a:ln w="38100"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0"/>
          </p:cNvCxnSpPr>
          <p:nvPr/>
        </p:nvCxnSpPr>
        <p:spPr>
          <a:xfrm rot="16200000" flipH="1">
            <a:off x="2391569" y="4179094"/>
            <a:ext cx="164465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0"/>
          </p:cNvCxnSpPr>
          <p:nvPr/>
        </p:nvCxnSpPr>
        <p:spPr>
          <a:xfrm rot="5400000" flipH="1" flipV="1">
            <a:off x="4107657" y="2463006"/>
            <a:ext cx="1588" cy="178752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8" name="TextBox 13"/>
          <p:cNvSpPr txBox="1">
            <a:spLocks noChangeArrowheads="1"/>
          </p:cNvSpPr>
          <p:nvPr/>
        </p:nvSpPr>
        <p:spPr bwMode="auto">
          <a:xfrm>
            <a:off x="4429125" y="2928938"/>
            <a:ext cx="5000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Gill Sans MT" pitchFamily="34" charset="0"/>
              </a:rPr>
              <a:t>V</a:t>
            </a:r>
            <a:endParaRPr lang="ru-RU" sz="3200">
              <a:solidFill>
                <a:srgbClr val="FF0000"/>
              </a:solidFill>
              <a:latin typeface="Corbel" pitchFamily="34" charset="0"/>
            </a:endParaRPr>
          </a:p>
        </p:txBody>
      </p:sp>
      <p:sp>
        <p:nvSpPr>
          <p:cNvPr id="51209" name="TextBox 15"/>
          <p:cNvSpPr txBox="1">
            <a:spLocks noChangeArrowheads="1"/>
          </p:cNvSpPr>
          <p:nvPr/>
        </p:nvSpPr>
        <p:spPr bwMode="auto">
          <a:xfrm>
            <a:off x="1928813" y="3786188"/>
            <a:ext cx="7858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Gill Sans MT" pitchFamily="34" charset="0"/>
              </a:rPr>
              <a:t>R</a:t>
            </a:r>
            <a:endParaRPr lang="ru-RU" sz="3200">
              <a:latin typeface="Corbel" pitchFamily="34" charset="0"/>
            </a:endParaRPr>
          </a:p>
        </p:txBody>
      </p:sp>
      <p:sp>
        <p:nvSpPr>
          <p:cNvPr id="51210" name="TextBox 16"/>
          <p:cNvSpPr txBox="1">
            <a:spLocks noChangeArrowheads="1"/>
          </p:cNvSpPr>
          <p:nvPr/>
        </p:nvSpPr>
        <p:spPr bwMode="auto">
          <a:xfrm>
            <a:off x="3286125" y="3286125"/>
            <a:ext cx="785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i="1">
                <a:solidFill>
                  <a:srgbClr val="FF0000"/>
                </a:solidFill>
                <a:latin typeface="Gill Sans MT" pitchFamily="34" charset="0"/>
              </a:rPr>
              <a:t>a</a:t>
            </a:r>
            <a:endParaRPr lang="ru-RU" sz="3200" i="1">
              <a:solidFill>
                <a:srgbClr val="FF0000"/>
              </a:solidFill>
              <a:latin typeface="Corbel" pitchFamily="34" charset="0"/>
            </a:endParaRPr>
          </a:p>
        </p:txBody>
      </p:sp>
      <p:sp>
        <p:nvSpPr>
          <p:cNvPr id="512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51201" name="Object 1" descr="Голубая тисненая бумага"/>
          <p:cNvGraphicFramePr>
            <a:graphicFrameLocks noChangeAspect="1"/>
          </p:cNvGraphicFramePr>
          <p:nvPr/>
        </p:nvGraphicFramePr>
        <p:xfrm>
          <a:off x="2428875" y="1500188"/>
          <a:ext cx="140652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2" name="Mathcad" r:id="rId3" imgW="552450" imgH="504825" progId="">
                  <p:embed/>
                </p:oleObj>
              </mc:Choice>
              <mc:Fallback>
                <p:oleObj name="Mathcad" r:id="rId3" imgW="552450" imgH="504825" progId="">
                  <p:embed/>
                  <p:pic>
                    <p:nvPicPr>
                      <p:cNvPr id="0" name="Picture 1" descr="Голубая тисне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1500188"/>
                        <a:ext cx="1406525" cy="1285875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Относительность движения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857875" y="1571625"/>
            <a:ext cx="2643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Gill Sans MT" pitchFamily="34" charset="0"/>
              </a:rPr>
              <a:t>V</a:t>
            </a:r>
            <a:r>
              <a:rPr lang="en-US" sz="3200" b="1" baseline="-25000">
                <a:latin typeface="Gill Sans MT" pitchFamily="34" charset="0"/>
              </a:rPr>
              <a:t>21</a:t>
            </a:r>
            <a:r>
              <a:rPr lang="en-US" sz="3200" b="1">
                <a:latin typeface="Gill Sans MT" pitchFamily="34" charset="0"/>
              </a:rPr>
              <a:t> = V</a:t>
            </a:r>
            <a:r>
              <a:rPr lang="en-US" sz="3200" b="1" baseline="-25000">
                <a:latin typeface="Gill Sans MT" pitchFamily="34" charset="0"/>
              </a:rPr>
              <a:t>2</a:t>
            </a:r>
            <a:r>
              <a:rPr lang="en-US" sz="3200" b="1">
                <a:latin typeface="Gill Sans MT" pitchFamily="34" charset="0"/>
              </a:rPr>
              <a:t> – V</a:t>
            </a:r>
            <a:r>
              <a:rPr lang="en-US" sz="3200" b="1" baseline="-25000">
                <a:latin typeface="Gill Sans MT" pitchFamily="34" charset="0"/>
              </a:rPr>
              <a:t>1</a:t>
            </a:r>
            <a:endParaRPr lang="ru-RU" sz="3200" b="1">
              <a:latin typeface="Corbel" pitchFamily="34" charset="0"/>
            </a:endParaRPr>
          </a:p>
        </p:txBody>
      </p:sp>
      <p:pic>
        <p:nvPicPr>
          <p:cNvPr id="5325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1285875"/>
            <a:ext cx="36004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38" y="2286000"/>
            <a:ext cx="352425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857875" y="2428875"/>
            <a:ext cx="2643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Gill Sans MT" pitchFamily="34" charset="0"/>
              </a:rPr>
              <a:t>V</a:t>
            </a:r>
            <a:r>
              <a:rPr lang="en-US" sz="3200" b="1" baseline="-25000">
                <a:latin typeface="Gill Sans MT" pitchFamily="34" charset="0"/>
              </a:rPr>
              <a:t>21</a:t>
            </a:r>
            <a:r>
              <a:rPr lang="en-US" sz="3200" b="1">
                <a:latin typeface="Gill Sans MT" pitchFamily="34" charset="0"/>
              </a:rPr>
              <a:t> = V</a:t>
            </a:r>
            <a:r>
              <a:rPr lang="en-US" sz="3200" b="1" baseline="-25000">
                <a:latin typeface="Gill Sans MT" pitchFamily="34" charset="0"/>
              </a:rPr>
              <a:t>2</a:t>
            </a:r>
            <a:r>
              <a:rPr lang="en-US" sz="3200" b="1">
                <a:latin typeface="Gill Sans MT" pitchFamily="34" charset="0"/>
              </a:rPr>
              <a:t> + V</a:t>
            </a:r>
            <a:r>
              <a:rPr lang="en-US" sz="3200" b="1" baseline="-25000">
                <a:latin typeface="Gill Sans MT" pitchFamily="34" charset="0"/>
              </a:rPr>
              <a:t>1</a:t>
            </a:r>
            <a:endParaRPr lang="ru-RU" sz="3200" b="1">
              <a:latin typeface="Corbel" pitchFamily="34" charset="0"/>
            </a:endParaRPr>
          </a:p>
        </p:txBody>
      </p:sp>
      <p:pic>
        <p:nvPicPr>
          <p:cNvPr id="53259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0" y="3286125"/>
            <a:ext cx="31432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6" name="Содержимое 61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191000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53261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3214688"/>
            <a:ext cx="4205287" cy="11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53264" name="Picture 1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4414" y="1285860"/>
            <a:ext cx="764386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350" y="1844675"/>
            <a:ext cx="7407275" cy="147161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6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Решите  задачи:</a:t>
            </a:r>
            <a:br>
              <a:rPr lang="ru-RU" sz="66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6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1143000" y="142875"/>
            <a:ext cx="7543800" cy="312896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9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1.</a:t>
            </a:r>
            <a:r>
              <a:rPr lang="ru-RU" sz="39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На рисунках представлены графики зависимости координаты от времени для четырех прямолинейно движущихся тел. Какое из тел движется с наибольшей скоростью? </a:t>
            </a:r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3500438"/>
            <a:ext cx="551973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8" y="5072063"/>
            <a:ext cx="1905000" cy="145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75" y="5072063"/>
            <a:ext cx="19653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93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3271838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9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2.</a:t>
            </a:r>
            <a: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Тело движется по окружности по часовой стрелке. Какой из изображенных векторов совпадает по направлению с вектором скорости в точке А? 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357813" y="3857625"/>
            <a:ext cx="2071687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Bookman Old Style" pitchFamily="18" charset="0"/>
              <a:buAutoNum type="arabicPeriod"/>
            </a:pPr>
            <a:r>
              <a:rPr lang="ru-RU" sz="3200" b="1">
                <a:latin typeface="Corbel" pitchFamily="34" charset="0"/>
              </a:rPr>
              <a:t>1</a:t>
            </a:r>
          </a:p>
          <a:p>
            <a:pPr marL="342900" indent="-342900">
              <a:buFont typeface="Bookman Old Style" pitchFamily="18" charset="0"/>
              <a:buAutoNum type="arabicPeriod"/>
            </a:pPr>
            <a:r>
              <a:rPr lang="ru-RU" sz="3200" b="1">
                <a:latin typeface="Corbel" pitchFamily="34" charset="0"/>
              </a:rPr>
              <a:t>2</a:t>
            </a:r>
          </a:p>
          <a:p>
            <a:pPr marL="342900" indent="-342900">
              <a:buFont typeface="Bookman Old Style" pitchFamily="18" charset="0"/>
              <a:buAutoNum type="arabicPeriod"/>
            </a:pPr>
            <a:r>
              <a:rPr lang="ru-RU" sz="3200" b="1">
                <a:latin typeface="Corbel" pitchFamily="34" charset="0"/>
              </a:rPr>
              <a:t>3</a:t>
            </a:r>
          </a:p>
          <a:p>
            <a:pPr marL="342900" indent="-342900">
              <a:buFont typeface="Bookman Old Style" pitchFamily="18" charset="0"/>
              <a:buAutoNum type="arabicPeriod"/>
            </a:pPr>
            <a:r>
              <a:rPr lang="ru-RU" sz="3200" b="1">
                <a:latin typeface="Corbel" pitchFamily="34" charset="0"/>
              </a:rPr>
              <a:t>4</a:t>
            </a:r>
            <a:endParaRPr lang="ru-RU" sz="3200">
              <a:latin typeface="Corbel" pitchFamily="34" charset="0"/>
            </a:endParaRPr>
          </a:p>
        </p:txBody>
      </p:sp>
      <p:pic>
        <p:nvPicPr>
          <p:cNvPr id="6144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3429000"/>
            <a:ext cx="2895600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1071563" y="0"/>
            <a:ext cx="7843837" cy="3857625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9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3.</a:t>
            </a:r>
            <a: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Используя график зависимости скорости движения тела от времени, определите скорость тела в конце 5-ой секунды, считая, что характер движения тела не изменяется.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857875" y="3571875"/>
            <a:ext cx="3133725" cy="30464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3200" dirty="0">
                <a:latin typeface="+mn-lt"/>
                <a:cs typeface="+mn-cs"/>
              </a:rPr>
              <a:t>9 м</a:t>
            </a:r>
            <a:r>
              <a:rPr lang="en-US" sz="3200" dirty="0">
                <a:latin typeface="+mn-lt"/>
                <a:cs typeface="+mn-cs"/>
              </a:rPr>
              <a:t>/</a:t>
            </a:r>
            <a:r>
              <a:rPr lang="ru-RU" sz="3200" dirty="0">
                <a:latin typeface="+mn-lt"/>
                <a:cs typeface="+mn-cs"/>
              </a:rPr>
              <a:t>с </a:t>
            </a:r>
            <a:endParaRPr lang="en-US" sz="3200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3200" dirty="0">
                <a:latin typeface="+mn-lt"/>
                <a:cs typeface="+mn-cs"/>
              </a:rPr>
              <a:t>10 м</a:t>
            </a:r>
            <a:r>
              <a:rPr lang="en-US" sz="3200" dirty="0">
                <a:latin typeface="+mn-lt"/>
                <a:cs typeface="+mn-cs"/>
              </a:rPr>
              <a:t>/</a:t>
            </a:r>
            <a:r>
              <a:rPr lang="ru-RU" sz="3200" dirty="0">
                <a:latin typeface="+mn-lt"/>
                <a:cs typeface="+mn-cs"/>
              </a:rPr>
              <a:t>с </a:t>
            </a:r>
            <a:endParaRPr lang="en-US" sz="3200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3200" dirty="0">
                <a:latin typeface="+mn-lt"/>
                <a:cs typeface="+mn-cs"/>
              </a:rPr>
              <a:t>12 м</a:t>
            </a:r>
            <a:r>
              <a:rPr lang="en-US" sz="3200" dirty="0">
                <a:latin typeface="+mn-lt"/>
                <a:cs typeface="+mn-cs"/>
              </a:rPr>
              <a:t>/</a:t>
            </a:r>
            <a:r>
              <a:rPr lang="ru-RU" sz="3200" dirty="0">
                <a:latin typeface="+mn-lt"/>
                <a:cs typeface="+mn-cs"/>
              </a:rPr>
              <a:t>с </a:t>
            </a:r>
            <a:endParaRPr lang="en-US" sz="3200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3200" dirty="0">
                <a:latin typeface="+mn-lt"/>
                <a:cs typeface="+mn-cs"/>
              </a:rPr>
              <a:t>14 м</a:t>
            </a:r>
            <a:r>
              <a:rPr lang="en-US" sz="3200" dirty="0">
                <a:latin typeface="+mn-lt"/>
                <a:cs typeface="+mn-cs"/>
              </a:rPr>
              <a:t>/</a:t>
            </a:r>
            <a:r>
              <a:rPr lang="ru-RU" sz="3200" dirty="0">
                <a:latin typeface="+mn-lt"/>
                <a:cs typeface="+mn-cs"/>
              </a:rPr>
              <a:t>с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  <a:cs typeface="+mn-cs"/>
              </a:rPr>
              <a:t>	</a:t>
            </a:r>
          </a:p>
        </p:txBody>
      </p:sp>
      <p:pic>
        <p:nvPicPr>
          <p:cNvPr id="6246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3929063"/>
            <a:ext cx="353377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1214438" y="228600"/>
            <a:ext cx="7700962" cy="3343275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9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Задача 4.</a:t>
            </a:r>
            <a: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Диск радиуса R вращается вокруг оси, проходящей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через точку О (см. рисунок). Чему равен путь </a:t>
            </a:r>
            <a:r>
              <a:rPr lang="ru-RU" sz="32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 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и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модуль перемещения </a:t>
            </a:r>
            <a:r>
              <a:rPr lang="ru-RU" sz="32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 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точки</a:t>
            </a:r>
            <a:r>
              <a:rPr lang="ru-RU" sz="32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А 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при повороте диска на 180</a:t>
            </a:r>
            <a:r>
              <a:rPr lang="ru-RU" sz="3200" baseline="30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…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29125" y="3857625"/>
            <a:ext cx="4572000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3200" i="1" dirty="0">
                <a:latin typeface="+mn-lt"/>
                <a:cs typeface="+mn-cs"/>
              </a:rPr>
              <a:t>L = 2 R; S = π R</a:t>
            </a:r>
            <a:endParaRPr lang="ru-RU" sz="3200" i="1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3200" i="1" dirty="0">
                <a:latin typeface="+mn-lt"/>
                <a:cs typeface="+mn-cs"/>
              </a:rPr>
              <a:t>L = π R; S = 2 R</a:t>
            </a:r>
            <a:endParaRPr lang="ru-RU" sz="3200" i="1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3200" i="1" dirty="0">
                <a:latin typeface="+mn-lt"/>
                <a:cs typeface="+mn-cs"/>
              </a:rPr>
              <a:t>L = 0; S = 2π R</a:t>
            </a:r>
            <a:endParaRPr lang="ru-RU" sz="3200" i="1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3200" i="1" dirty="0">
                <a:latin typeface="+mn-lt"/>
                <a:cs typeface="+mn-cs"/>
              </a:rPr>
              <a:t>L = 2π R; S = 0 </a:t>
            </a:r>
            <a:r>
              <a:rPr lang="ru-RU" sz="3200" dirty="0">
                <a:latin typeface="+mn-lt"/>
                <a:cs typeface="+mn-cs"/>
              </a:rPr>
              <a:t>	</a:t>
            </a:r>
          </a:p>
        </p:txBody>
      </p:sp>
      <p:pic>
        <p:nvPicPr>
          <p:cNvPr id="6349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429000"/>
            <a:ext cx="2895600" cy="312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868487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r>
              <a:rPr lang="ru-RU" sz="24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Задача 5.</a:t>
            </a: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Изменение высоты тела над поверхностью Земли с течением времени представлено на графике. Что можно сказать по этому графику о характере движения тела?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2214563"/>
            <a:ext cx="3636963" cy="4357687"/>
          </a:xfrm>
        </p:spPr>
        <p:txBody>
          <a:bodyPr>
            <a:normAutofit fontScale="92500" lnSpcReduction="20000"/>
          </a:bodyPr>
          <a:lstStyle/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тело движется по параболе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тело движется равномерно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тело движется с некоторым ускорением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тело движется с ускорением, равным нулю</a:t>
            </a:r>
            <a:endParaRPr lang="ru-RU" dirty="0"/>
          </a:p>
        </p:txBody>
      </p:sp>
      <p:graphicFrame>
        <p:nvGraphicFramePr>
          <p:cNvPr id="122882" name="Object 2"/>
          <p:cNvGraphicFramePr>
            <a:graphicFrameLocks noChangeAspect="1"/>
          </p:cNvGraphicFramePr>
          <p:nvPr/>
        </p:nvGraphicFramePr>
        <p:xfrm>
          <a:off x="5508625" y="2276475"/>
          <a:ext cx="3417888" cy="292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3" name="Picture" r:id="rId3" imgW="1562760" imgH="1340640" progId="Word.Picture.8">
                  <p:embed/>
                </p:oleObj>
              </mc:Choice>
              <mc:Fallback>
                <p:oleObj name="Picture" r:id="rId3" imgW="1562760" imgH="1340640" progId="Word.Picture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276475"/>
                        <a:ext cx="3417888" cy="292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A6C1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37973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6.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Вертолет летит в горизонтальном направлении со скоростью  20 м/с. Из него выпал груз, который коснулся земли через  4 с.  На какой высоте летит вертолет?  Сопротивление воздуха движению груза не учитывать.</a:t>
            </a:r>
          </a:p>
        </p:txBody>
      </p:sp>
      <p:sp>
        <p:nvSpPr>
          <p:cNvPr id="4" name="Текст 3"/>
          <p:cNvSpPr>
            <a:spLocks noGrp="1"/>
          </p:cNvSpPr>
          <p:nvPr>
            <p:ph sz="half" idx="1"/>
          </p:nvPr>
        </p:nvSpPr>
        <p:spPr>
          <a:xfrm>
            <a:off x="1331913" y="4005263"/>
            <a:ext cx="3657600" cy="2547937"/>
          </a:xfrm>
        </p:spPr>
        <p:txBody>
          <a:bodyPr/>
          <a:lstStyle/>
          <a:p>
            <a:pPr marL="387350" indent="-342900">
              <a:buFont typeface="Gill Sans MT" pitchFamily="34" charset="0"/>
              <a:buAutoNum type="arabicPeriod"/>
            </a:pPr>
            <a:r>
              <a:rPr lang="ru-RU" sz="3200" b="1" smtClean="0"/>
              <a:t>40 м.</a:t>
            </a:r>
          </a:p>
          <a:p>
            <a:pPr marL="387350" indent="-342900">
              <a:buFont typeface="Gill Sans MT" pitchFamily="34" charset="0"/>
              <a:buAutoNum type="arabicPeriod"/>
            </a:pPr>
            <a:r>
              <a:rPr lang="ru-RU" sz="3200" b="1" smtClean="0"/>
              <a:t>80 м.</a:t>
            </a:r>
          </a:p>
          <a:p>
            <a:pPr marL="387350" indent="-342900">
              <a:buFont typeface="Gill Sans MT" pitchFamily="34" charset="0"/>
              <a:buAutoNum type="arabicPeriod"/>
            </a:pPr>
            <a:r>
              <a:rPr lang="ru-RU" sz="3200" b="1" smtClean="0"/>
              <a:t>160 м.</a:t>
            </a:r>
          </a:p>
          <a:p>
            <a:pPr marL="387350" indent="-342900">
              <a:buFont typeface="Gill Sans MT" pitchFamily="34" charset="0"/>
              <a:buAutoNum type="arabicPeriod"/>
            </a:pPr>
            <a:r>
              <a:rPr lang="ru-RU" sz="3200" b="1" smtClean="0"/>
              <a:t>320 м.</a:t>
            </a:r>
          </a:p>
        </p:txBody>
      </p:sp>
      <p:sp>
        <p:nvSpPr>
          <p:cNvPr id="1239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A6C1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2511425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r>
              <a:rPr lang="ru-RU" sz="28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7.</a:t>
            </a: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На рисунке изображен график изменения координаты велосипедиста с течением времени. В какой промежуток времени велосипедист двигался с изменяющейся скоростью?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1000125" y="3357563"/>
            <a:ext cx="4357688" cy="2000250"/>
          </a:xfrm>
        </p:spPr>
        <p:txBody>
          <a:bodyPr>
            <a:normAutofit/>
          </a:bodyPr>
          <a:lstStyle/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 smtClean="0"/>
              <a:t>Только от  0  до  3 с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 smtClean="0"/>
              <a:t>Только от  3  до  5 с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 smtClean="0"/>
              <a:t>Только от  5  до  7 с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 smtClean="0"/>
              <a:t>От  3  до  5 с  и  от  5  до  7 с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1249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2493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29238" y="2928938"/>
            <a:ext cx="3814762" cy="290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A6C1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50" y="428625"/>
            <a:ext cx="7407275" cy="2928938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Цель: повторение основных понятий кинематики, видов движения, графиков и формул кинематики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63" y="3571875"/>
            <a:ext cx="7764462" cy="3000375"/>
          </a:xfrm>
        </p:spPr>
        <p:txBody>
          <a:bodyPr>
            <a:normAutofit/>
          </a:bodyPr>
          <a:lstStyle/>
          <a:p>
            <a:pPr marL="895350" indent="-868363">
              <a:lnSpc>
                <a:spcPct val="80000"/>
              </a:lnSpc>
            </a:pPr>
            <a:r>
              <a:rPr lang="ru-RU" sz="2200" b="1" smtClean="0">
                <a:solidFill>
                  <a:srgbClr val="320E04"/>
                </a:solidFill>
              </a:rPr>
              <a:t>Элементы содержания, проверяемые на ЕНТ</a:t>
            </a:r>
            <a:r>
              <a:rPr lang="ru-RU" sz="2200" smtClean="0">
                <a:solidFill>
                  <a:srgbClr val="320E04"/>
                </a:solidFill>
              </a:rPr>
              <a:t>:</a:t>
            </a: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Механическое движение и его виды;</a:t>
            </a: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Относительность механического движения </a:t>
            </a: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Скорость;</a:t>
            </a: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Ускорение </a:t>
            </a: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Уравнения прямолинейного равноускоренного движения;</a:t>
            </a: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Свободное падение </a:t>
            </a: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Движение по окружности с постоянной по модулю скоростью. Центростремительное ускорение </a:t>
            </a: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endParaRPr lang="ru-RU" sz="15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endParaRPr lang="ru-RU" sz="17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endParaRPr lang="ru-RU" sz="200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95350" indent="-868363">
              <a:lnSpc>
                <a:spcPct val="80000"/>
              </a:lnSpc>
              <a:buFont typeface="Arial" charset="0"/>
              <a:buChar char="•"/>
            </a:pPr>
            <a:endParaRPr lang="ru-RU" sz="2200" smtClean="0">
              <a:solidFill>
                <a:srgbClr val="320E04"/>
              </a:solidFill>
            </a:endParaRPr>
          </a:p>
          <a:p>
            <a:pPr marL="895350" indent="-868363">
              <a:lnSpc>
                <a:spcPct val="80000"/>
              </a:lnSpc>
            </a:pPr>
            <a:endParaRPr lang="ru-RU" sz="2200" smtClean="0">
              <a:solidFill>
                <a:srgbClr val="320E0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286861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r>
              <a:rPr lang="ru-RU" sz="3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Задача 8.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На поверхность Марса тело падает с высоты 100 м  примерно  7 с.  С какой скоростью тело коснется поверхности Марса, падая с такой высоты?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6375" y="3141663"/>
            <a:ext cx="2351088" cy="2357437"/>
          </a:xfrm>
        </p:spPr>
        <p:txBody>
          <a:bodyPr/>
          <a:lstStyle/>
          <a:p>
            <a:pPr marL="595313" indent="-514350">
              <a:buFont typeface="Gill Sans MT" pitchFamily="34" charset="0"/>
              <a:buAutoNum type="arabicPeriod"/>
            </a:pPr>
            <a:r>
              <a:rPr lang="ru-RU" b="1" smtClean="0"/>
              <a:t>14,3 м/с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ru-RU" b="1" smtClean="0"/>
              <a:t>28,6 м/с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ru-RU" b="1" smtClean="0"/>
              <a:t>44,7 м/с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ru-RU" b="1" smtClean="0"/>
              <a:t>816 м/с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A6C1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Задача9.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35100" y="1524000"/>
            <a:ext cx="3657600" cy="4664075"/>
          </a:xfrm>
        </p:spPr>
        <p:txBody>
          <a:bodyPr>
            <a:normAutofit fontScale="92500" lnSpcReduction="20000"/>
          </a:bodyPr>
          <a:lstStyle/>
          <a:p>
            <a:pPr marL="1588" indent="284163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На рисунке представлен график зависимости координаты тела, движущегося вдоль оси </a:t>
            </a:r>
            <a:r>
              <a:rPr lang="en-US" dirty="0" smtClean="0"/>
              <a:t>OX</a:t>
            </a:r>
            <a:r>
              <a:rPr lang="ru-RU" dirty="0" smtClean="0"/>
              <a:t>, от времени. Сравните скорости </a:t>
            </a:r>
            <a:r>
              <a:rPr lang="en-US" dirty="0" smtClean="0"/>
              <a:t>v</a:t>
            </a:r>
            <a:r>
              <a:rPr lang="en-US" baseline="-25000" dirty="0" smtClean="0"/>
              <a:t>1 </a:t>
            </a:r>
            <a:r>
              <a:rPr lang="en-US" dirty="0" smtClean="0"/>
              <a:t>, v</a:t>
            </a:r>
            <a:r>
              <a:rPr lang="en-US" baseline="-25000" dirty="0" smtClean="0"/>
              <a:t>2  </a:t>
            </a:r>
            <a:r>
              <a:rPr lang="en-US" dirty="0" smtClean="0"/>
              <a:t>и v</a:t>
            </a:r>
            <a:r>
              <a:rPr lang="en-US" baseline="-25000" dirty="0" smtClean="0"/>
              <a:t>3</a:t>
            </a:r>
            <a:r>
              <a:rPr lang="ru-RU" dirty="0" smtClean="0"/>
              <a:t> тела в моменты времени t</a:t>
            </a:r>
            <a:r>
              <a:rPr lang="ru-RU" baseline="-25000" dirty="0" smtClean="0"/>
              <a:t>1</a:t>
            </a:r>
            <a:r>
              <a:rPr lang="ru-RU" dirty="0" smtClean="0"/>
              <a:t>, t</a:t>
            </a:r>
            <a:r>
              <a:rPr lang="ru-RU" baseline="-25000" dirty="0" smtClean="0"/>
              <a:t>2 </a:t>
            </a:r>
            <a:r>
              <a:rPr lang="ru-RU" dirty="0" smtClean="0"/>
              <a:t>, t</a:t>
            </a:r>
            <a:r>
              <a:rPr lang="ru-RU" baseline="-25000" dirty="0" smtClean="0"/>
              <a:t>3</a:t>
            </a: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1) </a:t>
            </a:r>
            <a:r>
              <a:rPr lang="en-US" dirty="0" smtClean="0"/>
              <a:t>v</a:t>
            </a:r>
            <a:r>
              <a:rPr lang="en-US" baseline="-25000" dirty="0" smtClean="0"/>
              <a:t>1  </a:t>
            </a:r>
            <a:r>
              <a:rPr lang="en-US" dirty="0" smtClean="0"/>
              <a:t>&gt; v</a:t>
            </a:r>
            <a:r>
              <a:rPr lang="en-US" baseline="-25000" dirty="0" smtClean="0"/>
              <a:t>2  </a:t>
            </a:r>
            <a:r>
              <a:rPr lang="en-US" dirty="0" smtClean="0"/>
              <a:t>= v</a:t>
            </a:r>
            <a:r>
              <a:rPr lang="en-US" baseline="-25000" dirty="0" smtClean="0"/>
              <a:t>3</a:t>
            </a: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2) </a:t>
            </a:r>
            <a:r>
              <a:rPr lang="en-US" dirty="0" smtClean="0"/>
              <a:t>v</a:t>
            </a:r>
            <a:r>
              <a:rPr lang="en-US" baseline="-25000" dirty="0" smtClean="0"/>
              <a:t>1  </a:t>
            </a:r>
            <a:r>
              <a:rPr lang="en-US" dirty="0" smtClean="0"/>
              <a:t>&gt; v</a:t>
            </a:r>
            <a:r>
              <a:rPr lang="en-US" baseline="-25000" dirty="0" smtClean="0"/>
              <a:t>2  </a:t>
            </a:r>
            <a:r>
              <a:rPr lang="en-US" dirty="0" smtClean="0"/>
              <a:t>&gt; v</a:t>
            </a:r>
            <a:r>
              <a:rPr lang="en-US" baseline="-25000" dirty="0" smtClean="0"/>
              <a:t>3</a:t>
            </a: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3) </a:t>
            </a:r>
            <a:r>
              <a:rPr lang="en-US" dirty="0" smtClean="0"/>
              <a:t>v</a:t>
            </a:r>
            <a:r>
              <a:rPr lang="en-US" baseline="-25000" dirty="0" smtClean="0"/>
              <a:t>1  </a:t>
            </a:r>
            <a:r>
              <a:rPr lang="en-US" dirty="0" smtClean="0"/>
              <a:t>&lt; v</a:t>
            </a:r>
            <a:r>
              <a:rPr lang="en-US" baseline="-25000" dirty="0" smtClean="0"/>
              <a:t>2  </a:t>
            </a:r>
            <a:r>
              <a:rPr lang="en-US" dirty="0" smtClean="0"/>
              <a:t>&lt; v</a:t>
            </a:r>
            <a:r>
              <a:rPr lang="en-US" baseline="-25000" dirty="0" smtClean="0"/>
              <a:t>3</a:t>
            </a: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4) </a:t>
            </a:r>
            <a:r>
              <a:rPr lang="en-US" dirty="0" smtClean="0"/>
              <a:t>v</a:t>
            </a:r>
            <a:r>
              <a:rPr lang="en-US" baseline="-25000" dirty="0" smtClean="0"/>
              <a:t>1  </a:t>
            </a:r>
            <a:r>
              <a:rPr lang="en-US" dirty="0" smtClean="0"/>
              <a:t>= v</a:t>
            </a:r>
            <a:r>
              <a:rPr lang="en-US" baseline="-25000" dirty="0" smtClean="0"/>
              <a:t>2  </a:t>
            </a:r>
            <a:r>
              <a:rPr lang="en-US" dirty="0" smtClean="0"/>
              <a:t>&gt; v</a:t>
            </a:r>
            <a:r>
              <a:rPr lang="en-US" baseline="-25000" dirty="0" smtClean="0"/>
              <a:t>3</a:t>
            </a: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129027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949825" y="1571625"/>
            <a:ext cx="3836988" cy="39290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3582987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900" b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10.</a:t>
            </a:r>
            <a:r>
              <a:rPr lang="ru-RU" sz="39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Эскалатор метро поднимается со скоростью 1 м/с. Может ли человек, находящийся на нем, быть в покое в системе отсчета, связанной с Землей?</a:t>
            </a:r>
            <a:endParaRPr lang="ru-RU" sz="3900" b="1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35100" y="4071938"/>
            <a:ext cx="7351713" cy="2116137"/>
          </a:xfrm>
        </p:spPr>
        <p:txBody>
          <a:bodyPr>
            <a:normAutofit fontScale="85000" lnSpcReduction="20000"/>
          </a:bodyPr>
          <a:lstStyle/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может, если движется в ту же сторону со скоростью 1 м/с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может, если движется в противоположную сторону со скоростью 1 м/с 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может, если стоит на эскалаторе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не может ни при каких условиях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3582987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900" b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11.</a:t>
            </a:r>
            <a:r>
              <a:rPr lang="ru-RU" sz="39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Зависимость координаты от времени для некоторого тела описывается уравнением </a:t>
            </a:r>
            <a:r>
              <a:rPr lang="en-US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x = 8 t – t</a:t>
            </a:r>
            <a:r>
              <a:rPr lang="en-US" sz="3900" baseline="30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В какой момент времени скорость тела равна нулю?</a:t>
            </a:r>
            <a:endParaRPr lang="ru-RU" sz="3900" b="1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547813" y="4076700"/>
            <a:ext cx="1636712" cy="2116138"/>
          </a:xfrm>
        </p:spPr>
        <p:txBody>
          <a:bodyPr/>
          <a:lstStyle/>
          <a:p>
            <a:pPr marL="595313" indent="-514350">
              <a:buFont typeface="Gill Sans MT" pitchFamily="34" charset="0"/>
              <a:buAutoNum type="arabicPeriod"/>
            </a:pPr>
            <a:r>
              <a:rPr lang="ru-RU" smtClean="0"/>
              <a:t>4 с 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ru-RU" smtClean="0"/>
              <a:t>8 с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ru-RU" smtClean="0"/>
              <a:t>3 с </a:t>
            </a:r>
          </a:p>
          <a:p>
            <a:pPr marL="595313" indent="-514350">
              <a:buFont typeface="Gill Sans MT" pitchFamily="34" charset="0"/>
              <a:buAutoNum type="arabicPeriod"/>
            </a:pPr>
            <a:r>
              <a:rPr lang="ru-RU" smtClean="0"/>
              <a:t>0</a:t>
            </a:r>
            <a:r>
              <a:rPr lang="en-US" smtClean="0"/>
              <a:t> c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12.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35100" y="1524000"/>
            <a:ext cx="3657600" cy="4664075"/>
          </a:xfrm>
        </p:spPr>
        <p:txBody>
          <a:bodyPr>
            <a:normAutofit fontScale="9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Равноускоренному движению соответствует график зависимости модуля ускорения от времени, обозначенный на рисунке буквой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1) А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2) Б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3) В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4) Г</a:t>
            </a:r>
          </a:p>
        </p:txBody>
      </p:sp>
      <p:graphicFrame>
        <p:nvGraphicFramePr>
          <p:cNvPr id="54274" name="Object 2"/>
          <p:cNvGraphicFramePr>
            <a:graphicFrameLocks noGrp="1"/>
          </p:cNvGraphicFramePr>
          <p:nvPr>
            <p:ph sz="quarter" idx="2"/>
          </p:nvPr>
        </p:nvGraphicFramePr>
        <p:xfrm>
          <a:off x="4857750" y="3000375"/>
          <a:ext cx="3071813" cy="300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5" name="Picture" r:id="rId3" imgW="1033200" imgH="953640" progId="Word.Picture.8">
                  <p:embed/>
                </p:oleObj>
              </mc:Choice>
              <mc:Fallback>
                <p:oleObj name="Picture" r:id="rId3" imgW="1033200" imgH="953640" progId="Word.Picture.8">
                  <p:embed/>
                  <p:pic>
                    <p:nvPicPr>
                      <p:cNvPr id="0" name="Picture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3000375"/>
                        <a:ext cx="3071813" cy="300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2439987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r>
              <a:rPr lang="ru-RU" sz="3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13.</a:t>
            </a: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Велосипедист съезжает с горки, двигаясь прямолинейно и  равноускоренно. За время спуска скорость велосипедиста увеличилась на 10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м/с. Ускорение велосипедиста 0,5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м/с</a:t>
            </a:r>
            <a:r>
              <a:rPr lang="ru-RU" sz="2400" baseline="30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Сколько времени длится спуск?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2857500"/>
            <a:ext cx="2422525" cy="2571750"/>
          </a:xfrm>
        </p:spPr>
        <p:txBody>
          <a:bodyPr/>
          <a:lstStyle/>
          <a:p>
            <a:r>
              <a:rPr lang="ru-RU" smtClean="0"/>
              <a:t>1)</a:t>
            </a:r>
            <a:r>
              <a:rPr lang="en-US" smtClean="0"/>
              <a:t> </a:t>
            </a:r>
            <a:r>
              <a:rPr lang="ru-RU" smtClean="0"/>
              <a:t>0,05 с;</a:t>
            </a:r>
            <a:r>
              <a:rPr lang="en-US" smtClean="0"/>
              <a:t> </a:t>
            </a:r>
            <a:endParaRPr lang="ru-RU" smtClean="0"/>
          </a:p>
          <a:p>
            <a:r>
              <a:rPr lang="ru-RU" smtClean="0"/>
              <a:t>2) 2 с; </a:t>
            </a:r>
          </a:p>
          <a:p>
            <a:r>
              <a:rPr lang="ru-RU" smtClean="0"/>
              <a:t>3) 5 с; </a:t>
            </a:r>
          </a:p>
          <a:p>
            <a:r>
              <a:rPr lang="ru-RU" smtClean="0"/>
              <a:t>4) 20 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214313"/>
            <a:ext cx="7858125" cy="2071687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r>
              <a:rPr lang="ru-RU" sz="3200" b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14.</a:t>
            </a:r>
            <a:r>
              <a:rPr lang="ru-RU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Две  материальные точки движутся по окружностям радиусами 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ru-RU" sz="24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1 </a:t>
            </a: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и 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ru-RU" sz="24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2 </a:t>
            </a: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 2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ru-RU" sz="24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с одинаковыми по модулю скоростями. Их периоды обращения по окружностям связаны соотношением</a:t>
            </a:r>
            <a:endParaRPr lang="ru-RU" sz="2400" b="1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3824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3824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2500313"/>
            <a:ext cx="680878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08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38" y="2500313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08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09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643313" y="2643188"/>
            <a:ext cx="5357812" cy="2286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236855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r>
              <a:rPr lang="ru-RU" sz="3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Задача 15.</a:t>
            </a: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Автомобиль движется прямолинейно. На графике представлена зависимость скорости автомобиля от времени. Модуль его ускорения максимален на интервале времени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2643188"/>
            <a:ext cx="2643188" cy="1928812"/>
          </a:xfrm>
        </p:spPr>
        <p:txBody>
          <a:bodyPr>
            <a:normAutofit fontScale="47500" lnSpcReduction="20000"/>
          </a:bodyPr>
          <a:lstStyle/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/>
              <a:t> </a:t>
            </a:r>
            <a:r>
              <a:rPr lang="ru-RU" sz="5100" dirty="0" smtClean="0"/>
              <a:t>от 0 с до 10 с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5100" dirty="0" smtClean="0"/>
              <a:t>от 10 с до 20 с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5100" dirty="0" smtClean="0"/>
              <a:t>от 20 с до 30 с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5100" dirty="0" smtClean="0"/>
              <a:t>от 30 с до 40 с</a:t>
            </a:r>
            <a:endParaRPr lang="ru-RU" sz="5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87450" y="260350"/>
            <a:ext cx="7700963" cy="3343275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2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Задача 16.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Камень начинает свободное падение из состояния покоя. Определите путь, пройденный камнем за третью от начала движения секунду.</a:t>
            </a:r>
            <a:endParaRPr lang="ru-RU" sz="3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03" name="Прямоугольник 9"/>
          <p:cNvSpPr>
            <a:spLocks noChangeArrowheads="1"/>
          </p:cNvSpPr>
          <p:nvPr/>
        </p:nvSpPr>
        <p:spPr bwMode="auto">
          <a:xfrm>
            <a:off x="1331913" y="3644900"/>
            <a:ext cx="457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1)30м     2)25м       3)20м    4)35м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38" y="285750"/>
            <a:ext cx="6400800" cy="14287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Основные понятия кинематики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>
          <a:xfrm>
            <a:off x="2357438" y="2214563"/>
            <a:ext cx="6621462" cy="321468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Механическим движением </a:t>
            </a:r>
            <a:r>
              <a:rPr lang="ru-RU" dirty="0" smtClean="0"/>
              <a:t>тела называют изменение его положения в пространстве относительно других тел с течением времени;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Тело, размерами которого в данных условиях можно пренебречь, называется </a:t>
            </a:r>
            <a:r>
              <a:rPr lang="ru-RU" b="1" dirty="0" smtClean="0"/>
              <a:t>материальной точкой;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Траектория - </a:t>
            </a:r>
            <a:r>
              <a:rPr lang="ru-RU" dirty="0" smtClean="0"/>
              <a:t>некоторая линия, которую описывает тело (материальная точка) с течением времени, перемещаясь из одной точки в другую, называют движения тела;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Текст 3"/>
          <p:cNvSpPr>
            <a:spLocks noGrp="1"/>
          </p:cNvSpPr>
          <p:nvPr>
            <p:ph type="body" idx="4294967295"/>
          </p:nvPr>
        </p:nvSpPr>
        <p:spPr>
          <a:xfrm>
            <a:off x="457200" y="1406525"/>
            <a:ext cx="3810000" cy="698500"/>
          </a:xfrm>
        </p:spPr>
        <p:txBody>
          <a:bodyPr/>
          <a:lstStyle/>
          <a:p>
            <a:pPr marL="44450" indent="0">
              <a:spcBef>
                <a:spcPct val="0"/>
              </a:spcBef>
              <a:buFont typeface="Wingdings 2" pitchFamily="18" charset="2"/>
              <a:buNone/>
            </a:pPr>
            <a:endParaRPr lang="ru-RU" sz="1400" smtClean="0"/>
          </a:p>
          <a:p>
            <a:pPr marL="44450" indent="0">
              <a:spcBef>
                <a:spcPct val="0"/>
              </a:spcBef>
              <a:buFont typeface="Wingdings 2" pitchFamily="18" charset="2"/>
              <a:buNone/>
            </a:pPr>
            <a:endParaRPr lang="ru-RU" sz="1400" smtClean="0"/>
          </a:p>
          <a:p>
            <a:pPr marL="44450" indent="0">
              <a:spcBef>
                <a:spcPct val="0"/>
              </a:spcBef>
              <a:buFont typeface="Wingdings 2" pitchFamily="18" charset="2"/>
              <a:buNone/>
            </a:pPr>
            <a:endParaRPr lang="ru-RU" sz="1400" smtClean="0"/>
          </a:p>
          <a:p>
            <a:pPr marL="44450" indent="0">
              <a:spcBef>
                <a:spcPct val="0"/>
              </a:spcBef>
              <a:buFont typeface="Wingdings 2" pitchFamily="18" charset="2"/>
              <a:buNone/>
            </a:pPr>
            <a:endParaRPr lang="ru-RU" sz="1400" smtClean="0"/>
          </a:p>
          <a:p>
            <a:pPr marL="44450" indent="0">
              <a:spcBef>
                <a:spcPct val="0"/>
              </a:spcBef>
              <a:buFont typeface="Wingdings 2" pitchFamily="18" charset="2"/>
              <a:buNone/>
            </a:pPr>
            <a:endParaRPr lang="ru-RU" sz="140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827088" y="333375"/>
            <a:ext cx="5357812" cy="3714750"/>
          </a:xfrm>
        </p:spPr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На рисунке представлен график движения автобуса из пункта А в пункт Б и обратно. Пункт А находится в точке </a:t>
            </a:r>
            <a:r>
              <a:rPr lang="ru-RU" sz="2000" i="1" dirty="0" err="1" smtClean="0"/>
              <a:t>х</a:t>
            </a:r>
            <a:r>
              <a:rPr lang="ru-RU" sz="2000" i="1" dirty="0" smtClean="0"/>
              <a:t> </a:t>
            </a:r>
            <a:r>
              <a:rPr lang="ru-RU" sz="2000" dirty="0" smtClean="0"/>
              <a:t>= 0, а пункт Б – в точке </a:t>
            </a:r>
            <a:r>
              <a:rPr lang="ru-RU" sz="2000" i="1" dirty="0" err="1" smtClean="0"/>
              <a:t>х</a:t>
            </a:r>
            <a:r>
              <a:rPr lang="ru-RU" sz="2000" dirty="0" smtClean="0"/>
              <a:t> = 30 км. Чему равна максимальная скорость автобуса на всем пути следования туда и обратно? </a:t>
            </a:r>
          </a:p>
          <a:p>
            <a:pPr marL="457200" indent="-457200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sz="2000" dirty="0" smtClean="0"/>
              <a:t>40 км</a:t>
            </a:r>
            <a:r>
              <a:rPr lang="en-US" sz="2000" dirty="0" smtClean="0"/>
              <a:t>/</a:t>
            </a:r>
            <a:r>
              <a:rPr lang="ru-RU" sz="2000" dirty="0" smtClean="0"/>
              <a:t>ч; </a:t>
            </a:r>
          </a:p>
          <a:p>
            <a:pPr marL="457200" indent="-457200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sz="2000" dirty="0" smtClean="0"/>
              <a:t>50 км</a:t>
            </a:r>
            <a:r>
              <a:rPr lang="en-US" sz="2000" dirty="0" smtClean="0"/>
              <a:t>/</a:t>
            </a:r>
            <a:r>
              <a:rPr lang="ru-RU" sz="2000" dirty="0" smtClean="0"/>
              <a:t>ч; </a:t>
            </a:r>
          </a:p>
          <a:p>
            <a:pPr marL="457200" indent="-457200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sz="2000" dirty="0" smtClean="0"/>
              <a:t>60 км</a:t>
            </a:r>
            <a:r>
              <a:rPr lang="en-US" sz="2000" dirty="0" smtClean="0"/>
              <a:t>/</a:t>
            </a:r>
            <a:r>
              <a:rPr lang="ru-RU" sz="2000" dirty="0" smtClean="0"/>
              <a:t>ч; </a:t>
            </a:r>
          </a:p>
          <a:p>
            <a:pPr marL="457200" indent="-457200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sz="2000" dirty="0" smtClean="0"/>
              <a:t>75 км</a:t>
            </a:r>
            <a:r>
              <a:rPr lang="en-US" sz="2000" dirty="0" smtClean="0"/>
              <a:t>/</a:t>
            </a:r>
            <a:r>
              <a:rPr lang="ru-RU" sz="2000" dirty="0" smtClean="0"/>
              <a:t>ч</a:t>
            </a:r>
          </a:p>
        </p:txBody>
      </p:sp>
      <p:pic>
        <p:nvPicPr>
          <p:cNvPr id="15565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3141663"/>
            <a:ext cx="4516438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565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55654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565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5565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55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5565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5565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2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 smtClean="0">
                <a:solidFill>
                  <a:schemeClr val="tx1"/>
                </a:solidFill>
              </a:rPr>
              <a:t>Определение положения точки с помощью координат x = x (t), y = y (t) и радиус-вектора </a:t>
            </a:r>
            <a:r>
              <a:rPr lang="en-US" smtClean="0">
                <a:solidFill>
                  <a:schemeClr val="tx1"/>
                </a:solidFill>
              </a:rPr>
              <a:t>r(t)</a:t>
            </a:r>
            <a:r>
              <a:rPr lang="ru-RU" smtClean="0">
                <a:solidFill>
                  <a:schemeClr val="tx1"/>
                </a:solidFill>
              </a:rPr>
              <a:t> – радиус-вектор положения точки в начальный момент времени </a:t>
            </a:r>
          </a:p>
        </p:txBody>
      </p:sp>
      <p:sp>
        <p:nvSpPr>
          <p:cNvPr id="50183" name="Прямоугольник 4"/>
          <p:cNvSpPr>
            <a:spLocks noChangeArrowheads="1"/>
          </p:cNvSpPr>
          <p:nvPr/>
        </p:nvSpPr>
        <p:spPr bwMode="auto">
          <a:xfrm>
            <a:off x="214313" y="285750"/>
            <a:ext cx="87868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800" b="1">
                <a:latin typeface="Corbel" pitchFamily="34" charset="0"/>
              </a:rPr>
              <a:t>Связь закона движения в координатной и векторной формах</a:t>
            </a:r>
          </a:p>
        </p:txBody>
      </p:sp>
      <p:sp>
        <p:nvSpPr>
          <p:cNvPr id="5018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50177" name="Object 1"/>
          <p:cNvGraphicFramePr>
            <a:graphicFrameLocks noChangeAspect="1"/>
          </p:cNvGraphicFramePr>
          <p:nvPr/>
        </p:nvGraphicFramePr>
        <p:xfrm>
          <a:off x="5881688" y="1285875"/>
          <a:ext cx="3095625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2" name="Формула" r:id="rId3" imgW="825480" imgH="457200" progId="Equation.3">
                  <p:embed/>
                </p:oleObj>
              </mc:Choice>
              <mc:Fallback>
                <p:oleObj name="Формула" r:id="rId3" imgW="825480" imgH="4572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688" y="1285875"/>
                        <a:ext cx="3095625" cy="171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929313" y="3214688"/>
          <a:ext cx="3000375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3" name="Формула" r:id="rId5" imgW="672808" imgH="279279" progId="Equation.3">
                  <p:embed/>
                </p:oleObj>
              </mc:Choice>
              <mc:Fallback>
                <p:oleObj name="Формула" r:id="rId5" imgW="672808" imgH="27927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3214688"/>
                        <a:ext cx="3000375" cy="1225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6500813" y="4357688"/>
          <a:ext cx="1747837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4" name="Формула" r:id="rId7" imgW="495085" imgH="482391" progId="Equation.3">
                  <p:embed/>
                </p:oleObj>
              </mc:Choice>
              <mc:Fallback>
                <p:oleObj name="Формула" r:id="rId7" imgW="495085" imgH="482391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13" y="4357688"/>
                        <a:ext cx="1747837" cy="171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0187" name="Picture 7"/>
          <p:cNvPicPr>
            <a:picLocks noGrp="1" noChangeAspect="1" noChangeArrowheads="1"/>
          </p:cNvPicPr>
          <p:nvPr>
            <p:ph type="pic" idx="1"/>
          </p:nvPr>
        </p:nvPicPr>
        <p:blipFill>
          <a:blip r:embed="rId9"/>
          <a:srcRect l="6200" r="6200"/>
          <a:stretch>
            <a:fillRect/>
          </a:stretch>
        </p:blipFill>
        <p:spPr>
          <a:xfrm>
            <a:off x="838200" y="1143000"/>
            <a:ext cx="4419600" cy="3514725"/>
          </a:xfrm>
          <a:prstGeom prst="rect">
            <a:avLst/>
          </a:prstGeom>
          <a:noFill/>
          <a:ln w="9525"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Заголовок 1"/>
          <p:cNvSpPr>
            <a:spLocks noGrp="1"/>
          </p:cNvSpPr>
          <p:nvPr>
            <p:ph type="title"/>
          </p:nvPr>
        </p:nvSpPr>
        <p:spPr bwMode="auto">
          <a:xfrm>
            <a:off x="5429250" y="214313"/>
            <a:ext cx="3714750" cy="621506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L="457200" indent="-457200">
              <a:buFontTx/>
              <a:buChar char="•"/>
            </a:pPr>
            <a:r>
              <a:rPr lang="ru-RU" smtClean="0"/>
              <a:t>Перемещением </a:t>
            </a:r>
            <a:r>
              <a:rPr lang="ru-RU" b="0" smtClean="0"/>
              <a:t>тела называют направленный отрезок прямой, соединяющий начальное положение тела с его последующим положением. </a:t>
            </a:r>
            <a:r>
              <a:rPr lang="ru-RU" smtClean="0"/>
              <a:t>Перемещение есть </a:t>
            </a:r>
            <a:r>
              <a:rPr lang="ru-RU" smtClean="0">
                <a:solidFill>
                  <a:srgbClr val="FF0000"/>
                </a:solidFill>
              </a:rPr>
              <a:t>векторная</a:t>
            </a:r>
            <a:r>
              <a:rPr lang="ru-RU" smtClean="0"/>
              <a:t> величина.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Пройденный путь </a:t>
            </a:r>
            <a:r>
              <a:rPr lang="ru-RU" i="1" smtClean="0"/>
              <a:t>l</a:t>
            </a:r>
            <a:r>
              <a:rPr lang="ru-RU" smtClean="0"/>
              <a:t> </a:t>
            </a:r>
            <a:r>
              <a:rPr lang="ru-RU" b="0" smtClean="0"/>
              <a:t>равен длине дуги траектории, пройденной телом за некоторое время t. </a:t>
            </a:r>
            <a:br>
              <a:rPr lang="ru-RU" b="0" smtClean="0"/>
            </a:br>
            <a:r>
              <a:rPr lang="ru-RU" smtClean="0"/>
              <a:t>Путь – </a:t>
            </a:r>
            <a:r>
              <a:rPr lang="ru-RU" smtClean="0">
                <a:solidFill>
                  <a:srgbClr val="FF0000"/>
                </a:solidFill>
              </a:rPr>
              <a:t>скалярная</a:t>
            </a:r>
            <a:r>
              <a:rPr lang="ru-RU" smtClean="0"/>
              <a:t> величина.</a:t>
            </a:r>
            <a:br>
              <a:rPr lang="ru-RU" smtClean="0"/>
            </a:br>
            <a:endParaRPr lang="ru-RU" smtClean="0"/>
          </a:p>
        </p:txBody>
      </p:sp>
      <p:sp>
        <p:nvSpPr>
          <p:cNvPr id="57346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spcBef>
                <a:spcPct val="0"/>
              </a:spcBef>
            </a:pPr>
            <a:r>
              <a:rPr lang="ru-RU" b="1" smtClean="0">
                <a:solidFill>
                  <a:schemeClr val="tx1"/>
                </a:solidFill>
              </a:rPr>
              <a:t>Пройденный путь </a:t>
            </a:r>
            <a:r>
              <a:rPr lang="ru-RU" b="1" i="1" smtClean="0">
                <a:solidFill>
                  <a:schemeClr val="tx1"/>
                </a:solidFill>
              </a:rPr>
              <a:t>l</a:t>
            </a:r>
            <a:r>
              <a:rPr lang="ru-RU" b="1" smtClean="0">
                <a:solidFill>
                  <a:schemeClr val="tx1"/>
                </a:solidFill>
              </a:rPr>
              <a:t> и вектор перемещения при криволинейном движении тела. </a:t>
            </a:r>
          </a:p>
          <a:p>
            <a:pPr algn="ctr">
              <a:spcBef>
                <a:spcPct val="0"/>
              </a:spcBef>
            </a:pPr>
            <a:r>
              <a:rPr lang="ru-RU" b="1" i="1" smtClean="0">
                <a:solidFill>
                  <a:schemeClr val="tx1"/>
                </a:solidFill>
              </a:rPr>
              <a:t>a</a:t>
            </a:r>
            <a:r>
              <a:rPr lang="ru-RU" b="1" smtClean="0">
                <a:solidFill>
                  <a:schemeClr val="tx1"/>
                </a:solidFill>
              </a:rPr>
              <a:t> и </a:t>
            </a:r>
            <a:r>
              <a:rPr lang="ru-RU" b="1" i="1" smtClean="0">
                <a:solidFill>
                  <a:schemeClr val="tx1"/>
                </a:solidFill>
              </a:rPr>
              <a:t>b</a:t>
            </a:r>
            <a:r>
              <a:rPr lang="ru-RU" b="1" smtClean="0">
                <a:solidFill>
                  <a:schemeClr val="tx1"/>
                </a:solidFill>
              </a:rPr>
              <a:t> – начальная и конечная точки пути</a:t>
            </a:r>
          </a:p>
        </p:txBody>
      </p:sp>
      <p:pic>
        <p:nvPicPr>
          <p:cNvPr id="57347" name="Picture 5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7382" b="7382"/>
          <a:stretch>
            <a:fillRect/>
          </a:stretch>
        </p:blipFill>
        <p:spPr>
          <a:xfrm>
            <a:off x="838200" y="1143000"/>
            <a:ext cx="4419600" cy="3514725"/>
          </a:xfrm>
          <a:prstGeom prst="rect">
            <a:avLst/>
          </a:prstGeom>
          <a:noFill/>
          <a:ln w="9525"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886450" y="785813"/>
            <a:ext cx="2743200" cy="51435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>
                <a:solidFill>
                  <a:srgbClr val="C00000"/>
                </a:solidFill>
              </a:rPr>
              <a:t>Средняя скорость </a:t>
            </a:r>
            <a:r>
              <a:rPr lang="ru-RU" smtClean="0"/>
              <a:t>– есть отношение пройденного пути ко времени движения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>
                <a:solidFill>
                  <a:srgbClr val="C00000"/>
                </a:solidFill>
              </a:rPr>
              <a:t>Мгновенная скорость</a:t>
            </a:r>
            <a:r>
              <a:rPr lang="ru-RU" smtClean="0"/>
              <a:t> определяется как предел, к которому стремится средняя скорость на бесконечно малом промежутке времени Δt;</a:t>
            </a:r>
            <a:br>
              <a:rPr lang="ru-RU" smtClean="0"/>
            </a:br>
            <a:endParaRPr lang="ru-RU" smtClean="0"/>
          </a:p>
        </p:txBody>
      </p:sp>
      <p:sp>
        <p:nvSpPr>
          <p:cNvPr id="29707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 smtClean="0">
                <a:solidFill>
                  <a:schemeClr val="tx1"/>
                </a:solidFill>
              </a:rPr>
              <a:t>Средняя и мгновенная скорости. </a:t>
            </a:r>
          </a:p>
          <a:p>
            <a:pPr>
              <a:spcBef>
                <a:spcPct val="0"/>
              </a:spcBef>
            </a:pPr>
            <a:r>
              <a:rPr lang="en-US" smtClean="0">
                <a:solidFill>
                  <a:schemeClr val="tx1"/>
                </a:solidFill>
              </a:rPr>
              <a:t>                       </a:t>
            </a:r>
            <a:r>
              <a:rPr lang="ru-RU" smtClean="0">
                <a:solidFill>
                  <a:schemeClr val="tx1"/>
                </a:solidFill>
              </a:rPr>
              <a:t>–    перемещения за времена </a:t>
            </a:r>
          </a:p>
          <a:p>
            <a:pPr>
              <a:spcBef>
                <a:spcPct val="0"/>
              </a:spcBef>
            </a:pPr>
            <a:r>
              <a:rPr lang="ru-RU" smtClean="0">
                <a:solidFill>
                  <a:schemeClr val="tx1"/>
                </a:solidFill>
              </a:rPr>
              <a:t>соответственно. При t → 0 </a:t>
            </a:r>
          </a:p>
        </p:txBody>
      </p:sp>
      <p:pic>
        <p:nvPicPr>
          <p:cNvPr id="29699" name="Picture 3" descr="http://www.physics.ru/courses/op25part1/content/javagifs/63229980741395-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38" y="5643563"/>
            <a:ext cx="30448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9" name="Picture 5" descr="http://www.physics.ru/courses/op25part1/content/chapter1/section/paragraph1/images/1-1-3.gif"/>
          <p:cNvPicPr>
            <a:picLocks noGrp="1" noChangeAspect="1" noChangeArrowheads="1"/>
          </p:cNvPicPr>
          <p:nvPr>
            <p:ph type="pic" idx="1"/>
          </p:nvPr>
        </p:nvPicPr>
        <p:blipFill>
          <a:blip r:embed="rId4"/>
          <a:srcRect l="16467" r="16467"/>
          <a:stretch>
            <a:fillRect/>
          </a:stretch>
        </p:blipFill>
        <p:spPr>
          <a:xfrm>
            <a:off x="838200" y="1143000"/>
            <a:ext cx="4419600" cy="3514725"/>
          </a:xfrm>
          <a:prstGeom prst="rect">
            <a:avLst/>
          </a:prstGeom>
          <a:noFill/>
          <a:ln w="9525"/>
        </p:spPr>
      </p:pic>
      <p:pic>
        <p:nvPicPr>
          <p:cNvPr id="2971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88" y="5037138"/>
            <a:ext cx="1071562" cy="266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971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50" y="5072063"/>
            <a:ext cx="928688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71750" y="5260975"/>
            <a:ext cx="10001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1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7143750" y="1785938"/>
          <a:ext cx="11430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Mathcad" r:id="rId8" imgW="523875" imgH="457200" progId="">
                  <p:embed/>
                </p:oleObj>
              </mc:Choice>
              <mc:Fallback>
                <p:oleObj name="Mathcad" r:id="rId8" imgW="523875" imgH="4572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1785938"/>
                        <a:ext cx="1143000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4" name="Прямоугольник 10"/>
          <p:cNvSpPr>
            <a:spLocks noChangeArrowheads="1"/>
          </p:cNvSpPr>
          <p:nvPr/>
        </p:nvSpPr>
        <p:spPr bwMode="auto">
          <a:xfrm>
            <a:off x="1214438" y="142875"/>
            <a:ext cx="3571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latin typeface="Corbel" pitchFamily="34" charset="0"/>
              </a:rPr>
              <a:t>СКОРОСТЬ: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5300663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ВИДЫ ДВИЖЕНИЯ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613"/>
            <a:ext cx="4022725" cy="639762"/>
          </a:xfrm>
        </p:spPr>
        <p:txBody>
          <a:bodyPr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Прямолинейное </a:t>
            </a:r>
            <a:r>
              <a:rPr lang="ru-RU" b="1" i="1" dirty="0" smtClean="0">
                <a:solidFill>
                  <a:srgbClr val="FF0000"/>
                </a:solidFill>
              </a:rPr>
              <a:t>равномерное</a:t>
            </a:r>
            <a:r>
              <a:rPr lang="ru-RU" b="1" i="1" dirty="0" smtClean="0"/>
              <a:t> движение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4075" y="328613"/>
            <a:ext cx="4022725" cy="639762"/>
          </a:xfrm>
        </p:spPr>
        <p:txBody>
          <a:bodyPr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Прямолинейное </a:t>
            </a:r>
            <a:r>
              <a:rPr lang="ru-RU" b="1" i="1" dirty="0" smtClean="0">
                <a:solidFill>
                  <a:srgbClr val="FF0000"/>
                </a:solidFill>
              </a:rPr>
              <a:t>равнопеременное</a:t>
            </a:r>
            <a:r>
              <a:rPr lang="ru-RU" b="1" i="1" dirty="0" smtClean="0"/>
              <a:t> движение</a:t>
            </a:r>
            <a:endParaRPr lang="ru-RU" dirty="0"/>
          </a:p>
        </p:txBody>
      </p:sp>
      <p:pic>
        <p:nvPicPr>
          <p:cNvPr id="3073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071563" y="1071563"/>
            <a:ext cx="2714625" cy="2940050"/>
          </a:xfrm>
          <a:ln w="9525">
            <a:noFill/>
            <a:prstDash val="solid"/>
          </a:ln>
        </p:spPr>
      </p:pic>
      <p:sp>
        <p:nvSpPr>
          <p:cNvPr id="30731" name="Прямоугольник 7"/>
          <p:cNvSpPr>
            <a:spLocks noChangeArrowheads="1"/>
          </p:cNvSpPr>
          <p:nvPr/>
        </p:nvSpPr>
        <p:spPr bwMode="auto">
          <a:xfrm>
            <a:off x="500063" y="4071938"/>
            <a:ext cx="3929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rbel" pitchFamily="34" charset="0"/>
              </a:rPr>
              <a:t>Закон прямолинейного </a:t>
            </a:r>
            <a:r>
              <a:rPr lang="ru-RU" b="1">
                <a:solidFill>
                  <a:srgbClr val="FF0000"/>
                </a:solidFill>
                <a:latin typeface="Corbel" pitchFamily="34" charset="0"/>
              </a:rPr>
              <a:t>равномерного</a:t>
            </a:r>
            <a:r>
              <a:rPr lang="ru-RU">
                <a:latin typeface="Corbel" pitchFamily="34" charset="0"/>
              </a:rPr>
              <a:t> движения</a:t>
            </a:r>
          </a:p>
        </p:txBody>
      </p:sp>
      <p:sp>
        <p:nvSpPr>
          <p:cNvPr id="307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214438" y="4714875"/>
          <a:ext cx="284162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Mathcad" r:id="rId4" imgW="895350" imgH="247650" progId="">
                  <p:embed/>
                </p:oleObj>
              </mc:Choice>
              <mc:Fallback>
                <p:oleObj name="Mathcad" r:id="rId4" imgW="895350" imgH="24765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4714875"/>
                        <a:ext cx="2841625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3" name="Rectangle 5"/>
          <p:cNvSpPr>
            <a:spLocks noChangeArrowheads="1"/>
          </p:cNvSpPr>
          <p:nvPr/>
        </p:nvSpPr>
        <p:spPr bwMode="auto">
          <a:xfrm>
            <a:off x="4286250" y="4071938"/>
            <a:ext cx="3714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latin typeface="Corbel" pitchFamily="34" charset="0"/>
              </a:rPr>
              <a:t>Закон прямолинейного </a:t>
            </a:r>
          </a:p>
          <a:p>
            <a:pPr eaLnBrk="0" hangingPunct="0"/>
            <a:r>
              <a:rPr lang="ru-RU">
                <a:solidFill>
                  <a:srgbClr val="FF0000"/>
                </a:solidFill>
                <a:latin typeface="Corbel" pitchFamily="34" charset="0"/>
              </a:rPr>
              <a:t>равноускоренного</a:t>
            </a:r>
            <a:r>
              <a:rPr lang="ru-RU">
                <a:latin typeface="Corbel" pitchFamily="34" charset="0"/>
              </a:rPr>
              <a:t> движения </a:t>
            </a:r>
          </a:p>
        </p:txBody>
      </p:sp>
      <p:sp>
        <p:nvSpPr>
          <p:cNvPr id="3073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5580063" y="4221163"/>
          <a:ext cx="2833687" cy="135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Mathcad" r:id="rId6" imgW="1295400" imgH="457200" progId="">
                  <p:embed/>
                </p:oleObj>
              </mc:Choice>
              <mc:Fallback>
                <p:oleObj name="Mathcad" r:id="rId6" imgW="1295400" imgH="4572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4221163"/>
                        <a:ext cx="2833687" cy="1357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35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86375" y="1143000"/>
            <a:ext cx="2857500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963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ВИДЫ ДВИЖЕНИЯ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850" y="188913"/>
            <a:ext cx="4022725" cy="639762"/>
          </a:xfrm>
        </p:spPr>
        <p:txBody>
          <a:bodyPr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Прямолинейное </a:t>
            </a:r>
            <a:r>
              <a:rPr lang="ru-RU" b="1" i="1" dirty="0" smtClean="0">
                <a:solidFill>
                  <a:srgbClr val="C00000"/>
                </a:solidFill>
              </a:rPr>
              <a:t>равномерное</a:t>
            </a:r>
            <a:r>
              <a:rPr lang="ru-RU" b="1" i="1" dirty="0" smtClean="0"/>
              <a:t> движение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87900" y="188913"/>
            <a:ext cx="4022725" cy="639762"/>
          </a:xfrm>
        </p:spPr>
        <p:txBody>
          <a:bodyPr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Прямолинейное </a:t>
            </a:r>
            <a:r>
              <a:rPr lang="ru-RU" b="1" i="1" dirty="0" smtClean="0">
                <a:solidFill>
                  <a:srgbClr val="C00000"/>
                </a:solidFill>
              </a:rPr>
              <a:t>равнопеременное </a:t>
            </a:r>
            <a:r>
              <a:rPr lang="ru-RU" b="1" i="1" dirty="0" smtClean="0"/>
              <a:t>движение</a:t>
            </a:r>
            <a:endParaRPr lang="ru-RU" dirty="0"/>
          </a:p>
        </p:txBody>
      </p:sp>
      <p:sp>
        <p:nvSpPr>
          <p:cNvPr id="31752" name="Прямоугольник 7"/>
          <p:cNvSpPr>
            <a:spLocks noChangeArrowheads="1"/>
          </p:cNvSpPr>
          <p:nvPr/>
        </p:nvSpPr>
        <p:spPr bwMode="auto">
          <a:xfrm>
            <a:off x="1619250" y="981075"/>
            <a:ext cx="2000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Corbel" pitchFamily="34" charset="0"/>
              </a:rPr>
              <a:t>Ускорение</a:t>
            </a:r>
          </a:p>
        </p:txBody>
      </p:sp>
      <p:sp>
        <p:nvSpPr>
          <p:cNvPr id="3175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31754" name="Rectangle 5"/>
          <p:cNvSpPr>
            <a:spLocks noChangeArrowheads="1"/>
          </p:cNvSpPr>
          <p:nvPr/>
        </p:nvSpPr>
        <p:spPr bwMode="auto">
          <a:xfrm>
            <a:off x="6786563" y="930275"/>
            <a:ext cx="2357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Corbel" pitchFamily="34" charset="0"/>
              </a:rPr>
              <a:t>Ускорение</a:t>
            </a:r>
          </a:p>
        </p:txBody>
      </p:sp>
      <p:sp>
        <p:nvSpPr>
          <p:cNvPr id="317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4786313" y="2286000"/>
            <a:ext cx="3571875" cy="1588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 flipH="1" flipV="1">
            <a:off x="3572669" y="2285206"/>
            <a:ext cx="28575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8" name="TextBox 17"/>
          <p:cNvSpPr txBox="1">
            <a:spLocks noChangeArrowheads="1"/>
          </p:cNvSpPr>
          <p:nvPr/>
        </p:nvSpPr>
        <p:spPr bwMode="auto">
          <a:xfrm>
            <a:off x="8286750" y="1928813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t,</a:t>
            </a:r>
            <a:r>
              <a:rPr lang="ru-RU">
                <a:latin typeface="Corbel" pitchFamily="34" charset="0"/>
              </a:rPr>
              <a:t>с</a:t>
            </a:r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 flipH="1" flipV="1">
            <a:off x="-499268" y="2285206"/>
            <a:ext cx="2857500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85813" y="2286000"/>
            <a:ext cx="3571875" cy="1588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61" name="TextBox 23"/>
          <p:cNvSpPr txBox="1">
            <a:spLocks noChangeArrowheads="1"/>
          </p:cNvSpPr>
          <p:nvPr/>
        </p:nvSpPr>
        <p:spPr bwMode="auto">
          <a:xfrm>
            <a:off x="4000500" y="1857375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t,</a:t>
            </a:r>
            <a:r>
              <a:rPr lang="ru-RU">
                <a:latin typeface="Corbel" pitchFamily="34" charset="0"/>
              </a:rPr>
              <a:t>с</a:t>
            </a:r>
          </a:p>
        </p:txBody>
      </p:sp>
      <p:sp>
        <p:nvSpPr>
          <p:cNvPr id="31762" name="TextBox 24"/>
          <p:cNvSpPr txBox="1">
            <a:spLocks noChangeArrowheads="1"/>
          </p:cNvSpPr>
          <p:nvPr/>
        </p:nvSpPr>
        <p:spPr bwMode="auto">
          <a:xfrm>
            <a:off x="642938" y="1928813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rbel" pitchFamily="34" charset="0"/>
              </a:rPr>
              <a:t>0</a:t>
            </a:r>
          </a:p>
        </p:txBody>
      </p:sp>
      <p:sp>
        <p:nvSpPr>
          <p:cNvPr id="31763" name="TextBox 25"/>
          <p:cNvSpPr txBox="1">
            <a:spLocks noChangeArrowheads="1"/>
          </p:cNvSpPr>
          <p:nvPr/>
        </p:nvSpPr>
        <p:spPr bwMode="auto">
          <a:xfrm>
            <a:off x="4714875" y="1928813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rbel" pitchFamily="34" charset="0"/>
              </a:rPr>
              <a:t>0</a:t>
            </a:r>
          </a:p>
        </p:txBody>
      </p:sp>
      <p:sp>
        <p:nvSpPr>
          <p:cNvPr id="31764" name="TextBox 26"/>
          <p:cNvSpPr txBox="1">
            <a:spLocks noChangeArrowheads="1"/>
          </p:cNvSpPr>
          <p:nvPr/>
        </p:nvSpPr>
        <p:spPr bwMode="auto">
          <a:xfrm>
            <a:off x="357188" y="642938"/>
            <a:ext cx="7858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Corbel" pitchFamily="34" charset="0"/>
              </a:rPr>
              <a:t>а, м/с</a:t>
            </a:r>
            <a:r>
              <a:rPr lang="ru-RU" b="1" i="1" baseline="30000">
                <a:latin typeface="Corbel" pitchFamily="34" charset="0"/>
              </a:rPr>
              <a:t>2</a:t>
            </a:r>
            <a:endParaRPr lang="ru-RU" b="1" i="1">
              <a:latin typeface="Corbel" pitchFamily="34" charset="0"/>
            </a:endParaRPr>
          </a:p>
        </p:txBody>
      </p:sp>
      <p:sp>
        <p:nvSpPr>
          <p:cNvPr id="31765" name="TextBox 27"/>
          <p:cNvSpPr txBox="1">
            <a:spLocks noChangeArrowheads="1"/>
          </p:cNvSpPr>
          <p:nvPr/>
        </p:nvSpPr>
        <p:spPr bwMode="auto">
          <a:xfrm>
            <a:off x="4429125" y="714375"/>
            <a:ext cx="785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Corbel" pitchFamily="34" charset="0"/>
              </a:rPr>
              <a:t>а, м/с</a:t>
            </a:r>
            <a:r>
              <a:rPr lang="ru-RU" b="1" i="1" baseline="30000">
                <a:latin typeface="Corbel" pitchFamily="34" charset="0"/>
              </a:rPr>
              <a:t>2</a:t>
            </a:r>
            <a:endParaRPr lang="ru-RU" b="1" i="1">
              <a:latin typeface="Corbel" pitchFamily="34" charset="0"/>
            </a:endParaRPr>
          </a:p>
        </p:txBody>
      </p:sp>
      <p:cxnSp>
        <p:nvCxnSpPr>
          <p:cNvPr id="30" name="Прямая соединительная линия 29"/>
          <p:cNvCxnSpPr>
            <a:stCxn id="31762" idx="2"/>
          </p:cNvCxnSpPr>
          <p:nvPr/>
        </p:nvCxnSpPr>
        <p:spPr>
          <a:xfrm rot="5400000" flipH="1" flipV="1">
            <a:off x="2118519" y="1059656"/>
            <a:ext cx="12700" cy="24653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6226969" y="345281"/>
            <a:ext cx="12700" cy="24653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6226969" y="1988344"/>
            <a:ext cx="12700" cy="24653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69" name="TextBox 32"/>
          <p:cNvSpPr txBox="1">
            <a:spLocks noChangeArrowheads="1"/>
          </p:cNvSpPr>
          <p:nvPr/>
        </p:nvSpPr>
        <p:spPr bwMode="auto">
          <a:xfrm>
            <a:off x="5715000" y="1071563"/>
            <a:ext cx="785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Corbel" pitchFamily="34" charset="0"/>
              </a:rPr>
              <a:t>а</a:t>
            </a:r>
            <a:r>
              <a:rPr lang="en-US" b="1" i="1">
                <a:latin typeface="Gill Sans MT" pitchFamily="34" charset="0"/>
              </a:rPr>
              <a:t> &gt; 0</a:t>
            </a:r>
            <a:endParaRPr lang="ru-RU" b="1" i="1">
              <a:latin typeface="Corbel" pitchFamily="34" charset="0"/>
            </a:endParaRPr>
          </a:p>
        </p:txBody>
      </p:sp>
      <p:sp>
        <p:nvSpPr>
          <p:cNvPr id="31770" name="TextBox 33"/>
          <p:cNvSpPr txBox="1">
            <a:spLocks noChangeArrowheads="1"/>
          </p:cNvSpPr>
          <p:nvPr/>
        </p:nvSpPr>
        <p:spPr bwMode="auto">
          <a:xfrm>
            <a:off x="5857875" y="2786063"/>
            <a:ext cx="785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Corbel" pitchFamily="34" charset="0"/>
              </a:rPr>
              <a:t>а</a:t>
            </a:r>
            <a:r>
              <a:rPr lang="en-US" b="1" i="1">
                <a:latin typeface="Gill Sans MT" pitchFamily="34" charset="0"/>
              </a:rPr>
              <a:t> &lt; 0</a:t>
            </a:r>
            <a:endParaRPr lang="ru-RU" b="1" i="1">
              <a:latin typeface="Corbel" pitchFamily="34" charset="0"/>
            </a:endParaRPr>
          </a:p>
        </p:txBody>
      </p:sp>
      <p:sp>
        <p:nvSpPr>
          <p:cNvPr id="3177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5357813" y="3429000"/>
          <a:ext cx="173355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Формула" r:id="rId3" imgW="723586" imgH="444307" progId="Equation.3">
                  <p:embed/>
                </p:oleObj>
              </mc:Choice>
              <mc:Fallback>
                <p:oleObj name="Формула" r:id="rId3" imgW="723586" imgH="444307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3" y="3429000"/>
                        <a:ext cx="1733550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7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4163" y="4508500"/>
            <a:ext cx="1785937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00250" y="4572000"/>
            <a:ext cx="14287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8313" y="571500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ВИДЫ ДВИЖЕНИЯ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328613"/>
            <a:ext cx="4022725" cy="639762"/>
          </a:xfrm>
        </p:spPr>
        <p:txBody>
          <a:bodyPr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Прямолинейное </a:t>
            </a:r>
            <a:r>
              <a:rPr lang="ru-RU" b="1" i="1" dirty="0" smtClean="0">
                <a:solidFill>
                  <a:srgbClr val="C00000"/>
                </a:solidFill>
              </a:rPr>
              <a:t>равномерное</a:t>
            </a:r>
            <a:r>
              <a:rPr lang="ru-RU" b="1" i="1" dirty="0" smtClean="0"/>
              <a:t> движение</a:t>
            </a:r>
            <a:endParaRPr lang="ru-RU" dirty="0" smtClean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664075" y="328613"/>
            <a:ext cx="4022725" cy="639762"/>
          </a:xfrm>
        </p:spPr>
        <p:txBody>
          <a:bodyPr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Прямолинейное </a:t>
            </a:r>
            <a:r>
              <a:rPr lang="ru-RU" b="1" i="1" dirty="0" smtClean="0">
                <a:solidFill>
                  <a:srgbClr val="C00000"/>
                </a:solidFill>
              </a:rPr>
              <a:t>равнопеременное </a:t>
            </a:r>
            <a:r>
              <a:rPr lang="ru-RU" b="1" i="1" dirty="0" smtClean="0"/>
              <a:t>движение</a:t>
            </a:r>
            <a:endParaRPr lang="ru-RU" dirty="0" smtClean="0"/>
          </a:p>
        </p:txBody>
      </p:sp>
      <p:sp>
        <p:nvSpPr>
          <p:cNvPr id="140292" name="Содержимое 6"/>
          <p:cNvSpPr>
            <a:spLocks noGrp="1"/>
          </p:cNvSpPr>
          <p:nvPr>
            <p:ph sz="quarter" idx="2"/>
          </p:nvPr>
        </p:nvSpPr>
        <p:spPr>
          <a:xfrm>
            <a:off x="457200" y="969963"/>
            <a:ext cx="4022725" cy="4114800"/>
          </a:xfrm>
        </p:spPr>
        <p:txBody>
          <a:bodyPr/>
          <a:lstStyle/>
          <a:p>
            <a:pPr marL="392113" indent="-273050"/>
            <a:r>
              <a:rPr lang="ru-RU" b="1" smtClean="0"/>
              <a:t>СКОРОСТЬ</a:t>
            </a:r>
          </a:p>
        </p:txBody>
      </p:sp>
      <p:sp>
        <p:nvSpPr>
          <p:cNvPr id="140293" name="Содержимое 8"/>
          <p:cNvSpPr>
            <a:spLocks noGrp="1"/>
          </p:cNvSpPr>
          <p:nvPr>
            <p:ph sz="quarter" idx="4"/>
          </p:nvPr>
        </p:nvSpPr>
        <p:spPr>
          <a:xfrm>
            <a:off x="4643438" y="981075"/>
            <a:ext cx="4022725" cy="4114800"/>
          </a:xfrm>
        </p:spPr>
        <p:txBody>
          <a:bodyPr/>
          <a:lstStyle/>
          <a:p>
            <a:pPr marL="392113" indent="-273050"/>
            <a:r>
              <a:rPr lang="ru-RU" b="1" smtClean="0"/>
              <a:t>СКОРОСТЬ</a:t>
            </a:r>
          </a:p>
        </p:txBody>
      </p:sp>
      <p:pic>
        <p:nvPicPr>
          <p:cNvPr id="14029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1500188"/>
            <a:ext cx="34178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ая выноска 12"/>
          <p:cNvSpPr/>
          <p:nvPr/>
        </p:nvSpPr>
        <p:spPr>
          <a:xfrm>
            <a:off x="571500" y="3786188"/>
            <a:ext cx="3571875" cy="1428750"/>
          </a:xfrm>
          <a:prstGeom prst="wedgeRectCallout">
            <a:avLst>
              <a:gd name="adj1" fmla="val 37566"/>
              <a:gd name="adj2" fmla="val -1043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>
                <a:solidFill>
                  <a:schemeClr val="tx1"/>
                </a:solidFill>
                <a:cs typeface="Arial" charset="0"/>
              </a:rPr>
              <a:t>V</a:t>
            </a:r>
            <a:r>
              <a:rPr lang="en-US" sz="2800" baseline="-25000">
                <a:solidFill>
                  <a:schemeClr val="tx1"/>
                </a:solidFill>
                <a:cs typeface="Arial" charset="0"/>
              </a:rPr>
              <a:t>1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ru-RU" sz="2800">
                <a:solidFill>
                  <a:schemeClr val="tx1"/>
                </a:solidFill>
                <a:cs typeface="Arial" charset="0"/>
              </a:rPr>
              <a:t>и 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V</a:t>
            </a:r>
            <a:r>
              <a:rPr lang="en-US" sz="2800" baseline="-25000">
                <a:solidFill>
                  <a:schemeClr val="tx1"/>
                </a:solidFill>
                <a:cs typeface="Arial" charset="0"/>
              </a:rPr>
              <a:t>2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 </a:t>
            </a:r>
            <a:r>
              <a:rPr lang="ru-RU" sz="2800">
                <a:solidFill>
                  <a:schemeClr val="tx1"/>
                </a:solidFill>
                <a:cs typeface="Arial" charset="0"/>
              </a:rPr>
              <a:t>- </a:t>
            </a:r>
            <a:r>
              <a:rPr lang="ru-RU" sz="3200">
                <a:solidFill>
                  <a:schemeClr val="tx1"/>
                </a:solidFill>
                <a:cs typeface="Arial" charset="0"/>
              </a:rPr>
              <a:t>противоположно направлены</a:t>
            </a:r>
          </a:p>
        </p:txBody>
      </p:sp>
      <p:pic>
        <p:nvPicPr>
          <p:cNvPr id="14029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0" y="1500188"/>
            <a:ext cx="3000375" cy="22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ая выноска 14"/>
          <p:cNvSpPr/>
          <p:nvPr/>
        </p:nvSpPr>
        <p:spPr>
          <a:xfrm>
            <a:off x="4786313" y="3714750"/>
            <a:ext cx="3571875" cy="1571625"/>
          </a:xfrm>
          <a:prstGeom prst="wedgeRectCallout">
            <a:avLst>
              <a:gd name="adj1" fmla="val 8220"/>
              <a:gd name="adj2" fmla="val -754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>
                <a:solidFill>
                  <a:schemeClr val="tx1"/>
                </a:solidFill>
                <a:cs typeface="Arial" charset="0"/>
              </a:rPr>
              <a:t>Чем больше угол наклона прямой скорости, тем больше ускорение тела</a:t>
            </a:r>
            <a:endParaRPr lang="ru-RU" sz="320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913</TotalTime>
  <Words>1017</Words>
  <Application>Microsoft Office PowerPoint</Application>
  <PresentationFormat>Экран (4:3)</PresentationFormat>
  <Paragraphs>147</Paragraphs>
  <Slides>30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Солнцестояние</vt:lpstr>
      <vt:lpstr>Формула</vt:lpstr>
      <vt:lpstr>Mathcad</vt:lpstr>
      <vt:lpstr>Picture</vt:lpstr>
      <vt:lpstr>КИНЕМАТИКА</vt:lpstr>
      <vt:lpstr>Цель: повторение основных понятий кинематики, видов движения, графиков и формул кинематики</vt:lpstr>
      <vt:lpstr>Основные понятия кинематики</vt:lpstr>
      <vt:lpstr>Презентация PowerPoint</vt:lpstr>
      <vt:lpstr>Перемещением тела называют направленный отрезок прямой, соединяющий начальное положение тела с его последующим положением. Перемещение есть векторная величина.  Пройденный путь l равен длине дуги траектории, пройденной телом за некоторое время t.  Путь – скалярная величина. </vt:lpstr>
      <vt:lpstr>  Средняя скорость – есть отношение пройденного пути ко времени движения    Мгновенная скорость определяется как предел, к которому стремится средняя скорость на бесконечно малом промежутке времени Δt; </vt:lpstr>
      <vt:lpstr>ВИДЫ ДВИЖЕНИЯ</vt:lpstr>
      <vt:lpstr>ВИДЫ ДВИЖЕНИЯ</vt:lpstr>
      <vt:lpstr>ВИДЫ ДВИЖЕНИЯ</vt:lpstr>
      <vt:lpstr>Движение по окружности</vt:lpstr>
      <vt:lpstr>Относительность движения</vt:lpstr>
      <vt:lpstr>Решите  задачи: </vt:lpstr>
      <vt:lpstr>Задача 1. На рисунках представлены графики зависимости координаты от времени для четырех прямолинейно движущихся тел. Какое из тел движется с наибольшей скоростью? </vt:lpstr>
      <vt:lpstr>Задача 2. Тело движется по окружности по часовой стрелке. Какой из изображенных векторов совпадает по направлению с вектором скорости в точке А? </vt:lpstr>
      <vt:lpstr>Задача 3. Используя график зависимости скорости движения тела от времени, определите скорость тела в конце 5-ой секунды, считая, что характер движения тела не изменяется. </vt:lpstr>
      <vt:lpstr>Задача 4. Диск радиуса R вращается вокруг оси, проходящей через точку О (см. рисунок). Чему равен путь L и модуль перемещения S точки А при повороте диска на 1800…</vt:lpstr>
      <vt:lpstr>Задача 5. Изменение высоты тела над поверхностью Земли с течением времени представлено на графике. Что можно сказать по этому графику о характере движения тела?</vt:lpstr>
      <vt:lpstr>Задача 6. Вертолет летит в горизонтальном направлении со скоростью  20 м/с. Из него выпал груз, который коснулся земли через  4 с.  На какой высоте летит вертолет?  Сопротивление воздуха движению груза не учитывать.</vt:lpstr>
      <vt:lpstr>Задача 7. На рисунке изображен график изменения координаты велосипедиста с течением времени. В какой промежуток времени велосипедист двигался с изменяющейся скоростью? </vt:lpstr>
      <vt:lpstr>Задача 8. На поверхность Марса тело падает с высоты 100 м  примерно  7 с.  С какой скоростью тело коснется поверхности Марса, падая с такой высоты?</vt:lpstr>
      <vt:lpstr>Задача9.</vt:lpstr>
      <vt:lpstr>Задача 10. Эскалатор метро поднимается со скоростью 1 м/с. Может ли человек, находящийся на нем, быть в покое в системе отсчета, связанной с Землей?</vt:lpstr>
      <vt:lpstr>Задача 11. Зависимость координаты от времени для некоторого тела описывается уравнением x = 8 t – t2. В какой момент времени скорость тела равна нулю?</vt:lpstr>
      <vt:lpstr>Задача 12.</vt:lpstr>
      <vt:lpstr>Задача 13. Велосипедист съезжает с горки, двигаясь прямолинейно и  равноускоренно. За время спуска скорость велосипедиста увеличилась на 10 м/с. Ускорение велосипедиста 0,5 м/с2. Сколько времени длится спуск?</vt:lpstr>
      <vt:lpstr>Задача 14. Две  материальные точки движутся по окружностям радиусами R1  и R2 = 2R1 с одинаковыми по модулю скоростями. Их периоды обращения по окружностям связаны соотношением</vt:lpstr>
      <vt:lpstr>Задача 15.  Автомобиль движется прямолинейно. На графике представлена зависимость скорости автомобиля от времени. Модуль его ускорения максимален на интервале времени</vt:lpstr>
      <vt:lpstr>Задача 16. Камень начинает свободное падение из состояния покоя. Определите путь, пройденный камнем за третью от начала движения секунду.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КИНЕМАТИКА</dc:title>
  <dc:creator>Ирина</dc:creator>
  <cp:lastModifiedBy>Пользователь</cp:lastModifiedBy>
  <cp:revision>65</cp:revision>
  <dcterms:created xsi:type="dcterms:W3CDTF">2010-03-04T09:45:27Z</dcterms:created>
  <dcterms:modified xsi:type="dcterms:W3CDTF">2018-01-24T02:55:23Z</dcterms:modified>
</cp:coreProperties>
</file>