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1" r:id="rId3"/>
    <p:sldId id="257" r:id="rId4"/>
    <p:sldId id="309" r:id="rId5"/>
    <p:sldId id="310" r:id="rId6"/>
    <p:sldId id="298" r:id="rId7"/>
    <p:sldId id="300" r:id="rId8"/>
    <p:sldId id="324" r:id="rId9"/>
    <p:sldId id="312" r:id="rId10"/>
    <p:sldId id="313" r:id="rId11"/>
    <p:sldId id="326" r:id="rId12"/>
    <p:sldId id="327" r:id="rId13"/>
    <p:sldId id="328" r:id="rId14"/>
    <p:sldId id="329" r:id="rId15"/>
    <p:sldId id="330" r:id="rId16"/>
    <p:sldId id="331" r:id="rId17"/>
    <p:sldId id="333" r:id="rId18"/>
    <p:sldId id="332" r:id="rId19"/>
    <p:sldId id="334" r:id="rId20"/>
    <p:sldId id="303" r:id="rId21"/>
    <p:sldId id="304" r:id="rId22"/>
    <p:sldId id="305" r:id="rId23"/>
    <p:sldId id="307" r:id="rId24"/>
    <p:sldId id="259" r:id="rId25"/>
    <p:sldId id="316" r:id="rId26"/>
    <p:sldId id="260" r:id="rId27"/>
    <p:sldId id="261" r:id="rId28"/>
    <p:sldId id="264" r:id="rId29"/>
    <p:sldId id="265" r:id="rId30"/>
    <p:sldId id="266" r:id="rId31"/>
    <p:sldId id="262" r:id="rId32"/>
    <p:sldId id="319" r:id="rId33"/>
    <p:sldId id="320" r:id="rId34"/>
    <p:sldId id="321" r:id="rId35"/>
    <p:sldId id="325" r:id="rId36"/>
    <p:sldId id="323" r:id="rId37"/>
    <p:sldId id="283" r:id="rId38"/>
    <p:sldId id="282" r:id="rId39"/>
    <p:sldId id="288" r:id="rId40"/>
    <p:sldId id="314" r:id="rId41"/>
    <p:sldId id="315" r:id="rId42"/>
    <p:sldId id="284" r:id="rId43"/>
    <p:sldId id="285" r:id="rId44"/>
    <p:sldId id="286" r:id="rId45"/>
    <p:sldId id="317" r:id="rId46"/>
    <p:sldId id="289" r:id="rId47"/>
    <p:sldId id="290" r:id="rId48"/>
    <p:sldId id="296" r:id="rId49"/>
    <p:sldId id="294" r:id="rId50"/>
    <p:sldId id="293" r:id="rId51"/>
    <p:sldId id="295" r:id="rId52"/>
    <p:sldId id="335" r:id="rId53"/>
    <p:sldId id="336" r:id="rId54"/>
    <p:sldId id="337" r:id="rId55"/>
    <p:sldId id="31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B6C15-9577-4BD7-AC3F-4320755DE14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1B9B-3E7B-465C-9FDD-39BD305E4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20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112157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1B9B-3E7B-465C-9FDD-39BD305E4BC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1B9B-3E7B-465C-9FDD-39BD305E4BC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367E-CD08-4874-8D1A-9FD05E9B8F37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4827-0B8A-4E7C-B042-DA63A6A48123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9DF1-65E8-4F3E-AF00-85BD8E4956BF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7A85-5030-4E8F-BB8B-4C7CF50BA7C5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BFC2-D5F7-4718-959D-C683DA794944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507D-61A3-41C8-8C03-41F1F05BAC24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559B-B10C-4A9B-864F-159A18614839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8381-6DC8-47FA-AC04-5F0085D646C2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4293-8A92-47F2-9039-BDE85B722A91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422E-44D7-4778-AC7B-026AB792F463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57F-59A5-4906-A9BC-93ACB0426659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DBCAF7-8D8C-4ABB-BE42-D758BAEA2AC9}" type="datetime1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39148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0656" cy="31957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и условия проведения аттестации педагогических работников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образования, в организациях дополнительного образования и иных гражданских служащих в сфере образования и науки</a:t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рк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№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___от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2018 ГОДА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436" y="411117"/>
            <a:ext cx="8229600" cy="62611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Структура </a:t>
            </a: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национального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квалификационного тестирования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9357260"/>
              </p:ext>
            </p:extLst>
          </p:nvPr>
        </p:nvGraphicFramePr>
        <p:xfrm>
          <a:off x="507365" y="1185943"/>
          <a:ext cx="8285206" cy="4569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5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0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9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Уровни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Модули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Баллы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01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Дошкольное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дошкольного воспитания и обучения»</a:t>
                      </a:r>
                      <a:endParaRPr lang="ru-RU" sz="16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«Дошкольная педагогика и психология» 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94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Начальное, основное среднее, общее среднее образования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«Содержание учебного предмета»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186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Техническое и профессиональное, </a:t>
                      </a:r>
                      <a:r>
                        <a:rPr lang="ru-RU" sz="1600" b="1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послесреднее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«Содержание учебной дисциплины (модуля)/производственного обучения»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8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4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Дополнительное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 и обучения»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100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366" y="5865849"/>
            <a:ext cx="7587638" cy="63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Century Gothic" pitchFamily="34" charset="0"/>
              </a:rPr>
              <a:t>Общее время тестирования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</a:rPr>
              <a:t>–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</a:rPr>
              <a:t> </a:t>
            </a:r>
            <a:r>
              <a:rPr lang="kk-KZ" sz="1600" b="1" dirty="0" smtClean="0">
                <a:solidFill>
                  <a:srgbClr val="FF0000"/>
                </a:solidFill>
                <a:latin typeface="Century Gothic" pitchFamily="34" charset="0"/>
              </a:rPr>
              <a:t>160</a:t>
            </a:r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 минут, для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специальностей </a:t>
            </a:r>
            <a:r>
              <a:rPr lang="kk-KZ" sz="1600" b="1" dirty="0">
                <a:solidFill>
                  <a:srgbClr val="FF0000"/>
                </a:solidFill>
                <a:latin typeface="Century Gothic" pitchFamily="34" charset="0"/>
              </a:rPr>
              <a:t>«Естественных наук»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 - </a:t>
            </a:r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190 минут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28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Педагогические работники и приравненные к ним лица, занимающие должности в организациях образования, реализующих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общеобразовательные программы начального, основного среднего, общего среднего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«Содержание учебного предмета»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i="1" dirty="0" smtClean="0">
                <a:solidFill>
                  <a:srgbClr val="C00000"/>
                </a:solidFill>
              </a:rPr>
              <a:t>(учителя начальных классов - по предметам)</a:t>
            </a:r>
            <a:r>
              <a:rPr lang="ru-RU" sz="2600" b="1" i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преподавания»;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28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Педагогические работники и приравненные к ним лица, занимающие должности в организациях образования,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реализующих общеобразовательные программы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дополнительного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преподавания и обучения»;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47260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Тестирование для квалификационных категории «педагог-модератор», «педагог-эксперт», «педагог-исследователь», «педагог-мастер» состоит из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100 тестовых заданий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Общее время тестирования составляет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 час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а 40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минут (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160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минут),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предметов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естественно-математического направления -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часа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10 минут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(190 минут).</a:t>
            </a:r>
          </a:p>
          <a:p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18.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Тестирование проводится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в бумажном или электронном формате  по усмотрению организации, отвечающей за проведение тестирования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19. Тестирование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проводится по желанию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едагогическ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казахском или русском языках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20. Тестирование проводится на основе: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1) единой базы данных тестовых заданий по дисциплинам, прошедши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экспертизу авторскими коллективами по экспертизе тестовых заданий;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2) книжки-вопросника, представляющего собой специальный экзаменационный документ, готовящийся в конфиденциальных условиях;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3) лист ответов, является входным и выходным документом, предназначенным для представления ответов и данных о педагогических </a:t>
            </a:r>
            <a:r>
              <a:rPr lang="ru-MO" dirty="0" smtClean="0">
                <a:solidFill>
                  <a:schemeClr val="accent6">
                    <a:lumMod val="75000"/>
                  </a:schemeClr>
                </a:solidFill>
              </a:rPr>
              <a:t>работниках.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39200" cy="6675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Национальное квалификационное тестирование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П.25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Прием заявлений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участия в тестировании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проводится </a:t>
            </a:r>
            <a:r>
              <a:rPr lang="ru-RU" b="1" u="sng" dirty="0" smtClean="0">
                <a:solidFill>
                  <a:srgbClr val="FF0000"/>
                </a:solidFill>
              </a:rPr>
              <a:t>аттестационной комиссией.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Сроки приема заявлений: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первого этапа с  10 марта по 6 апреля (</a:t>
            </a:r>
            <a:r>
              <a:rPr lang="ru-RU" b="1" dirty="0" smtClean="0">
                <a:solidFill>
                  <a:srgbClr val="FF0000"/>
                </a:solidFill>
              </a:rPr>
              <a:t>16 апреля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второй этап с 10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августа по 6 сентября календарного года.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П.26. Управление образования области, районные и городские отделы образования определяют дни прохождения  тестирования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пр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ие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ме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заявлени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педагогически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предоставляют  следующие документы: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1) заявление для участия в тестировании по форме согласно                                    приложению 1 к настоящим Правилам;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2) две фотографии размером 3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4;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3) копию документа, удостоверяющего личность;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4) квитанцию об оплате за прохождение тестирования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kk-K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Дата проведения тестирования сообщается педагогическим работникам и приравненным к ним лицам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не позднее, чем за 2 недели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до проведения процедуры тестирования</a:t>
            </a:r>
            <a:r>
              <a:rPr lang="ru-RU" sz="3800" dirty="0" smtClean="0"/>
              <a:t>. </a:t>
            </a:r>
          </a:p>
          <a:p>
            <a:pPr>
              <a:buNone/>
            </a:pPr>
            <a:endParaRPr lang="ru-RU" sz="3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D8AA-1994-4FBF-BB63-EA350092035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27. П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едагогическим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работникам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 подавшим заявление для участия в тестировании,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ыдается пропуск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по форме согласно приложению 2 к настоящим Правилам.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28.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Входные двери, кабинеты и аудитории проведения тестирования обеспечиваются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системой видеонаблюдения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29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 Педагогические работники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запускаются в аудиторию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 одному, при этом производится идентификация личности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педагогического работника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основании документа, удостоверяющего личность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пропуска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30. После рассадки педагогическим работникам разъясняются  правила работы с экзаменационными материалами. Далее при участии трех педагогических работников из аудитории организует вскрытие коробки с  материалами. Приглашенные педагогические работники проверяют целостность печати на коробке. Производят вскрытие коробки, пересчитывают имеющийся в ней  материал с составлением Акта вскрытия  материалов по форме согласно приложению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настоящим Правилам.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31. При проведении теста педагогическим работникам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 допускается выходить из аудитории без разрешения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сопровождения выполняющего функции дежурного,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переговариваться, пересаживаться с места на место, обмениваться материалами, выносить материалы из аудитории, заносить  в аудиторию и использовать шпаргалки, учебники и методическую литературу, калькулятор, фотоаппарат, мобильные средства связи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(пейджер, сотовые телефоны, планшеты,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iPad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Айпад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iPod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Айпод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iPhone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Айфон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SmartPhone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(Смартфон)), ноутбуки, плейеры, модемы (мобильные роутеры), использовать любые виды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радио-электронной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связи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Wi-Fi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Вай-фай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Bluetooth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Блютуз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Dect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Дект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3G (3 Джи), 4G (4 Джи), наушники проводные и беспроводные и прочее),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осуществлять порчу экзаменационных материалов (листов ответов и книжек) путем их смятия, использования корректирующей жидкости, отрыва страниц, закрашивание секторов, не предусмотренных для этого (номер листа ответов).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Оценивание тестовых заданий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36. Оценивание выполнения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педагогическим работником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тестовых заданий на тестирование осуществляется следующим образом:</a:t>
            </a: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1)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для заданий с выбором одного варианта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правильного ответа присуждается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1 балл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 в остальных случаях -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0 баллов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2)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ля заданий с выбором нескольких правильных вариантов ответа из нескольких предложенных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все правильные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ответы получает 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 балла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одну допущенную ошибку - 1 балл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допущенные 2 и более ошибки - 0 баллов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32.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 нарушении педагогическим работник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  Правил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составляется Акт обнаружения запрещенных предметов и удаления из аудитории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педаго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ического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работника, нарушившего правила поведения в аудитории по форме согласно приложению 4 к настоящим Правилам.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33. По мере завершения тестирования или окончания времени тестирования педагогический работник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передает лист ответов ответственному лицу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34. При приеме листа ответов и книжек проверяется заполнение всех служебных секторов листа ответов и титульного листа книжки, после чего педагогический работник покидает аудиторию.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 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 тестирования считается положительным при получении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по каждому модулю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не менее: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50% - «педагог-модератор»;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60% - «педагог-эксперт»;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70% - «педагог-исследователь»;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80% - «педагог-мастер».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Педагогические работники, показавшие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отрицательные результаты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тестирования, сдают повторно не более одного раза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течение сроков сдачи тестирования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определённых настоящими Правилами.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1262633" y="673409"/>
            <a:ext cx="6677238" cy="1793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13035" y="2613852"/>
            <a:ext cx="3920756" cy="3806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800605" y="2612052"/>
            <a:ext cx="3891516" cy="3808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3034" y="202317"/>
            <a:ext cx="817908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СТРУКТУРА АТТЕСТАЦИИ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6268" y="818707"/>
            <a:ext cx="5741582" cy="1499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МОДЕРАТОР»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ЭКСПЕРТ»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ИССЛЕДОВАТЕЛЬ»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МАСТЕР</a:t>
            </a:r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</a:t>
            </a:r>
            <a:endParaRPr lang="kk-KZ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14" y="2708920"/>
            <a:ext cx="3339838" cy="128892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КВАЛИФИКАЦИОННОЕ ТЕСТИРОВАНИЕ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83569" y="4472753"/>
            <a:ext cx="1477514" cy="126050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оценки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78780" y="4472753"/>
            <a:ext cx="1236035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 Ц Т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готовит тесты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513288" y="3997843"/>
            <a:ext cx="0" cy="2030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800115" y="5917030"/>
            <a:ext cx="3314699" cy="327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(май, ноябрь)</a:t>
            </a:r>
            <a:r>
              <a:rPr lang="kk-KZ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Стрелка углом вверх 45"/>
          <p:cNvSpPr/>
          <p:nvPr/>
        </p:nvSpPr>
        <p:spPr>
          <a:xfrm rot="10800000">
            <a:off x="513035" y="1403490"/>
            <a:ext cx="749597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222759" y="4136061"/>
            <a:ext cx="24694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222759" y="413606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692170" y="414669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углом вверх 74"/>
          <p:cNvSpPr/>
          <p:nvPr/>
        </p:nvSpPr>
        <p:spPr>
          <a:xfrm rot="10800000" flipH="1">
            <a:off x="7939870" y="1371596"/>
            <a:ext cx="752251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045458" y="2977123"/>
            <a:ext cx="3314700" cy="13041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КОМПЛЕКСНОЕ АНАЛИТИЧЕСКОЕ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ОБОЩЕНИЕ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713191" y="4281269"/>
            <a:ext cx="0" cy="6237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932040" y="4653419"/>
            <a:ext cx="1502005" cy="64778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804248" y="4653419"/>
            <a:ext cx="1594161" cy="64778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</a:t>
            </a:r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7781896" y="4148459"/>
            <a:ext cx="30464" cy="50467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" y="0"/>
            <a:ext cx="999575" cy="133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3946" y="6333481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67789" y="5452604"/>
            <a:ext cx="3330620" cy="5989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Оплата с 1 сентября и 1 января</a:t>
            </a:r>
          </a:p>
          <a:p>
            <a:pPr algn="ctr"/>
            <a:r>
              <a:rPr lang="kk-KZ" sz="1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п</a:t>
            </a:r>
            <a:r>
              <a:rPr lang="kk-KZ" sz="12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ри действующей аттестации – 1 раз с 1 сентября</a:t>
            </a:r>
            <a:endParaRPr lang="kk-KZ" sz="12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9141955"/>
              </p:ext>
            </p:extLst>
          </p:nvPr>
        </p:nvGraphicFramePr>
        <p:xfrm>
          <a:off x="250826" y="1037968"/>
          <a:ext cx="8713787" cy="47265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3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2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78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Блок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Форма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Время (минут)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4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Предметные знания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или нескольких правильных ответов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b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(2 ситуации по 5 заданий к ним)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Ситуационные (к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онтекстные) задания 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Методика преподавания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0825" y="195910"/>
            <a:ext cx="871378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+mj-lt"/>
              </a:rPr>
              <a:t>Структура теста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944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8570720"/>
              </p:ext>
            </p:extLst>
          </p:nvPr>
        </p:nvGraphicFramePr>
        <p:xfrm>
          <a:off x="203886" y="605481"/>
          <a:ext cx="8940114" cy="6253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22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3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800" b="1" spc="5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800" b="1" spc="1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Методика воспитания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воспитания. Основные направления процесса воспитания.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воспитания.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Процесс обучения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обучения.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и формы обучения.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Управление и организация учебного процесса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к уроку, педагогический анализ и рефлексия учебного процесса.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Инновационная деятельность учителя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Педагогическая психология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воспитания и обучения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педагогической деятельности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918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Новые подходы в преподавании и обучении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Эффективное преподавание и когнитивное развитие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тому, как учиться. </a:t>
                      </a:r>
                      <a:r>
                        <a:rPr lang="ru-RU" sz="14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Метапознание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Виды памяти.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Важность диалога в классе. Типы бесед. Постановка вопросов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ИКТ в обучении. Планирование уроков с учётом новых подходов в преподавании и обучении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критическому мышлению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Развитие критического мышления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учебных достижений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для обучения и оценивание обучения. Обратная связь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талантливых и одаренных детей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Подходы, принципы и стратегии обучения талантливых и одаренных детей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Исследование практики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 и стратегии исследования урока и исследования практики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163775"/>
            <a:ext cx="761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теста по блоку «Методика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921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5351" y="864974"/>
            <a:ext cx="8958649" cy="59930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Пример задания с выбором одного или нескольких правильных ответов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Формирование грамматических средств языка и навыков словообразования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A) согласование прилагательных с существительными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B) согласование существительных с числительными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C) образование слов-антонимов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D) выделение звуков из состава слова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E) образование сложных слов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F) дифференциация согласных звуков по звонкости-глухости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G) образование существительных в предложном падеже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H) умение характеризовать звук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заданий Национального квалификационного тестирования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297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6769988"/>
              </p:ext>
            </p:extLst>
          </p:nvPr>
        </p:nvGraphicFramePr>
        <p:xfrm>
          <a:off x="0" y="543699"/>
          <a:ext cx="9036495" cy="637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1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2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88093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</a:rPr>
                        <a:t>Ситуационное задание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ru-RU" sz="1600" dirty="0"/>
                    </a:p>
                    <a:p>
                      <a:pPr marL="0" indent="0" algn="just">
                        <a:buNone/>
                      </a:pPr>
                      <a:r>
                        <a:rPr lang="kk-KZ" sz="1600" dirty="0"/>
                        <a:t>Коля вбежал в дом, схватил коробочку и собрался уйти, но отец остановил его: Хватит гулять, уже поздно. - Я на минуточку, - попросил мальчик, - только отдам Феде коробочку и вернусь. Обождет твой Федя до завтра, ничего не случится. Я обещал. Все равно пойду! - плачет ребенок и бежит к двери. Отец останавливает его, схватив за руку.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1. Собирался Коля уйти, но отец остановил его и сказал: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«Ты куда идешь?»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«Хватит гулять!»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«Пойдем ужинать!»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«Ты сделал уроки?»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«Пойдем смотреть телевизор»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4. Пропущенное словосочетание в предложении: Коля вбежал в дом, … .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схватил коробочку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раскидал игрушки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расбросал вещи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бросил куртку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поздоровался с отцом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1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2. Действие отца: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ударил его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закрыл дверь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отпустил его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схватил за руку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накричал на него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5. Мальчик испытывает чувства: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доброты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смелости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несправедливости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благодарности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</a:t>
                      </a:r>
                      <a:r>
                        <a:rPr lang="kk-KZ" sz="1800" dirty="0" smtClean="0"/>
                        <a:t>уважения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3. Мальчику нужно было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отдать игрушку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вынести мусор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отдать коробочку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сходить в магазин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провести друга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5048" y="6611112"/>
            <a:ext cx="758952" cy="246888"/>
          </a:xfrm>
        </p:spPr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3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Действующие квалификационные категории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педагогических работников и приравненных к ним лиц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сохраняют свое действие до срока наступления очередной аттестации.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6" y="138160"/>
            <a:ext cx="8229600" cy="3941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по квалификационным категориям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59531" y="712982"/>
          <a:ext cx="8813043" cy="5852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6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0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6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2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Педагог-модератор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Педагог-эксперт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Педагог-исследователь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Педагог-мастер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«педагог-модератор»,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«педагог-эксперт»,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«педагог-исследователь», кроме того:</a:t>
                      </a: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3230"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 содержание учебного предмета (дисциплины, модуля),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-образовательного процесса, методику преподавания (воспитания и обучения) и оценивания;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 и организует учебный (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-образовательный) процесс с учетом психолого-возрастных особенностей обучающихся (воспитанников), используя эффективные формы, методы и средства обучения (воспитания);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способствует формированию общей культуры обучающего (воспитанника) и его социализации;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принимает участие в мероприятиях на уровне организации образования;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 основы профессионально-педагогического общения;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общепользовательским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уровнем ИКТ-компетентности;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повышает свою профессиональную квалификацию.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индивидуальный подход в воспитании и обучении с учетом потребностей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профессионально-педагогического диалога;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 рефлексию и анализ личного вклада в результат обучения (воспитания) на уровне достижений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организации образования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уровне организации образования.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algn="just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анализа организованной учебной деятельности;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дифференцированный подход в обучении (воспитании) с учетом способностей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конструктивно определяет приоритеты профессионального развития: собственного и коллег;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цифровых образовательных ресурсов.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района/города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района/города.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разработки методики обучения (воспитания) и инструментов (индикаторов) оценивания;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 развитие исследовательских навыков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конструктивно определяет стратегии развития в педагогическом сообществе;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образовательных ресурсов;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области/гг. Астаны, Алматы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области/гг. Астаны, Алматы.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авторскую программу или является автором (соавтором) изданных учебников, учебно-методических пособий, монографий, проектных работ, получивших одобрение и распространение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республиканском уровне;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 развитие навыков научного проектирования;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прогнозирует стратегии развития сети профессионального сообщества.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квалификационным категориям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«Педагог»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лицо, имеющее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hlinkClick r:id="rId2" tooltip="Ответ Министра образования и науки РК от 22 мая 2013 года на вопрос от 28 апреля 2013 года № 200359 (e.gov.kz) «Что означает специальное педагогическое образование?»"/>
              </a:rPr>
              <a:t>специальное педагогическое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или профессиональное образование по соответствующим профилям без предъявления требований к стажу работы.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«педагога»: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1.    знает содержание учебного предмета (дисциплины, модуля),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воспитательно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образовательного процесса, методику преподавания (воспитания и обучения) и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оценивания;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2.    планирует и организует учебный (воспитательно-образовательный)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процесс с учетом психолого-возрастных особенностей обучающихся (воспитанников),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3.   используя эффективные формы, методы и средства обучения (воспитания);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4.   способствует формированию общей культуры обучающего (воспитанника) и его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социализации;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5.   принимает участие в мероприятиях на уровне организации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образования;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6.   знает основы профессионально-педагогического общения;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7.   владеет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общепользовательским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уровнем ИКТ- компетентности;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8.   повышает свою профессиональную квалификацию.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«Педагог-модератор»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- лицо, </a:t>
            </a:r>
            <a:r>
              <a:rPr lang="ru-RU" i="1" dirty="0" smtClean="0">
                <a:solidFill>
                  <a:srgbClr val="C00000"/>
                </a:solidFill>
              </a:rPr>
              <a:t>имеющее вторую  квалификационную  категорию или категорию «педагог», «педагог-модератор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 и педагогический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 не менее 2 лет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514350" indent="-514350" fontAlgn="base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«педагога-модератора»: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 индивидуальный подход в воспитании и обучении с учетом потребностей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профессионально-педагогического диалога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проводит рефлексию и анализ личного вклада в результат обучения (воспитания) на уровне достижений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организации образования или имеет участников олимпиад, конкурсов, соревнований на уровне организации образования.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45391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«Педагог-эксперт» 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лицо, имеющее </a:t>
            </a:r>
            <a:r>
              <a:rPr lang="ru-RU" i="1" dirty="0" smtClean="0">
                <a:solidFill>
                  <a:srgbClr val="C00000"/>
                </a:solidFill>
              </a:rPr>
              <a:t>первую квалификационную категорию или категорию «педагог-модератор», «педагог-эксперт»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педагогический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 не менее 3 лет.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«педагога-эксперта»: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«педагог-модератор»,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анализа организованной учебной деятельности;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 дифференцированный подход в обучении (воспитании) с учетом способностей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конструктивно определяет приоритеты профессионального развития: собственного и коллег;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анализа цифровых образовательных ресурсов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района/города или имеет участников олимпиад, конкурсов, соревнований на уровне района/города.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«Педагог-исследователь»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- лицо, имеющее </a:t>
            </a:r>
            <a:r>
              <a:rPr lang="ru-RU" i="1" dirty="0" smtClean="0">
                <a:solidFill>
                  <a:srgbClr val="C00000"/>
                </a:solidFill>
              </a:rPr>
              <a:t>высшую  квалификационную категорию или категорию «педагог-эксперт», «педагог-исследователь»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педагогический стаж не менее 4 лет.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«педагога-исследователя»: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«педагог-эксперт»,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разработки методики обучения (воспитания) и инструментов (индикаторов) оценивания;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обеспечивает развитие исследовательских навыков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конструктивно определяет стратегии развития в педагогическом сообществе;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разработки образовательных ресурсов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области/гг. Астаны,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Алматы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или имеет участников олимпиад, конкурсов, соревнований на уровне области/гг. Астаны,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Алматы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Аттестация педагогических работников и приравненных к ним лиц на присвоение (подтверждение) квалификационных категорий осуществляется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два этапа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первый этап – национальное квалификационное тестирование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(далее – тестирование);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второй этап -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комплексное аналитическое обобщение итогов деятельности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Педагог-мастер»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- лицо, имеющее </a:t>
            </a:r>
            <a:r>
              <a:rPr lang="ru-RU" sz="3100" i="1" dirty="0" smtClean="0">
                <a:solidFill>
                  <a:srgbClr val="C00000"/>
                </a:solidFill>
              </a:rPr>
              <a:t>высшую квалификационную категорию или категорию  «педагог-исследователь», «педагог-мастер»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и педагогический стаж не менее 5 лет. 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    Отвечает общим требованиям, предъявляемым к квалификационной категории «педагог-исследователь»,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100" b="1" u="sng" dirty="0" smtClean="0">
                <a:solidFill>
                  <a:schemeClr val="accent6">
                    <a:lumMod val="75000"/>
                  </a:schemeClr>
                </a:solidFill>
              </a:rPr>
              <a:t>имеет авторскую программу или является автором (соавтором) изданных учебников, учебно-методических пособий, монографий, проектных работ, получивших одобрение и распространение на республиканском уровне;</a:t>
            </a:r>
            <a:endParaRPr lang="ru-RU" sz="31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обеспечивает развитие навыков научного проектирования;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и прогнозирует стратегии развития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сети профессионального сообщества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осрочная</a:t>
            </a:r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ттестация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педагогических  работников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осрочная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а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ттестация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педагогических работников и приравненных к ним лиц на присвоение квалификационных категорий проводится   в соответствии с подпунктом 7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пункта 2 статьи 51 Закона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основании заявления согласно квалификационным требованиям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 algn="just"/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основании заявления педагогически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приравненные к ним лица, соответствующие одному из следующих требований, допускаются 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на досрочную аттестацию: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73" y="576366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категории </a:t>
            </a:r>
            <a:r>
              <a:rPr lang="ru-RU" sz="2400" b="1" dirty="0" smtClean="0">
                <a:latin typeface="Century Gothic" panose="020B0502020202020204" pitchFamily="34" charset="0"/>
              </a:rPr>
              <a:t>«</a:t>
            </a:r>
            <a:r>
              <a:rPr lang="ru-RU" sz="2400" b="1" dirty="0">
                <a:latin typeface="Century Gothic" panose="020B0502020202020204" pitchFamily="34" charset="0"/>
              </a:rPr>
              <a:t>Педагог-модератор»:</a:t>
            </a:r>
            <a:br>
              <a:rPr lang="ru-RU" sz="2400" b="1" dirty="0">
                <a:latin typeface="Century Gothic" panose="020B0502020202020204" pitchFamily="34" charset="0"/>
              </a:rPr>
            </a:br>
            <a:r>
              <a:rPr lang="ru-RU" sz="2400" b="1" dirty="0" smtClean="0">
                <a:latin typeface="Century Gothic" panose="020B0502020202020204" pitchFamily="34" charset="0"/>
              </a:rPr>
              <a:t>  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31640" y="908720"/>
            <a:ext cx="7513092" cy="4547286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лица, являющиеся победителями профессиональных конкурсов, педагогических олимпиад </a:t>
            </a:r>
            <a:r>
              <a:rPr lang="ru-RU" sz="1400" b="1" dirty="0">
                <a:latin typeface="Century Gothic" panose="020B0502020202020204" pitchFamily="34" charset="0"/>
              </a:rPr>
              <a:t>на уровне организации образования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</a:t>
            </a:r>
            <a:r>
              <a:rPr lang="ru-RU" sz="1400" b="1" dirty="0">
                <a:latin typeface="Century Gothic" panose="020B0502020202020204" pitchFamily="34" charset="0"/>
              </a:rPr>
              <a:t>на уровне организации образования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согласно перечню, утвержденному уполномоченным органом;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лица, обобщившие собственный педагогический опыт </a:t>
            </a:r>
            <a:r>
              <a:rPr lang="ru-RU" sz="1400" b="1" dirty="0">
                <a:latin typeface="Century Gothic" panose="020B0502020202020204" pitchFamily="34" charset="0"/>
              </a:rPr>
              <a:t>на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уровне организации образования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являющиеся </a:t>
            </a:r>
            <a:r>
              <a:rPr lang="ru-RU" sz="1400" b="1" dirty="0">
                <a:latin typeface="Century Gothic" panose="020B0502020202020204" pitchFamily="34" charset="0"/>
              </a:rPr>
              <a:t>кандидатами в мастера спорта по профилирующему предмету (дисциплине, модулю</a:t>
            </a:r>
            <a:r>
              <a:rPr lang="ru-RU" sz="1400" b="1" dirty="0" smtClean="0">
                <a:latin typeface="Century Gothic" panose="020B0502020202020204" pitchFamily="34" charset="0"/>
              </a:rPr>
              <a:t>);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окончившие высшее учебное заведение с </a:t>
            </a:r>
            <a:r>
              <a:rPr lang="ru-RU" sz="1400" b="1" dirty="0">
                <a:latin typeface="Century Gothic" panose="020B0502020202020204" pitchFamily="34" charset="0"/>
              </a:rPr>
              <a:t>«отличием»;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являющиеся выпускниками программы </a:t>
            </a:r>
            <a:r>
              <a:rPr lang="ru-RU" sz="1400" b="1" dirty="0">
                <a:latin typeface="Century Gothic" panose="020B0502020202020204" pitchFamily="34" charset="0"/>
              </a:rPr>
              <a:t>«</a:t>
            </a:r>
            <a:r>
              <a:rPr lang="ru-RU" sz="1400" b="1" dirty="0" err="1">
                <a:latin typeface="Century Gothic" panose="020B0502020202020204" pitchFamily="34" charset="0"/>
              </a:rPr>
              <a:t>Болашақ</a:t>
            </a:r>
            <a:r>
              <a:rPr lang="ru-RU" sz="1400" b="1" dirty="0">
                <a:latin typeface="Century Gothic" panose="020B0502020202020204" pitchFamily="34" charset="0"/>
              </a:rPr>
              <a:t>»;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окончившие высшее учебное заведение </a:t>
            </a:r>
            <a:r>
              <a:rPr lang="ru-RU" sz="1400" b="1" dirty="0">
                <a:latin typeface="Century Gothic" panose="020B0502020202020204" pitchFamily="34" charset="0"/>
              </a:rPr>
              <a:t>с английским языком обучения </a:t>
            </a:r>
            <a:r>
              <a:rPr lang="ru-RU" sz="1400" dirty="0">
                <a:latin typeface="Century Gothic" panose="020B0502020202020204" pitchFamily="34" charset="0"/>
              </a:rPr>
              <a:t>или </a:t>
            </a:r>
            <a:r>
              <a:rPr lang="ru-RU" sz="1400" b="1" dirty="0">
                <a:latin typeface="Century Gothic" panose="020B0502020202020204" pitchFamily="34" charset="0"/>
              </a:rPr>
              <a:t>по специальности с правом преподавания предмета (дисциплины) на английском языке;</a:t>
            </a:r>
            <a:r>
              <a:rPr lang="ru-RU" sz="1400" dirty="0">
                <a:latin typeface="Century Gothic" panose="020B0502020202020204" pitchFamily="34" charset="0"/>
              </a:rPr>
              <a:t>   </a:t>
            </a:r>
            <a:r>
              <a:rPr lang="ru-RU" sz="1400" strike="sngStrike" dirty="0">
                <a:latin typeface="Century Gothic" panose="020B0502020202020204" pitchFamily="34" charset="0"/>
              </a:rPr>
              <a:t>               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имеющие академическую степень </a:t>
            </a:r>
            <a:r>
              <a:rPr lang="ru-RU" sz="1400" b="1" dirty="0">
                <a:latin typeface="Century Gothic" panose="020B0502020202020204" pitchFamily="34" charset="0"/>
              </a:rPr>
              <a:t>магистра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 окончившие </a:t>
            </a:r>
            <a:r>
              <a:rPr lang="ru-RU" sz="1400" b="1" dirty="0">
                <a:latin typeface="Century Gothic" panose="020B0502020202020204" pitchFamily="34" charset="0"/>
              </a:rPr>
              <a:t>среднее профессиональное (техническое и профессиональное, </a:t>
            </a:r>
            <a:r>
              <a:rPr lang="ru-RU" sz="1400" b="1" dirty="0" err="1">
                <a:latin typeface="Century Gothic" panose="020B0502020202020204" pitchFamily="34" charset="0"/>
              </a:rPr>
              <a:t>послесреднее</a:t>
            </a:r>
            <a:r>
              <a:rPr lang="ru-RU" sz="1400" b="1" dirty="0">
                <a:latin typeface="Century Gothic" panose="020B0502020202020204" pitchFamily="34" charset="0"/>
              </a:rPr>
              <a:t>) учебное заведение с «отличием»</a:t>
            </a:r>
            <a:r>
              <a:rPr lang="ru-RU" sz="1400" dirty="0">
                <a:latin typeface="Century Gothic" panose="020B0502020202020204" pitchFamily="34" charset="0"/>
              </a:rPr>
              <a:t> и имеющие стаж педагогической деятельности </a:t>
            </a:r>
            <a:r>
              <a:rPr lang="ru-RU" sz="1400" b="1" dirty="0">
                <a:latin typeface="Century Gothic" panose="020B0502020202020204" pitchFamily="34" charset="0"/>
              </a:rPr>
              <a:t>не менее одного </a:t>
            </a:r>
            <a:r>
              <a:rPr lang="ru-RU" sz="1400" b="1" dirty="0" smtClean="0">
                <a:latin typeface="Century Gothic" panose="020B0502020202020204" pitchFamily="34" charset="0"/>
              </a:rPr>
              <a:t>года;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latin typeface="Century Gothic" panose="020B0502020202020204" pitchFamily="34" charset="0"/>
              </a:rPr>
              <a:t>перешедшие с производства</a:t>
            </a:r>
            <a:r>
              <a:rPr lang="ru-RU" sz="1400" dirty="0">
                <a:latin typeface="Century Gothic" panose="020B0502020202020204" pitchFamily="34" charset="0"/>
              </a:rPr>
              <a:t> на педагогическую работу в организации образования, имеющие стаж производственной работы </a:t>
            </a:r>
            <a:r>
              <a:rPr lang="ru-RU" sz="1400" b="1" dirty="0">
                <a:latin typeface="Century Gothic" panose="020B0502020202020204" pitchFamily="34" charset="0"/>
              </a:rPr>
              <a:t>не менее трех лет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z="1500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sz="15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1031972" cy="4547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«Педагог-модератор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»:</a:t>
            </a:r>
          </a:p>
          <a:p>
            <a:pPr algn="ctr"/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3813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6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619672" y="1196752"/>
            <a:ext cx="7429348" cy="438850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лица, являющиеся победителями профессиональных конкурсов, педагогических олимпиад </a:t>
            </a:r>
            <a:r>
              <a:rPr lang="ru-RU" sz="1400" b="1" dirty="0" smtClean="0">
                <a:latin typeface="Century Gothic" panose="020B0502020202020204" pitchFamily="34" charset="0"/>
              </a:rPr>
              <a:t>городского уровня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</a:t>
            </a:r>
            <a:r>
              <a:rPr lang="ru-RU" sz="1400" b="1" dirty="0" smtClean="0">
                <a:latin typeface="Century Gothic" panose="020B0502020202020204" pitchFamily="34" charset="0"/>
              </a:rPr>
              <a:t>районного/городского уровня</a:t>
            </a:r>
            <a:r>
              <a:rPr lang="ru-RU" sz="1400" dirty="0" smtClean="0">
                <a:latin typeface="Century Gothic" panose="020B0502020202020204" pitchFamily="34" charset="0"/>
              </a:rPr>
              <a:t>, согласно перечню, утвержденному уполномоченным органом;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обобщившие собственный педагогический опыт на </a:t>
            </a:r>
            <a:r>
              <a:rPr lang="ru-RU" sz="1400" b="1" dirty="0" smtClean="0">
                <a:latin typeface="Century Gothic" panose="020B0502020202020204" pitchFamily="34" charset="0"/>
              </a:rPr>
              <a:t>областном уровне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являющиеся </a:t>
            </a:r>
            <a:r>
              <a:rPr lang="ru-RU" sz="1400" b="1" dirty="0" smtClean="0">
                <a:latin typeface="Century Gothic" panose="020B0502020202020204" pitchFamily="34" charset="0"/>
              </a:rPr>
              <a:t>мастерами спорта международного класса по профилирующему предмету (дисциплине, модулю);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имеющие научную </a:t>
            </a:r>
            <a:r>
              <a:rPr lang="ru-RU" sz="1400" b="1" dirty="0" smtClean="0">
                <a:latin typeface="Century Gothic" panose="020B0502020202020204" pitchFamily="34" charset="0"/>
              </a:rPr>
              <a:t>степень кандидата наук/доктора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владеющие английским языком </a:t>
            </a:r>
            <a:r>
              <a:rPr lang="ru-RU" sz="1400" b="1" dirty="0" smtClean="0">
                <a:latin typeface="Century Gothic" panose="020B0502020202020204" pitchFamily="34" charset="0"/>
              </a:rPr>
              <a:t>на уровне </a:t>
            </a:r>
            <a:r>
              <a:rPr lang="en-US" sz="1400" b="1" dirty="0" smtClean="0">
                <a:latin typeface="Century Gothic" panose="020B0502020202020204" pitchFamily="34" charset="0"/>
              </a:rPr>
              <a:t>B</a:t>
            </a:r>
            <a:r>
              <a:rPr lang="ru-RU" sz="1400" b="1" dirty="0" smtClean="0">
                <a:latin typeface="Century Gothic" panose="020B0502020202020204" pitchFamily="34" charset="0"/>
              </a:rPr>
              <a:t>2</a:t>
            </a:r>
            <a:r>
              <a:rPr lang="ru-RU" sz="1400" dirty="0" smtClean="0">
                <a:latin typeface="Century Gothic" panose="020B0502020202020204" pitchFamily="34" charset="0"/>
              </a:rPr>
              <a:t> (по шкале </a:t>
            </a:r>
            <a:r>
              <a:rPr lang="en-US" sz="1400" dirty="0" smtClean="0">
                <a:latin typeface="Century Gothic" panose="020B0502020202020204" pitchFamily="34" charset="0"/>
              </a:rPr>
              <a:t>CEFR</a:t>
            </a:r>
            <a:r>
              <a:rPr lang="ru-RU" sz="1400" dirty="0" smtClean="0">
                <a:latin typeface="Century Gothic" panose="020B0502020202020204" pitchFamily="34" charset="0"/>
              </a:rPr>
              <a:t>);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перешедшие на педагогическую работу в организации образования из </a:t>
            </a:r>
            <a:r>
              <a:rPr lang="ru-RU" sz="1400" b="1" dirty="0" smtClean="0">
                <a:latin typeface="Century Gothic" panose="020B0502020202020204" pitchFamily="34" charset="0"/>
              </a:rPr>
              <a:t>высшего учебного заведения</a:t>
            </a:r>
            <a:r>
              <a:rPr lang="ru-RU" sz="1400" dirty="0" smtClean="0">
                <a:latin typeface="Century Gothic" panose="020B0502020202020204" pitchFamily="34" charset="0"/>
              </a:rPr>
              <a:t>, имеющие академическую степень магистра и стаж педагогической работы </a:t>
            </a:r>
            <a:r>
              <a:rPr lang="ru-RU" sz="1400" b="1" dirty="0" smtClean="0">
                <a:latin typeface="Century Gothic" panose="020B0502020202020204" pitchFamily="34" charset="0"/>
              </a:rPr>
              <a:t>не менее двух лет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</a:t>
            </a:r>
            <a:r>
              <a:rPr lang="ru-RU" sz="1400" b="1" dirty="0" smtClean="0">
                <a:latin typeface="Century Gothic" panose="020B0502020202020204" pitchFamily="34" charset="0"/>
              </a:rPr>
              <a:t>перешедшие с производства</a:t>
            </a:r>
            <a:r>
              <a:rPr lang="ru-RU" sz="1400" dirty="0" smtClean="0">
                <a:latin typeface="Century Gothic" panose="020B0502020202020204" pitchFamily="34" charset="0"/>
              </a:rPr>
              <a:t> на педагогическую работу в организации образования, имеющие стаж производственной работы </a:t>
            </a:r>
            <a:r>
              <a:rPr lang="ru-RU" sz="1400" b="1" dirty="0" smtClean="0">
                <a:latin typeface="Century Gothic" panose="020B0502020202020204" pitchFamily="34" charset="0"/>
              </a:rPr>
              <a:t>не менее </a:t>
            </a:r>
            <a:r>
              <a:rPr lang="kk-KZ" sz="1400" b="1" dirty="0" smtClean="0">
                <a:latin typeface="Century Gothic" panose="020B0502020202020204" pitchFamily="34" charset="0"/>
              </a:rPr>
              <a:t>четырех л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ет</a:t>
            </a:r>
            <a:r>
              <a:rPr lang="ru-RU" sz="1400" b="1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1196752"/>
            <a:ext cx="1216984" cy="4388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«Педагог-эксперт»: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7773" y="576366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категории  </a:t>
            </a:r>
            <a:r>
              <a:rPr lang="ru-RU" sz="2400" b="1" dirty="0">
                <a:latin typeface="Century Gothic" panose="020B0502020202020204" pitchFamily="34" charset="0"/>
              </a:rPr>
              <a:t>«Педагог-эксперт»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5755" y="5816918"/>
            <a:ext cx="7091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5755" y="5816918"/>
            <a:ext cx="7091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3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651361" y="1064770"/>
            <a:ext cx="7241119" cy="5244549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являющиеся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победителями профессиональных конкурсов, педагогических олимпиад областного уровня или участниками республиканского или международного уровня,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областного уровня или участников республиканского или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обобщившие собственный педагогический опыт на республиканском уровне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 научную степень кандидата наук/доктора и стаж педагогической работы не менее трех лет;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перешедшие на педагогическую работу в организации образования из высшего учебного заведения, имеющие академическую степень магистра и стаж педагогической работы не менее трех лет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перешедшие с производства на педагогическую работу в организации образования, имеющие стаж производственной работы не менее пяти лет.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52736"/>
            <a:ext cx="1440160" cy="525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«Педагог-исследователь»: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206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к категории «Педагог-исследователь», 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к категории «Педагог-мастер»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Объект 6"/>
          <p:cNvSpPr>
            <a:spLocks noGrp="1"/>
          </p:cNvSpPr>
          <p:nvPr>
            <p:ph sz="half" idx="2"/>
          </p:nvPr>
        </p:nvSpPr>
        <p:spPr>
          <a:xfrm>
            <a:off x="1651361" y="1124744"/>
            <a:ext cx="7492639" cy="548200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подготовившие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победителей предметных олимпиад, творческих, профессиональных конкурсов, научных, спортивных соревнований республиканского уровня или участников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являющиеся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победителями профессиональных конкурсов, педагогических олимпиад республиканского уровня или участниками 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обобщившие собственный педагогический опыт на международном уровне, системно использующие в педагогической практике научно обоснованные методы, авторские технологии обучения и воспитания.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 научную степень кандидата наук/доктора и стаж педагогической работы не менее пяти лет;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получившие с 1 января 2016 г. сертификат слушателей длительных курсов,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указанных в пункте 26 Правил организации и проведения курсов повышения квалификации педагогических кадров, утвержденных Приказом Министра образования и науки Республики Казахстан от 28 января 2016 года  № 95.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24744"/>
            <a:ext cx="1252973" cy="5482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«Педагог-мастер»: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64" y="875142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прохождению досрочной аттестации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19566" y="2074459"/>
            <a:ext cx="5455694" cy="292062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Лицам</a:t>
            </a:r>
            <a:r>
              <a:rPr lang="ru-RU" sz="1800" dirty="0">
                <a:latin typeface="Century Gothic" panose="020B0502020202020204" pitchFamily="34" charset="0"/>
              </a:rPr>
              <a:t>, получившим с 1 января 2016 г. сертификат слушателей длительных курсов, указанных в пункте 26 Правил организации и проведения курсов повышения квалификации педагогических кадров, утвержденных Приказом Министра образования и науки Республики Казахстан от 28 января 2016 года, №95, </a:t>
            </a:r>
            <a:r>
              <a:rPr lang="ru-RU" sz="1800" dirty="0" smtClean="0">
                <a:latin typeface="Century Gothic" panose="020B0502020202020204" pitchFamily="34" charset="0"/>
              </a:rPr>
              <a:t>и др. категориям педагогов, определяемым Правилами, предоставляется </a:t>
            </a:r>
            <a:r>
              <a:rPr lang="ru-RU" sz="1800" b="1" u="sng" dirty="0">
                <a:latin typeface="Century Gothic" panose="020B0502020202020204" pitchFamily="34" charset="0"/>
              </a:rPr>
              <a:t>возможность досрочного присвоения </a:t>
            </a:r>
            <a:r>
              <a:rPr lang="ru-RU" sz="1800" b="1" u="sng" dirty="0" smtClean="0">
                <a:latin typeface="Century Gothic" panose="020B0502020202020204" pitchFamily="34" charset="0"/>
              </a:rPr>
              <a:t>следующей квалификационной категории.</a:t>
            </a:r>
            <a:endParaRPr lang="ru-RU" sz="1800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271" y="2115404"/>
            <a:ext cx="2190466" cy="28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«Педагог-модератор»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«Педагог-эксперт»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«Педагог-исследователь»: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1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Заявление на прохождение аттестации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9711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42. Педагогические   работники   и   приравненные   к   ним   лица  для прохождения аттестации (очередная и досрочная) подают заявление в аттестационную комиссию соответствующего уровня по форме согласно приложению 6 к настоящим Правилам </a:t>
            </a:r>
            <a:r>
              <a:rPr lang="ru-RU" b="1" u="sng" dirty="0" smtClean="0">
                <a:solidFill>
                  <a:srgbClr val="FF0000"/>
                </a:solidFill>
              </a:rPr>
              <a:t>до 10 января или 10 сентября текущего года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43.Списочный   состав   аттестуемых   педагогических    работников  и приравненных к ним лиц утверждается аттестационной комиссией соответствующего уровня.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497118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40. 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Педагогические    работники </a:t>
            </a:r>
            <a:r>
              <a:rPr lang="kk-KZ" sz="3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и    приравненные    к    ним   лица, допущенные ко 2 этапу аттестации, для установления соответствия заявляемой квалификационной категории в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 течение 10 рабочих дней после положительного прохождения тестирования на рассмотрение экспертного совета </a:t>
            </a:r>
            <a:r>
              <a:rPr lang="ru-RU" sz="3800" b="1" u="sng" dirty="0" smtClean="0">
                <a:solidFill>
                  <a:schemeClr val="accent6">
                    <a:lumMod val="75000"/>
                  </a:schemeClr>
                </a:solidFill>
              </a:rPr>
              <a:t>соответствующего уровня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представляют </a:t>
            </a:r>
            <a:r>
              <a:rPr lang="ru-RU" sz="3800" b="1" dirty="0" err="1" smtClean="0">
                <a:solidFill>
                  <a:schemeClr val="accent6">
                    <a:lumMod val="75000"/>
                  </a:schemeClr>
                </a:solidFill>
              </a:rPr>
              <a:t>портфолио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 включающее: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мониторинг качества знаний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 умений и навыков обучающихся (воспитанников) за аттестационный период;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копии документов, подтверждающих достижения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обучающихся (воспитанников), или копии документов, подтверждающих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обобщение опыта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листы наблюдения уроков/занятий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/организованной учебной деятельности (не менее 5); 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копии документов, подтверждающих достижения педагогического работника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и приравненного к нему лица </a:t>
            </a:r>
            <a:r>
              <a:rPr lang="ru-RU" sz="3800" i="1" dirty="0" smtClean="0">
                <a:solidFill>
                  <a:srgbClr val="C00000"/>
                </a:solidFill>
              </a:rPr>
              <a:t>(при наличии).</a:t>
            </a:r>
          </a:p>
          <a:p>
            <a:pPr marL="514350" indent="-514350"/>
            <a:endParaRPr lang="ru-RU" sz="3800" i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ru-RU" sz="3800" i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ru-RU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97118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endParaRPr lang="ru-RU" sz="3800" i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41</a:t>
            </a:r>
            <a:r>
              <a:rPr lang="ru-RU" sz="3800" dirty="0" smtClean="0"/>
              <a:t>.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Экспертный совет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направляет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в аттестационную комиссию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соответствующего уровня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рекомендации по комплексному аналитическому обобщению итогов деятельности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педагогических работников и приравненных к ним лиц. </a:t>
            </a:r>
          </a:p>
          <a:p>
            <a:pPr marL="514350" lvl="0" indent="-514350">
              <a:buNone/>
            </a:pPr>
            <a:r>
              <a:rPr lang="kk-KZ" sz="4000" dirty="0" smtClean="0">
                <a:solidFill>
                  <a:schemeClr val="accent6">
                    <a:lumMod val="75000"/>
                  </a:schemeClr>
                </a:solidFill>
              </a:rPr>
              <a:t>44.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 аттестуемых педагогических работников и приравненных к ним лиц на соответствие заявляемой квалификационной категории проводится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экспертным советом ежегодно </a:t>
            </a:r>
            <a:r>
              <a:rPr lang="ru-RU" sz="4000" b="1" u="sng" dirty="0" smtClean="0">
                <a:solidFill>
                  <a:srgbClr val="FF0000"/>
                </a:solidFill>
              </a:rPr>
              <a:t>до 31 июля или 15 декабря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текущего года:</a:t>
            </a:r>
          </a:p>
          <a:p>
            <a:pPr marL="514350" indent="-514350">
              <a:buNone/>
            </a:pPr>
            <a:endParaRPr lang="ru-RU" sz="3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endParaRPr lang="ru-RU" sz="3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508104" cy="151216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Очередная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и досрочная аттестации </a:t>
            </a:r>
            <a:r>
              <a:rPr lang="ru-RU" sz="1400" dirty="0">
                <a:latin typeface="Century Gothic" pitchFamily="34" charset="0"/>
              </a:rPr>
              <a:t>проводятся в два этапа: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первый этап – национальное квалификационное тестирование (далее – тестирование);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второй этап - комплексное аналитическое обобщение итогов деятельности.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71011" y="6462709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8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4</a:t>
            </a:fld>
            <a:endParaRPr lang="ru-RU" sz="18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48118" y="2527856"/>
            <a:ext cx="1595193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Педагог-мастер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35433" y="3337805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Высшая категория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8118" y="3337805"/>
            <a:ext cx="159519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Педагог-исследователь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35433" y="4139685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Первая категория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48118" y="4139685"/>
            <a:ext cx="159519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Педагог-эксперт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47896" y="4946608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Вторая категория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60581" y="4946608"/>
            <a:ext cx="158164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Педагог-модератор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47896" y="5751514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Без категории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0581" y="5751514"/>
            <a:ext cx="158164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1592" y="1367129"/>
            <a:ext cx="1524703" cy="6937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Действующие категории</a:t>
            </a:r>
            <a:endParaRPr lang="ru-RU" sz="1200" b="1" i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385952" y="1367129"/>
            <a:ext cx="1628099" cy="6937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Внедряемые категории</a:t>
            </a:r>
            <a:endParaRPr lang="ru-RU" sz="1200" b="1" i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Stella.Ibraeva\Desktop\ind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7" y="2172070"/>
            <a:ext cx="899634" cy="1199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32" idx="3"/>
          </p:cNvCxnSpPr>
          <p:nvPr/>
        </p:nvCxnSpPr>
        <p:spPr>
          <a:xfrm>
            <a:off x="7236295" y="1713989"/>
            <a:ext cx="118670" cy="22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3068960"/>
            <a:ext cx="5384041" cy="3308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en-US" sz="1700" dirty="0"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Педагогические работники и приравненные к ним лица, имеющие вторую, первую, высшую квалификационные категории, </a:t>
            </a:r>
            <a:r>
              <a:rPr lang="ru-RU" sz="1600" b="1" dirty="0">
                <a:solidFill>
                  <a:srgbClr val="C00000"/>
                </a:solidFill>
                <a:latin typeface="Century Gothic" pitchFamily="34" charset="0"/>
              </a:rPr>
              <a:t>вправе претендовать на одну из квалификационных категорий</a:t>
            </a:r>
            <a:r>
              <a:rPr lang="ru-RU" sz="1600" dirty="0">
                <a:latin typeface="Century Gothic" pitchFamily="34" charset="0"/>
              </a:rPr>
              <a:t>, установленных настоящими Правилами, </a:t>
            </a:r>
            <a:r>
              <a:rPr lang="ru-RU" sz="1600" b="1" dirty="0">
                <a:latin typeface="Century Gothic" pitchFamily="34" charset="0"/>
              </a:rPr>
              <a:t>при соответствии квалификационным требованиям, предъявляемым к уровню квалификации педагогического работника и приравненного к нему лица.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Педагогические работники и приравненные к ним лица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без категории приравниваются к квалификационной категории «педагог».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3270746" y="487072"/>
            <a:ext cx="3234518" cy="3941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АТТЕСТАЦИ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Я</a:t>
            </a:r>
          </a:p>
        </p:txBody>
      </p:sp>
    </p:spTree>
    <p:extLst>
      <p:ext uri="{BB962C8B-B14F-4D97-AF65-F5344CB8AC3E}">
        <p14:creationId xmlns="" xmlns:p14="http://schemas.microsoft.com/office/powerpoint/2010/main" val="13805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C:\Users\Stella.Ibraeva\Desktop\f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62" y="401130"/>
            <a:ext cx="771281" cy="100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30724" y="6398475"/>
            <a:ext cx="1087803" cy="229475"/>
          </a:xfrm>
        </p:spPr>
        <p:txBody>
          <a:bodyPr/>
          <a:lstStyle/>
          <a:p>
            <a:fld id="{290F8FE1-D312-4C01-8616-14340EB4CB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40</a:t>
            </a:fld>
            <a:endParaRPr lang="ru-RU" sz="11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2983" y="243338"/>
            <a:ext cx="6092456" cy="76735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СТРУКТУРА КОМПЛЕКСНОГО АНАЛИТИЧЕСКОГО ОБОБЩЕНИЯ ИТОГОВ ДЕЯТЕЛЬНОСТИ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6" y="111592"/>
            <a:ext cx="999575" cy="133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4479960" y="1444359"/>
            <a:ext cx="16559" cy="5182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51520" y="1595021"/>
            <a:ext cx="3783335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Материалы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педопыта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эссе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творческий отчет 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самоанализ профессиональной деятельности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участие в конференциях, семинарах,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круглых столах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публикации в СМИ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отзывы обучающихся, родителей, коллег, членов администрации</a:t>
            </a:r>
          </a:p>
          <a:p>
            <a:pPr algn="ctr"/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44806" y="1166802"/>
            <a:ext cx="257387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Действующая модель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6300" y="1168564"/>
            <a:ext cx="320178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модель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556792"/>
            <a:ext cx="4237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Портфолио содержит</a:t>
            </a:r>
            <a:r>
              <a:rPr lang="ru-RU" sz="1600" dirty="0" smtClean="0">
                <a:latin typeface="Century Gothic" pitchFamily="34" charset="0"/>
              </a:rPr>
              <a:t>:</a:t>
            </a:r>
            <a:endParaRPr lang="en-US" sz="1600" dirty="0" smtClean="0"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Мониторинг качества знаний, умений и навыков обучающихся (воспитанников) за аттестационный период</a:t>
            </a:r>
            <a:r>
              <a:rPr lang="ru-RU" sz="1600" dirty="0" smtClean="0">
                <a:latin typeface="Century Gothic" pitchFamily="34" charset="0"/>
              </a:rPr>
              <a:t>;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Копии </a:t>
            </a:r>
            <a:r>
              <a:rPr lang="ru-RU" sz="1600" dirty="0">
                <a:latin typeface="Century Gothic" pitchFamily="34" charset="0"/>
              </a:rPr>
              <a:t>документов, подтверждающих достижения обучающихся (воспитанников), или копии документов, подтверждающих обобщение опыта</a:t>
            </a:r>
            <a:r>
              <a:rPr lang="ru-RU" sz="1600" dirty="0" smtClean="0">
                <a:latin typeface="Century Gothic" pitchFamily="34" charset="0"/>
              </a:rPr>
              <a:t>;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Листы наблюдения уроков/занятий/организованной учебной деятельности (не менее 5); 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Копии </a:t>
            </a:r>
            <a:r>
              <a:rPr lang="ru-RU" sz="1600" dirty="0">
                <a:latin typeface="Century Gothic" pitchFamily="34" charset="0"/>
              </a:rPr>
              <a:t>документов, подтверждающих достижения педагогического работника и приравненного к нему лица (при наличии).</a:t>
            </a:r>
          </a:p>
        </p:txBody>
      </p:sp>
    </p:spTree>
    <p:extLst>
      <p:ext uri="{BB962C8B-B14F-4D97-AF65-F5344CB8AC3E}">
        <p14:creationId xmlns="" xmlns:p14="http://schemas.microsoft.com/office/powerpoint/2010/main" val="7603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1322" y="25581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81277" y="1143001"/>
          <a:ext cx="8764832" cy="5026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3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33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33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79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для квалификационной категории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Педагог-модератор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Педагог-эксперт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Педагог-исследователь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Педагог-мастер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знаний, умений и навыков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 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преподавания/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воспитания и обучения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lvl="0" algn="ctr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lvl="0" algn="ctr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наблюдения уроков с рекомендациями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Независимого центра оценивания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 (воспитанников), обобщение итогов деятельности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организации образования или имеет участников олимпиад, конкурсов, соревнований на уровне организации образования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района/города или имеет участников олимпиад, конкурсов, соревнований на уровне района/города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области/гг. Астаны, Алматы или имеет участников олимпиад, конкурсов, соревнований на уровне области/гг. Астаны, Алматы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достижения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 наличии)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профессиональных конкурсах, олимпиадах и иных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мероприятиях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00901" y="6165304"/>
            <a:ext cx="87430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По итогам наблюдения уроков</a:t>
            </a: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kumimoji="0" 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Согласно перечню, утверждённому Министерством образования и науки Республики Казахстан</a:t>
            </a: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[3]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Выступления на конференциях, симпозиумах, разработка методических материалов, проведение семинаров, мастер классов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17962" y="0"/>
            <a:ext cx="8591267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Лист оценивания портфолио аттестуемого работника</a:t>
            </a:r>
            <a:b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(Комплексное аналитическое обобщение итогов деятельности, 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этап)</a:t>
            </a:r>
          </a:p>
        </p:txBody>
      </p:sp>
    </p:spTree>
    <p:extLst>
      <p:ext uri="{BB962C8B-B14F-4D97-AF65-F5344CB8AC3E}">
        <p14:creationId xmlns="" xmlns:p14="http://schemas.microsoft.com/office/powerpoint/2010/main" val="16356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Экспертный совет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09532"/>
          <a:ext cx="9144000" cy="578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85"/>
                <a:gridCol w="7350715"/>
              </a:tblGrid>
              <a:tr h="3957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Экспертный совет</a:t>
                      </a:r>
                      <a:endParaRPr lang="ru-RU" dirty="0"/>
                    </a:p>
                  </a:txBody>
                  <a:tcPr/>
                </a:tc>
              </a:tr>
              <a:tr h="127647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«педагог-модератор»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организуемый на уровне организации образования, в состав которого входят: представители методических объединений, кафедр, общественных организаций, профсоюзов, родительской общественности, работодателей, методисты и опытные педагогические работники организаций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1751441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«педагог-эксперт»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экспертный совет, организуемый на уровне района (города), в состав которого входят: методисты методических кабинетов, руководители методических объединений, опытные педагогические работники района (города), представители 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квалификации, Национальной палаты предпринимателей Республики Казахстан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общественных организаций, профсоюзов, работодателей, родительской общественности</a:t>
                      </a:r>
                    </a:p>
                  </a:txBody>
                  <a:tcPr/>
                </a:tc>
              </a:tr>
              <a:tr h="127647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«педагог-исследователь»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экспертный совет, организуемый на уровне области, в состав которого  входит: представители Национальной палаты предпринимателей Республики Казахстан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методических кабинетов, 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квалификации, общественных организаций, профсоюзов, работодателей, опытные педагогические работники области;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782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«педагог-мастер»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управления образования области, АОО «НИШ», общественные организации, НПП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Аттестационная комиссия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k-KZ" dirty="0" smtClean="0"/>
              <a:t>46.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состав аттестационной комиссии включаются председатель аттестационной комиссии, заместитель председателя и члены аттестационной комиссии. Аттестационная комиссия состоит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 нечетного количества членов. 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екретарь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не является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членом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аттестационной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комиссии.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Аттестуемы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педагогическ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работники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приравненн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ые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лиц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являющ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ие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членами аттестационной комиссии, не принимают участие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голосовании при рассмотрении своей кандидатуры.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47.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остав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аттестационной    комиссии    организации    образования определяется и утверждается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приказом руководителя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организации образования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сроком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на один календарный год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Присвоение   (подтверждение)    квалификационных     категорий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аттестационными комиссиями  соответствующих уровней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517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59832"/>
                <a:gridCol w="6084168"/>
              </a:tblGrid>
              <a:tr h="3789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Аттестационная комиссия</a:t>
                      </a:r>
                      <a:endParaRPr lang="ru-RU" dirty="0"/>
                    </a:p>
                  </a:txBody>
                  <a:tcPr/>
                </a:tc>
              </a:tr>
              <a:tr h="557022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«педагог-модератор»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организации образования на основании заключения экспертного совета</a:t>
                      </a:r>
                      <a:endParaRPr lang="ru-RU" sz="1400" dirty="0"/>
                    </a:p>
                  </a:txBody>
                  <a:tcPr/>
                </a:tc>
              </a:tr>
              <a:tr h="120005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«педагог-эксперт»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районного (городского) отдела образования на основании заключения экспертного совета соответствующего уровня для педагогов организаций дошкольного воспитания и обучения, начального, основного среднего, общего среднего и дополнительного образования;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42178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«педагог-исследователь»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управления образования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основании заключения экспертного совета присваивает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подтверждае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т)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квалификационную категорию 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работников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организаций дошкольного воспитания и обучения, начального, основного среднего, общего среднего дополнительного, специального образования.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73901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«педагог-мастер»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управления образования на основании рекомендаций центра присваивает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подтверждае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т)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квалификационную категорию 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работников и приравненных к ним лиц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организаций дошкольного воспитания и обучения, начального, основного среднего, общего среднего дополнительного, специального образования.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80132"/>
            <a:ext cx="8229600" cy="789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Решение по итогам аттестации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810603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принятия решений: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76500" algn="l"/>
              </a:tabLst>
            </a:pPr>
            <a:r>
              <a:rPr lang="ru-RU" sz="2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«рекомендован на заявляемый уровень» - 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успешном прохождении квалификационного тестирования и  комплексного  аналитического обобщения, соответствии 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 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76500" algn="l"/>
              </a:tabLst>
            </a:pPr>
            <a:r>
              <a:rPr lang="ru-RU" sz="2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 рекомендован на заявляемый уровень» -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несоответствии одному из требований к квалификационной категории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Учет Квалификации (специальности)            при Аттестации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/>
              <a:t>     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52.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Аттестация педагогических работников и приравненных к ним лиц 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осуществляется в соответствии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 специальностью (квалификацией), указанной в дипломе об образовании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, или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документе о переподготовке с присвоением соответствующей квалификации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 занимаемой должности.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случае преподавания предмета (дисциплин), указанных в документе об образовании как одна специальность, аттестация педагогических работников и приравненных к ним лиц,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проводится по основной должности с указанием предметов </a:t>
            </a:r>
            <a:r>
              <a:rPr lang="ru-RU" b="1" u="sng" dirty="0" smtClean="0">
                <a:solidFill>
                  <a:srgbClr val="FF0000"/>
                </a:solidFill>
              </a:rPr>
              <a:t>в соответствии с указанной в дипломе специальностью.</a:t>
            </a: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        53.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B случае преподавания педагогическим работником или приравненным к нему лицом предметов (дисциплин), по которым не осуществляется профессиональная подготовка специалистов в высших учебных заведениях (далее - вуз) или организациях образования технического и профессионального,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послесреднего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образования,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ним сохраняется ранее полученная категория, аттестация проводится на общих основаниях при наличии соответствующего документа о повышении квалификации.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8812088" cy="596349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 переходе  с методической работы на педагогическую деятельность и с педагогической деятельности на методическую работу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квалификационная категория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сохраняется до истечения ее срока действия. 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преподавании предмета «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Самопознание» у педагогического работника квалификационная категория приравнивается к квалификационной категории по ранее преподаваемому предмету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и сохраняется до истечения ее срока действия.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 каждому педагогическому работнику организации образования экспертный совет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выносит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заключение (рекомендовать (не рекомендовать) для аттестации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которое предоставляется аттестационной комиссии соответствующего уровня ежегодно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не позднее 1 августа или 1 декабря текущего года.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Заключение экспертного совета оформляется по форме согласно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приложению 7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настоящим Правилам.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Документы,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предъявлемые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 аттестацию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рассмотрение аттестационных комиссий всех уровней представляются следующие документы: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1)заявление на аттестацию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2) копии: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документа, удостоверяющего личность;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диплома об образовании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или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документа о переподготовке с присвоением соответствующей квалификации по занимаемой должности;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удостоверения о квалификационной категории;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сертификата курса повышения квалификации;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3)  сертификаты тестирования (после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первого этапа)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19268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 принятии аттестационной комиссией решения «не соответствует заявляемой квалификационной категории»: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квалификационная категория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снижается на один уровень от заявляемой категории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подтверждении действующей квалификационной категории: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случае досрочной аттестации за ним сохраняется имеющаяся квалификационная категория до завершения срока ее действия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8203963" y="2126918"/>
            <a:ext cx="825626" cy="1037405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Школа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91881" y="1099160"/>
            <a:ext cx="3058472" cy="1033695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Послесреднее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/высшее педагогическое образование</a:t>
            </a:r>
          </a:p>
          <a:p>
            <a:pPr lvl="0" algn="ctr" defTabSz="711200">
              <a:spcBef>
                <a:spcPct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а)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203963" y="3326357"/>
            <a:ext cx="799549" cy="106411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РайОО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горОО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491881" y="4517997"/>
            <a:ext cx="3058472" cy="927227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всех учителей</a:t>
            </a: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стаж 4 года+  требования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200029" y="4501223"/>
            <a:ext cx="803451" cy="96790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ОблУО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9512" y="4509120"/>
            <a:ext cx="3107415" cy="95695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Педагог-исследователь</a:t>
            </a: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9512" y="5517232"/>
            <a:ext cx="3107416" cy="982822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Педагог-мастер</a:t>
            </a:r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8025688" y="2659800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8025688" y="3774834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013718" y="4907040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156155"/>
            <a:ext cx="624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Предлагаемая модель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24325" y="217042"/>
            <a:ext cx="15627" cy="6640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563889" y="5621030"/>
            <a:ext cx="2986464" cy="904314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endParaRPr lang="ru-RU" sz="1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стаж 5 лет+  требования)</a:t>
            </a:r>
          </a:p>
          <a:p>
            <a:pPr lvl="0" algn="ctr" defTabSz="711200">
              <a:spcBef>
                <a:spcPct val="0"/>
              </a:spcBef>
            </a:pPr>
            <a:endParaRPr lang="ru-RU"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00029" y="5621030"/>
            <a:ext cx="777406" cy="85102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ОблУО</a:t>
            </a:r>
            <a:endParaRPr lang="ru-RU" sz="12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АОО «НИШ»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55971" y="1112320"/>
            <a:ext cx="466412" cy="4368731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2-этап: комплексное обобщение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91880" y="2202380"/>
            <a:ext cx="3058473" cy="1082604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17145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 algn="ctr" defTabSz="711200">
              <a:spcBef>
                <a:spcPct val="0"/>
              </a:spcBef>
              <a:buFontTx/>
              <a:buChar char="-"/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(стаж 2 года + требования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79512" y="1124744"/>
            <a:ext cx="3107415" cy="1190157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79512" y="2204864"/>
            <a:ext cx="3107415" cy="1185048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Педагог-модератор</a:t>
            </a:r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491881" y="3326359"/>
            <a:ext cx="3058472" cy="1038746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всех учителей</a:t>
            </a:r>
          </a:p>
          <a:p>
            <a:pPr algn="ctr" defTabSz="711200">
              <a:spcBef>
                <a:spcPct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(стаж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года+ требования)</a:t>
            </a:r>
          </a:p>
          <a:p>
            <a:pPr lvl="0" algn="ctr" defTabSz="711200">
              <a:spcBef>
                <a:spcPct val="0"/>
              </a:spcBef>
            </a:pPr>
            <a:endParaRPr lang="ru-RU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79512" y="3429000"/>
            <a:ext cx="3107415" cy="894729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Педагог-эксперт</a:t>
            </a: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Стрелка вправо 87"/>
          <p:cNvSpPr/>
          <p:nvPr/>
        </p:nvSpPr>
        <p:spPr>
          <a:xfrm>
            <a:off x="8025688" y="5932683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7337083" y="3774834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6571894" y="3784054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6570671" y="2630050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6" name="Стрелка вправо 95"/>
          <p:cNvSpPr/>
          <p:nvPr/>
        </p:nvSpPr>
        <p:spPr>
          <a:xfrm>
            <a:off x="6570671" y="4896223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6560650" y="5907046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747552" y="1130737"/>
            <a:ext cx="502315" cy="4355162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1-этап: национальное квалификационное тестирование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3464" y="698739"/>
            <a:ext cx="1211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Решение аттестационной </a:t>
            </a:r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комиссии на уровне: 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195469" y="6517185"/>
            <a:ext cx="4808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*Предусматривается досрочная аттестация на каждом этапе</a:t>
            </a:r>
            <a:endParaRPr lang="ru-RU" sz="11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792082" y="677311"/>
            <a:ext cx="1211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Этапы аттестации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186375" y="679552"/>
            <a:ext cx="12113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Требования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974993" y="664450"/>
            <a:ext cx="12113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Категории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4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8888" y="6459838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5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47552" y="5625589"/>
            <a:ext cx="1274831" cy="85102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оценивания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72008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16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8113"/>
            <a:ext cx="7519000" cy="660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6336000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898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Сроки прохождения аттестации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70883691"/>
              </p:ext>
            </p:extLst>
          </p:nvPr>
        </p:nvGraphicFramePr>
        <p:xfrm>
          <a:off x="179512" y="620688"/>
          <a:ext cx="8784977" cy="59088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6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4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4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Аттестация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период перехода)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 №1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 №2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Подача заявления на аттестацию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апреля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августа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6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1: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прохождение национального квалификационного тестирования (НКТ)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10 -17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мая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 октября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Сдача портфолио аттестуемого работника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июня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июня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 ноября т.г.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2: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аналитическое обобщение итогов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июля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июля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 декабря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аттестационной комиссии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августа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августа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6060" algn="ctr"/>
                          <a:tab pos="2419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декабря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вступает в силу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сентября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сентября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января следующего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550223"/>
            <a:ext cx="3478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Century Gothic" pitchFamily="34" charset="0"/>
              </a:rPr>
              <a:t>*</a:t>
            </a:r>
            <a:r>
              <a:rPr lang="ru-RU" sz="1400" i="1" dirty="0">
                <a:latin typeface="Century Gothic" pitchFamily="34" charset="0"/>
              </a:rPr>
              <a:t>Аттестация проводится 2 раза в год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kk-KZ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Организация и проведение тестирования для педагогических работников и приравненных к ним лиц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55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Тестирование проводится два раза в год в сроки, определенные настоящими Правилами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MO" b="1" u="sng" dirty="0" smtClean="0">
                <a:solidFill>
                  <a:srgbClr val="C00000"/>
                </a:solidFill>
              </a:rPr>
              <a:t>Сроки первого тестирования с 10 по 17 мая, второе - с 12 по 19 ноября  </a:t>
            </a:r>
            <a:r>
              <a:rPr lang="ru-RU" b="1" u="sng" dirty="0" smtClean="0">
                <a:solidFill>
                  <a:srgbClr val="C00000"/>
                </a:solidFill>
              </a:rPr>
              <a:t>календарного года.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Педагогические работники и приравненные к ним лица, занимающие должности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организациях образования, реализующих общеобразовательные программы дошкольного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Дошкольная педагогика и психология»;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дошкольного воспитания и обучения»;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lla.Ibraeva\Desktop\rep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16" y="1704747"/>
            <a:ext cx="1490713" cy="1235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41" y="222528"/>
            <a:ext cx="8658133" cy="32318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СТРУКТУРА НАЦИОНАЛЬНОГО КВАЛИФИКАЦИОННОГО ТЕСТА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7132094"/>
              </p:ext>
            </p:extLst>
          </p:nvPr>
        </p:nvGraphicFramePr>
        <p:xfrm>
          <a:off x="3755951" y="3606323"/>
          <a:ext cx="4959516" cy="291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9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прохождения квалификационного теста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Педагог-исследователь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Педагог-эксперт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Педагог-модератор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55952" y="757953"/>
            <a:ext cx="494413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модель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39410" y="724395"/>
            <a:ext cx="8906" cy="57887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1514" y="772804"/>
            <a:ext cx="318842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Действующая модель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1514" y="1250180"/>
            <a:ext cx="3268357" cy="443198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/>
              </a:rPr>
              <a:t>1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Знание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законодательства Республики Казахстан 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вопросов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Основы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педагогики и психологии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вопросов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Основы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предметных знаний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вопросов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Общее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 тестирования составляет сто двадцать (120) минут, за исключением педагогических работников, тестируемых по основам предметных знаний по математике, физике, химии, а также преподавателей специальных, общепрофессиональных дисциплин и мастеров производственного обучения, для которых общее время тестирования составляет сто пятьдесят (150) минут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5950" y="1335251"/>
            <a:ext cx="3357232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Начальное, основное среднее, общее среднее образования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  <a:endParaRPr lang="en-US" sz="1600" b="1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Содержание учебного предмета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» -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70 вопросов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«Педагогика, психология и  методика» -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30 вопросов</a:t>
            </a:r>
            <a:endParaRPr lang="en-US" sz="1600" b="1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686" y="6330596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9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638</TotalTime>
  <Words>5210</Words>
  <Application>Microsoft Office PowerPoint</Application>
  <PresentationFormat>Экран (4:3)</PresentationFormat>
  <Paragraphs>671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Трек</vt:lpstr>
      <vt:lpstr>Правила и условия проведения аттестации педагогических работников  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послесреднего образования, в организациях дополнительного образования и иных гражданских служащих в сфере образования и науки  ПрИКАЗ мон рк  № ___от  2018 ГОДА   </vt:lpstr>
      <vt:lpstr>Слайд 2</vt:lpstr>
      <vt:lpstr>Порядок и условия проведения аттестации педагогических работников и приравненных к ним лиц, занимающих должности в организациях образования</vt:lpstr>
      <vt:lpstr>АТТЕСТАЦИЯ</vt:lpstr>
      <vt:lpstr>Слайд 5</vt:lpstr>
      <vt:lpstr>Организация и проведение тестирования для педагогических работников и приравненных к ним лиц </vt:lpstr>
      <vt:lpstr>Слайд 7</vt:lpstr>
      <vt:lpstr>Национальное квалификационное тестирование</vt:lpstr>
      <vt:lpstr>СТРУКТУРА НАЦИОНАЛЬНОГО КВАЛИФИКАЦИОННОГО ТЕСТА</vt:lpstr>
      <vt:lpstr>Структура национального квалификационного тестирования</vt:lpstr>
      <vt:lpstr>Национальное квалификационное тестирование</vt:lpstr>
      <vt:lpstr>Национальное квалификационное тестирование</vt:lpstr>
      <vt:lpstr>Национальное квалификационное тестирование</vt:lpstr>
      <vt:lpstr>    Национальное квалификационное тестирование</vt:lpstr>
      <vt:lpstr>Правила проведения тестирования</vt:lpstr>
      <vt:lpstr>Правила проведения тестирования</vt:lpstr>
      <vt:lpstr>Оценивание тестовых заданий</vt:lpstr>
      <vt:lpstr>Правила проведения тестирования</vt:lpstr>
      <vt:lpstr>Результат  тестирования</vt:lpstr>
      <vt:lpstr>Слайд 20</vt:lpstr>
      <vt:lpstr>Слайд 21</vt:lpstr>
      <vt:lpstr>Слайд 22</vt:lpstr>
      <vt:lpstr>Слайд 23</vt:lpstr>
      <vt:lpstr>Порядок и условия проведения аттестации педагогических работников и приравненных к ним лиц, занимающих должности в организациях образования</vt:lpstr>
      <vt:lpstr>Требования по квалификационным категориям</vt:lpstr>
      <vt:lpstr>Требования к квалификационным категориям </vt:lpstr>
      <vt:lpstr>Требования  к квалификационным категориям</vt:lpstr>
      <vt:lpstr>Требования  к квалификационным категориям</vt:lpstr>
      <vt:lpstr>Требования  к квалификационным категориям</vt:lpstr>
      <vt:lpstr>Требования  к квалификационным категориям</vt:lpstr>
      <vt:lpstr>Досрочная  аттестация  педагогических  работников</vt:lpstr>
      <vt:lpstr>Требования к категории «Педагог-модератор»:   </vt:lpstr>
      <vt:lpstr>Требования к категории  «Педагог-эксперт»</vt:lpstr>
      <vt:lpstr>Требования к категории «Педагог-исследователь», </vt:lpstr>
      <vt:lpstr>Требования к категории «Педагог-мастер»</vt:lpstr>
      <vt:lpstr>Требования к прохождению досрочной аттестации</vt:lpstr>
      <vt:lpstr>Заявление на прохождение аттестации</vt:lpstr>
      <vt:lpstr>комплексное аналитическое обобщение итогов деятельности</vt:lpstr>
      <vt:lpstr>комплексное аналитическое обобщение итогов деятельности</vt:lpstr>
      <vt:lpstr>СТРУКТУРА КОМПЛЕКСНОГО АНАЛИТИЧЕСКОГО ОБОБЩЕНИЯ ИТОГОВ ДЕЯТЕЛЬНОСТИ</vt:lpstr>
      <vt:lpstr>Лист оценивания портфолио аттестуемого работника (Комплексное аналитическое обобщение итогов деятельности, II этап)</vt:lpstr>
      <vt:lpstr>Экспертный совет</vt:lpstr>
      <vt:lpstr>Аттестационная комиссия</vt:lpstr>
      <vt:lpstr>Присвоение   (подтверждение)    квалификационных     категорий  аттестационными комиссиями  соответствующих уровней </vt:lpstr>
      <vt:lpstr>Решение по итогам аттестации</vt:lpstr>
      <vt:lpstr>Учет Квалификации (специальности)            при Аттестации</vt:lpstr>
      <vt:lpstr>Слайд 47</vt:lpstr>
      <vt:lpstr>Документы, предъявлемые на аттестацию</vt:lpstr>
      <vt:lpstr>Слайд 49</vt:lpstr>
      <vt:lpstr>Слайд 50</vt:lpstr>
      <vt:lpstr>Слайд 51</vt:lpstr>
      <vt:lpstr>Слайд 52</vt:lpstr>
      <vt:lpstr>Слайд 53</vt:lpstr>
      <vt:lpstr>Слайд 54</vt:lpstr>
      <vt:lpstr>Сроки прохождения аттестации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и условия проведения аттестации педагогических работников  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послесреднего образования, в организациях дополнительного образования и иных гражданских служащих в сфере образования и науки</dc:title>
  <dc:creator>Admin</dc:creator>
  <cp:lastModifiedBy>Admin</cp:lastModifiedBy>
  <cp:revision>58</cp:revision>
  <dcterms:created xsi:type="dcterms:W3CDTF">2018-03-29T12:35:40Z</dcterms:created>
  <dcterms:modified xsi:type="dcterms:W3CDTF">2018-04-04T08:31:55Z</dcterms:modified>
</cp:coreProperties>
</file>