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60" r:id="rId3"/>
    <p:sldId id="266" r:id="rId4"/>
    <p:sldId id="267" r:id="rId5"/>
    <p:sldId id="277" r:id="rId6"/>
    <p:sldId id="275" r:id="rId7"/>
    <p:sldId id="276" r:id="rId8"/>
    <p:sldId id="270" r:id="rId9"/>
    <p:sldId id="271" r:id="rId10"/>
    <p:sldId id="290" r:id="rId11"/>
    <p:sldId id="272" r:id="rId12"/>
    <p:sldId id="264" r:id="rId13"/>
    <p:sldId id="287" r:id="rId14"/>
    <p:sldId id="269" r:id="rId15"/>
    <p:sldId id="265" r:id="rId16"/>
    <p:sldId id="291" r:id="rId17"/>
    <p:sldId id="279" r:id="rId18"/>
    <p:sldId id="286" r:id="rId19"/>
    <p:sldId id="282" r:id="rId20"/>
    <p:sldId id="294" r:id="rId21"/>
    <p:sldId id="305" r:id="rId22"/>
    <p:sldId id="295" r:id="rId23"/>
    <p:sldId id="268" r:id="rId24"/>
    <p:sldId id="280" r:id="rId25"/>
    <p:sldId id="281" r:id="rId26"/>
    <p:sldId id="303" r:id="rId27"/>
    <p:sldId id="304" r:id="rId28"/>
    <p:sldId id="29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BCF2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7" autoAdjust="0"/>
    <p:restoredTop sz="92075" autoAdjust="0"/>
  </p:normalViewPr>
  <p:slideViewPr>
    <p:cSldViewPr>
      <p:cViewPr>
        <p:scale>
          <a:sx n="96" d="100"/>
          <a:sy n="96" d="100"/>
        </p:scale>
        <p:origin x="-134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DF3AB-45CC-49C9-A9A9-9951F7D8A3DC}" type="datetimeFigureOut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2200F-55CD-4752-A592-F612A08ADA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42658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7A68D-10A9-469D-BA24-5E3BEBC31559}" type="datetimeFigureOut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B7ED2-D221-43F9-8DF3-231D46922B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94364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6A44-2030-41D1-A70C-2D86549A096E}" type="datetime1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63D8-4C7B-4E5D-8CE7-8F7193EDF82B}" type="datetime1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775F-9654-4FAE-B6A1-EFE71F48B865}" type="datetime1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EDF0-EF49-454B-8BA8-140A10260D2E}" type="datetime1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7679-5313-4568-8EC0-A9B45AAEB718}" type="datetime1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A999-308B-4676-9233-635747037D91}" type="datetime1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6F11-4D3A-461A-A5EB-2054FACDAAA7}" type="datetime1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548B-EEA3-4E75-A379-7B1CC40F387D}" type="datetime1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07BC-FE28-49B3-9A0E-E590076CFCC2}" type="datetime1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24D2-2ACD-45B1-9BC5-5D446984AFA9}" type="datetime1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E4F3-19A0-4D35-8AF7-0AB3BAED0795}" type="datetime1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230AC-E245-43CB-A1A4-2C703C5A2178}" type="datetime1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yastudent.kz/high_schools_and_colleges/basic_information/" TargetMode="External"/><Relationship Id="rId2" Type="http://schemas.openxmlformats.org/officeDocument/2006/relationships/hyperlink" Target="http://bsk.kz/index.php?category=14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aknig2000.wixsite.com/" TargetMode="External"/><Relationship Id="rId3" Type="http://schemas.openxmlformats.org/officeDocument/2006/relationships/hyperlink" Target="http://www.politech-college.com/" TargetMode="External"/><Relationship Id="rId7" Type="http://schemas.openxmlformats.org/officeDocument/2006/relationships/hyperlink" Target="http://www.gkkpmek.kz/" TargetMode="External"/><Relationship Id="rId12" Type="http://schemas.openxmlformats.org/officeDocument/2006/relationships/hyperlink" Target="http://aktk-nt.kz/" TargetMode="External"/><Relationship Id="rId2" Type="http://schemas.openxmlformats.org/officeDocument/2006/relationships/hyperlink" Target="http://politex.ucoz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ptk.edu.kz/" TargetMode="External"/><Relationship Id="rId11" Type="http://schemas.openxmlformats.org/officeDocument/2006/relationships/hyperlink" Target="http://asmk.kz/" TargetMode="External"/><Relationship Id="rId5" Type="http://schemas.openxmlformats.org/officeDocument/2006/relationships/hyperlink" Target="http://akcolkainar.kz/" TargetMode="External"/><Relationship Id="rId10" Type="http://schemas.openxmlformats.org/officeDocument/2006/relationships/hyperlink" Target="http://atk-edu.kz/" TargetMode="External"/><Relationship Id="rId4" Type="http://schemas.openxmlformats.org/officeDocument/2006/relationships/hyperlink" Target="http://kazatk-atk.kz/" TargetMode="External"/><Relationship Id="rId9" Type="http://schemas.openxmlformats.org/officeDocument/2006/relationships/hyperlink" Target="https://apk-edu.kz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ketc.kz/" TargetMode="External"/><Relationship Id="rId3" Type="http://schemas.openxmlformats.org/officeDocument/2006/relationships/hyperlink" Target="http://www.kitib.kz/" TargetMode="External"/><Relationship Id="rId7" Type="http://schemas.openxmlformats.org/officeDocument/2006/relationships/hyperlink" Target="http://ptk.astana-bilim.kz/" TargetMode="External"/><Relationship Id="rId2" Type="http://schemas.openxmlformats.org/officeDocument/2006/relationships/hyperlink" Target="http://college.ineu.edu.k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kit.kz/" TargetMode="External"/><Relationship Id="rId5" Type="http://schemas.openxmlformats.org/officeDocument/2006/relationships/hyperlink" Target="http://college7-pav2.kz/" TargetMode="External"/><Relationship Id="rId4" Type="http://schemas.openxmlformats.org/officeDocument/2006/relationships/hyperlink" Target="http://pktik.kz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72084" y="470065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Выбор профессии вашего ребенка – выбор будущего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38914" name="Picture 2" descr="https://go2.imgsmail.ru/imgpreview?key=5f5f780db750577b&amp;mb=imgdb_preview_1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306653"/>
            <a:ext cx="4769521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043608" y="908720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3. Узнать, какие профессии пользуются спросом у работодателей на рынке труда, по каким профессиям ваш ребенок сможет найти себе работу. </a:t>
            </a:r>
          </a:p>
          <a:p>
            <a:pPr algn="ctr"/>
            <a:endParaRPr lang="ru-RU" sz="36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Иначе говоря, определить, каково сегодня «НАДО».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43608" y="1124744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Ваша задача заключается в том, чтобы найти профессию, которая:</a:t>
            </a:r>
          </a:p>
          <a:p>
            <a:endParaRPr lang="ru-RU" sz="3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Является интересной и привлекательной для вашего ребенка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Соответствует способностям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вашего ребенка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Пользуется спросом на рынке труда.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008894" y="4446045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МОГУ + ХОЧУ + НАДО = Правильный выбор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труда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19442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3275856" y="908720"/>
            <a:ext cx="547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«Если человек не знает, к какой пристани он держит путь, для него ни один ветер не будет попутным» (Сенека).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76202" y="980728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Задание:</a:t>
            </a: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Определите, к какому типу больше подходит ваш ребенок</a:t>
            </a: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Человек – природа,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Человек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– техника,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Человек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– знаковая система,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Человек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– художественный образ,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Человек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– человек</a:t>
            </a: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348880"/>
            <a:ext cx="272343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91345" y="173033"/>
            <a:ext cx="781337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ТЕСТ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mbria" panose="02040503050406030204" pitchFamily="18" charset="0"/>
              <a:cs typeface="Arial" pitchFamily="34" charset="0"/>
            </a:endParaRPr>
          </a:p>
          <a:p>
            <a:pPr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Инструкция к тесту:</a:t>
            </a:r>
          </a:p>
          <a:p>
            <a:pPr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mbria" panose="02040503050406030204" pitchFamily="18" charset="0"/>
              <a:cs typeface="Arial" pitchFamily="34" charset="0"/>
            </a:endParaRPr>
          </a:p>
          <a:p>
            <a:pPr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Отметьте «галочками» утверждения,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 которые соответствуют вашему ребенку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mbria" panose="02040503050406030204" pitchFamily="18" charset="0"/>
              <a:ea typeface="Times New Roman" pitchFamily="18" charset="0"/>
              <a:cs typeface="Times New Roman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Посчитайте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суммы «галочек», в каждой из колонок. 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Наибольшие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положительные суммы будут в столбцах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которые соответствуют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подходящим для вашего ребенка типам профессий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1266" name="AutoShape 2" descr="https://www.domashniy.ru/upload/iblock/66c/66cfaa867ffacc3636f51129bd3efb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737367"/>
              </p:ext>
            </p:extLst>
          </p:nvPr>
        </p:nvGraphicFramePr>
        <p:xfrm>
          <a:off x="899592" y="620688"/>
          <a:ext cx="7992888" cy="5965952"/>
        </p:xfrm>
        <a:graphic>
          <a:graphicData uri="http://schemas.openxmlformats.org/drawingml/2006/table">
            <a:tbl>
              <a:tblPr/>
              <a:tblGrid>
                <a:gridCol w="1329596"/>
                <a:gridCol w="268243"/>
                <a:gridCol w="1303722"/>
                <a:gridCol w="294645"/>
                <a:gridCol w="1277320"/>
                <a:gridCol w="321046"/>
                <a:gridCol w="1325371"/>
                <a:gridCol w="272995"/>
                <a:gridCol w="1298970"/>
                <a:gridCol w="300980"/>
              </a:tblGrid>
              <a:tr h="1563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I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IV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V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Охотно и постоянно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следит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ухаживает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за растениями и животными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Охотно и подолгу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может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что-нибудь мастерить, чинить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Охотно и подолгу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может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что-нибудь подсчитывать, решать задачи, чертить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Любит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ходить в музеи, театры, на художественные выставки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Легко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знакомится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с новыми людьми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37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Охотно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помогает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старшим по уходу за животными и растениями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То, что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делает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своими руками, обычно вызывает интерес у моих товарищей,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взрослых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Обычно я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делает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мало ошибок в письменных работах </a:t>
                      </a:r>
                      <a:b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</a:b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У него/нее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есть способности к определенной области искусства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Любит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проводить время с младшими, когда их нужно чем-нибудь занять, увлечь делом, помочь им в чём-то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2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Я охотно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читает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 растительном и животном мире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Охотно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читает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об устройствах механизмов, машин, приборов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Охотно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разгадывает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кроссворды, головоломки, ребусы, трудные задачи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Активно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участвует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в художественной самодеятельности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Легко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улаживает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разногласия между сверстниками или младшими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81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У него/нее есть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способности к работе с растениями или животными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У него/нее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есть способности к работе с техникой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Обычно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ему/ей удается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подробно и ясно для других излагать мысли в письменной форме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Результаты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его/ее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художественного творчества одобряют даже незнакомые люди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Он/она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почти никогда не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ссорятся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37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С большим интересом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читает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об охране природной среды, леса, животных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Вещи, сделанные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его/ее руками одобряют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и незнакомые люди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Без особого труда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усваивает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ранее незнакомые или иностранные слова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Подолгу, не уставая,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может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заниматься любимой художественной работой (музыкой, рисованием и т. п.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Ему/ей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часто случается помогать незнакомым людям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81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Охотно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наблюдает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за животными или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рассматривает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растения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Любит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разбираться в устройстве механизмов, машин, приборов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Без особых усилий и охотно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разбирается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в схемах, графиках, чертежах, таблицах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Пробует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свои силы в живописи, музыке, поэзии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Ему/ей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обычно удается убедить сверстников в том, что нужно делать так, а не иначе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2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27584" y="695019"/>
            <a:ext cx="806489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Таким образом ответив на 30 утверждений и посчитав по колонкам суммы «галочек», в каждой из колонок. Наибольшие положительные суммы будут в столбцах, соответствующих наиболее подходящим для вашего ребенка типам профессий</a:t>
            </a:r>
          </a:p>
          <a:p>
            <a:pPr indent="449263"/>
            <a:endParaRPr lang="ru-RU" sz="28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indent="354013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I – Человек – природа,</a:t>
            </a:r>
          </a:p>
          <a:p>
            <a:pPr indent="354013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II – Человек – техника,</a:t>
            </a:r>
          </a:p>
          <a:p>
            <a:pPr indent="354013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III – Человек – знаковая система,</a:t>
            </a:r>
          </a:p>
          <a:p>
            <a:pPr indent="354013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IV – Человек – художественный образ,</a:t>
            </a:r>
          </a:p>
          <a:p>
            <a:pPr indent="354013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V – Человек –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человек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indent="449263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971600" y="69269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Психологи предлагают следующую классификацию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87624" y="1700808"/>
            <a:ext cx="3168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ЧЕЛОВЕК-ЧЕЛОВЕК</a:t>
            </a:r>
          </a:p>
          <a:p>
            <a:pPr lvl="0" algn="ctr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Профессии, связанные с другими людьми.  </a:t>
            </a:r>
          </a:p>
          <a:p>
            <a:pPr lvl="0" algn="ctr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Это медицина, закон и правопорядок, обучение и воспитание, сфера обслуживания.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64088" y="4725144"/>
            <a:ext cx="2812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ЧЕЛОВЕК - ПРИРОДА Профессии, связанные с природой</a:t>
            </a:r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1048891" cy="16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00809"/>
            <a:ext cx="160120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700808"/>
            <a:ext cx="110698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5" descr="M37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5157192"/>
            <a:ext cx="1475308" cy="147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 descr="http://d.120-bal.ru/pars_docs/refs/25/24079/24079_html_m2a73dd1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861048"/>
            <a:ext cx="1509539" cy="1646292"/>
          </a:xfrm>
          <a:prstGeom prst="rect">
            <a:avLst/>
          </a:prstGeom>
          <a:noFill/>
        </p:spPr>
      </p:pic>
      <p:pic>
        <p:nvPicPr>
          <p:cNvPr id="45" name="Picture 4" descr="M38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501008"/>
            <a:ext cx="180019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971600" y="69269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Психологи предлагают следующую классификацию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1600" y="1916832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Человек-техника Технические профессии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940152" y="4653136"/>
            <a:ext cx="2987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Человек – знак Профессии, связанные со знаками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916832"/>
            <a:ext cx="1344735" cy="171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1440160" cy="134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3" y="1934200"/>
            <a:ext cx="2088232" cy="174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789040"/>
            <a:ext cx="46675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109519" y="66917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dirty="0" err="1" smtClean="0">
                <a:solidFill>
                  <a:srgbClr val="000066"/>
                </a:solidFill>
                <a:latin typeface="Cambria" panose="02040503050406030204" pitchFamily="18" charset="0"/>
              </a:rPr>
              <a:t>Человек-художественный</a:t>
            </a:r>
            <a:r>
              <a:rPr lang="ru-RU" b="1" dirty="0" smtClean="0">
                <a:solidFill>
                  <a:srgbClr val="000066"/>
                </a:solidFill>
                <a:latin typeface="Cambria" panose="02040503050406030204" pitchFamily="18" charset="0"/>
              </a:rPr>
              <a:t> образ </a:t>
            </a:r>
          </a:p>
          <a:p>
            <a:pPr fontAlgn="base"/>
            <a:r>
              <a:rPr lang="ru-RU" dirty="0" smtClean="0">
                <a:solidFill>
                  <a:srgbClr val="000066"/>
                </a:solidFill>
                <a:latin typeface="Cambria" panose="02040503050406030204" pitchFamily="18" charset="0"/>
              </a:rPr>
              <a:t>Художественные профессии</a:t>
            </a:r>
          </a:p>
          <a:p>
            <a:r>
              <a:rPr lang="ru-RU" dirty="0" smtClean="0">
                <a:solidFill>
                  <a:srgbClr val="000066"/>
                </a:solidFill>
                <a:latin typeface="Cambria" panose="02040503050406030204" pitchFamily="18" charset="0"/>
              </a:rPr>
              <a:t>Скульптура, живопись, архитектура, поэзия или музыка. Самое главное в этой работе – это наличие художественного вкуса.</a:t>
            </a:r>
          </a:p>
        </p:txBody>
      </p:sp>
      <p:pic>
        <p:nvPicPr>
          <p:cNvPr id="24" name="Picture 4" descr="M37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132856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M37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221088"/>
            <a:ext cx="230346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M37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132856"/>
            <a:ext cx="2211387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" descr="M38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149080"/>
            <a:ext cx="22113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 descr="M38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06084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115616" y="4005064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В мире существует около 40 000 профессии, в Казахстане более 5000. </a:t>
            </a:r>
          </a:p>
          <a:p>
            <a:pPr indent="363538"/>
            <a:endParaRPr lang="ru-RU" sz="1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indent="363538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Ежегодно 25 млн. человек в мире меняют своё место работы, 12% из них – возвращаются обратно. </a:t>
            </a:r>
          </a:p>
          <a:p>
            <a:pPr indent="363538"/>
            <a:endParaRPr lang="ru-RU" sz="1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indent="363538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Как найти ту единственную, свою профессию, чтобы она тебя полностью устраивала, то есть была и по душе, и материально выгодна.</a:t>
            </a:r>
          </a:p>
        </p:txBody>
      </p:sp>
      <p:pic>
        <p:nvPicPr>
          <p:cNvPr id="26" name="Рисунок 25" descr="https://go1.imgsmail.ru/imgpreview?key=5c4698ce37265ad1&amp;mb=imgdb_preview_77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692696"/>
            <a:ext cx="280831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39734" y="631836"/>
            <a:ext cx="775347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Как найти данные по учебным заведениям Казахстана?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Просмотрите сайты в интернете по тематике среднее профессиональное образование 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азахстане 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НАПРИМЕР: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endParaRPr lang="kk-KZ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kz24.net</a:t>
            </a:r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/с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ompanirs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/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smallsection562.html</a:t>
            </a:r>
            <a:endParaRPr lang="kk-KZ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2"/>
              </a:rPr>
              <a:t>http://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2"/>
              </a:rPr>
              <a:t>bsk.kz/index.php?category=144</a:t>
            </a:r>
            <a:endParaRPr lang="kk-KZ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Информацию по колледжам и лицеям Казахстана вы можете найти на сайте 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http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://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yastudent.kz/high_schools_and_colleges/basic_information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/#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content</a:t>
            </a:r>
            <a:endParaRPr lang="kk-KZ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endParaRPr lang="en-US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Выбрав конкретный СУЗ перейдите на сайт данного учебного заведения</a:t>
            </a:r>
          </a:p>
          <a:p>
            <a:endParaRPr lang="kk-KZ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 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</a:t>
            </a:r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нтактах СУЗа указаны телефоны приемной комиссии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 Позвоните и уточните информацию по интересующей вас специальности.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5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1150773"/>
            <a:ext cx="775347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Рабочие профессии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–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это квалифицированная трудовая деятельность, требующая специальной теоретической подготовки и, как правило, связанная с физическим (ручным) трудом или ручным управлением механизированным оборудованием. </a:t>
            </a:r>
          </a:p>
          <a:p>
            <a:pPr indent="354013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Комплекс знаний и навыков для освоения рабочих профессий приобретается в учреждениях начального или среднего профессионального образования (СУЗы). 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 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5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1150773"/>
            <a:ext cx="7753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Например: Вы выбрали СУЗ?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Почему именно СУЗ, а не дальнейшее обучение в школе, а потом в ВУЗе? Распишите выгоды средне-специального образования.</a:t>
            </a:r>
          </a:p>
          <a:p>
            <a:pPr algn="ctr"/>
            <a:endParaRPr lang="ru-RU" sz="24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339466"/>
              </p:ext>
            </p:extLst>
          </p:nvPr>
        </p:nvGraphicFramePr>
        <p:xfrm>
          <a:off x="1331640" y="3043440"/>
          <a:ext cx="6768753" cy="2401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251"/>
                <a:gridCol w="2256251"/>
                <a:gridCol w="2256251"/>
              </a:tblGrid>
              <a:tr h="480357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Профессия/СУЗ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Выгода 1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Выгода 2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35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35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35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35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1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331640" y="836712"/>
            <a:ext cx="72728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Алгоритм принятия решения по выбору профессии</a:t>
            </a:r>
          </a:p>
          <a:p>
            <a:endParaRPr lang="ru-RU" sz="3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Определение типа профессиональной направленности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Определение уровня способностей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Оценка ресурсов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Принятие решения по выбору профессии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Поиск учебного заведения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948210" y="640913"/>
            <a:ext cx="777686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Какие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СУЗы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Казахстана дают базовую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подготовку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?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Южно-Казахстанский политехнический колледж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2"/>
              </a:rPr>
              <a:t>http://politex.ucoz.com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Кентауский политехнический колледж «АО Кентауский  трансформаторный завод»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http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://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www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.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politech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-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college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.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com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Актауский транспортный колледж при КазАТК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4"/>
              </a:rPr>
              <a:t>kazatk-atk.kz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Колледж Каспийского государственного университета технологии и инжиниринга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Актауский колледж «Кайнар»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5"/>
              </a:rPr>
              <a:t>http://akcolkainar.kz/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Мангистауский политехнический колледж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6"/>
              </a:rPr>
              <a:t>www.mptk.edu.kz/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Манистауский энергетический колледж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7"/>
              </a:rPr>
              <a:t>www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7"/>
              </a:rPr>
              <a:t>.gkkpmek.kz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Актюбинский Колледж Нефти и Газа (АКНиГ)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8"/>
              </a:rPr>
              <a:t>http://aknig2000.wixsite.com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Актюбинский политехнический колледж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9"/>
              </a:rPr>
              <a:t>https://apk-edu.kz/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Актюбинский технический колледж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10"/>
              </a:rPr>
              <a:t>http://atk-edu.kz/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Актюбинский строительно-монтажный колледж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11"/>
              </a:rPr>
              <a:t>http://asmk.kz/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Архитектурно-строительный колледж (Актюбинск)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Актюбинский колледж транспорта и коммуникаций при КазАТК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Актюбинский колледж транспорта, коммуникаций и новых технологий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12"/>
              </a:rPr>
              <a:t>http://aktk-nt.kz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74857" y="711858"/>
            <a:ext cx="814561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Какие </a:t>
            </a:r>
            <a:r>
              <a:rPr lang="ru-RU" sz="2500" b="1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СУЗы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Казахстана дают базовую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подготовку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?</a:t>
            </a:r>
            <a:endParaRPr lang="en-US" sz="25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en-US" sz="25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Актюбинский колледж связи и электротехники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Колледж Инновационного Евразийского Университета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2"/>
              </a:rPr>
              <a:t>http://college.ineu.edu.kz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Колледж Инновационного Евразийского Университета Павлодар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2"/>
              </a:rPr>
              <a:t>http://college.ineu.edu.kz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Колледж информационных технологий и бизнеса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http://www.kitib.kz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Павлодарский инновационный технический колледж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Павлодарский колледж транспорта и коммуникаций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4"/>
              </a:rPr>
              <a:t>http://pktik.kz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Павлодарский колледж цветной металлургии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5"/>
              </a:rPr>
              <a:t>http://college7-pav2.kz/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Павлодарский политехнический колледж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Колледж информационных технологий Уральск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6"/>
              </a:rPr>
              <a:t>http://www.ukit.kz/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Уральский колледж газа, нефти и отраслевых технологий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Профессионально-технический колледж Астаны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7"/>
              </a:rPr>
              <a:t>http://ptk.astana-bilim.kz/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Шымкентский колледж транспорта, коммуникаций и новых технологий (ШКТКиНТ)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Западно-Казахстанский инженерно-технологический колледж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8"/>
              </a:rPr>
              <a:t>www.wketc.kz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Колледж информационных технологий Уральск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6"/>
              </a:rPr>
              <a:t>http://www.ukit.kz/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83568" y="668506"/>
            <a:ext cx="85689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Рекомендации родителям по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профориентации 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1. Информацию о профессиональных планах ребенка можно получить только в ходе откровенной беседы с ним, ни в коем случае не на бегу. Лучше всего завести разговор как бы «к слову». При этом старайтесь проявлять терпение, такт и искреннюю заинтересованность.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2. Если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ребенок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не может четко сформулировать свои планы, надо попытаться понять, с чем это связанно.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3. Полезно предложить ребенку поработать на осенних или зимних каникулах, выбрав какое-то конкретное занятие.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4. Если Вас огорчает профессиональный выбор ребенка, не отговаривайте его и не запрещайте ему что-то категорично. Постарайтесь выяснить, на чем основан его выбор.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5. Если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ребенок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только мечтает, а ничего не делает, надо помочь ему составить конкретный план, обсудив, сколько времени у него есть и что необходимо успеть.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6. Помогите своему ребенку подготовить «запасной вариант» на случай неудачи на выбранном пути. </a:t>
            </a:r>
          </a:p>
        </p:txBody>
      </p:sp>
    </p:spTree>
    <p:extLst>
      <p:ext uri="{BB962C8B-B14F-4D97-AF65-F5344CB8AC3E}">
        <p14:creationId xmlns:p14="http://schemas.microsoft.com/office/powerpoint/2010/main" val="21476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187624" y="980728"/>
            <a:ext cx="75374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Советы родителям и детям при выборе места будущей учёбы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1. Выбирайте институты с государственной аккредитацией.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2. Не постесняйтесь узнать о преподавательском составе.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3. Помните! В настоящий момент ваши дети могут одновременно поступать в несколько университетов и институтов.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4. Постарайтесь быть на экзаменах, вдруг понадобится апелляция.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5. На новых факультетах всегда меньше проходной балл.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6. Не расстраивайтесь, если ваш ребёнок не поступил. Впереди у него много возможностей 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7. Переговорите с теми, кто закончил ВУЗ, в который поступает ваш ребёнок.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8. Дайте право выбора своему ребёнку.</a:t>
            </a: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4217" y="836712"/>
            <a:ext cx="6906896" cy="54712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79985" y="1517751"/>
            <a:ext cx="6624736" cy="3935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</a:pPr>
            <a:r>
              <a:rPr lang="ru-RU" sz="4400" b="1" kern="1800" dirty="0">
                <a:solidFill>
                  <a:srgbClr val="FF000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Желаем Вам </a:t>
            </a:r>
            <a:endParaRPr lang="ru-RU" sz="4400" b="1" kern="1800" dirty="0" smtClean="0">
              <a:solidFill>
                <a:srgbClr val="FF0000"/>
              </a:solidFill>
              <a:latin typeface="Cambria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</a:pPr>
            <a:r>
              <a:rPr lang="ru-RU" sz="4400" b="1" kern="1800" dirty="0" smtClean="0">
                <a:solidFill>
                  <a:srgbClr val="FF000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удачи </a:t>
            </a:r>
          </a:p>
          <a:p>
            <a:pPr algn="ctr" fontAlgn="base">
              <a:lnSpc>
                <a:spcPct val="115000"/>
              </a:lnSpc>
            </a:pPr>
            <a:r>
              <a:rPr lang="ru-RU" sz="4400" b="1" kern="1800" dirty="0" smtClean="0">
                <a:solidFill>
                  <a:srgbClr val="FF000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b="1" kern="1800" dirty="0">
                <a:solidFill>
                  <a:srgbClr val="FF000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выборе любимой </a:t>
            </a:r>
            <a:r>
              <a:rPr lang="ru-RU" sz="4400" b="1" kern="1800" dirty="0" smtClean="0">
                <a:solidFill>
                  <a:srgbClr val="FF000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профессии для вашего ребенка!</a:t>
            </a:r>
            <a:endParaRPr lang="ru-RU" sz="4400" dirty="0">
              <a:solidFill>
                <a:srgbClr val="FF0000"/>
              </a:solidFill>
              <a:effectLst/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71600" y="962725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Устаревающие интеллектуальные профессии на горизонте 2017–2030 годов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558099"/>
              </p:ext>
            </p:extLst>
          </p:nvPr>
        </p:nvGraphicFramePr>
        <p:xfrm>
          <a:off x="1043608" y="2060848"/>
          <a:ext cx="777686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1390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до 2020 года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Сметчик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Стенографист/ расшифровщик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Копирайтер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Турагент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Лектор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Библиотекарь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Документовед/ архивариус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Испытатель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Билетер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Парковщик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Оператор call-центра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Лифтер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Почталь</a:t>
                      </a:r>
                      <a:r>
                        <a:rPr lang="ru-RU" sz="2800" b="0" kern="120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он</a:t>
                      </a:r>
                      <a:endParaRPr lang="ru-RU" sz="2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489130"/>
              </p:ext>
            </p:extLst>
          </p:nvPr>
        </p:nvGraphicFramePr>
        <p:xfrm>
          <a:off x="1043608" y="836712"/>
          <a:ext cx="7776864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после 2020 года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Юрисконсульт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Нотариус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Провизор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Аналитик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Маклер/риэлтор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Секретарь/ ресепционист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Муниципальный работник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Логист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Диспетчер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Банковский операционист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Журналист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Диагност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Бурильщик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Системный администратор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Вахтер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Шахтер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Машинист товарного состава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Инспектор ДПС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Горняк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Фасовщик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Варщик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Прораб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Швея/сапожник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Водитель такси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043608" y="656440"/>
            <a:ext cx="77768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Профессии-пенсионеры </a:t>
            </a: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63538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Специалисты со средними навыками под ударом автоматизации.</a:t>
            </a:r>
          </a:p>
          <a:p>
            <a:pPr indent="363538"/>
            <a:endParaRPr lang="ru-RU" sz="2800" dirty="0" smtClean="0">
              <a:latin typeface="Cambria" panose="02040503050406030204" pitchFamily="18" charset="0"/>
            </a:endParaRPr>
          </a:p>
          <a:p>
            <a:pPr indent="363538"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Автоматизация в отраслях начинается всегда с работ среднего уровня квалификации. Эти работы содержат достаточно шаблонных компонентов, чтобы быть легко автоматизируемыми, и уже достаточно высокооплачиваемы, чтобы сделать автоматизацию экономически привлекательной для владельцев бизнеса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971600" y="836712"/>
            <a:ext cx="756084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Топ — 10 востребованных профессий в Казахстане</a:t>
            </a:r>
          </a:p>
          <a:p>
            <a:pPr fontAlgn="base"/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Инженеры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IT – Специалисты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Врачи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Учителя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Специалисты в сфере маркетинга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Менеджеры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Специалисты в сфере гостиничного дела и туризма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Бухгалтера – кассиры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Специалисты по логистике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Специалисты в сфере биотехнологий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331640" y="1052736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Попробуем определить,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Какая профессия больше подходит вашему ребенку?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8" name="Рисунок 27" descr="http://apteka.ru/upload/iblock/4de/4defe96aeedbf63b54a560d58788c84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08920"/>
            <a:ext cx="4896544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043608" y="908720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Для того, чтобы правильно выбрать профессию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вашему ребенку, вам надо сориентироваться в ТРЁХ ВЕЩАХ.</a:t>
            </a:r>
          </a:p>
        </p:txBody>
      </p:sp>
      <p:pic>
        <p:nvPicPr>
          <p:cNvPr id="11266" name="Picture 2" descr="http://modern-women.ru/wp-content/uploads/2013/02/zolotaya-rubka-ispolnit-wela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27310"/>
            <a:ext cx="2353444" cy="2981029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779912" y="2420888"/>
            <a:ext cx="4896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1. Определить, каковы ПРОФЕССИОНАЛЬНЫЕ ИНТЕРЕСЫ И СКЛОННОСТИ, то есть желания ребенка, побуждения, потребности в определённых видах деятельности, стремления не только к результату, но и к самому процессу того, что ребенок делает.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От склонностей зависит привлекательность работы, интерес к ней.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41403" y="5873252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1F497D">
                    <a:lumMod val="50000"/>
                  </a:srgbClr>
                </a:solidFill>
                <a:latin typeface="Cambria" pitchFamily="18" charset="0"/>
              </a:rPr>
              <a:t>Склонности условно обозначают выражением </a:t>
            </a:r>
          </a:p>
          <a:p>
            <a:pPr lvl="0" algn="ctr"/>
            <a:r>
              <a:rPr lang="ru-RU" sz="2800" dirty="0" smtClean="0">
                <a:solidFill>
                  <a:srgbClr val="1F497D">
                    <a:lumMod val="50000"/>
                  </a:srgbClr>
                </a:solidFill>
                <a:latin typeface="Cambria" pitchFamily="18" charset="0"/>
              </a:rPr>
              <a:t>«Я ХОЧУ».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043608" y="908720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2. Оценить способности, то есть такие индивидуальные качества ребенка, от которых зависит возможность успешного осуществления деятельности.</a:t>
            </a:r>
          </a:p>
          <a:p>
            <a:pPr algn="ctr"/>
            <a:endParaRPr lang="ru-RU" sz="36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Способности условно выражают словами « Я МОГУ».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6359</TotalTime>
  <Words>1374</Words>
  <Application>Microsoft Office PowerPoint</Application>
  <PresentationFormat>Экран (4:3)</PresentationFormat>
  <Paragraphs>258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Жанна</dc:creator>
  <cp:lastModifiedBy>21</cp:lastModifiedBy>
  <cp:revision>230</cp:revision>
  <dcterms:created xsi:type="dcterms:W3CDTF">2017-09-16T09:01:30Z</dcterms:created>
  <dcterms:modified xsi:type="dcterms:W3CDTF">2018-04-05T10:35:01Z</dcterms:modified>
</cp:coreProperties>
</file>