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s/slide5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slides/slide5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4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0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57"/>
  </p:notesMasterIdLst>
  <p:sldIdLst>
    <p:sldId id="256" r:id="rId2"/>
    <p:sldId id="311" r:id="rId3"/>
    <p:sldId id="257" r:id="rId4"/>
    <p:sldId id="309" r:id="rId5"/>
    <p:sldId id="310" r:id="rId6"/>
    <p:sldId id="298" r:id="rId7"/>
    <p:sldId id="300" r:id="rId8"/>
    <p:sldId id="324" r:id="rId9"/>
    <p:sldId id="312" r:id="rId10"/>
    <p:sldId id="313" r:id="rId11"/>
    <p:sldId id="326" r:id="rId12"/>
    <p:sldId id="327" r:id="rId13"/>
    <p:sldId id="328" r:id="rId14"/>
    <p:sldId id="329" r:id="rId15"/>
    <p:sldId id="330" r:id="rId16"/>
    <p:sldId id="331" r:id="rId17"/>
    <p:sldId id="333" r:id="rId18"/>
    <p:sldId id="332" r:id="rId19"/>
    <p:sldId id="334" r:id="rId20"/>
    <p:sldId id="303" r:id="rId21"/>
    <p:sldId id="304" r:id="rId22"/>
    <p:sldId id="305" r:id="rId23"/>
    <p:sldId id="307" r:id="rId24"/>
    <p:sldId id="259" r:id="rId25"/>
    <p:sldId id="316" r:id="rId26"/>
    <p:sldId id="260" r:id="rId27"/>
    <p:sldId id="261" r:id="rId28"/>
    <p:sldId id="264" r:id="rId29"/>
    <p:sldId id="265" r:id="rId30"/>
    <p:sldId id="266" r:id="rId31"/>
    <p:sldId id="262" r:id="rId32"/>
    <p:sldId id="319" r:id="rId33"/>
    <p:sldId id="320" r:id="rId34"/>
    <p:sldId id="321" r:id="rId35"/>
    <p:sldId id="325" r:id="rId36"/>
    <p:sldId id="323" r:id="rId37"/>
    <p:sldId id="283" r:id="rId38"/>
    <p:sldId id="282" r:id="rId39"/>
    <p:sldId id="288" r:id="rId40"/>
    <p:sldId id="314" r:id="rId41"/>
    <p:sldId id="315" r:id="rId42"/>
    <p:sldId id="284" r:id="rId43"/>
    <p:sldId id="285" r:id="rId44"/>
    <p:sldId id="286" r:id="rId45"/>
    <p:sldId id="317" r:id="rId46"/>
    <p:sldId id="289" r:id="rId47"/>
    <p:sldId id="290" r:id="rId48"/>
    <p:sldId id="296" r:id="rId49"/>
    <p:sldId id="294" r:id="rId50"/>
    <p:sldId id="293" r:id="rId51"/>
    <p:sldId id="295" r:id="rId52"/>
    <p:sldId id="335" r:id="rId53"/>
    <p:sldId id="336" r:id="rId54"/>
    <p:sldId id="337" r:id="rId55"/>
    <p:sldId id="318" r:id="rId5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87" d="100"/>
          <a:sy n="87" d="100"/>
        </p:scale>
        <p:origin x="-876" y="53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notesMaster" Target="notesMasters/notesMaster1.xml"/><Relationship Id="rId61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3EB6C15-9577-4BD7-AC3F-4320755DE144}" type="datetimeFigureOut">
              <a:rPr lang="ru-RU" smtClean="0"/>
              <a:pPr/>
              <a:t>06.04.2018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4861B9B-3E7B-465C-9FDD-39BD305E4BC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9376432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406821-E20B-4EAD-9251-D01A99312ADF}" type="slidenum">
              <a:rPr lang="kk-KZ" smtClean="0"/>
              <a:pPr/>
              <a:t>20</a:t>
            </a:fld>
            <a:endParaRPr lang="kk-KZ"/>
          </a:p>
        </p:txBody>
      </p:sp>
    </p:spTree>
    <p:extLst>
      <p:ext uri="{BB962C8B-B14F-4D97-AF65-F5344CB8AC3E}">
        <p14:creationId xmlns="" xmlns:p14="http://schemas.microsoft.com/office/powerpoint/2010/main" val="112157394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861B9B-3E7B-465C-9FDD-39BD305E4BCE}" type="slidenum">
              <a:rPr lang="ru-RU" smtClean="0"/>
              <a:pPr/>
              <a:t>38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861B9B-3E7B-465C-9FDD-39BD305E4BCE}" type="slidenum">
              <a:rPr lang="ru-RU" smtClean="0"/>
              <a:pPr/>
              <a:t>39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BC367E-CD08-4874-8D1A-9FD05E9B8F37}" type="datetime1">
              <a:rPr lang="ru-RU" smtClean="0"/>
              <a:pPr/>
              <a:t>06.04.2018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464827-0B8A-4E7C-B042-DA63A6A48123}" type="datetime1">
              <a:rPr lang="ru-RU" smtClean="0"/>
              <a:pPr/>
              <a:t>06.04.2018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7C9DF1-65E8-4F3E-AF00-85BD8E4956BF}" type="datetime1">
              <a:rPr lang="ru-RU" smtClean="0"/>
              <a:pPr/>
              <a:t>06.04.2018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B37A85-5030-4E8F-BB8B-4C7CF50BA7C5}" type="datetime1">
              <a:rPr lang="ru-RU" smtClean="0"/>
              <a:pPr/>
              <a:t>06.04.2018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04BFC2-D5F7-4718-959D-C683DA794944}" type="datetime1">
              <a:rPr lang="ru-RU" smtClean="0"/>
              <a:pPr/>
              <a:t>06.04.2018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57507D-61A3-41C8-8C03-41F1F05BAC24}" type="datetime1">
              <a:rPr lang="ru-RU" smtClean="0"/>
              <a:pPr/>
              <a:t>06.04.2018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61559B-B10C-4A9B-864F-159A18614839}" type="datetime1">
              <a:rPr lang="ru-RU" smtClean="0"/>
              <a:pPr/>
              <a:t>06.04.2018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BB8381-6DC8-47FA-AC04-5F0085D646C2}" type="datetime1">
              <a:rPr lang="ru-RU" smtClean="0"/>
              <a:pPr/>
              <a:t>06.04.2018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14293-8A92-47F2-9039-BDE85B722A91}" type="datetime1">
              <a:rPr lang="ru-RU" smtClean="0"/>
              <a:pPr/>
              <a:t>06.04.2018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44422E-44D7-4778-AC7B-026AB792F463}" type="datetime1">
              <a:rPr lang="ru-RU" smtClean="0"/>
              <a:pPr/>
              <a:t>06.04.2018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45757F-59A5-4906-A9BC-93ACB0426659}" type="datetime1">
              <a:rPr lang="ru-RU" smtClean="0"/>
              <a:pPr/>
              <a:t>06.04.2018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00DBCAF7-8D8C-4ABB-BE42-D758BAEA2AC9}" type="datetime1">
              <a:rPr lang="ru-RU" smtClean="0"/>
              <a:pPr/>
              <a:t>06.04.2018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hyperlink" Target="https://online.zakon.kz/Document/?doc_id=31391481" TargetMode="Externa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67544" y="692696"/>
            <a:ext cx="7990656" cy="3195786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700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Правила и условия проведения аттестации педагогических работников </a:t>
            </a:r>
            <a:r>
              <a:rPr lang="ru-RU" sz="2700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2700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ru-RU" sz="2700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и приравненных к ним лиц, занимающих должности в организациях образования, реализующих общеобразовательные учебные программы дошкольного, начального, основного среднего, общего среднего, образовательные программы технического и профессионального, </a:t>
            </a:r>
            <a:r>
              <a:rPr lang="ru-RU" sz="2700" b="1" dirty="0" err="1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послесреднего</a:t>
            </a:r>
            <a:r>
              <a:rPr lang="ru-RU" sz="2700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образования, в организациях дополнительного образования и иных гражданских служащих в сфере образования и науки</a:t>
            </a:r>
            <a:br>
              <a:rPr lang="ru-RU" sz="2700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ru-RU" sz="2700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2700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ru-RU" sz="2700" b="1" dirty="0" err="1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ПрИКАЗ</a:t>
            </a:r>
            <a:r>
              <a:rPr lang="ru-RU" sz="2700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700" b="1" dirty="0" err="1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мон</a:t>
            </a:r>
            <a:r>
              <a:rPr lang="ru-RU" sz="2700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700" b="1" dirty="0" err="1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рк</a:t>
            </a:r>
            <a:r>
              <a:rPr lang="ru-RU" sz="2700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 № </a:t>
            </a:r>
            <a:r>
              <a:rPr lang="ru-RU" sz="2700" b="1" dirty="0" err="1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___от</a:t>
            </a:r>
            <a:r>
              <a:rPr lang="ru-RU" sz="2700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 2018 ГОДА</a:t>
            </a: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/>
            </a:r>
            <a:b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</a:b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 </a:t>
            </a: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/>
            </a:r>
            <a:b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</a:br>
            <a:endParaRPr lang="ru-RU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467436" y="411117"/>
            <a:ext cx="8229600" cy="626114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z="2400" b="1" dirty="0">
                <a:solidFill>
                  <a:srgbClr val="4F81BD">
                    <a:lumMod val="50000"/>
                  </a:srgbClr>
                </a:solidFill>
                <a:latin typeface="Century Gothic" panose="020B0502020202020204" pitchFamily="34" charset="0"/>
                <a:ea typeface="+mn-ea"/>
                <a:cs typeface="+mn-cs"/>
              </a:rPr>
              <a:t>Структура </a:t>
            </a:r>
            <a:r>
              <a:rPr lang="ru-RU" sz="2400" b="1" dirty="0" smtClean="0">
                <a:solidFill>
                  <a:srgbClr val="4F81BD">
                    <a:lumMod val="50000"/>
                  </a:srgbClr>
                </a:solidFill>
                <a:latin typeface="Century Gothic" panose="020B0502020202020204" pitchFamily="34" charset="0"/>
                <a:ea typeface="+mn-ea"/>
                <a:cs typeface="+mn-cs"/>
              </a:rPr>
              <a:t>национального </a:t>
            </a:r>
            <a:r>
              <a:rPr lang="ru-RU" sz="2400" b="1" dirty="0">
                <a:solidFill>
                  <a:srgbClr val="4F81BD">
                    <a:lumMod val="50000"/>
                  </a:srgbClr>
                </a:solidFill>
                <a:latin typeface="Century Gothic" panose="020B0502020202020204" pitchFamily="34" charset="0"/>
                <a:ea typeface="+mn-ea"/>
                <a:cs typeface="+mn-cs"/>
              </a:rPr>
              <a:t>квалификационного тестирования</a:t>
            </a:r>
          </a:p>
        </p:txBody>
      </p:sp>
      <p:graphicFrame>
        <p:nvGraphicFramePr>
          <p:cNvPr id="9" name="Объект 8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3899357260"/>
              </p:ext>
            </p:extLst>
          </p:nvPr>
        </p:nvGraphicFramePr>
        <p:xfrm>
          <a:off x="507365" y="1185943"/>
          <a:ext cx="8285206" cy="4569995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2205092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5200539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879575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52445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  <a:ea typeface="+mn-ea"/>
                          <a:cs typeface="+mn-cs"/>
                        </a:rPr>
                        <a:t>Уровни</a:t>
                      </a:r>
                      <a:r>
                        <a:rPr lang="ru-RU" sz="1600" b="1" baseline="0" dirty="0" smtClean="0"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  <a:ea typeface="+mn-ea"/>
                          <a:cs typeface="+mn-cs"/>
                        </a:rPr>
                        <a:t> образования</a:t>
                      </a:r>
                      <a:endParaRPr lang="ru-RU" sz="1600" b="1" dirty="0">
                        <a:solidFill>
                          <a:schemeClr val="tx1"/>
                        </a:solidFill>
                        <a:effectLst/>
                        <a:latin typeface="Century Gothic" pitchFamily="34" charset="0"/>
                        <a:ea typeface="Calibri"/>
                        <a:cs typeface="Times New Roman"/>
                      </a:endParaRPr>
                    </a:p>
                  </a:txBody>
                  <a:tcPr marL="51435" marR="51435" marT="0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  <a:ea typeface="+mn-ea"/>
                          <a:cs typeface="+mn-cs"/>
                        </a:rPr>
                        <a:t>Модули</a:t>
                      </a:r>
                      <a:endParaRPr lang="ru-RU" sz="1600" b="1" dirty="0">
                        <a:solidFill>
                          <a:schemeClr val="tx1"/>
                        </a:solidFill>
                        <a:effectLst/>
                        <a:latin typeface="Century Gothic" pitchFamily="34" charset="0"/>
                        <a:ea typeface="Calibri"/>
                        <a:cs typeface="Times New Roman"/>
                      </a:endParaRPr>
                    </a:p>
                  </a:txBody>
                  <a:tcPr marL="51435" marR="51435" marT="0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Баллы</a:t>
                      </a:r>
                      <a:endParaRPr lang="ru-RU" sz="1600" b="1" dirty="0">
                        <a:solidFill>
                          <a:schemeClr val="tx1"/>
                        </a:solidFill>
                        <a:effectLst/>
                        <a:latin typeface="Century Gothic" pitchFamily="34" charset="0"/>
                        <a:ea typeface="Calibri"/>
                        <a:cs typeface="Times New Roman"/>
                      </a:endParaRPr>
                    </a:p>
                  </a:txBody>
                  <a:tcPr marL="51435" marR="51435" marT="0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91017">
                <a:tc rowSpan="2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effectLst/>
                          <a:latin typeface="Century Gothic" pitchFamily="34" charset="0"/>
                          <a:ea typeface="Calibri"/>
                          <a:cs typeface="Times New Roman"/>
                        </a:rPr>
                        <a:t>Дошкольное образование</a:t>
                      </a:r>
                      <a:endParaRPr lang="ru-RU" sz="1600" b="1" dirty="0">
                        <a:effectLst/>
                        <a:latin typeface="Century Gothic" pitchFamily="34" charset="0"/>
                        <a:ea typeface="Calibri"/>
                        <a:cs typeface="Times New Roman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>
                          <a:solidFill>
                            <a:schemeClr val="dk1"/>
                          </a:solidFill>
                          <a:latin typeface="Century Gothic" pitchFamily="34" charset="0"/>
                        </a:rPr>
                        <a:t>«Методика дошкольного воспитания и обучения»</a:t>
                      </a:r>
                      <a:endParaRPr lang="ru-RU" sz="1600" dirty="0" smtClean="0">
                        <a:effectLst/>
                        <a:latin typeface="Century Gothic" pitchFamily="34" charset="0"/>
                        <a:ea typeface="Calibri"/>
                        <a:cs typeface="Times New Roman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Century Gothic" pitchFamily="34" charset="0"/>
                        </a:rPr>
                        <a:t>70</a:t>
                      </a:r>
                      <a:endParaRPr lang="ru-RU" sz="1600" dirty="0">
                        <a:effectLst/>
                        <a:latin typeface="Century Gothic" pitchFamily="34" charset="0"/>
                        <a:ea typeface="Calibri"/>
                        <a:cs typeface="Times New Roman"/>
                      </a:endParaRPr>
                    </a:p>
                  </a:txBody>
                  <a:tcPr marL="51435" marR="51435" marT="0" marB="0" anchor="ctr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62100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solidFill>
                            <a:schemeClr val="dk1"/>
                          </a:solidFill>
                          <a:latin typeface="Century Gothic" pitchFamily="34" charset="0"/>
                        </a:rPr>
                        <a:t>«Дошкольная педагогика и психология» </a:t>
                      </a:r>
                      <a:endParaRPr lang="ru-RU" sz="1600" dirty="0">
                        <a:effectLst/>
                        <a:latin typeface="Century Gothic" pitchFamily="34" charset="0"/>
                        <a:ea typeface="Calibri"/>
                        <a:cs typeface="Times New Roman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Century Gothic" pitchFamily="34" charset="0"/>
                        </a:rPr>
                        <a:t>30</a:t>
                      </a:r>
                      <a:endParaRPr lang="ru-RU" sz="1600" dirty="0">
                        <a:effectLst/>
                        <a:latin typeface="Century Gothic" pitchFamily="34" charset="0"/>
                        <a:ea typeface="Calibri"/>
                        <a:cs typeface="Times New Roman"/>
                      </a:endParaRPr>
                    </a:p>
                  </a:txBody>
                  <a:tcPr marL="51435" marR="51435" marT="0" marB="0" anchor="ctr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564942">
                <a:tc rowSpan="2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chemeClr val="dk1"/>
                          </a:solidFill>
                          <a:latin typeface="Century Gothic" pitchFamily="34" charset="0"/>
                        </a:rPr>
                        <a:t>Начальное, основное среднее, общее среднее образования</a:t>
                      </a:r>
                      <a:endParaRPr lang="ru-RU" sz="1600" b="1" dirty="0">
                        <a:effectLst/>
                        <a:latin typeface="Century Gothic" pitchFamily="34" charset="0"/>
                        <a:ea typeface="Calibri"/>
                        <a:cs typeface="Times New Roman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ru-RU" sz="1600" dirty="0" smtClean="0">
                          <a:solidFill>
                            <a:schemeClr val="dk1"/>
                          </a:solidFill>
                          <a:latin typeface="Century Gothic" pitchFamily="34" charset="0"/>
                        </a:rPr>
                        <a:t>«Содержание учебного предмета»</a:t>
                      </a: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Century Gothic" pitchFamily="34" charset="0"/>
                        </a:rPr>
                        <a:t>70</a:t>
                      </a:r>
                      <a:endParaRPr lang="ru-RU" sz="1600" dirty="0">
                        <a:effectLst/>
                        <a:latin typeface="Century Gothic" pitchFamily="34" charset="0"/>
                        <a:ea typeface="Calibri"/>
                        <a:cs typeface="Times New Roman"/>
                      </a:endParaRPr>
                    </a:p>
                  </a:txBody>
                  <a:tcPr marL="51435" marR="51435" marT="0" marB="0" anchor="ctr"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55429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>
                          <a:solidFill>
                            <a:schemeClr val="dk1"/>
                          </a:solidFill>
                          <a:latin typeface="Century Gothic" pitchFamily="34" charset="0"/>
                        </a:rPr>
                        <a:t>«Методика преподавания»</a:t>
                      </a:r>
                      <a:endParaRPr lang="en-US" sz="1600" dirty="0" smtClean="0">
                        <a:solidFill>
                          <a:schemeClr val="dk1"/>
                        </a:solidFill>
                        <a:latin typeface="Century Gothic" pitchFamily="34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Century Gothic" pitchFamily="34" charset="0"/>
                        </a:rPr>
                        <a:t>30</a:t>
                      </a:r>
                      <a:endParaRPr lang="ru-RU" sz="1600" dirty="0">
                        <a:effectLst/>
                        <a:latin typeface="Century Gothic" pitchFamily="34" charset="0"/>
                        <a:ea typeface="Calibri"/>
                        <a:cs typeface="Times New Roman"/>
                      </a:endParaRPr>
                    </a:p>
                  </a:txBody>
                  <a:tcPr marL="51435" marR="51435" marT="0" marB="0" anchor="ctr"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551863">
                <a:tc rowSpan="2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chemeClr val="dk1"/>
                          </a:solidFill>
                          <a:latin typeface="Century Gothic" pitchFamily="34" charset="0"/>
                        </a:rPr>
                        <a:t>Техническое и профессиональное, </a:t>
                      </a:r>
                      <a:r>
                        <a:rPr lang="ru-RU" sz="1600" b="1" dirty="0" err="1" smtClean="0">
                          <a:solidFill>
                            <a:schemeClr val="dk1"/>
                          </a:solidFill>
                          <a:latin typeface="Century Gothic" pitchFamily="34" charset="0"/>
                        </a:rPr>
                        <a:t>послесреднее</a:t>
                      </a:r>
                      <a:r>
                        <a:rPr lang="ru-RU" sz="1600" b="1" dirty="0" smtClean="0">
                          <a:solidFill>
                            <a:schemeClr val="dk1"/>
                          </a:solidFill>
                          <a:latin typeface="Century Gothic" pitchFamily="34" charset="0"/>
                        </a:rPr>
                        <a:t> образование</a:t>
                      </a:r>
                      <a:endParaRPr lang="ru-RU" sz="1600" b="1" dirty="0">
                        <a:effectLst/>
                        <a:latin typeface="Century Gothic" pitchFamily="34" charset="0"/>
                        <a:ea typeface="Calibri"/>
                        <a:cs typeface="Times New Roman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ru-RU" sz="1600" dirty="0" smtClean="0">
                          <a:solidFill>
                            <a:schemeClr val="dk1"/>
                          </a:solidFill>
                          <a:latin typeface="Century Gothic" pitchFamily="34" charset="0"/>
                        </a:rPr>
                        <a:t>«Содержание учебной дисциплины (модуля)/производственного обучения»</a:t>
                      </a:r>
                      <a:endParaRPr lang="en-US" sz="1600" dirty="0" smtClean="0">
                        <a:solidFill>
                          <a:schemeClr val="dk1"/>
                        </a:solidFill>
                        <a:latin typeface="Century Gothic" pitchFamily="34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Century Gothic" pitchFamily="34" charset="0"/>
                        </a:rPr>
                        <a:t>70</a:t>
                      </a:r>
                      <a:endParaRPr lang="ru-RU" sz="1600" dirty="0">
                        <a:effectLst/>
                        <a:latin typeface="Century Gothic" pitchFamily="34" charset="0"/>
                        <a:ea typeface="Calibri"/>
                        <a:cs typeface="Times New Roman"/>
                      </a:endParaRPr>
                    </a:p>
                  </a:txBody>
                  <a:tcPr marL="51435" marR="51435" marT="0" marB="0" anchor="ctr"/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68896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>
                          <a:solidFill>
                            <a:schemeClr val="dk1"/>
                          </a:solidFill>
                          <a:latin typeface="Century Gothic" pitchFamily="34" charset="0"/>
                        </a:rPr>
                        <a:t>«Методика преподавания»</a:t>
                      </a:r>
                      <a:endParaRPr lang="en-US" sz="1600" dirty="0" smtClean="0">
                        <a:solidFill>
                          <a:schemeClr val="dk1"/>
                        </a:solidFill>
                        <a:latin typeface="Century Gothic" pitchFamily="34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Century Gothic" pitchFamily="34" charset="0"/>
                        </a:rPr>
                        <a:t>30</a:t>
                      </a:r>
                      <a:endParaRPr lang="ru-RU" sz="1600" dirty="0">
                        <a:effectLst/>
                        <a:latin typeface="Century Gothic" pitchFamily="34" charset="0"/>
                        <a:ea typeface="Calibri"/>
                        <a:cs typeface="Times New Roman"/>
                      </a:endParaRPr>
                    </a:p>
                  </a:txBody>
                  <a:tcPr marL="51435" marR="51435" marT="0" marB="0" anchor="ctr"/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634643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chemeClr val="dk1"/>
                          </a:solidFill>
                          <a:latin typeface="Century Gothic" pitchFamily="34" charset="0"/>
                        </a:rPr>
                        <a:t>Дополнительное образование</a:t>
                      </a:r>
                      <a:endParaRPr lang="ru-RU" sz="1600" b="1" dirty="0">
                        <a:effectLst/>
                        <a:latin typeface="Century Gothic" pitchFamily="34" charset="0"/>
                        <a:ea typeface="Calibri"/>
                        <a:cs typeface="Times New Roman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>
                          <a:solidFill>
                            <a:schemeClr val="dk1"/>
                          </a:solidFill>
                          <a:latin typeface="Century Gothic" pitchFamily="34" charset="0"/>
                        </a:rPr>
                        <a:t>«Методика преподавания и обучения»</a:t>
                      </a: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Century Gothic" pitchFamily="34" charset="0"/>
                        </a:rPr>
                        <a:t>100</a:t>
                      </a:r>
                      <a:endParaRPr lang="ru-RU" sz="1600" dirty="0">
                        <a:effectLst/>
                        <a:latin typeface="Century Gothic" pitchFamily="34" charset="0"/>
                        <a:ea typeface="Calibri"/>
                        <a:cs typeface="Times New Roman"/>
                      </a:endParaRPr>
                    </a:p>
                  </a:txBody>
                  <a:tcPr marL="51435" marR="51435" marT="0" marB="0" anchor="ctr"/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0F8FE1-D312-4C01-8616-14340EB4CBE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507366" y="5865849"/>
            <a:ext cx="7587638" cy="6326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lnSpc>
                <a:spcPct val="115000"/>
              </a:lnSpc>
              <a:spcAft>
                <a:spcPts val="0"/>
              </a:spcAft>
            </a:pPr>
            <a:r>
              <a:rPr lang="ru-RU" sz="1600" b="1" dirty="0">
                <a:solidFill>
                  <a:schemeClr val="dk1"/>
                </a:solidFill>
                <a:latin typeface="Century Gothic" pitchFamily="34" charset="0"/>
              </a:rPr>
              <a:t>Общее время тестирования </a:t>
            </a:r>
            <a:r>
              <a:rPr lang="ru-RU" sz="1600" dirty="0">
                <a:solidFill>
                  <a:schemeClr val="dk1"/>
                </a:solidFill>
                <a:latin typeface="Century Gothic" pitchFamily="34" charset="0"/>
              </a:rPr>
              <a:t>– </a:t>
            </a:r>
            <a:r>
              <a:rPr lang="ru-RU" sz="1600" dirty="0" smtClean="0">
                <a:solidFill>
                  <a:schemeClr val="dk1"/>
                </a:solidFill>
                <a:latin typeface="Century Gothic" pitchFamily="34" charset="0"/>
              </a:rPr>
              <a:t> </a:t>
            </a:r>
            <a:r>
              <a:rPr lang="kk-KZ" sz="1600" b="1" dirty="0" smtClean="0">
                <a:solidFill>
                  <a:srgbClr val="FF0000"/>
                </a:solidFill>
                <a:latin typeface="Century Gothic" pitchFamily="34" charset="0"/>
              </a:rPr>
              <a:t>160</a:t>
            </a:r>
            <a:r>
              <a:rPr lang="ru-RU" sz="1600" b="1" dirty="0" smtClean="0">
                <a:solidFill>
                  <a:srgbClr val="FF0000"/>
                </a:solidFill>
                <a:latin typeface="Century Gothic" pitchFamily="34" charset="0"/>
              </a:rPr>
              <a:t> минут, для </a:t>
            </a:r>
            <a:r>
              <a:rPr lang="ru-RU" sz="1600" b="1" dirty="0">
                <a:solidFill>
                  <a:srgbClr val="FF0000"/>
                </a:solidFill>
                <a:latin typeface="Century Gothic" pitchFamily="34" charset="0"/>
              </a:rPr>
              <a:t>специальностей </a:t>
            </a:r>
            <a:r>
              <a:rPr lang="kk-KZ" sz="1600" b="1" dirty="0">
                <a:solidFill>
                  <a:srgbClr val="FF0000"/>
                </a:solidFill>
                <a:latin typeface="Century Gothic" pitchFamily="34" charset="0"/>
              </a:rPr>
              <a:t>«Естественных наук»</a:t>
            </a:r>
            <a:r>
              <a:rPr lang="ru-RU" sz="1600" b="1" dirty="0">
                <a:solidFill>
                  <a:srgbClr val="FF0000"/>
                </a:solidFill>
                <a:latin typeface="Century Gothic" pitchFamily="34" charset="0"/>
              </a:rPr>
              <a:t> - </a:t>
            </a:r>
            <a:r>
              <a:rPr lang="ru-RU" sz="1600" b="1" dirty="0" smtClean="0">
                <a:solidFill>
                  <a:srgbClr val="FF0000"/>
                </a:solidFill>
                <a:latin typeface="Century Gothic" pitchFamily="34" charset="0"/>
              </a:rPr>
              <a:t>190 минут</a:t>
            </a:r>
            <a:endParaRPr lang="ru-RU" sz="1600" b="1" dirty="0">
              <a:solidFill>
                <a:srgbClr val="FF0000"/>
              </a:solidFill>
              <a:latin typeface="Century Gothic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857069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28128" y="476672"/>
            <a:ext cx="9172128" cy="451520"/>
          </a:xfrm>
        </p:spPr>
        <p:txBody>
          <a:bodyPr>
            <a:noAutofit/>
          </a:bodyPr>
          <a:lstStyle/>
          <a:p>
            <a:pPr algn="ctr"/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Национальное квалификационное тестирование</a:t>
            </a:r>
            <a:endParaRPr lang="ru-RU" sz="2400" b="1" dirty="0">
              <a:solidFill>
                <a:schemeClr val="accent6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1412776"/>
            <a:ext cx="8740080" cy="4667349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   Педагогические работники и приравненные к ним лица, занимающие должности в организациях образования, реализующих </a:t>
            </a: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общеобразовательные программы начального, основного среднего, общего среднего образования</a:t>
            </a: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, по итогам первого этапа предоставляют сертификаты тестирования по модулям:</a:t>
            </a:r>
          </a:p>
          <a:p>
            <a:r>
              <a:rPr lang="ru-RU" b="1" i="1" dirty="0" smtClean="0">
                <a:solidFill>
                  <a:schemeClr val="accent6">
                    <a:lumMod val="75000"/>
                  </a:schemeClr>
                </a:solidFill>
              </a:rPr>
              <a:t>«Содержание учебного предмета»</a:t>
            </a: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ru-RU" sz="2600" i="1" dirty="0" smtClean="0">
                <a:solidFill>
                  <a:srgbClr val="C00000"/>
                </a:solidFill>
              </a:rPr>
              <a:t>(учителя начальных классов - по предметам)</a:t>
            </a:r>
            <a:r>
              <a:rPr lang="ru-RU" sz="2600" b="1" i="1" dirty="0" smtClean="0">
                <a:solidFill>
                  <a:srgbClr val="C00000"/>
                </a:solidFill>
              </a:rPr>
              <a:t>;</a:t>
            </a:r>
          </a:p>
          <a:p>
            <a:r>
              <a:rPr lang="ru-RU" b="1" i="1" dirty="0" smtClean="0">
                <a:solidFill>
                  <a:schemeClr val="accent6">
                    <a:lumMod val="75000"/>
                  </a:schemeClr>
                </a:solidFill>
              </a:rPr>
              <a:t>«Методика преподавания»;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11</a:t>
            </a:fld>
            <a:endParaRPr lang="ru-RU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28128" y="476672"/>
            <a:ext cx="9172128" cy="451520"/>
          </a:xfrm>
        </p:spPr>
        <p:txBody>
          <a:bodyPr>
            <a:noAutofit/>
          </a:bodyPr>
          <a:lstStyle/>
          <a:p>
            <a:pPr algn="ctr"/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Национальное квалификационное тестирование</a:t>
            </a:r>
            <a:endParaRPr lang="ru-RU" sz="2400" b="1" dirty="0">
              <a:solidFill>
                <a:schemeClr val="accent6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1412776"/>
            <a:ext cx="8740080" cy="4667349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   Педагогические работники и приравненные к ним лица, занимающие должности в организациях образования,</a:t>
            </a:r>
          </a:p>
          <a:p>
            <a:pPr>
              <a:buNone/>
            </a:pP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   реализующих общеобразовательные программы </a:t>
            </a:r>
            <a:r>
              <a:rPr lang="ru-RU" b="1" u="sng" dirty="0" smtClean="0">
                <a:solidFill>
                  <a:schemeClr val="accent6">
                    <a:lumMod val="75000"/>
                  </a:schemeClr>
                </a:solidFill>
              </a:rPr>
              <a:t>дополнительного образования</a:t>
            </a: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, по итогам первого этапа предоставляют сертификаты тестирования по модулям:</a:t>
            </a:r>
          </a:p>
          <a:p>
            <a:r>
              <a:rPr lang="ru-RU" b="1" i="1" dirty="0" smtClean="0">
                <a:solidFill>
                  <a:schemeClr val="accent6">
                    <a:lumMod val="75000"/>
                  </a:schemeClr>
                </a:solidFill>
              </a:rPr>
              <a:t>«Методика преподавания и обучения»;</a:t>
            </a:r>
          </a:p>
          <a:p>
            <a:endParaRPr lang="ru-RU" b="1" i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12</a:t>
            </a:fld>
            <a:endParaRPr lang="ru-RU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404664"/>
            <a:ext cx="9036496" cy="576064"/>
          </a:xfrm>
        </p:spPr>
        <p:txBody>
          <a:bodyPr>
            <a:noAutofit/>
          </a:bodyPr>
          <a:lstStyle/>
          <a:p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Национальное квалификационное тестирование</a:t>
            </a:r>
            <a:endParaRPr lang="ru-RU" sz="2400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7504" y="1124744"/>
            <a:ext cx="8884096" cy="5472608"/>
          </a:xfrm>
        </p:spPr>
        <p:txBody>
          <a:bodyPr>
            <a:normAutofit fontScale="62500" lnSpcReduction="20000"/>
          </a:bodyPr>
          <a:lstStyle/>
          <a:p>
            <a:pPr lvl="0"/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Тестирование для квалификационных категории «педагог-модератор», «педагог-эксперт», «педагог-исследователь», «педагог-мастер» состоит из </a:t>
            </a:r>
            <a:r>
              <a:rPr lang="ru-RU" b="1" u="sng" dirty="0" smtClean="0">
                <a:solidFill>
                  <a:schemeClr val="accent6">
                    <a:lumMod val="75000"/>
                  </a:schemeClr>
                </a:solidFill>
              </a:rPr>
              <a:t>100 тестовых заданий</a:t>
            </a: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.</a:t>
            </a:r>
          </a:p>
          <a:p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Общее время тестирования составляет </a:t>
            </a: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2 час</a:t>
            </a:r>
            <a:r>
              <a:rPr lang="kk-KZ" b="1" dirty="0" smtClean="0">
                <a:solidFill>
                  <a:schemeClr val="accent6">
                    <a:lumMod val="75000"/>
                  </a:schemeClr>
                </a:solidFill>
              </a:rPr>
              <a:t>а 40</a:t>
            </a: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 минут (</a:t>
            </a:r>
            <a:r>
              <a:rPr lang="kk-KZ" b="1" dirty="0" smtClean="0">
                <a:solidFill>
                  <a:schemeClr val="accent6">
                    <a:lumMod val="75000"/>
                  </a:schemeClr>
                </a:solidFill>
              </a:rPr>
              <a:t>160</a:t>
            </a: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 минут), </a:t>
            </a: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для предметов </a:t>
            </a: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естественно-математического направления - </a:t>
            </a:r>
            <a:r>
              <a:rPr lang="kk-KZ" b="1" dirty="0" smtClean="0">
                <a:solidFill>
                  <a:schemeClr val="accent6">
                    <a:lumMod val="75000"/>
                  </a:schemeClr>
                </a:solidFill>
              </a:rPr>
              <a:t>3</a:t>
            </a: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 часа</a:t>
            </a:r>
            <a:r>
              <a:rPr lang="kk-KZ" b="1" dirty="0" smtClean="0">
                <a:solidFill>
                  <a:schemeClr val="accent6">
                    <a:lumMod val="75000"/>
                  </a:schemeClr>
                </a:solidFill>
              </a:rPr>
              <a:t> 10 минут</a:t>
            </a: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 (190 минут).</a:t>
            </a:r>
          </a:p>
          <a:p>
            <a:r>
              <a:rPr lang="kk-KZ" dirty="0" smtClean="0">
                <a:solidFill>
                  <a:schemeClr val="accent6">
                    <a:lumMod val="75000"/>
                  </a:schemeClr>
                </a:solidFill>
              </a:rPr>
              <a:t>18. </a:t>
            </a: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Тестирование проводится </a:t>
            </a:r>
            <a:r>
              <a:rPr lang="kk-KZ" b="1" dirty="0" smtClean="0">
                <a:solidFill>
                  <a:schemeClr val="accent6">
                    <a:lumMod val="75000"/>
                  </a:schemeClr>
                </a:solidFill>
              </a:rPr>
              <a:t>в бумажном или электронном формате  по усмотрению организации, отвечающей за проведение тестирования</a:t>
            </a:r>
            <a:r>
              <a:rPr lang="kk-KZ" dirty="0" smtClean="0">
                <a:solidFill>
                  <a:schemeClr val="accent6">
                    <a:lumMod val="75000"/>
                  </a:schemeClr>
                </a:solidFill>
              </a:rPr>
              <a:t>.</a:t>
            </a:r>
            <a:endParaRPr lang="ru-RU" dirty="0" smtClean="0">
              <a:solidFill>
                <a:schemeClr val="accent6">
                  <a:lumMod val="75000"/>
                </a:schemeClr>
              </a:solidFill>
            </a:endParaRPr>
          </a:p>
          <a:p>
            <a:r>
              <a:rPr lang="kk-KZ" dirty="0" smtClean="0">
                <a:solidFill>
                  <a:schemeClr val="accent6">
                    <a:lumMod val="75000"/>
                  </a:schemeClr>
                </a:solidFill>
              </a:rPr>
              <a:t>19. Тестирование</a:t>
            </a: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 проводится по желанию </a:t>
            </a:r>
            <a:r>
              <a:rPr lang="kk-KZ" dirty="0" smtClean="0">
                <a:solidFill>
                  <a:schemeClr val="accent6">
                    <a:lumMod val="75000"/>
                  </a:schemeClr>
                </a:solidFill>
              </a:rPr>
              <a:t>п</a:t>
            </a:r>
            <a:r>
              <a:rPr lang="ru-RU" dirty="0" err="1" smtClean="0">
                <a:solidFill>
                  <a:schemeClr val="accent6">
                    <a:lumMod val="75000"/>
                  </a:schemeClr>
                </a:solidFill>
              </a:rPr>
              <a:t>едагогическ</a:t>
            </a:r>
            <a:r>
              <a:rPr lang="kk-KZ" dirty="0" smtClean="0">
                <a:solidFill>
                  <a:schemeClr val="accent6">
                    <a:lumMod val="75000"/>
                  </a:schemeClr>
                </a:solidFill>
              </a:rPr>
              <a:t>ого</a:t>
            </a: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 работник</a:t>
            </a:r>
            <a:r>
              <a:rPr lang="kk-KZ" dirty="0" smtClean="0">
                <a:solidFill>
                  <a:schemeClr val="accent6">
                    <a:lumMod val="75000"/>
                  </a:schemeClr>
                </a:solidFill>
              </a:rPr>
              <a:t>а </a:t>
            </a: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на казахском или русском языках</a:t>
            </a:r>
            <a:r>
              <a:rPr lang="kk-KZ" dirty="0" smtClean="0">
                <a:solidFill>
                  <a:schemeClr val="accent6">
                    <a:lumMod val="75000"/>
                  </a:schemeClr>
                </a:solidFill>
              </a:rPr>
              <a:t>.</a:t>
            </a:r>
            <a:endParaRPr lang="ru-RU" dirty="0" smtClean="0">
              <a:solidFill>
                <a:schemeClr val="accent6">
                  <a:lumMod val="75000"/>
                </a:schemeClr>
              </a:solidFill>
            </a:endParaRPr>
          </a:p>
          <a:p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20. Тестирование проводится на основе: </a:t>
            </a:r>
          </a:p>
          <a:p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1) единой базы данных тестовых заданий по дисциплинам, прошедши</a:t>
            </a:r>
            <a:r>
              <a:rPr lang="kk-KZ" dirty="0" smtClean="0">
                <a:solidFill>
                  <a:schemeClr val="accent6">
                    <a:lumMod val="75000"/>
                  </a:schemeClr>
                </a:solidFill>
              </a:rPr>
              <a:t>м</a:t>
            </a: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 экспертизу авторскими коллективами по экспертизе тестовых заданий; </a:t>
            </a:r>
          </a:p>
          <a:p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2) книжки-вопросника, представляющего собой специальный экзаменационный документ, готовящийся в конфиденциальных условиях; </a:t>
            </a:r>
          </a:p>
          <a:p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3) лист ответов, является входным и выходным документом, предназначенным для представления ответов и данных о педагогических </a:t>
            </a:r>
            <a:r>
              <a:rPr lang="ru-MO" dirty="0" smtClean="0">
                <a:solidFill>
                  <a:schemeClr val="accent6">
                    <a:lumMod val="75000"/>
                  </a:schemeClr>
                </a:solidFill>
              </a:rPr>
              <a:t>работниках. </a:t>
            </a:r>
            <a:endParaRPr lang="ru-RU" dirty="0" smtClean="0">
              <a:solidFill>
                <a:schemeClr val="accent6">
                  <a:lumMod val="75000"/>
                </a:schemeClr>
              </a:solidFill>
            </a:endParaRPr>
          </a:p>
          <a:p>
            <a:endParaRPr lang="ru-RU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13</a:t>
            </a:fld>
            <a:endParaRPr lang="ru-RU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332656"/>
            <a:ext cx="8839200" cy="667544"/>
          </a:xfrm>
        </p:spPr>
        <p:txBody>
          <a:bodyPr>
            <a:normAutofit fontScale="90000"/>
          </a:bodyPr>
          <a:lstStyle/>
          <a:p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   Национальное квалификационное тестирование</a:t>
            </a:r>
            <a:endParaRPr lang="ru-RU" sz="24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1052736"/>
            <a:ext cx="8812088" cy="5616624"/>
          </a:xfrm>
        </p:spPr>
        <p:txBody>
          <a:bodyPr>
            <a:normAutofit fontScale="62500" lnSpcReduction="20000"/>
          </a:bodyPr>
          <a:lstStyle/>
          <a:p>
            <a:pPr>
              <a:buNone/>
            </a:pP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П.25</a:t>
            </a: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 Прием заявлений </a:t>
            </a: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для участия в тестировании </a:t>
            </a: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проводится </a:t>
            </a:r>
            <a:r>
              <a:rPr lang="ru-RU" b="1" u="sng" dirty="0" smtClean="0">
                <a:solidFill>
                  <a:srgbClr val="FF0000"/>
                </a:solidFill>
              </a:rPr>
              <a:t>аттестационной комиссией. </a:t>
            </a:r>
          </a:p>
          <a:p>
            <a:pPr>
              <a:buNone/>
            </a:pP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Сроки приема заявлений:</a:t>
            </a:r>
          </a:p>
          <a:p>
            <a:pPr>
              <a:buFont typeface="Wingdings" pitchFamily="2" charset="2"/>
              <a:buChar char="ü"/>
            </a:pP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 первого этапа с  10 марта по 6 апреля (</a:t>
            </a:r>
            <a:r>
              <a:rPr lang="ru-RU" b="1" dirty="0" smtClean="0">
                <a:solidFill>
                  <a:srgbClr val="FF0000"/>
                </a:solidFill>
              </a:rPr>
              <a:t>16 апреля</a:t>
            </a: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);</a:t>
            </a:r>
            <a:r>
              <a:rPr lang="kk-KZ" b="1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</a:p>
          <a:p>
            <a:pPr>
              <a:buFont typeface="Wingdings" pitchFamily="2" charset="2"/>
              <a:buChar char="ü"/>
            </a:pPr>
            <a:r>
              <a:rPr lang="kk-KZ" b="1" dirty="0" smtClean="0">
                <a:solidFill>
                  <a:schemeClr val="accent6">
                    <a:lumMod val="75000"/>
                  </a:schemeClr>
                </a:solidFill>
              </a:rPr>
              <a:t> второй этап с 10 </a:t>
            </a: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августа по 6 сентября календарного года.</a:t>
            </a:r>
            <a:endParaRPr lang="ru-RU" dirty="0" smtClean="0">
              <a:solidFill>
                <a:schemeClr val="accent6">
                  <a:lumMod val="75000"/>
                </a:schemeClr>
              </a:solidFill>
            </a:endParaRPr>
          </a:p>
          <a:p>
            <a:pPr>
              <a:buNone/>
            </a:pPr>
            <a:r>
              <a:rPr lang="kk-KZ" dirty="0" smtClean="0">
                <a:solidFill>
                  <a:schemeClr val="accent6">
                    <a:lumMod val="75000"/>
                  </a:schemeClr>
                </a:solidFill>
              </a:rPr>
              <a:t>П.26. Управление образования области, районные и городские отделы образования определяют дни прохождения  тестирования</a:t>
            </a: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. </a:t>
            </a:r>
            <a:endParaRPr lang="ru-RU" i="1" dirty="0" smtClean="0">
              <a:solidFill>
                <a:schemeClr val="accent6">
                  <a:lumMod val="75000"/>
                </a:schemeClr>
              </a:solidFill>
            </a:endParaRPr>
          </a:p>
          <a:p>
            <a:pPr>
              <a:buNone/>
            </a:pP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      </a:t>
            </a:r>
            <a:r>
              <a:rPr lang="ru-RU" b="1" u="sng" dirty="0" smtClean="0">
                <a:solidFill>
                  <a:schemeClr val="accent6">
                    <a:lumMod val="75000"/>
                  </a:schemeClr>
                </a:solidFill>
              </a:rPr>
              <a:t>При </a:t>
            </a:r>
            <a:r>
              <a:rPr lang="ru-RU" b="1" u="sng" dirty="0" err="1" smtClean="0">
                <a:solidFill>
                  <a:schemeClr val="accent6">
                    <a:lumMod val="75000"/>
                  </a:schemeClr>
                </a:solidFill>
              </a:rPr>
              <a:t>пр</a:t>
            </a:r>
            <a:r>
              <a:rPr lang="kk-KZ" b="1" u="sng" dirty="0" smtClean="0">
                <a:solidFill>
                  <a:schemeClr val="accent6">
                    <a:lumMod val="75000"/>
                  </a:schemeClr>
                </a:solidFill>
              </a:rPr>
              <a:t>ие</a:t>
            </a:r>
            <a:r>
              <a:rPr lang="ru-RU" b="1" u="sng" dirty="0" err="1" smtClean="0">
                <a:solidFill>
                  <a:schemeClr val="accent6">
                    <a:lumMod val="75000"/>
                  </a:schemeClr>
                </a:solidFill>
              </a:rPr>
              <a:t>ме</a:t>
            </a:r>
            <a:r>
              <a:rPr lang="ru-RU" b="1" u="sng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ru-RU" b="1" u="sng" dirty="0" err="1" smtClean="0">
                <a:solidFill>
                  <a:schemeClr val="accent6">
                    <a:lumMod val="75000"/>
                  </a:schemeClr>
                </a:solidFill>
              </a:rPr>
              <a:t>заявлени</a:t>
            </a:r>
            <a:r>
              <a:rPr lang="kk-KZ" b="1" u="sng" dirty="0" smtClean="0">
                <a:solidFill>
                  <a:schemeClr val="accent6">
                    <a:lumMod val="75000"/>
                  </a:schemeClr>
                </a:solidFill>
              </a:rPr>
              <a:t>й </a:t>
            </a:r>
            <a:r>
              <a:rPr lang="ru-RU" b="1" u="sng" dirty="0" smtClean="0">
                <a:solidFill>
                  <a:schemeClr val="accent6">
                    <a:lumMod val="75000"/>
                  </a:schemeClr>
                </a:solidFill>
              </a:rPr>
              <a:t>педагогически</a:t>
            </a:r>
            <a:r>
              <a:rPr lang="kk-KZ" b="1" u="sng" dirty="0" smtClean="0">
                <a:solidFill>
                  <a:schemeClr val="accent6">
                    <a:lumMod val="75000"/>
                  </a:schemeClr>
                </a:solidFill>
              </a:rPr>
              <a:t>е</a:t>
            </a:r>
            <a:r>
              <a:rPr lang="ru-RU" b="1" u="sng" dirty="0" smtClean="0">
                <a:solidFill>
                  <a:schemeClr val="accent6">
                    <a:lumMod val="75000"/>
                  </a:schemeClr>
                </a:solidFill>
              </a:rPr>
              <a:t> работник</a:t>
            </a:r>
            <a:r>
              <a:rPr lang="kk-KZ" b="1" u="sng" dirty="0" smtClean="0">
                <a:solidFill>
                  <a:schemeClr val="accent6">
                    <a:lumMod val="75000"/>
                  </a:schemeClr>
                </a:solidFill>
              </a:rPr>
              <a:t>и </a:t>
            </a:r>
            <a:r>
              <a:rPr lang="ru-RU" b="1" u="sng" dirty="0" smtClean="0">
                <a:solidFill>
                  <a:schemeClr val="accent6">
                    <a:lumMod val="75000"/>
                  </a:schemeClr>
                </a:solidFill>
              </a:rPr>
              <a:t>предоставляют  следующие документы:</a:t>
            </a:r>
            <a:endParaRPr lang="ru-RU" dirty="0" smtClean="0">
              <a:solidFill>
                <a:schemeClr val="accent6">
                  <a:lumMod val="75000"/>
                </a:schemeClr>
              </a:solidFill>
            </a:endParaRPr>
          </a:p>
          <a:p>
            <a:pPr>
              <a:buNone/>
            </a:pP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       1) заявление для участия в тестировании по форме согласно                                    приложению 1 к настоящим Правилам;</a:t>
            </a:r>
          </a:p>
          <a:p>
            <a:pPr>
              <a:buNone/>
            </a:pP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       2) две фотографии размером 3 </a:t>
            </a:r>
            <a:r>
              <a:rPr lang="ru-RU" dirty="0" err="1" smtClean="0">
                <a:solidFill>
                  <a:schemeClr val="accent6">
                    <a:lumMod val="75000"/>
                  </a:schemeClr>
                </a:solidFill>
              </a:rPr>
              <a:t>x</a:t>
            </a: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 4;</a:t>
            </a:r>
          </a:p>
          <a:p>
            <a:pPr>
              <a:buNone/>
            </a:pP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       3) копию документа, удостоверяющего личность;</a:t>
            </a:r>
          </a:p>
          <a:p>
            <a:pPr>
              <a:buNone/>
            </a:pP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       4) квитанцию об оплате за прохождение тестирования</a:t>
            </a:r>
            <a:r>
              <a:rPr lang="kk-KZ" dirty="0" smtClean="0">
                <a:solidFill>
                  <a:schemeClr val="accent6">
                    <a:lumMod val="75000"/>
                  </a:schemeClr>
                </a:solidFill>
              </a:rPr>
              <a:t>.</a:t>
            </a:r>
          </a:p>
          <a:p>
            <a:pPr>
              <a:buNone/>
            </a:pPr>
            <a:endParaRPr lang="kk-KZ" dirty="0" smtClean="0">
              <a:solidFill>
                <a:schemeClr val="accent6">
                  <a:lumMod val="75000"/>
                </a:schemeClr>
              </a:solidFill>
            </a:endParaRPr>
          </a:p>
          <a:p>
            <a:pPr algn="ctr">
              <a:buNone/>
            </a:pPr>
            <a:r>
              <a:rPr lang="ru-RU" sz="3800" dirty="0" smtClean="0">
                <a:solidFill>
                  <a:schemeClr val="accent6">
                    <a:lumMod val="75000"/>
                  </a:schemeClr>
                </a:solidFill>
              </a:rPr>
              <a:t>Дата проведения тестирования сообщается педагогическим работникам и приравненным к ним лицам </a:t>
            </a:r>
            <a:r>
              <a:rPr lang="ru-RU" sz="3800" b="1" dirty="0" smtClean="0">
                <a:solidFill>
                  <a:schemeClr val="accent6">
                    <a:lumMod val="75000"/>
                  </a:schemeClr>
                </a:solidFill>
              </a:rPr>
              <a:t>не позднее, чем за 2 недели</a:t>
            </a:r>
            <a:r>
              <a:rPr lang="ru-RU" sz="3800" dirty="0" smtClean="0">
                <a:solidFill>
                  <a:schemeClr val="accent6">
                    <a:lumMod val="75000"/>
                  </a:schemeClr>
                </a:solidFill>
              </a:rPr>
              <a:t> до проведения процедуры тестирования</a:t>
            </a:r>
            <a:r>
              <a:rPr lang="ru-RU" sz="3800" dirty="0" smtClean="0"/>
              <a:t>. </a:t>
            </a:r>
          </a:p>
          <a:p>
            <a:pPr>
              <a:buNone/>
            </a:pPr>
            <a:endParaRPr lang="ru-RU" sz="3800" dirty="0" smtClean="0">
              <a:solidFill>
                <a:schemeClr val="accent6">
                  <a:lumMod val="75000"/>
                </a:schemeClr>
              </a:solidFill>
            </a:endParaRPr>
          </a:p>
          <a:p>
            <a:endParaRPr lang="ru-RU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D3D8AA-1994-4FBF-BB63-EA3500920352}" type="slidenum">
              <a:rPr lang="ru-RU" smtClean="0"/>
              <a:pPr/>
              <a:t>14</a:t>
            </a:fld>
            <a:endParaRPr lang="ru-RU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Правила проведения тестирования</a:t>
            </a:r>
            <a:endParaRPr lang="ru-RU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>
              <a:buNone/>
            </a:pPr>
            <a:r>
              <a:rPr lang="kk-KZ" dirty="0" smtClean="0">
                <a:solidFill>
                  <a:schemeClr val="accent6">
                    <a:lumMod val="75000"/>
                  </a:schemeClr>
                </a:solidFill>
              </a:rPr>
              <a:t>27. П</a:t>
            </a:r>
            <a:r>
              <a:rPr lang="ru-RU" dirty="0" err="1" smtClean="0">
                <a:solidFill>
                  <a:schemeClr val="accent6">
                    <a:lumMod val="75000"/>
                  </a:schemeClr>
                </a:solidFill>
              </a:rPr>
              <a:t>едагогическим</a:t>
            </a: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 работникам</a:t>
            </a:r>
            <a:r>
              <a:rPr lang="kk-KZ" dirty="0" smtClean="0">
                <a:solidFill>
                  <a:schemeClr val="accent6">
                    <a:lumMod val="75000"/>
                  </a:schemeClr>
                </a:solidFill>
              </a:rPr>
              <a:t>, подавшим заявление для участия в тестировании, </a:t>
            </a: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в</a:t>
            </a:r>
            <a:r>
              <a:rPr lang="kk-KZ" b="1" dirty="0" smtClean="0">
                <a:solidFill>
                  <a:schemeClr val="accent6">
                    <a:lumMod val="75000"/>
                  </a:schemeClr>
                </a:solidFill>
              </a:rPr>
              <a:t>ыдается пропуск </a:t>
            </a:r>
            <a:r>
              <a:rPr lang="kk-KZ" dirty="0" smtClean="0">
                <a:solidFill>
                  <a:schemeClr val="accent6">
                    <a:lumMod val="75000"/>
                  </a:schemeClr>
                </a:solidFill>
              </a:rPr>
              <a:t>по форме согласно приложению 2 к настоящим Правилам.</a:t>
            </a:r>
            <a:endParaRPr lang="ru-RU" dirty="0" smtClean="0">
              <a:solidFill>
                <a:schemeClr val="accent6">
                  <a:lumMod val="75000"/>
                </a:schemeClr>
              </a:solidFill>
            </a:endParaRPr>
          </a:p>
          <a:p>
            <a:pPr>
              <a:buNone/>
            </a:pPr>
            <a:r>
              <a:rPr lang="kk-KZ" dirty="0" smtClean="0">
                <a:solidFill>
                  <a:schemeClr val="accent6">
                    <a:lumMod val="75000"/>
                  </a:schemeClr>
                </a:solidFill>
              </a:rPr>
              <a:t>28. </a:t>
            </a: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Входные двери, кабинеты и аудитории проведения тестирования обеспечиваются </a:t>
            </a: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системой видеонаблюдения</a:t>
            </a: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.</a:t>
            </a:r>
          </a:p>
          <a:p>
            <a:pPr>
              <a:buNone/>
            </a:pP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 29</a:t>
            </a:r>
            <a:r>
              <a:rPr lang="kk-KZ" dirty="0" smtClean="0">
                <a:solidFill>
                  <a:schemeClr val="accent6">
                    <a:lumMod val="75000"/>
                  </a:schemeClr>
                </a:solidFill>
              </a:rPr>
              <a:t>. Педагогические работники</a:t>
            </a: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 запускаются в аудиторию </a:t>
            </a: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по одному, при этом производится идентификация личности </a:t>
            </a:r>
            <a:r>
              <a:rPr lang="kk-KZ" dirty="0" smtClean="0">
                <a:solidFill>
                  <a:schemeClr val="accent6">
                    <a:lumMod val="75000"/>
                  </a:schemeClr>
                </a:solidFill>
              </a:rPr>
              <a:t>педагогического работника</a:t>
            </a: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 на основании документа, удостоверяющего личность </a:t>
            </a:r>
            <a:r>
              <a:rPr lang="kk-KZ" dirty="0" smtClean="0">
                <a:solidFill>
                  <a:schemeClr val="accent6">
                    <a:lumMod val="75000"/>
                  </a:schemeClr>
                </a:solidFill>
              </a:rPr>
              <a:t>и </a:t>
            </a: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пропуска</a:t>
            </a:r>
            <a:r>
              <a:rPr lang="kk-KZ" dirty="0" smtClean="0">
                <a:solidFill>
                  <a:schemeClr val="accent6">
                    <a:lumMod val="75000"/>
                  </a:schemeClr>
                </a:solidFill>
              </a:rPr>
              <a:t>.</a:t>
            </a: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</a:p>
          <a:p>
            <a:pPr>
              <a:buNone/>
            </a:pP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30. После рассадки педагогическим работникам разъясняются  правила работы с экзаменационными материалами. Далее при участии трех педагогических работников из аудитории организует вскрытие коробки с  материалами. Приглашенные педагогические работники проверяют целостность печати на коробке. Производят вскрытие коробки, пересчитывают имеющийся в ней  материал с составлением Акта вскрытия  материалов по форме согласно приложению </a:t>
            </a:r>
            <a:r>
              <a:rPr lang="kk-KZ" dirty="0" smtClean="0">
                <a:solidFill>
                  <a:schemeClr val="accent6">
                    <a:lumMod val="75000"/>
                  </a:schemeClr>
                </a:solidFill>
              </a:rPr>
              <a:t>3</a:t>
            </a: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 к настоящим Правилам.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15</a:t>
            </a:fld>
            <a:endParaRPr lang="ru-RU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Правила проведения тестирования</a:t>
            </a:r>
            <a:endParaRPr lang="ru-RU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>
              <a:buNone/>
            </a:pPr>
            <a:r>
              <a:rPr lang="ru-RU" dirty="0" smtClean="0"/>
              <a:t>    </a:t>
            </a: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31. При проведении теста педагогическим работникам </a:t>
            </a: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не допускается выходить из аудитории без разрешения и </a:t>
            </a: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сопровождения выполняющего функции дежурного, </a:t>
            </a: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переговариваться, пересаживаться с места на место, обмениваться материалами, выносить материалы из аудитории, заносить  в аудиторию и использовать шпаргалки, учебники и методическую литературу, калькулятор, фотоаппарат, мобильные средства связи </a:t>
            </a: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(пейджер, сотовые телефоны, планшеты, </a:t>
            </a:r>
            <a:r>
              <a:rPr lang="ru-RU" dirty="0" err="1" smtClean="0">
                <a:solidFill>
                  <a:schemeClr val="accent6">
                    <a:lumMod val="75000"/>
                  </a:schemeClr>
                </a:solidFill>
              </a:rPr>
              <a:t>iPad</a:t>
            </a: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 (</a:t>
            </a:r>
            <a:r>
              <a:rPr lang="ru-RU" dirty="0" err="1" smtClean="0">
                <a:solidFill>
                  <a:schemeClr val="accent6">
                    <a:lumMod val="75000"/>
                  </a:schemeClr>
                </a:solidFill>
              </a:rPr>
              <a:t>Айпад</a:t>
            </a: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), </a:t>
            </a:r>
            <a:r>
              <a:rPr lang="ru-RU" dirty="0" err="1" smtClean="0">
                <a:solidFill>
                  <a:schemeClr val="accent6">
                    <a:lumMod val="75000"/>
                  </a:schemeClr>
                </a:solidFill>
              </a:rPr>
              <a:t>iPod</a:t>
            </a: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 (</a:t>
            </a:r>
            <a:r>
              <a:rPr lang="ru-RU" dirty="0" err="1" smtClean="0">
                <a:solidFill>
                  <a:schemeClr val="accent6">
                    <a:lumMod val="75000"/>
                  </a:schemeClr>
                </a:solidFill>
              </a:rPr>
              <a:t>Айпод</a:t>
            </a: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), </a:t>
            </a:r>
            <a:r>
              <a:rPr lang="ru-RU" dirty="0" err="1" smtClean="0">
                <a:solidFill>
                  <a:schemeClr val="accent6">
                    <a:lumMod val="75000"/>
                  </a:schemeClr>
                </a:solidFill>
              </a:rPr>
              <a:t>iPhone</a:t>
            </a: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 (</a:t>
            </a:r>
            <a:r>
              <a:rPr lang="ru-RU" dirty="0" err="1" smtClean="0">
                <a:solidFill>
                  <a:schemeClr val="accent6">
                    <a:lumMod val="75000"/>
                  </a:schemeClr>
                </a:solidFill>
              </a:rPr>
              <a:t>Айфон</a:t>
            </a: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), </a:t>
            </a:r>
            <a:r>
              <a:rPr lang="ru-RU" dirty="0" err="1" smtClean="0">
                <a:solidFill>
                  <a:schemeClr val="accent6">
                    <a:lumMod val="75000"/>
                  </a:schemeClr>
                </a:solidFill>
              </a:rPr>
              <a:t>SmartPhone</a:t>
            </a: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 (Смартфон)), ноутбуки, плейеры, модемы (мобильные роутеры), использовать любые виды </a:t>
            </a:r>
            <a:r>
              <a:rPr lang="ru-RU" dirty="0" err="1" smtClean="0">
                <a:solidFill>
                  <a:schemeClr val="accent6">
                    <a:lumMod val="75000"/>
                  </a:schemeClr>
                </a:solidFill>
              </a:rPr>
              <a:t>радио-электронной</a:t>
            </a: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 связи (</a:t>
            </a:r>
            <a:r>
              <a:rPr lang="ru-RU" dirty="0" err="1" smtClean="0">
                <a:solidFill>
                  <a:schemeClr val="accent6">
                    <a:lumMod val="75000"/>
                  </a:schemeClr>
                </a:solidFill>
              </a:rPr>
              <a:t>Wi-Fi</a:t>
            </a: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 (</a:t>
            </a:r>
            <a:r>
              <a:rPr lang="ru-RU" dirty="0" err="1" smtClean="0">
                <a:solidFill>
                  <a:schemeClr val="accent6">
                    <a:lumMod val="75000"/>
                  </a:schemeClr>
                </a:solidFill>
              </a:rPr>
              <a:t>Вай-фай</a:t>
            </a: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), </a:t>
            </a:r>
            <a:r>
              <a:rPr lang="ru-RU" dirty="0" err="1" smtClean="0">
                <a:solidFill>
                  <a:schemeClr val="accent6">
                    <a:lumMod val="75000"/>
                  </a:schemeClr>
                </a:solidFill>
              </a:rPr>
              <a:t>Bluetooth</a:t>
            </a: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 (</a:t>
            </a:r>
            <a:r>
              <a:rPr lang="ru-RU" dirty="0" err="1" smtClean="0">
                <a:solidFill>
                  <a:schemeClr val="accent6">
                    <a:lumMod val="75000"/>
                  </a:schemeClr>
                </a:solidFill>
              </a:rPr>
              <a:t>Блютуз</a:t>
            </a: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), </a:t>
            </a:r>
            <a:r>
              <a:rPr lang="ru-RU" dirty="0" err="1" smtClean="0">
                <a:solidFill>
                  <a:schemeClr val="accent6">
                    <a:lumMod val="75000"/>
                  </a:schemeClr>
                </a:solidFill>
              </a:rPr>
              <a:t>Dect</a:t>
            </a: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 (</a:t>
            </a:r>
            <a:r>
              <a:rPr lang="ru-RU" dirty="0" err="1" smtClean="0">
                <a:solidFill>
                  <a:schemeClr val="accent6">
                    <a:lumMod val="75000"/>
                  </a:schemeClr>
                </a:solidFill>
              </a:rPr>
              <a:t>Дект</a:t>
            </a: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), 3G (3 Джи), 4G (4 Джи), наушники проводные и беспроводные и прочее), </a:t>
            </a: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осуществлять порчу экзаменационных материалов (листов ответов и книжек) путем их смятия, использования корректирующей жидкости, отрыва страниц, закрашивание секторов, не предусмотренных для этого (номер листа ответов). </a:t>
            </a:r>
            <a:endParaRPr lang="ru-RU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16</a:t>
            </a:fld>
            <a:endParaRPr lang="ru-RU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Оценивание тестовых заданий</a:t>
            </a:r>
            <a:endParaRPr lang="ru-RU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36. Оценивание выполнения </a:t>
            </a:r>
            <a:r>
              <a:rPr lang="kk-KZ" dirty="0" smtClean="0">
                <a:solidFill>
                  <a:schemeClr val="accent6">
                    <a:lumMod val="75000"/>
                  </a:schemeClr>
                </a:solidFill>
              </a:rPr>
              <a:t>педагогическим работником</a:t>
            </a: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 тестовых заданий на тестирование осуществляется следующим образом:</a:t>
            </a:r>
          </a:p>
          <a:p>
            <a:pPr>
              <a:buNone/>
            </a:pPr>
            <a:r>
              <a:rPr lang="kk-KZ" dirty="0" smtClean="0">
                <a:solidFill>
                  <a:schemeClr val="accent6">
                    <a:lumMod val="75000"/>
                  </a:schemeClr>
                </a:solidFill>
              </a:rPr>
              <a:t>1) </a:t>
            </a:r>
            <a:r>
              <a:rPr lang="kk-KZ" b="1" dirty="0" smtClean="0">
                <a:solidFill>
                  <a:schemeClr val="accent6">
                    <a:lumMod val="75000"/>
                  </a:schemeClr>
                </a:solidFill>
              </a:rPr>
              <a:t>для заданий с выбором одного варианта </a:t>
            </a:r>
            <a:r>
              <a:rPr lang="kk-KZ" dirty="0" smtClean="0">
                <a:solidFill>
                  <a:schemeClr val="accent6">
                    <a:lumMod val="75000"/>
                  </a:schemeClr>
                </a:solidFill>
              </a:rPr>
              <a:t>правильного ответа присуждается </a:t>
            </a:r>
            <a:r>
              <a:rPr lang="kk-KZ" b="1" dirty="0" smtClean="0">
                <a:solidFill>
                  <a:schemeClr val="accent6">
                    <a:lumMod val="75000"/>
                  </a:schemeClr>
                </a:solidFill>
              </a:rPr>
              <a:t>1 балл</a:t>
            </a:r>
            <a:r>
              <a:rPr lang="kk-KZ" dirty="0" smtClean="0">
                <a:solidFill>
                  <a:schemeClr val="accent6">
                    <a:lumMod val="75000"/>
                  </a:schemeClr>
                </a:solidFill>
              </a:rPr>
              <a:t>, в остальных случаях - </a:t>
            </a:r>
            <a:r>
              <a:rPr lang="kk-KZ" b="1" dirty="0" smtClean="0">
                <a:solidFill>
                  <a:schemeClr val="accent6">
                    <a:lumMod val="75000"/>
                  </a:schemeClr>
                </a:solidFill>
              </a:rPr>
              <a:t>0 баллов</a:t>
            </a:r>
            <a:r>
              <a:rPr lang="kk-KZ" dirty="0" smtClean="0">
                <a:solidFill>
                  <a:schemeClr val="accent6">
                    <a:lumMod val="75000"/>
                  </a:schemeClr>
                </a:solidFill>
              </a:rPr>
              <a:t>;</a:t>
            </a:r>
            <a:endParaRPr lang="ru-RU" dirty="0" smtClean="0">
              <a:solidFill>
                <a:schemeClr val="accent6">
                  <a:lumMod val="75000"/>
                </a:schemeClr>
              </a:solidFill>
            </a:endParaRPr>
          </a:p>
          <a:p>
            <a:pPr>
              <a:buNone/>
            </a:pPr>
            <a:r>
              <a:rPr lang="kk-KZ" dirty="0" smtClean="0">
                <a:solidFill>
                  <a:schemeClr val="accent6">
                    <a:lumMod val="75000"/>
                  </a:schemeClr>
                </a:solidFill>
              </a:rPr>
              <a:t>2) </a:t>
            </a:r>
            <a:r>
              <a:rPr lang="kk-KZ" b="1" dirty="0" smtClean="0">
                <a:solidFill>
                  <a:schemeClr val="accent6">
                    <a:lumMod val="75000"/>
                  </a:schemeClr>
                </a:solidFill>
              </a:rPr>
              <a:t>д</a:t>
            </a: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ля заданий с выбором нескольких правильных вариантов ответа из нескольких предложенных</a:t>
            </a:r>
            <a:r>
              <a:rPr lang="kk-KZ" dirty="0" smtClean="0">
                <a:solidFill>
                  <a:schemeClr val="accent6">
                    <a:lumMod val="75000"/>
                  </a:schemeClr>
                </a:solidFill>
              </a:rPr>
              <a:t>.</a:t>
            </a: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</a:p>
          <a:p>
            <a:pPr>
              <a:buNone/>
            </a:pP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- </a:t>
            </a: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за все правильные </a:t>
            </a: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ответы получает - </a:t>
            </a: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2 балла</a:t>
            </a: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, </a:t>
            </a:r>
          </a:p>
          <a:p>
            <a:pPr>
              <a:buNone/>
            </a:pP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- </a:t>
            </a: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за одну допущенную ошибку - 1 балл</a:t>
            </a: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, </a:t>
            </a:r>
          </a:p>
          <a:p>
            <a:pPr>
              <a:buNone/>
            </a:pP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- </a:t>
            </a: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за допущенные 2 и более ошибки - 0 баллов</a:t>
            </a: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.</a:t>
            </a:r>
          </a:p>
          <a:p>
            <a:pPr>
              <a:buNone/>
            </a:pPr>
            <a:endParaRPr lang="ru-RU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17</a:t>
            </a:fld>
            <a:endParaRPr lang="ru-RU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Правила проведения тестирования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ru-RU" dirty="0" smtClean="0"/>
              <a:t>    </a:t>
            </a: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32. </a:t>
            </a: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При нарушении педагогическим работник</a:t>
            </a:r>
            <a:r>
              <a:rPr lang="kk-KZ" b="1" dirty="0" smtClean="0">
                <a:solidFill>
                  <a:schemeClr val="accent6">
                    <a:lumMod val="75000"/>
                  </a:schemeClr>
                </a:solidFill>
              </a:rPr>
              <a:t>о</a:t>
            </a: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м  Правил </a:t>
            </a: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составляется Акт обнаружения запрещенных предметов и удаления из аудитории </a:t>
            </a:r>
            <a:r>
              <a:rPr lang="ru-RU" dirty="0" err="1" smtClean="0">
                <a:solidFill>
                  <a:schemeClr val="accent6">
                    <a:lumMod val="75000"/>
                  </a:schemeClr>
                </a:solidFill>
              </a:rPr>
              <a:t>педаго</a:t>
            </a:r>
            <a:r>
              <a:rPr lang="kk-KZ" dirty="0" smtClean="0">
                <a:solidFill>
                  <a:schemeClr val="accent6">
                    <a:lumMod val="75000"/>
                  </a:schemeClr>
                </a:solidFill>
              </a:rPr>
              <a:t>г</a:t>
            </a:r>
            <a:r>
              <a:rPr lang="ru-RU" dirty="0" err="1" smtClean="0">
                <a:solidFill>
                  <a:schemeClr val="accent6">
                    <a:lumMod val="75000"/>
                  </a:schemeClr>
                </a:solidFill>
              </a:rPr>
              <a:t>ического</a:t>
            </a: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 работника, нарушившего правила поведения в аудитории по форме согласно приложению 4 к настоящим Правилам.</a:t>
            </a:r>
          </a:p>
          <a:p>
            <a:pPr>
              <a:buNone/>
            </a:pP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    33. По мере завершения тестирования или окончания времени тестирования педагогический работник </a:t>
            </a: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передает лист ответов ответственному лицу</a:t>
            </a: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.</a:t>
            </a:r>
          </a:p>
          <a:p>
            <a:pPr>
              <a:buNone/>
            </a:pP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    34. При приеме листа ответов и книжек проверяется заполнение всех служебных секторов листа ответов и титульного листа книжки, после чего педагогический работник покидает аудиторию.</a:t>
            </a:r>
            <a:endParaRPr lang="ru-RU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18</a:t>
            </a:fld>
            <a:endParaRPr lang="ru-RU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Результат  тестирования</a:t>
            </a:r>
            <a:endParaRPr lang="ru-RU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ru-RU" dirty="0" smtClean="0"/>
              <a:t>   </a:t>
            </a: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Результат тестирования считается положительным при получении </a:t>
            </a:r>
            <a:r>
              <a:rPr lang="ru-RU" b="1" u="sng" dirty="0" smtClean="0">
                <a:solidFill>
                  <a:schemeClr val="accent6">
                    <a:lumMod val="75000"/>
                  </a:schemeClr>
                </a:solidFill>
              </a:rPr>
              <a:t>по каждому модулю</a:t>
            </a: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 не менее:</a:t>
            </a:r>
          </a:p>
          <a:p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50% - «педагог-модератор»;</a:t>
            </a:r>
          </a:p>
          <a:p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60% - «педагог-эксперт»;</a:t>
            </a:r>
          </a:p>
          <a:p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70% - «педагог-исследователь»;</a:t>
            </a:r>
          </a:p>
          <a:p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80% - «педагог-мастер».</a:t>
            </a:r>
          </a:p>
          <a:p>
            <a:endParaRPr lang="ru-RU" dirty="0" smtClean="0">
              <a:solidFill>
                <a:schemeClr val="accent6">
                  <a:lumMod val="75000"/>
                </a:schemeClr>
              </a:solidFill>
            </a:endParaRPr>
          </a:p>
          <a:p>
            <a:pPr>
              <a:buNone/>
            </a:pPr>
            <a:r>
              <a:rPr lang="ru-RU" dirty="0" smtClean="0"/>
              <a:t>    </a:t>
            </a: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Педагогические работники, показавшие </a:t>
            </a: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отрицательные результаты </a:t>
            </a: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тестирования, сдают повторно не более одного раза </a:t>
            </a: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в течение сроков сдачи тестирования</a:t>
            </a: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, определённых настоящими Правилами.</a:t>
            </a:r>
          </a:p>
          <a:p>
            <a:endParaRPr lang="ru-RU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19</a:t>
            </a:fld>
            <a:endParaRPr lang="ru-RU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Прямоугольник 82"/>
          <p:cNvSpPr/>
          <p:nvPr/>
        </p:nvSpPr>
        <p:spPr>
          <a:xfrm>
            <a:off x="1262633" y="673409"/>
            <a:ext cx="6677238" cy="179334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1" name="Прямоугольник 80"/>
          <p:cNvSpPr/>
          <p:nvPr/>
        </p:nvSpPr>
        <p:spPr>
          <a:xfrm>
            <a:off x="513035" y="2613852"/>
            <a:ext cx="3920756" cy="3806449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7" name="Прямоугольник 66"/>
          <p:cNvSpPr/>
          <p:nvPr/>
        </p:nvSpPr>
        <p:spPr>
          <a:xfrm>
            <a:off x="4800605" y="2612052"/>
            <a:ext cx="3891516" cy="3808248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513034" y="202317"/>
            <a:ext cx="8179086" cy="2880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СТРУКТУРА АТТЕСТАЦИИ </a:t>
            </a:r>
            <a:endParaRPr lang="ru-RU" sz="2400" b="1" dirty="0">
              <a:solidFill>
                <a:srgbClr val="002060"/>
              </a:solidFill>
              <a:latin typeface="Century Gothic" panose="020B0502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786268" y="818707"/>
            <a:ext cx="5741582" cy="1499192"/>
          </a:xfrm>
          <a:prstGeom prst="rect">
            <a:avLst/>
          </a:prstGeom>
          <a:solidFill>
            <a:schemeClr val="bg1"/>
          </a:solidFill>
          <a:ln w="38100">
            <a:solidFill>
              <a:srgbClr val="00206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ПЕДАГОГ</a:t>
            </a:r>
          </a:p>
          <a:p>
            <a:pPr algn="ctr"/>
            <a:r>
              <a:rPr lang="kk-KZ" sz="1600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«ПЕДАГОГ – МОДЕРАТОР»</a:t>
            </a:r>
          </a:p>
          <a:p>
            <a:pPr algn="ctr"/>
            <a:r>
              <a:rPr lang="kk-KZ" sz="1600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«ПЕДАГОГ – ЭКСПЕРТ»</a:t>
            </a:r>
          </a:p>
          <a:p>
            <a:pPr algn="ctr"/>
            <a:r>
              <a:rPr lang="kk-KZ" sz="1600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«ПЕДАГОГ – ИССЛЕДОВАТЕЛЬ»</a:t>
            </a:r>
          </a:p>
          <a:p>
            <a:pPr algn="ctr"/>
            <a:r>
              <a:rPr lang="kk-KZ" sz="1600" dirty="0">
                <a:solidFill>
                  <a:srgbClr val="002060"/>
                </a:solidFill>
                <a:latin typeface="Century Gothic" panose="020B0502020202020204" pitchFamily="34" charset="0"/>
              </a:rPr>
              <a:t>«ПЕДАГОГ – МАСТЕР</a:t>
            </a:r>
            <a:r>
              <a:rPr lang="kk-KZ" sz="1600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»</a:t>
            </a:r>
            <a:endParaRPr lang="kk-KZ" sz="1600" dirty="0">
              <a:solidFill>
                <a:srgbClr val="002060"/>
              </a:solidFill>
              <a:latin typeface="Century Gothic" panose="020B0502020202020204" pitchFamily="34" charset="0"/>
            </a:endParaRPr>
          </a:p>
        </p:txBody>
      </p:sp>
      <p:sp>
        <p:nvSpPr>
          <p:cNvPr id="50" name="Прямоугольник 49"/>
          <p:cNvSpPr/>
          <p:nvPr/>
        </p:nvSpPr>
        <p:spPr>
          <a:xfrm>
            <a:off x="800114" y="2708920"/>
            <a:ext cx="3339838" cy="1288923"/>
          </a:xfrm>
          <a:prstGeom prst="rect">
            <a:avLst/>
          </a:prstGeom>
          <a:solidFill>
            <a:schemeClr val="bg1"/>
          </a:solidFill>
          <a:ln w="38100">
            <a:solidFill>
              <a:srgbClr val="00206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НАЦИОНАЛЬНОЕ </a:t>
            </a:r>
          </a:p>
          <a:p>
            <a:pPr algn="ctr"/>
            <a:r>
              <a:rPr lang="ru-RU" sz="1400" b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КВАЛИФИКАЦИОННОЕ ТЕСТИРОВАНИЕ</a:t>
            </a:r>
          </a:p>
        </p:txBody>
      </p:sp>
      <p:sp>
        <p:nvSpPr>
          <p:cNvPr id="56" name="Прямоугольник 55"/>
          <p:cNvSpPr/>
          <p:nvPr/>
        </p:nvSpPr>
        <p:spPr>
          <a:xfrm>
            <a:off x="683569" y="4472753"/>
            <a:ext cx="1477514" cy="1260503"/>
          </a:xfrm>
          <a:prstGeom prst="rect">
            <a:avLst/>
          </a:prstGeom>
          <a:solidFill>
            <a:schemeClr val="bg1"/>
          </a:solidFill>
          <a:ln w="38100">
            <a:solidFill>
              <a:srgbClr val="00206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1400" b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Независимый центр оценки</a:t>
            </a:r>
          </a:p>
          <a:p>
            <a:pPr algn="ctr"/>
            <a:endParaRPr lang="kk-KZ" sz="1400" i="1" dirty="0">
              <a:solidFill>
                <a:srgbClr val="002060"/>
              </a:solidFill>
              <a:latin typeface="Century Gothic" panose="020B0502020202020204" pitchFamily="34" charset="0"/>
            </a:endParaRPr>
          </a:p>
        </p:txBody>
      </p:sp>
      <p:sp>
        <p:nvSpPr>
          <p:cNvPr id="58" name="Прямоугольник 57"/>
          <p:cNvSpPr/>
          <p:nvPr/>
        </p:nvSpPr>
        <p:spPr>
          <a:xfrm>
            <a:off x="2878780" y="4472753"/>
            <a:ext cx="1236035" cy="1297178"/>
          </a:xfrm>
          <a:prstGeom prst="rect">
            <a:avLst/>
          </a:prstGeom>
          <a:solidFill>
            <a:schemeClr val="bg1"/>
          </a:solidFill>
          <a:ln w="38100">
            <a:solidFill>
              <a:srgbClr val="00206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1400" b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Н Ц Т</a:t>
            </a:r>
          </a:p>
          <a:p>
            <a:pPr algn="ctr"/>
            <a:r>
              <a:rPr lang="kk-KZ" sz="1400" i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готовит тесты</a:t>
            </a:r>
            <a:endParaRPr lang="kk-KZ" sz="1400" i="1" dirty="0">
              <a:solidFill>
                <a:srgbClr val="002060"/>
              </a:solidFill>
              <a:latin typeface="Century Gothic" panose="020B0502020202020204" pitchFamily="34" charset="0"/>
            </a:endParaRPr>
          </a:p>
        </p:txBody>
      </p:sp>
      <p:cxnSp>
        <p:nvCxnSpPr>
          <p:cNvPr id="44" name="Прямая со стрелкой 43"/>
          <p:cNvCxnSpPr/>
          <p:nvPr/>
        </p:nvCxnSpPr>
        <p:spPr>
          <a:xfrm>
            <a:off x="2513288" y="3997843"/>
            <a:ext cx="0" cy="2030811"/>
          </a:xfrm>
          <a:prstGeom prst="straightConnector1">
            <a:avLst/>
          </a:prstGeom>
          <a:ln w="28575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Прямоугольник 59"/>
          <p:cNvSpPr/>
          <p:nvPr/>
        </p:nvSpPr>
        <p:spPr>
          <a:xfrm>
            <a:off x="800115" y="5917030"/>
            <a:ext cx="3314699" cy="327813"/>
          </a:xfrm>
          <a:prstGeom prst="rect">
            <a:avLst/>
          </a:prstGeom>
          <a:solidFill>
            <a:schemeClr val="bg1"/>
          </a:solidFill>
          <a:ln w="38100">
            <a:solidFill>
              <a:srgbClr val="00206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k-KZ" sz="1400" b="1" dirty="0" smtClean="0">
              <a:solidFill>
                <a:srgbClr val="002060"/>
              </a:solidFill>
              <a:latin typeface="Century Gothic" panose="020B0502020202020204" pitchFamily="34" charset="0"/>
            </a:endParaRPr>
          </a:p>
          <a:p>
            <a:pPr algn="ctr"/>
            <a:r>
              <a:rPr lang="kk-KZ" sz="1400" b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2 раза в год (май, ноябрь)</a:t>
            </a:r>
            <a:r>
              <a:rPr lang="kk-KZ" sz="1400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 </a:t>
            </a:r>
          </a:p>
          <a:p>
            <a:pPr algn="ctr"/>
            <a:endParaRPr lang="kk-KZ" sz="1400" i="1" dirty="0">
              <a:solidFill>
                <a:srgbClr val="002060"/>
              </a:solidFill>
              <a:latin typeface="Century Gothic" panose="020B0502020202020204" pitchFamily="34" charset="0"/>
            </a:endParaRPr>
          </a:p>
        </p:txBody>
      </p:sp>
      <p:sp>
        <p:nvSpPr>
          <p:cNvPr id="46" name="Стрелка углом вверх 45"/>
          <p:cNvSpPr/>
          <p:nvPr/>
        </p:nvSpPr>
        <p:spPr>
          <a:xfrm rot="10800000">
            <a:off x="513035" y="1403490"/>
            <a:ext cx="749597" cy="1233379"/>
          </a:xfrm>
          <a:prstGeom prst="bentUpArrow">
            <a:avLst>
              <a:gd name="adj1" fmla="val 25000"/>
              <a:gd name="adj2" fmla="val 24412"/>
              <a:gd name="adj3" fmla="val 25000"/>
            </a:avLst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61" name="Прямая соединительная линия 60"/>
          <p:cNvCxnSpPr/>
          <p:nvPr/>
        </p:nvCxnSpPr>
        <p:spPr>
          <a:xfrm>
            <a:off x="1222759" y="4136061"/>
            <a:ext cx="2469411" cy="0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Прямая со стрелкой 72"/>
          <p:cNvCxnSpPr/>
          <p:nvPr/>
        </p:nvCxnSpPr>
        <p:spPr>
          <a:xfrm>
            <a:off x="1222759" y="4136061"/>
            <a:ext cx="0" cy="368594"/>
          </a:xfrm>
          <a:prstGeom prst="straightConnector1">
            <a:avLst/>
          </a:prstGeom>
          <a:ln w="28575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Прямая со стрелкой 73"/>
          <p:cNvCxnSpPr/>
          <p:nvPr/>
        </p:nvCxnSpPr>
        <p:spPr>
          <a:xfrm>
            <a:off x="3692170" y="4146691"/>
            <a:ext cx="0" cy="368594"/>
          </a:xfrm>
          <a:prstGeom prst="straightConnector1">
            <a:avLst/>
          </a:prstGeom>
          <a:ln w="28575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5" name="Стрелка углом вверх 74"/>
          <p:cNvSpPr/>
          <p:nvPr/>
        </p:nvSpPr>
        <p:spPr>
          <a:xfrm rot="10800000" flipH="1">
            <a:off x="7939870" y="1371596"/>
            <a:ext cx="752251" cy="1233379"/>
          </a:xfrm>
          <a:prstGeom prst="bentUpArrow">
            <a:avLst>
              <a:gd name="adj1" fmla="val 25000"/>
              <a:gd name="adj2" fmla="val 24412"/>
              <a:gd name="adj3" fmla="val 25000"/>
            </a:avLst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6" name="Прямоугольник 75"/>
          <p:cNvSpPr/>
          <p:nvPr/>
        </p:nvSpPr>
        <p:spPr>
          <a:xfrm>
            <a:off x="5045458" y="2977123"/>
            <a:ext cx="3314700" cy="1304146"/>
          </a:xfrm>
          <a:prstGeom prst="rect">
            <a:avLst/>
          </a:prstGeom>
          <a:solidFill>
            <a:schemeClr val="bg1"/>
          </a:solidFill>
          <a:ln w="38100">
            <a:solidFill>
              <a:srgbClr val="00206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КОМПЛЕКСНОЕ АНАЛИТИЧЕСКОЕ </a:t>
            </a:r>
          </a:p>
          <a:p>
            <a:pPr algn="ctr"/>
            <a:r>
              <a:rPr lang="ru-RU" sz="1400" b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ОБОЩЕНИЕ </a:t>
            </a:r>
          </a:p>
          <a:p>
            <a:pPr algn="ctr"/>
            <a:r>
              <a:rPr lang="ru-RU" sz="1400" b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ИТОГОВ ДЕЯТЕЛЬНОСТИ</a:t>
            </a:r>
          </a:p>
        </p:txBody>
      </p:sp>
      <p:cxnSp>
        <p:nvCxnSpPr>
          <p:cNvPr id="77" name="Прямая со стрелкой 76"/>
          <p:cNvCxnSpPr/>
          <p:nvPr/>
        </p:nvCxnSpPr>
        <p:spPr>
          <a:xfrm>
            <a:off x="5713191" y="4281269"/>
            <a:ext cx="0" cy="623772"/>
          </a:xfrm>
          <a:prstGeom prst="straightConnector1">
            <a:avLst/>
          </a:prstGeom>
          <a:ln w="28575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8" name="Прямоугольник 77"/>
          <p:cNvSpPr/>
          <p:nvPr/>
        </p:nvSpPr>
        <p:spPr>
          <a:xfrm>
            <a:off x="4932040" y="4653419"/>
            <a:ext cx="1502005" cy="647789"/>
          </a:xfrm>
          <a:prstGeom prst="rect">
            <a:avLst/>
          </a:prstGeom>
          <a:solidFill>
            <a:schemeClr val="bg1"/>
          </a:solidFill>
          <a:ln w="38100">
            <a:solidFill>
              <a:srgbClr val="00206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1400" b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2 раза в год</a:t>
            </a:r>
          </a:p>
          <a:p>
            <a:pPr algn="ctr"/>
            <a:r>
              <a:rPr lang="kk-KZ" sz="1400" i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(июнь-декабрь)</a:t>
            </a:r>
            <a:endParaRPr lang="kk-KZ" sz="1400" i="1" dirty="0">
              <a:solidFill>
                <a:srgbClr val="002060"/>
              </a:solidFill>
              <a:latin typeface="Century Gothic" panose="020B0502020202020204" pitchFamily="34" charset="0"/>
            </a:endParaRPr>
          </a:p>
        </p:txBody>
      </p:sp>
      <p:sp>
        <p:nvSpPr>
          <p:cNvPr id="79" name="Прямоугольник 78"/>
          <p:cNvSpPr/>
          <p:nvPr/>
        </p:nvSpPr>
        <p:spPr>
          <a:xfrm>
            <a:off x="6804248" y="4653419"/>
            <a:ext cx="1594161" cy="647789"/>
          </a:xfrm>
          <a:prstGeom prst="rect">
            <a:avLst/>
          </a:prstGeom>
          <a:solidFill>
            <a:schemeClr val="bg1"/>
          </a:solidFill>
          <a:ln w="38100">
            <a:solidFill>
              <a:srgbClr val="00206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k-KZ" sz="1400" b="1" dirty="0" smtClean="0">
              <a:solidFill>
                <a:srgbClr val="002060"/>
              </a:solidFill>
              <a:latin typeface="Century Gothic" panose="020B0502020202020204" pitchFamily="34" charset="0"/>
            </a:endParaRPr>
          </a:p>
          <a:p>
            <a:pPr algn="ctr"/>
            <a:r>
              <a:rPr lang="kk-KZ" sz="1400" b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2 раза в год </a:t>
            </a:r>
            <a:r>
              <a:rPr lang="kk-KZ" sz="1400" i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(июнь-декабрь)</a:t>
            </a:r>
            <a:endParaRPr lang="kk-KZ" sz="1400" i="1" dirty="0">
              <a:solidFill>
                <a:srgbClr val="002060"/>
              </a:solidFill>
              <a:latin typeface="Century Gothic" panose="020B0502020202020204" pitchFamily="34" charset="0"/>
            </a:endParaRPr>
          </a:p>
        </p:txBody>
      </p:sp>
      <p:cxnSp>
        <p:nvCxnSpPr>
          <p:cNvPr id="80" name="Прямая со стрелкой 79"/>
          <p:cNvCxnSpPr/>
          <p:nvPr/>
        </p:nvCxnSpPr>
        <p:spPr>
          <a:xfrm>
            <a:off x="7781896" y="4148459"/>
            <a:ext cx="30464" cy="504677"/>
          </a:xfrm>
          <a:prstGeom prst="straightConnector1">
            <a:avLst/>
          </a:prstGeom>
          <a:ln w="28575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3" name="Picture 3" descr="E:\copy\СТЭЛЛА\НУЖНОЕ\ЛОГО-МОН (последний)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547" y="0"/>
            <a:ext cx="999575" cy="133276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6943946" y="6333481"/>
            <a:ext cx="2133600" cy="365125"/>
          </a:xfrm>
        </p:spPr>
        <p:txBody>
          <a:bodyPr/>
          <a:lstStyle/>
          <a:p>
            <a:fld id="{290F8FE1-D312-4C01-8616-14340EB4CBE8}" type="slidenum">
              <a:rPr lang="ru-RU" sz="1600" smtClean="0">
                <a:solidFill>
                  <a:prstClr val="black">
                    <a:tint val="75000"/>
                  </a:prstClr>
                </a:solidFill>
                <a:latin typeface="Century Gothic" panose="020B0502020202020204" pitchFamily="34" charset="0"/>
              </a:rPr>
              <a:pPr/>
              <a:t>2</a:t>
            </a:fld>
            <a:endParaRPr lang="ru-RU" sz="1600">
              <a:solidFill>
                <a:prstClr val="black">
                  <a:tint val="75000"/>
                </a:prstClr>
              </a:solidFill>
              <a:latin typeface="Century Gothic" panose="020B0502020202020204" pitchFamily="34" charset="0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5067789" y="5452604"/>
            <a:ext cx="3330620" cy="598996"/>
          </a:xfrm>
          <a:prstGeom prst="rect">
            <a:avLst/>
          </a:prstGeom>
          <a:solidFill>
            <a:schemeClr val="bg1"/>
          </a:solidFill>
          <a:ln w="38100">
            <a:solidFill>
              <a:srgbClr val="00206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1400" b="1" i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Оплата с 1 сентября и 1 января</a:t>
            </a:r>
          </a:p>
          <a:p>
            <a:pPr algn="ctr"/>
            <a:r>
              <a:rPr lang="kk-KZ" sz="1200" b="1" i="1" dirty="0">
                <a:solidFill>
                  <a:srgbClr val="FF0000"/>
                </a:solidFill>
                <a:latin typeface="Century Gothic" panose="020B0502020202020204" pitchFamily="34" charset="0"/>
              </a:rPr>
              <a:t>п</a:t>
            </a:r>
            <a:r>
              <a:rPr lang="kk-KZ" sz="1200" b="1" i="1" dirty="0" smtClean="0">
                <a:solidFill>
                  <a:srgbClr val="FF0000"/>
                </a:solidFill>
                <a:latin typeface="Century Gothic" panose="020B0502020202020204" pitchFamily="34" charset="0"/>
              </a:rPr>
              <a:t>ри действующей аттестации – 1 раз с 1 сентября</a:t>
            </a:r>
            <a:endParaRPr lang="kk-KZ" sz="1200" b="1" i="1" dirty="0">
              <a:solidFill>
                <a:srgbClr val="FF0000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394091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2229141955"/>
              </p:ext>
            </p:extLst>
          </p:nvPr>
        </p:nvGraphicFramePr>
        <p:xfrm>
          <a:off x="250826" y="1037968"/>
          <a:ext cx="8713787" cy="4460881"/>
        </p:xfrm>
        <a:graphic>
          <a:graphicData uri="http://schemas.openxmlformats.org/drawingml/2006/table">
            <a:tbl>
              <a:tblPr>
                <a:tableStyleId>{616DA210-FB5B-4158-B5E0-FEB733F419BA}</a:tableStyleId>
              </a:tblPr>
              <a:tblGrid>
                <a:gridCol w="1783202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22802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161902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2492804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047859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</a:tblGrid>
              <a:tr h="62349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u="none" strike="noStrike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Блок</a:t>
                      </a:r>
                      <a:endParaRPr lang="ru-RU" sz="2000" b="1" i="0" u="none" strike="noStrike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Times New Roman"/>
                      </a:endParaRPr>
                    </a:p>
                  </a:txBody>
                  <a:tcPr marL="7145" marR="7145" marT="9524" marB="0" anchor="ctr"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2000" u="none" strike="noStrike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Количество заданий</a:t>
                      </a:r>
                      <a:endParaRPr lang="ru-RU" sz="2000" b="1" i="0" u="none" strike="noStrike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Times New Roman"/>
                      </a:endParaRPr>
                    </a:p>
                  </a:txBody>
                  <a:tcPr marL="7145" marR="7145" marT="9524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u="none" strike="noStrike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Форма заданий</a:t>
                      </a:r>
                      <a:endParaRPr lang="ru-RU" sz="2000" b="1" i="0" u="none" strike="noStrike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Times New Roman"/>
                      </a:endParaRPr>
                    </a:p>
                  </a:txBody>
                  <a:tcPr marL="7145" marR="7145" marT="95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u="none" strike="noStrike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Время (минут)</a:t>
                      </a:r>
                      <a:endParaRPr lang="ru-RU" sz="2000" b="1" i="0" u="none" strike="noStrike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Times New Roman"/>
                      </a:endParaRPr>
                    </a:p>
                  </a:txBody>
                  <a:tcPr marL="7145" marR="7145" marT="9524" marB="0" anchor="ctr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623490"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ru-RU" sz="2000" u="none" strike="noStrike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Предметные знания</a:t>
                      </a:r>
                      <a:endParaRPr lang="ru-RU" sz="2000" b="0" i="0" u="none" strike="noStrike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Times New Roman"/>
                      </a:endParaRPr>
                    </a:p>
                  </a:txBody>
                  <a:tcPr marL="7145" marR="7145" marT="9524" marB="0" anchor="ctr"/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ru-RU" sz="2000" u="none" strike="noStrike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70</a:t>
                      </a:r>
                      <a:endParaRPr lang="ru-RU" sz="2000" b="0" i="0" u="none" strike="noStrike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Times New Roman"/>
                      </a:endParaRPr>
                    </a:p>
                  </a:txBody>
                  <a:tcPr marL="7145" marR="7145" marT="95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0" i="0" u="none" strike="noStrike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50</a:t>
                      </a:r>
                      <a:endParaRPr lang="ru-RU" sz="2000" b="0" i="0" u="none" strike="noStrike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Times New Roman"/>
                      </a:endParaRPr>
                    </a:p>
                  </a:txBody>
                  <a:tcPr marL="7145" marR="7145" marT="95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u="none" strike="noStrike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С выбором одного правильного ответа</a:t>
                      </a:r>
                      <a:endParaRPr lang="ru-RU" sz="2000" b="0" i="0" u="none" strike="noStrike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Times New Roman"/>
                      </a:endParaRPr>
                    </a:p>
                  </a:txBody>
                  <a:tcPr marL="7145" marR="7145" marT="95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/>
                        </a:rPr>
                        <a:t>100</a:t>
                      </a:r>
                      <a:endParaRPr lang="ru-RU" sz="20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/>
                      </a:endParaRPr>
                    </a:p>
                  </a:txBody>
                  <a:tcPr marL="7145" marR="7145" marT="9524" marB="0" anchor="ctr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93043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0" i="0" u="none" strike="noStrike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10</a:t>
                      </a:r>
                      <a:endParaRPr lang="ru-RU" sz="2000" b="0" i="0" u="none" strike="noStrike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Times New Roman"/>
                      </a:endParaRPr>
                    </a:p>
                  </a:txBody>
                  <a:tcPr marL="7145" marR="7145" marT="95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u="none" strike="noStrike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С выбором одного или нескольких правильных ответов</a:t>
                      </a:r>
                      <a:endParaRPr lang="ru-RU" sz="2000" b="0" i="0" u="none" strike="noStrike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Times New Roman"/>
                      </a:endParaRPr>
                    </a:p>
                  </a:txBody>
                  <a:tcPr marL="7145" marR="7145" marT="95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/>
                        </a:rPr>
                        <a:t>20</a:t>
                      </a:r>
                      <a:endParaRPr lang="ru-RU" sz="20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/>
                      </a:endParaRPr>
                    </a:p>
                  </a:txBody>
                  <a:tcPr marL="7145" marR="7145" marT="9524" marB="0" anchor="ctr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23738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u="none" strike="noStrike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10</a:t>
                      </a:r>
                      <a:br>
                        <a:rPr lang="ru-RU" sz="2000" u="none" strike="noStrike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</a:br>
                      <a:r>
                        <a:rPr lang="ru-RU" sz="2000" u="none" strike="noStrike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 (2 ситуации по 5 заданий к ним)</a:t>
                      </a:r>
                      <a:endParaRPr lang="ru-RU" sz="2000" b="0" i="0" u="none" strike="noStrike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Times New Roman"/>
                      </a:endParaRPr>
                    </a:p>
                  </a:txBody>
                  <a:tcPr marL="7145" marR="7145" marT="95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kern="120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Ситуационные (к</a:t>
                      </a:r>
                      <a:r>
                        <a:rPr lang="ru-RU" sz="2000" u="none" strike="noStrike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онтекстные) задания с выбором одного правильного ответа</a:t>
                      </a:r>
                      <a:endParaRPr lang="ru-RU" sz="2000" b="0" i="0" u="none" strike="noStrike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Times New Roman"/>
                      </a:endParaRPr>
                    </a:p>
                  </a:txBody>
                  <a:tcPr marL="7145" marR="7145" marT="95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/>
                        </a:rPr>
                        <a:t>20</a:t>
                      </a:r>
                      <a:endParaRPr lang="ru-RU" sz="20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/>
                      </a:endParaRPr>
                    </a:p>
                  </a:txBody>
                  <a:tcPr marL="7145" marR="7145" marT="9524" marB="0" anchor="ctr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104607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u="none" strike="noStrike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Методика преподавания</a:t>
                      </a:r>
                      <a:endParaRPr lang="ru-RU" sz="2000" b="0" i="0" u="none" strike="noStrike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Times New Roman"/>
                      </a:endParaRPr>
                    </a:p>
                  </a:txBody>
                  <a:tcPr marL="7145" marR="7145" marT="95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u="none" strike="noStrike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30</a:t>
                      </a:r>
                      <a:endParaRPr lang="ru-RU" sz="2000" b="0" i="0" u="none" strike="noStrike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Times New Roman"/>
                      </a:endParaRPr>
                    </a:p>
                  </a:txBody>
                  <a:tcPr marL="7145" marR="7145" marT="95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u="none" strike="noStrike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30</a:t>
                      </a:r>
                      <a:endParaRPr lang="ru-RU" sz="2000" b="0" i="0" u="none" strike="noStrike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Times New Roman"/>
                      </a:endParaRPr>
                    </a:p>
                  </a:txBody>
                  <a:tcPr marL="7145" marR="7145" marT="95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u="none" strike="noStrike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С выбором одного правильного ответа</a:t>
                      </a:r>
                      <a:endParaRPr lang="ru-RU" sz="2000" b="0" i="0" u="none" strike="noStrike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Times New Roman"/>
                      </a:endParaRPr>
                    </a:p>
                  </a:txBody>
                  <a:tcPr marL="7145" marR="7145" marT="95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/>
                        </a:rPr>
                        <a:t>60</a:t>
                      </a:r>
                    </a:p>
                  </a:txBody>
                  <a:tcPr marL="7145" marR="7145" marT="9524" marB="0" anchor="ctr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</a:tbl>
          </a:graphicData>
        </a:graphic>
      </p:graphicFrame>
      <p:sp>
        <p:nvSpPr>
          <p:cNvPr id="8" name="Прямоугольник 7"/>
          <p:cNvSpPr/>
          <p:nvPr/>
        </p:nvSpPr>
        <p:spPr>
          <a:xfrm>
            <a:off x="250825" y="195910"/>
            <a:ext cx="8713788" cy="5232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spcBef>
                <a:spcPct val="0"/>
              </a:spcBef>
            </a:pPr>
            <a:r>
              <a:rPr lang="ru-RU" sz="2800" b="1" dirty="0">
                <a:solidFill>
                  <a:srgbClr val="4F81BD">
                    <a:lumMod val="50000"/>
                  </a:srgbClr>
                </a:solidFill>
                <a:latin typeface="+mj-lt"/>
              </a:rPr>
              <a:t>Структура теста</a:t>
            </a:r>
          </a:p>
        </p:txBody>
      </p:sp>
    </p:spTree>
    <p:extLst>
      <p:ext uri="{BB962C8B-B14F-4D97-AF65-F5344CB8AC3E}">
        <p14:creationId xmlns="" xmlns:p14="http://schemas.microsoft.com/office/powerpoint/2010/main" val="25944589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3758570720"/>
              </p:ext>
            </p:extLst>
          </p:nvPr>
        </p:nvGraphicFramePr>
        <p:xfrm>
          <a:off x="203886" y="605481"/>
          <a:ext cx="8940114" cy="625326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43543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744569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99738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5652264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27357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90170" algn="l"/>
                          <a:tab pos="270510" algn="l"/>
                        </a:tabLst>
                      </a:pPr>
                      <a:r>
                        <a:rPr lang="ru-RU" sz="1800" b="1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№</a:t>
                      </a:r>
                      <a:endParaRPr lang="ru-RU" sz="180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90170" algn="l"/>
                          <a:tab pos="270510" algn="l"/>
                        </a:tabLst>
                      </a:pPr>
                      <a:r>
                        <a:rPr lang="ru-RU" sz="1800" b="1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Тема</a:t>
                      </a:r>
                      <a:endParaRPr lang="ru-RU" sz="180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90170" algn="l"/>
                          <a:tab pos="270510" algn="l"/>
                        </a:tabLst>
                      </a:pPr>
                      <a:r>
                        <a:rPr lang="ru-RU" sz="1800" b="1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№</a:t>
                      </a:r>
                      <a:endParaRPr lang="ru-RU" sz="180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90170" algn="l"/>
                          <a:tab pos="270510" algn="l"/>
                        </a:tabLst>
                      </a:pPr>
                      <a:r>
                        <a:rPr lang="ru-RU" sz="1800" b="1" dirty="0" err="1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По</a:t>
                      </a:r>
                      <a:r>
                        <a:rPr lang="ru-RU" sz="1800" b="1" spc="5" dirty="0" err="1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д</a:t>
                      </a:r>
                      <a:r>
                        <a:rPr lang="ru-RU" sz="1800" b="1" spc="10" dirty="0" err="1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т</a:t>
                      </a:r>
                      <a:r>
                        <a:rPr lang="ru-RU" sz="1800" b="1" dirty="0" err="1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ема</a:t>
                      </a:r>
                      <a:endParaRPr lang="ru-RU" sz="180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51435" marR="51435" marT="0" marB="0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59189"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1</a:t>
                      </a:r>
                    </a:p>
                  </a:txBody>
                  <a:tcPr marL="51435" marR="51435" marT="0" marB="0" anchor="ctr"/>
                </a:tc>
                <a:tc rowSpan="2"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Методика воспитания</a:t>
                      </a: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1</a:t>
                      </a: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Принципы процесса воспитания. Основные направления процесса воспитания.</a:t>
                      </a:r>
                    </a:p>
                  </a:txBody>
                  <a:tcPr marL="51435" marR="51435" marT="0" marB="0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3117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2</a:t>
                      </a: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Методы воспитания. </a:t>
                      </a:r>
                    </a:p>
                  </a:txBody>
                  <a:tcPr marL="51435" marR="51435" marT="0" marB="0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31176"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2</a:t>
                      </a:r>
                    </a:p>
                  </a:txBody>
                  <a:tcPr marL="51435" marR="51435" marT="0" marB="0" anchor="ctr"/>
                </a:tc>
                <a:tc rowSpan="2"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Процесс обучения</a:t>
                      </a: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1</a:t>
                      </a: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Принципы процесса обучения.</a:t>
                      </a:r>
                    </a:p>
                  </a:txBody>
                  <a:tcPr marL="51435" marR="51435" marT="0" marB="0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23117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2</a:t>
                      </a: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Методы и формы обучения. </a:t>
                      </a:r>
                    </a:p>
                  </a:txBody>
                  <a:tcPr marL="51435" marR="51435" marT="0" marB="0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459189"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3</a:t>
                      </a:r>
                    </a:p>
                  </a:txBody>
                  <a:tcPr marL="51435" marR="51435" marT="0" marB="0" anchor="ctr"/>
                </a:tc>
                <a:tc rowSpan="2"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Управление и организация учебного процесса</a:t>
                      </a: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1</a:t>
                      </a: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Подготовка к уроку, педагогический анализ и рефлексия учебного процесса.</a:t>
                      </a:r>
                    </a:p>
                  </a:txBody>
                  <a:tcPr marL="51435" marR="51435" marT="0" marB="0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23117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2</a:t>
                      </a: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Инновационная деятельность учителя</a:t>
                      </a:r>
                    </a:p>
                  </a:txBody>
                  <a:tcPr marL="51435" marR="51435" marT="0" marB="0"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231176"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4</a:t>
                      </a:r>
                    </a:p>
                  </a:txBody>
                  <a:tcPr marL="51435" marR="51435" marT="0" marB="0" anchor="ctr"/>
                </a:tc>
                <a:tc rowSpan="2"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Педагогическая психология</a:t>
                      </a: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1</a:t>
                      </a: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Психология воспитания и обучения</a:t>
                      </a:r>
                    </a:p>
                  </a:txBody>
                  <a:tcPr marL="51435" marR="51435" marT="0" marB="0"/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23117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2</a:t>
                      </a: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Психология педагогической деятельности</a:t>
                      </a:r>
                    </a:p>
                  </a:txBody>
                  <a:tcPr marL="51435" marR="51435" marT="0" marB="0"/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459189">
                <a:tc rowSpan="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5</a:t>
                      </a:r>
                    </a:p>
                  </a:txBody>
                  <a:tcPr marL="51435" marR="51435" marT="0" marB="0" anchor="ctr"/>
                </a:tc>
                <a:tc rowSpan="4"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Новые подходы в преподавании и обучении</a:t>
                      </a: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1</a:t>
                      </a: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Эффективное преподавание и когнитивное развитие</a:t>
                      </a:r>
                    </a:p>
                  </a:txBody>
                  <a:tcPr marL="51435" marR="51435" marT="0" marB="0"/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45918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2</a:t>
                      </a: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Обучение тому, как учиться. </a:t>
                      </a:r>
                      <a:r>
                        <a:rPr lang="ru-RU" sz="1400" b="0" dirty="0" err="1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Метапознание</a:t>
                      </a:r>
                      <a:r>
                        <a:rPr lang="ru-RU" sz="1400" b="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. Виды памяти.</a:t>
                      </a:r>
                    </a:p>
                  </a:txBody>
                  <a:tcPr marL="51435" marR="51435" marT="0" marB="0"/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45918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3</a:t>
                      </a: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Важность диалога в классе. Типы бесед. Постановка вопросов</a:t>
                      </a:r>
                    </a:p>
                  </a:txBody>
                  <a:tcPr marL="51435" marR="51435" marT="0" marB="0"/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  <a:tr h="45918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4</a:t>
                      </a: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ИКТ в обучении. Планирование уроков с учётом новых подходов в преподавании и обучении </a:t>
                      </a:r>
                    </a:p>
                  </a:txBody>
                  <a:tcPr marL="51435" marR="51435" marT="0" marB="0"/>
                </a:tc>
                <a:extLst>
                  <a:ext uri="{0D108BD9-81ED-4DB2-BD59-A6C34878D82A}">
                    <a16:rowId xmlns:a16="http://schemas.microsoft.com/office/drawing/2014/main" xmlns="" val="10012"/>
                  </a:ext>
                </a:extLst>
              </a:tr>
              <a:tr h="45918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6</a:t>
                      </a: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Обучение критическому мышлению</a:t>
                      </a: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1</a:t>
                      </a: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Развитие критического мышления</a:t>
                      </a:r>
                    </a:p>
                  </a:txBody>
                  <a:tcPr marL="51435" marR="51435" marT="0" marB="0"/>
                </a:tc>
                <a:extLst>
                  <a:ext uri="{0D108BD9-81ED-4DB2-BD59-A6C34878D82A}">
                    <a16:rowId xmlns:a16="http://schemas.microsoft.com/office/drawing/2014/main" xmlns="" val="10013"/>
                  </a:ext>
                </a:extLst>
              </a:tr>
              <a:tr h="45918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7</a:t>
                      </a: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Оценивание учебных достижений</a:t>
                      </a: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1</a:t>
                      </a: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Оценивание для обучения и оценивание обучения. Обратная связь</a:t>
                      </a:r>
                    </a:p>
                  </a:txBody>
                  <a:tcPr marL="51435" marR="51435" marT="0" marB="0"/>
                </a:tc>
                <a:extLst>
                  <a:ext uri="{0D108BD9-81ED-4DB2-BD59-A6C34878D82A}">
                    <a16:rowId xmlns:a16="http://schemas.microsoft.com/office/drawing/2014/main" xmlns="" val="10014"/>
                  </a:ext>
                </a:extLst>
              </a:tr>
              <a:tr h="45918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8</a:t>
                      </a: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Обучение талантливых и одаренных детей</a:t>
                      </a: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1</a:t>
                      </a: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Подходы, принципы и стратегии обучения талантливых и одаренных детей</a:t>
                      </a:r>
                    </a:p>
                  </a:txBody>
                  <a:tcPr marL="51435" marR="51435" marT="0" marB="0"/>
                </a:tc>
                <a:extLst>
                  <a:ext uri="{0D108BD9-81ED-4DB2-BD59-A6C34878D82A}">
                    <a16:rowId xmlns:a16="http://schemas.microsoft.com/office/drawing/2014/main" xmlns="" val="10015"/>
                  </a:ext>
                </a:extLst>
              </a:tr>
              <a:tr h="45918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9</a:t>
                      </a: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Исследование практики</a:t>
                      </a: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1</a:t>
                      </a: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Подходы и стратегии исследования урока и исследования практики</a:t>
                      </a:r>
                    </a:p>
                  </a:txBody>
                  <a:tcPr marL="51435" marR="51435" marT="0" marB="0"/>
                </a:tc>
                <a:extLst>
                  <a:ext uri="{0D108BD9-81ED-4DB2-BD59-A6C34878D82A}">
                    <a16:rowId xmlns:a16="http://schemas.microsoft.com/office/drawing/2014/main" xmlns="" val="10016"/>
                  </a:ext>
                </a:extLst>
              </a:tr>
            </a:tbl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683568" y="163775"/>
            <a:ext cx="761423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Содержание теста по блоку «Методика </a:t>
            </a:r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преподавания </a:t>
            </a: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</p:txBody>
      </p:sp>
    </p:spTree>
    <p:extLst>
      <p:ext uri="{BB962C8B-B14F-4D97-AF65-F5344CB8AC3E}">
        <p14:creationId xmlns="" xmlns:p14="http://schemas.microsoft.com/office/powerpoint/2010/main" val="921209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2"/>
          <p:cNvSpPr>
            <a:spLocks noGrp="1"/>
          </p:cNvSpPr>
          <p:nvPr>
            <p:ph idx="1"/>
          </p:nvPr>
        </p:nvSpPr>
        <p:spPr>
          <a:xfrm>
            <a:off x="185351" y="864974"/>
            <a:ext cx="8958649" cy="5993026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sz="3000" b="1" i="1" dirty="0">
                <a:latin typeface="Times New Roman" pitchFamily="18" charset="0"/>
                <a:cs typeface="Times New Roman" pitchFamily="18" charset="0"/>
              </a:rPr>
              <a:t>Пример задания с выбором одного или нескольких правильных ответов</a:t>
            </a:r>
            <a:endParaRPr lang="en-US" sz="3000" b="1" i="1" dirty="0">
              <a:latin typeface="Times New Roman" pitchFamily="18" charset="0"/>
              <a:cs typeface="Times New Roman" pitchFamily="18" charset="0"/>
            </a:endParaRPr>
          </a:p>
          <a:p>
            <a:pPr marL="358775" indent="0">
              <a:buNone/>
            </a:pP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3000" dirty="0">
                <a:latin typeface="Times New Roman" pitchFamily="18" charset="0"/>
                <a:cs typeface="Times New Roman" pitchFamily="18" charset="0"/>
              </a:rPr>
              <a:t>Формирование грамматических средств языка и навыков словообразования</a:t>
            </a:r>
          </a:p>
          <a:p>
            <a:pPr marL="358775" indent="0">
              <a:buNone/>
            </a:pPr>
            <a:r>
              <a:rPr lang="ru-RU" sz="3000" dirty="0">
                <a:latin typeface="Times New Roman" pitchFamily="18" charset="0"/>
                <a:cs typeface="Times New Roman" pitchFamily="18" charset="0"/>
              </a:rPr>
              <a:t>A) согласование прилагательных с существительными</a:t>
            </a:r>
          </a:p>
          <a:p>
            <a:pPr marL="358775" indent="0">
              <a:buNone/>
            </a:pPr>
            <a:r>
              <a:rPr lang="ru-RU" sz="3000" dirty="0">
                <a:latin typeface="Times New Roman" pitchFamily="18" charset="0"/>
                <a:cs typeface="Times New Roman" pitchFamily="18" charset="0"/>
              </a:rPr>
              <a:t>B) согласование существительных с числительными</a:t>
            </a:r>
          </a:p>
          <a:p>
            <a:pPr marL="358775" indent="0">
              <a:buNone/>
            </a:pPr>
            <a:r>
              <a:rPr lang="ru-RU" sz="3000" dirty="0">
                <a:latin typeface="Times New Roman" pitchFamily="18" charset="0"/>
                <a:cs typeface="Times New Roman" pitchFamily="18" charset="0"/>
              </a:rPr>
              <a:t>C) образование слов-антонимов</a:t>
            </a:r>
          </a:p>
          <a:p>
            <a:pPr marL="358775" indent="0">
              <a:buNone/>
            </a:pPr>
            <a:r>
              <a:rPr lang="ru-RU" sz="3000" dirty="0">
                <a:latin typeface="Times New Roman" pitchFamily="18" charset="0"/>
                <a:cs typeface="Times New Roman" pitchFamily="18" charset="0"/>
              </a:rPr>
              <a:t>D) выделение звуков из состава слова</a:t>
            </a:r>
          </a:p>
          <a:p>
            <a:pPr marL="358775" indent="0">
              <a:buNone/>
            </a:pPr>
            <a:r>
              <a:rPr lang="ru-RU" sz="3000" dirty="0">
                <a:latin typeface="Times New Roman" pitchFamily="18" charset="0"/>
                <a:cs typeface="Times New Roman" pitchFamily="18" charset="0"/>
              </a:rPr>
              <a:t>E) образование сложных слов</a:t>
            </a:r>
          </a:p>
          <a:p>
            <a:pPr marL="358775" indent="0">
              <a:buNone/>
            </a:pPr>
            <a:r>
              <a:rPr lang="ru-RU" sz="3000" dirty="0">
                <a:latin typeface="Times New Roman" pitchFamily="18" charset="0"/>
                <a:cs typeface="Times New Roman" pitchFamily="18" charset="0"/>
              </a:rPr>
              <a:t>F) дифференциация согласных звуков по звонкости-глухости</a:t>
            </a:r>
          </a:p>
          <a:p>
            <a:pPr marL="358775" indent="0">
              <a:buNone/>
            </a:pPr>
            <a:r>
              <a:rPr lang="ru-RU" sz="3000" dirty="0">
                <a:latin typeface="Times New Roman" pitchFamily="18" charset="0"/>
                <a:cs typeface="Times New Roman" pitchFamily="18" charset="0"/>
              </a:rPr>
              <a:t>G) образование существительных в предложном падеже</a:t>
            </a:r>
          </a:p>
          <a:p>
            <a:pPr marL="358775" indent="0">
              <a:buNone/>
            </a:pPr>
            <a:r>
              <a:rPr lang="ru-RU" sz="3000" dirty="0">
                <a:latin typeface="Times New Roman" pitchFamily="18" charset="0"/>
                <a:cs typeface="Times New Roman" pitchFamily="18" charset="0"/>
              </a:rPr>
              <a:t>H) умение характеризовать звук</a:t>
            </a: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0" y="1"/>
            <a:ext cx="889248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400" b="1" dirty="0">
                <a:solidFill>
                  <a:srgbClr val="4F81BD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Примеры тестовых заданий Национального квалификационного тестирования</a:t>
            </a:r>
          </a:p>
        </p:txBody>
      </p:sp>
    </p:spTree>
    <p:extLst>
      <p:ext uri="{BB962C8B-B14F-4D97-AF65-F5344CB8AC3E}">
        <p14:creationId xmlns="" xmlns:p14="http://schemas.microsoft.com/office/powerpoint/2010/main" val="33297270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Объект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1676769988"/>
              </p:ext>
            </p:extLst>
          </p:nvPr>
        </p:nvGraphicFramePr>
        <p:xfrm>
          <a:off x="0" y="543699"/>
          <a:ext cx="9036495" cy="63703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20161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832192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3002693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2388093">
                <a:tc rowSpan="3"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kk-KZ" sz="1600" b="1" dirty="0">
                          <a:solidFill>
                            <a:srgbClr val="FF0000"/>
                          </a:solidFill>
                        </a:rPr>
                        <a:t>Ситуационное задание</a:t>
                      </a:r>
                      <a:endParaRPr lang="en-US" sz="1600" b="1" dirty="0">
                        <a:solidFill>
                          <a:srgbClr val="FF0000"/>
                        </a:solidFill>
                      </a:endParaRPr>
                    </a:p>
                    <a:p>
                      <a:pPr marL="0" indent="0">
                        <a:buNone/>
                      </a:pPr>
                      <a:endParaRPr lang="ru-RU" sz="1600" dirty="0"/>
                    </a:p>
                    <a:p>
                      <a:pPr marL="0" indent="0" algn="just">
                        <a:buNone/>
                      </a:pPr>
                      <a:r>
                        <a:rPr lang="kk-KZ" sz="1600" dirty="0"/>
                        <a:t>Коля вбежал в дом, схватил коробочку и собрался уйти, но отец остановил его: Хватит гулять, уже поздно. - Я на минуточку, - попросил мальчик, - только отдам Феде коробочку и вернусь. Обождет твой Федя до завтра, ничего не случится. Я обещал. Все равно пойду! - плачет ребенок и бежит к двери. Отец останавливает его, схватив за руку.</a:t>
                      </a:r>
                      <a:endParaRPr lang="ru-RU" sz="1600" dirty="0"/>
                    </a:p>
                    <a:p>
                      <a:endParaRPr lang="ru-RU" sz="1600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kk-KZ" sz="1600" dirty="0"/>
                        <a:t>1. Собирался Коля уйти, но отец остановил его и сказал:</a:t>
                      </a:r>
                      <a:endParaRPr lang="ru-RU" sz="1600" dirty="0"/>
                    </a:p>
                    <a:p>
                      <a:pPr marL="0" indent="0">
                        <a:buNone/>
                      </a:pPr>
                      <a:r>
                        <a:rPr lang="kk-KZ" sz="1600" dirty="0"/>
                        <a:t>A) «Ты куда идешь?»</a:t>
                      </a:r>
                      <a:endParaRPr lang="ru-RU" sz="1600" dirty="0"/>
                    </a:p>
                    <a:p>
                      <a:pPr marL="0" indent="0">
                        <a:buNone/>
                      </a:pPr>
                      <a:r>
                        <a:rPr lang="kk-KZ" sz="1600" dirty="0"/>
                        <a:t>B) «Хватит гулять!»</a:t>
                      </a:r>
                      <a:endParaRPr lang="ru-RU" sz="1600" dirty="0"/>
                    </a:p>
                    <a:p>
                      <a:pPr marL="0" indent="0">
                        <a:buNone/>
                      </a:pPr>
                      <a:r>
                        <a:rPr lang="kk-KZ" sz="1600" dirty="0"/>
                        <a:t>C) «Пойдем ужинать!»</a:t>
                      </a:r>
                      <a:endParaRPr lang="ru-RU" sz="1600" dirty="0"/>
                    </a:p>
                    <a:p>
                      <a:pPr marL="0" indent="0">
                        <a:buNone/>
                      </a:pPr>
                      <a:r>
                        <a:rPr lang="kk-KZ" sz="1600" dirty="0"/>
                        <a:t>D) «Ты сделал уроки?»</a:t>
                      </a:r>
                      <a:endParaRPr lang="ru-RU" sz="1600" dirty="0"/>
                    </a:p>
                    <a:p>
                      <a:pPr marL="0" indent="0">
                        <a:buNone/>
                      </a:pPr>
                      <a:r>
                        <a:rPr lang="kk-KZ" sz="1600" dirty="0"/>
                        <a:t>E) «Пойдем смотреть телевизор»</a:t>
                      </a:r>
                      <a:endParaRPr lang="ru-RU" sz="1600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kk-KZ" sz="1800" dirty="0"/>
                        <a:t>4. Пропущенное словосочетание в предложении: Коля вбежал в дом, … .</a:t>
                      </a:r>
                      <a:endParaRPr lang="ru-RU" sz="1800" dirty="0"/>
                    </a:p>
                    <a:p>
                      <a:pPr marL="0" indent="0">
                        <a:buNone/>
                      </a:pPr>
                      <a:r>
                        <a:rPr lang="kk-KZ" sz="1800" dirty="0"/>
                        <a:t>A) схватил коробочку</a:t>
                      </a:r>
                      <a:endParaRPr lang="ru-RU" sz="1800" dirty="0"/>
                    </a:p>
                    <a:p>
                      <a:pPr marL="0" indent="0">
                        <a:buNone/>
                      </a:pPr>
                      <a:r>
                        <a:rPr lang="kk-KZ" sz="1800" dirty="0"/>
                        <a:t>B) раскидал игрушки</a:t>
                      </a:r>
                      <a:endParaRPr lang="ru-RU" sz="1800" dirty="0"/>
                    </a:p>
                    <a:p>
                      <a:pPr marL="0" indent="0">
                        <a:buNone/>
                      </a:pPr>
                      <a:r>
                        <a:rPr lang="kk-KZ" sz="1800" dirty="0"/>
                        <a:t>C) расбросал вещи</a:t>
                      </a:r>
                      <a:endParaRPr lang="ru-RU" sz="1800" dirty="0"/>
                    </a:p>
                    <a:p>
                      <a:pPr marL="0" indent="0">
                        <a:buNone/>
                      </a:pPr>
                      <a:r>
                        <a:rPr lang="kk-KZ" sz="1800" dirty="0"/>
                        <a:t>D) бросил куртку</a:t>
                      </a:r>
                      <a:endParaRPr lang="ru-RU" sz="1800" dirty="0"/>
                    </a:p>
                    <a:p>
                      <a:pPr marL="0" indent="0">
                        <a:buNone/>
                      </a:pPr>
                      <a:r>
                        <a:rPr lang="kk-KZ" sz="1800" dirty="0"/>
                        <a:t>E) поздоровался с отцом</a:t>
                      </a:r>
                      <a:endParaRPr lang="ru-RU" sz="1800" dirty="0">
                        <a:solidFill>
                          <a:schemeClr val="tx2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981165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kk-KZ" sz="1600" dirty="0"/>
                        <a:t>2. Действие отца:</a:t>
                      </a:r>
                      <a:endParaRPr lang="ru-RU" sz="1600" dirty="0"/>
                    </a:p>
                    <a:p>
                      <a:pPr marL="0" indent="0">
                        <a:buNone/>
                      </a:pPr>
                      <a:r>
                        <a:rPr lang="kk-KZ" sz="1600" dirty="0"/>
                        <a:t>A) ударил его</a:t>
                      </a:r>
                      <a:endParaRPr lang="ru-RU" sz="1600" dirty="0"/>
                    </a:p>
                    <a:p>
                      <a:pPr marL="0" indent="0">
                        <a:buNone/>
                      </a:pPr>
                      <a:r>
                        <a:rPr lang="kk-KZ" sz="1600" dirty="0"/>
                        <a:t>B) закрыл дверь</a:t>
                      </a:r>
                      <a:endParaRPr lang="ru-RU" sz="1600" dirty="0"/>
                    </a:p>
                    <a:p>
                      <a:pPr marL="0" indent="0">
                        <a:buNone/>
                      </a:pPr>
                      <a:r>
                        <a:rPr lang="kk-KZ" sz="1600" dirty="0"/>
                        <a:t>C) отпустил его</a:t>
                      </a:r>
                      <a:endParaRPr lang="ru-RU" sz="1600" dirty="0"/>
                    </a:p>
                    <a:p>
                      <a:pPr marL="0" indent="0">
                        <a:buNone/>
                      </a:pPr>
                      <a:r>
                        <a:rPr lang="kk-KZ" sz="1600" dirty="0"/>
                        <a:t>D) схватил за руку</a:t>
                      </a:r>
                      <a:endParaRPr lang="ru-RU" sz="1600" dirty="0"/>
                    </a:p>
                    <a:p>
                      <a:pPr marL="0" indent="0">
                        <a:buNone/>
                      </a:pPr>
                      <a:r>
                        <a:rPr lang="kk-KZ" sz="1600" dirty="0"/>
                        <a:t>E) накричал на него</a:t>
                      </a:r>
                      <a:endParaRPr lang="ru-RU" sz="1600" dirty="0"/>
                    </a:p>
                    <a:p>
                      <a:endParaRPr lang="ru-RU" sz="1600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kk-KZ" sz="1800" dirty="0"/>
                        <a:t>5. Мальчик испытывает чувства:</a:t>
                      </a:r>
                      <a:endParaRPr lang="ru-RU" sz="1800" dirty="0"/>
                    </a:p>
                    <a:p>
                      <a:pPr marL="0" indent="0">
                        <a:buNone/>
                      </a:pPr>
                      <a:r>
                        <a:rPr lang="kk-KZ" sz="1800" dirty="0"/>
                        <a:t>A) доброты</a:t>
                      </a:r>
                      <a:endParaRPr lang="ru-RU" sz="1800" dirty="0"/>
                    </a:p>
                    <a:p>
                      <a:pPr marL="0" indent="0">
                        <a:buNone/>
                      </a:pPr>
                      <a:r>
                        <a:rPr lang="kk-KZ" sz="1800" dirty="0"/>
                        <a:t>B) смелости</a:t>
                      </a:r>
                      <a:endParaRPr lang="ru-RU" sz="1800" dirty="0"/>
                    </a:p>
                    <a:p>
                      <a:pPr marL="0" indent="0">
                        <a:buNone/>
                      </a:pPr>
                      <a:r>
                        <a:rPr lang="kk-KZ" sz="1800" dirty="0"/>
                        <a:t>C) несправедливости</a:t>
                      </a:r>
                      <a:endParaRPr lang="ru-RU" sz="1800" dirty="0"/>
                    </a:p>
                    <a:p>
                      <a:pPr marL="0" indent="0">
                        <a:buNone/>
                      </a:pPr>
                      <a:r>
                        <a:rPr lang="kk-KZ" sz="1800" dirty="0"/>
                        <a:t>D) благодарности</a:t>
                      </a:r>
                      <a:endParaRPr lang="ru-RU" sz="1800" dirty="0"/>
                    </a:p>
                    <a:p>
                      <a:pPr marL="0" indent="0">
                        <a:buNone/>
                      </a:pPr>
                      <a:r>
                        <a:rPr lang="kk-KZ" sz="1800" dirty="0"/>
                        <a:t>E) </a:t>
                      </a:r>
                      <a:r>
                        <a:rPr lang="kk-KZ" sz="1800" dirty="0" smtClean="0"/>
                        <a:t>уважения</a:t>
                      </a:r>
                      <a:endParaRPr lang="ru-RU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 marL="68580" marR="68580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677351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kk-KZ" sz="1600" dirty="0"/>
                        <a:t>3. Мальчику нужно было</a:t>
                      </a:r>
                      <a:endParaRPr lang="ru-RU" sz="1600" dirty="0"/>
                    </a:p>
                    <a:p>
                      <a:pPr marL="0" indent="0">
                        <a:buNone/>
                      </a:pPr>
                      <a:r>
                        <a:rPr lang="kk-KZ" sz="1600" dirty="0"/>
                        <a:t>A) отдать игрушку</a:t>
                      </a:r>
                      <a:endParaRPr lang="ru-RU" sz="1600" dirty="0"/>
                    </a:p>
                    <a:p>
                      <a:pPr marL="0" indent="0">
                        <a:buNone/>
                      </a:pPr>
                      <a:r>
                        <a:rPr lang="kk-KZ" sz="1600" dirty="0"/>
                        <a:t>B) вынести мусор</a:t>
                      </a:r>
                      <a:endParaRPr lang="ru-RU" sz="1600" dirty="0"/>
                    </a:p>
                    <a:p>
                      <a:pPr marL="0" indent="0">
                        <a:buNone/>
                      </a:pPr>
                      <a:r>
                        <a:rPr lang="kk-KZ" sz="1600" dirty="0"/>
                        <a:t>C) отдать коробочку</a:t>
                      </a:r>
                      <a:endParaRPr lang="ru-RU" sz="1600" dirty="0"/>
                    </a:p>
                    <a:p>
                      <a:pPr marL="0" indent="0">
                        <a:buNone/>
                      </a:pPr>
                      <a:r>
                        <a:rPr lang="kk-KZ" sz="1600" dirty="0"/>
                        <a:t>D) сходить в магазин</a:t>
                      </a:r>
                      <a:endParaRPr lang="ru-RU" sz="1600" dirty="0"/>
                    </a:p>
                    <a:p>
                      <a:pPr marL="0" indent="0">
                        <a:buNone/>
                      </a:pPr>
                      <a:r>
                        <a:rPr lang="kk-KZ" sz="1600" dirty="0"/>
                        <a:t>E) провести друга</a:t>
                      </a:r>
                      <a:endParaRPr lang="ru-RU" sz="1600" dirty="0"/>
                    </a:p>
                    <a:p>
                      <a:endParaRPr lang="ru-RU" sz="1600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endParaRPr lang="ru-RU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 marL="68580" marR="68580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8385048" y="6611112"/>
            <a:ext cx="758952" cy="246888"/>
          </a:xfrm>
        </p:spPr>
        <p:txBody>
          <a:bodyPr/>
          <a:lstStyle/>
          <a:p>
            <a:fld id="{290F8FE1-D312-4C01-8616-14340EB4CBE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0" y="1"/>
            <a:ext cx="896448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Примеры тестовых </a:t>
            </a:r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заданий</a:t>
            </a:r>
            <a:endParaRPr lang="ru-RU" sz="2400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1883493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2000" b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Порядок и условия проведения аттестации педагогических работников и приравненных к ним лиц, занимающих должности в организациях образования</a:t>
            </a:r>
            <a:endParaRPr lang="ru-RU" sz="2000" dirty="0">
              <a:solidFill>
                <a:schemeClr val="accent6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3528" y="1916832"/>
            <a:ext cx="8686800" cy="4525963"/>
          </a:xfrm>
        </p:spPr>
        <p:txBody>
          <a:bodyPr/>
          <a:lstStyle/>
          <a:p>
            <a:pPr lvl="0" algn="ctr">
              <a:buNone/>
            </a:pP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</a:rPr>
              <a:t>Действующие квалификационные категории 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</a:rPr>
              <a:t>педагогических работников и приравненных к ним лиц </a:t>
            </a: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</a:rPr>
              <a:t>сохраняют свое действие до срока наступления очередной аттестации. </a:t>
            </a:r>
            <a:endParaRPr lang="ru-RU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24</a:t>
            </a:fld>
            <a:endParaRPr lang="ru-RU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436" y="138160"/>
            <a:ext cx="8229600" cy="394102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ctr"/>
            <a:r>
              <a:rPr lang="ru-RU" sz="2000" b="1" dirty="0">
                <a:solidFill>
                  <a:srgbClr val="4F81BD">
                    <a:lumMod val="50000"/>
                  </a:srgbClr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Требования по квалификационным категориям</a:t>
            </a:r>
          </a:p>
        </p:txBody>
      </p:sp>
      <p:graphicFrame>
        <p:nvGraphicFramePr>
          <p:cNvPr id="6" name="Объект 5"/>
          <p:cNvGraphicFramePr>
            <a:graphicFrameLocks noGrp="1"/>
          </p:cNvGraphicFramePr>
          <p:nvPr>
            <p:ph idx="1"/>
            <p:extLst/>
          </p:nvPr>
        </p:nvGraphicFramePr>
        <p:xfrm>
          <a:off x="159531" y="712982"/>
          <a:ext cx="8813043" cy="5852682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212647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594022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785551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760838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1546162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</a:tblGrid>
              <a:tr h="38265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Педагог</a:t>
                      </a:r>
                      <a:endParaRPr lang="ru-RU" sz="10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3092" marR="23092" marT="0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Педагог-модератор</a:t>
                      </a:r>
                      <a:endParaRPr lang="ru-RU" sz="10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3092" marR="23092" marT="0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Педагог-эксперт</a:t>
                      </a:r>
                      <a:endParaRPr lang="ru-RU" sz="10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3092" marR="23092" marT="0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Педагог-исследователь</a:t>
                      </a:r>
                      <a:endParaRPr lang="ru-RU" sz="10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3092" marR="23092" marT="0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Педагог-мастер</a:t>
                      </a:r>
                      <a:endParaRPr lang="ru-RU" sz="10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3092" marR="23092" marT="0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88968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i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  <a:endParaRPr lang="ru-RU" sz="1000" i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3092" marR="23092" marT="0" marB="0" anchor="ctr"/>
                </a:tc>
                <a:tc>
                  <a:txBody>
                    <a:bodyPr/>
                    <a:lstStyle/>
                    <a:p>
                      <a:pPr algn="ctr" fontAlgn="base">
                        <a:spcAft>
                          <a:spcPts val="0"/>
                        </a:spcAft>
                      </a:pPr>
                      <a:r>
                        <a:rPr lang="ru-RU" sz="1000" i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Отвечает общим требованиям, предъявляемым к квалификационной категории «педагог», кроме того</a:t>
                      </a:r>
                      <a:r>
                        <a:rPr lang="ru-RU" sz="1000" i="1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:</a:t>
                      </a:r>
                    </a:p>
                    <a:p>
                      <a:pPr algn="ctr" fontAlgn="base">
                        <a:spcAft>
                          <a:spcPts val="0"/>
                        </a:spcAft>
                      </a:pPr>
                      <a:endParaRPr lang="ru-RU" sz="1000" i="1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3092" marR="23092" marT="0" marB="0" anchor="ctr"/>
                </a:tc>
                <a:tc>
                  <a:txBody>
                    <a:bodyPr/>
                    <a:lstStyle/>
                    <a:p>
                      <a:pPr algn="ctr" fontAlgn="base">
                        <a:spcAft>
                          <a:spcPts val="0"/>
                        </a:spcAft>
                      </a:pPr>
                      <a:r>
                        <a:rPr lang="ru-RU" sz="1000" i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Отвечает общим требованиям, предъявляемым к квалификационной категории «педагог-модератор», кроме того</a:t>
                      </a:r>
                      <a:r>
                        <a:rPr lang="ru-RU" sz="1000" i="1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:</a:t>
                      </a:r>
                    </a:p>
                    <a:p>
                      <a:pPr algn="ctr" fontAlgn="base">
                        <a:spcAft>
                          <a:spcPts val="0"/>
                        </a:spcAft>
                      </a:pPr>
                      <a:endParaRPr lang="ru-RU" sz="1000" i="1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3092" marR="23092" marT="0" marB="0" anchor="ctr"/>
                </a:tc>
                <a:tc>
                  <a:txBody>
                    <a:bodyPr/>
                    <a:lstStyle/>
                    <a:p>
                      <a:pPr algn="ctr" fontAlgn="base">
                        <a:spcAft>
                          <a:spcPts val="0"/>
                        </a:spcAft>
                      </a:pPr>
                      <a:r>
                        <a:rPr lang="ru-RU" sz="1000" i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Отвечает общим требованиям, предъявляемым к квалификационной категории «педагог-эксперт», кроме того</a:t>
                      </a:r>
                      <a:r>
                        <a:rPr lang="ru-RU" sz="1000" i="1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:</a:t>
                      </a:r>
                    </a:p>
                    <a:p>
                      <a:pPr algn="ctr" fontAlgn="base">
                        <a:spcAft>
                          <a:spcPts val="0"/>
                        </a:spcAft>
                      </a:pPr>
                      <a:endParaRPr lang="ru-RU" sz="1000" i="1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3092" marR="23092" marT="0" marB="0" anchor="ctr"/>
                </a:tc>
                <a:tc>
                  <a:txBody>
                    <a:bodyPr/>
                    <a:lstStyle/>
                    <a:p>
                      <a:pPr algn="ctr" fontAlgn="base">
                        <a:spcAft>
                          <a:spcPts val="0"/>
                        </a:spcAft>
                      </a:pPr>
                      <a:r>
                        <a:rPr lang="ru-RU" sz="1000" i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Отвечает общим требованиям, предъявляемым к квалификационной категории «педагог-исследователь», кроме того:</a:t>
                      </a:r>
                      <a:endParaRPr lang="ru-RU" sz="1000" i="1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3092" marR="23092" marT="0" marB="0" anchor="ctr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4403230">
                <a:tc>
                  <a:txBody>
                    <a:bodyPr/>
                    <a:lstStyle/>
                    <a:p>
                      <a:pPr marL="171450" indent="-171450" fontAlgn="base">
                        <a:buFont typeface="Arial" panose="020B0604020202020204" pitchFamily="34" charset="0"/>
                        <a:buChar char="•"/>
                      </a:pPr>
                      <a:r>
                        <a:rPr lang="ru-RU" sz="10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знает содержание учебного предмета (дисциплины, модуля), </a:t>
                      </a:r>
                      <a:r>
                        <a:rPr lang="ru-RU" sz="1000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воспитательно</a:t>
                      </a:r>
                      <a:r>
                        <a:rPr lang="ru-RU" sz="10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-образовательного процесса, методику преподавания (воспитания и обучения) и оценивания;</a:t>
                      </a:r>
                    </a:p>
                    <a:p>
                      <a:pPr marL="171450" indent="-171450" fontAlgn="base">
                        <a:buFont typeface="Arial" panose="020B0604020202020204" pitchFamily="34" charset="0"/>
                        <a:buChar char="•"/>
                      </a:pPr>
                      <a:r>
                        <a:rPr lang="ru-RU" sz="10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планирует и организует учебный (</a:t>
                      </a:r>
                      <a:r>
                        <a:rPr lang="ru-RU" sz="1000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воспитательно</a:t>
                      </a:r>
                      <a:r>
                        <a:rPr lang="ru-RU" sz="10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-образовательный) процесс с учетом психолого-возрастных особенностей обучающихся (воспитанников), используя эффективные формы, методы и средства обучения (воспитания);</a:t>
                      </a:r>
                    </a:p>
                    <a:p>
                      <a:pPr marL="171450" indent="-171450" fontAlgn="base">
                        <a:buFont typeface="Arial" panose="020B0604020202020204" pitchFamily="34" charset="0"/>
                        <a:buChar char="•"/>
                      </a:pPr>
                      <a:r>
                        <a:rPr lang="ru-RU" sz="10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способствует формированию общей культуры обучающего (воспитанника) и его социализации;</a:t>
                      </a:r>
                    </a:p>
                    <a:p>
                      <a:pPr marL="171450" indent="-171450" fontAlgn="base">
                        <a:buFont typeface="Arial" panose="020B0604020202020204" pitchFamily="34" charset="0"/>
                        <a:buChar char="•"/>
                      </a:pPr>
                      <a:r>
                        <a:rPr lang="ru-RU" sz="10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принимает участие в мероприятиях на уровне организации образования;</a:t>
                      </a:r>
                    </a:p>
                    <a:p>
                      <a:pPr marL="171450" indent="-171450" fontAlgn="base">
                        <a:buFont typeface="Arial" panose="020B0604020202020204" pitchFamily="34" charset="0"/>
                        <a:buChar char="•"/>
                      </a:pPr>
                      <a:r>
                        <a:rPr lang="ru-RU" sz="10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знает основы профессионально-педагогического общения;</a:t>
                      </a:r>
                    </a:p>
                    <a:p>
                      <a:pPr marL="171450" indent="-171450" fontAlgn="base">
                        <a:buFont typeface="Arial" panose="020B0604020202020204" pitchFamily="34" charset="0"/>
                        <a:buChar char="•"/>
                      </a:pPr>
                      <a:r>
                        <a:rPr lang="ru-RU" sz="10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владеет </a:t>
                      </a:r>
                      <a:r>
                        <a:rPr lang="ru-RU" sz="1000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общепользовательским</a:t>
                      </a:r>
                      <a:r>
                        <a:rPr lang="ru-RU" sz="10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уровнем ИКТ-компетентности;</a:t>
                      </a:r>
                    </a:p>
                    <a:p>
                      <a:pPr marL="171450" indent="-171450" fontAlgn="base">
                        <a:buFont typeface="Arial" panose="020B0604020202020204" pitchFamily="34" charset="0"/>
                        <a:buChar char="•"/>
                      </a:pPr>
                      <a:r>
                        <a:rPr lang="ru-RU" sz="10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повышает свою профессиональную квалификацию.</a:t>
                      </a:r>
                      <a:endParaRPr lang="ru-RU" sz="1000" kern="12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23092" marR="23092" marT="0" marB="0"/>
                </a:tc>
                <a:tc>
                  <a:txBody>
                    <a:bodyPr/>
                    <a:lstStyle/>
                    <a:p>
                      <a:pPr marL="171450" indent="-171450" fontAlgn="base">
                        <a:buFont typeface="Arial" panose="020B0604020202020204" pitchFamily="34" charset="0"/>
                        <a:buChar char="•"/>
                      </a:pPr>
                      <a:r>
                        <a:rPr lang="ru-RU" sz="10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осуществляет индивидуальный подход в воспитании и обучении с учетом потребностей обучающихся (воспитанников);</a:t>
                      </a:r>
                    </a:p>
                    <a:p>
                      <a:pPr marL="171450" indent="-171450" fontAlgn="base">
                        <a:buFont typeface="Arial" panose="020B0604020202020204" pitchFamily="34" charset="0"/>
                        <a:buChar char="•"/>
                      </a:pPr>
                      <a:r>
                        <a:rPr lang="ru-RU" sz="10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владеет навыками профессионально-педагогического диалога;</a:t>
                      </a:r>
                    </a:p>
                    <a:p>
                      <a:pPr marL="171450" indent="-171450" fontAlgn="base">
                        <a:buFont typeface="Arial" panose="020B0604020202020204" pitchFamily="34" charset="0"/>
                        <a:buChar char="•"/>
                      </a:pPr>
                      <a:r>
                        <a:rPr lang="ru-RU" sz="10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проводит рефлексию и анализ личного вклада в результат обучения (воспитания) на уровне достижений обучающихся (воспитанников);</a:t>
                      </a:r>
                    </a:p>
                    <a:p>
                      <a:pPr marL="171450" indent="-171450" fontAlgn="base">
                        <a:buFont typeface="Arial" panose="020B0604020202020204" pitchFamily="34" charset="0"/>
                        <a:buChar char="•"/>
                      </a:pPr>
                      <a:r>
                        <a:rPr lang="ru-RU" sz="10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обобщает свой опыт </a:t>
                      </a:r>
                      <a:r>
                        <a:rPr lang="ru-RU" sz="10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на уровне организации образования </a:t>
                      </a:r>
                      <a:r>
                        <a:rPr lang="ru-RU" sz="10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или</a:t>
                      </a:r>
                      <a:r>
                        <a:rPr lang="ru-RU" sz="10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0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имеет участников олимпиад, конкурсов, соревнований </a:t>
                      </a:r>
                      <a:r>
                        <a:rPr lang="ru-RU" sz="10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на</a:t>
                      </a:r>
                      <a:r>
                        <a:rPr lang="ru-RU" sz="10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0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уровне организации образования.</a:t>
                      </a:r>
                      <a:endParaRPr lang="ru-RU" sz="1000" kern="1200" dirty="0" smtClean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171450" indent="-171450" algn="just" fontAlgn="base">
                        <a:spcAft>
                          <a:spcPts val="0"/>
                        </a:spcAft>
                        <a:buFont typeface="Arial" pitchFamily="34" charset="0"/>
                        <a:buChar char="•"/>
                      </a:pPr>
                      <a:endParaRPr lang="ru-RU" sz="1000" kern="12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23092" marR="23092" marT="0" marB="0"/>
                </a:tc>
                <a:tc>
                  <a:txBody>
                    <a:bodyPr/>
                    <a:lstStyle/>
                    <a:p>
                      <a:pPr marL="171450" indent="-171450" fontAlgn="base">
                        <a:buFont typeface="Arial" panose="020B0604020202020204" pitchFamily="34" charset="0"/>
                        <a:buChar char="•"/>
                      </a:pPr>
                      <a:r>
                        <a:rPr lang="ru-RU" sz="10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владеет навыками анализа организованной учебной деятельности;</a:t>
                      </a:r>
                    </a:p>
                    <a:p>
                      <a:pPr marL="171450" indent="-171450" fontAlgn="base">
                        <a:buFont typeface="Arial" panose="020B0604020202020204" pitchFamily="34" charset="0"/>
                        <a:buChar char="•"/>
                      </a:pPr>
                      <a:r>
                        <a:rPr lang="ru-RU" sz="10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осуществляет дифференцированный подход в обучении (воспитании) с учетом способностей обучающихся (воспитанников);</a:t>
                      </a:r>
                    </a:p>
                    <a:p>
                      <a:pPr marL="171450" indent="-171450" fontAlgn="base">
                        <a:buFont typeface="Arial" panose="020B0604020202020204" pitchFamily="34" charset="0"/>
                        <a:buChar char="•"/>
                      </a:pPr>
                      <a:r>
                        <a:rPr lang="ru-RU" sz="10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осуществляет наставничество и конструктивно определяет приоритеты профессионального развития: собственного и коллег;</a:t>
                      </a:r>
                    </a:p>
                    <a:p>
                      <a:pPr marL="171450" indent="-171450" fontAlgn="base">
                        <a:buFont typeface="Arial" panose="020B0604020202020204" pitchFamily="34" charset="0"/>
                        <a:buChar char="•"/>
                      </a:pPr>
                      <a:r>
                        <a:rPr lang="ru-RU" sz="10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владеет навыками </a:t>
                      </a:r>
                      <a:r>
                        <a:rPr lang="ru-RU" sz="10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анализа</a:t>
                      </a:r>
                      <a:r>
                        <a:rPr lang="ru-RU" sz="10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цифровых образовательных ресурсов.</a:t>
                      </a:r>
                    </a:p>
                    <a:p>
                      <a:pPr marL="171450" indent="-171450" fontAlgn="base">
                        <a:buFont typeface="Arial" panose="020B0604020202020204" pitchFamily="34" charset="0"/>
                        <a:buChar char="•"/>
                      </a:pPr>
                      <a:r>
                        <a:rPr lang="ru-RU" sz="10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обобщает свой опыт </a:t>
                      </a:r>
                      <a:r>
                        <a:rPr lang="ru-RU" sz="10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на уровне района/города </a:t>
                      </a:r>
                      <a:r>
                        <a:rPr lang="ru-RU" sz="10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или</a:t>
                      </a:r>
                      <a:r>
                        <a:rPr lang="ru-RU" sz="10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0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имеет участников олимпиад, конкурсов, соревнований </a:t>
                      </a:r>
                      <a:r>
                        <a:rPr lang="ru-RU" sz="10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на уровне района/города.</a:t>
                      </a:r>
                      <a:endParaRPr lang="ru-RU" sz="1000" kern="1200" dirty="0" smtClean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171450" indent="-17145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itchFamily="34" charset="0"/>
                        <a:buChar char="•"/>
                      </a:pPr>
                      <a:endParaRPr lang="ru-RU" sz="1000" kern="12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23092" marR="23092" marT="0" marB="0"/>
                </a:tc>
                <a:tc>
                  <a:txBody>
                    <a:bodyPr/>
                    <a:lstStyle/>
                    <a:p>
                      <a:pPr marL="171450" indent="-171450" fontAlgn="base">
                        <a:buFont typeface="Arial" panose="020B0604020202020204" pitchFamily="34" charset="0"/>
                        <a:buChar char="•"/>
                      </a:pPr>
                      <a:r>
                        <a:rPr lang="ru-RU" sz="10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владеет навыками разработки методики обучения (воспитания) и инструментов (индикаторов) оценивания;</a:t>
                      </a:r>
                    </a:p>
                    <a:p>
                      <a:pPr marL="171450" indent="-171450" fontAlgn="base">
                        <a:buFont typeface="Arial" panose="020B0604020202020204" pitchFamily="34" charset="0"/>
                        <a:buChar char="•"/>
                      </a:pPr>
                      <a:r>
                        <a:rPr lang="ru-RU" sz="10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обеспечивает развитие исследовательских навыков обучающихся (воспитанников);</a:t>
                      </a:r>
                    </a:p>
                    <a:p>
                      <a:pPr marL="171450" indent="-171450" fontAlgn="base">
                        <a:buFont typeface="Arial" panose="020B0604020202020204" pitchFamily="34" charset="0"/>
                        <a:buChar char="•"/>
                      </a:pPr>
                      <a:r>
                        <a:rPr lang="ru-RU" sz="10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осуществляет наставничество и конструктивно определяет стратегии развития в педагогическом сообществе;</a:t>
                      </a:r>
                    </a:p>
                    <a:p>
                      <a:pPr marL="171450" indent="-171450" fontAlgn="base">
                        <a:buFont typeface="Arial" panose="020B0604020202020204" pitchFamily="34" charset="0"/>
                        <a:buChar char="•"/>
                      </a:pPr>
                      <a:r>
                        <a:rPr lang="ru-RU" sz="10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владеет навыками </a:t>
                      </a:r>
                      <a:r>
                        <a:rPr lang="ru-RU" sz="10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разработки</a:t>
                      </a:r>
                      <a:r>
                        <a:rPr lang="ru-RU" sz="10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образовательных ресурсов;</a:t>
                      </a:r>
                    </a:p>
                    <a:p>
                      <a:pPr marL="171450" indent="-171450" fontAlgn="base">
                        <a:buFont typeface="Arial" panose="020B0604020202020204" pitchFamily="34" charset="0"/>
                        <a:buChar char="•"/>
                      </a:pPr>
                      <a:r>
                        <a:rPr lang="ru-RU" sz="10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обобщает свой опыт </a:t>
                      </a:r>
                      <a:r>
                        <a:rPr lang="ru-RU" sz="10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на уровне области/гг. Астаны, Алматы </a:t>
                      </a:r>
                      <a:r>
                        <a:rPr lang="ru-RU" sz="10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или</a:t>
                      </a:r>
                      <a:r>
                        <a:rPr lang="ru-RU" sz="10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0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имеет участников олимпиад, конкурсов, соревнований </a:t>
                      </a:r>
                      <a:r>
                        <a:rPr lang="ru-RU" sz="10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на уровне области/гг. Астаны, Алматы.</a:t>
                      </a:r>
                      <a:endParaRPr lang="ru-RU" sz="1000" kern="1200" dirty="0" smtClean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171450" indent="-17145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itchFamily="34" charset="0"/>
                        <a:buChar char="•"/>
                      </a:pPr>
                      <a:endParaRPr lang="ru-RU" sz="10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3092" marR="23092" marT="0" marB="0"/>
                </a:tc>
                <a:tc>
                  <a:txBody>
                    <a:bodyPr/>
                    <a:lstStyle/>
                    <a:p>
                      <a:pPr marL="171450" indent="-171450" fontAlgn="base">
                        <a:buFont typeface="Arial" panose="020B0604020202020204" pitchFamily="34" charset="0"/>
                        <a:buChar char="•"/>
                      </a:pPr>
                      <a:r>
                        <a:rPr lang="ru-RU" sz="10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имеет авторскую программу или является автором (соавтором) изданных учебников, учебно-методических пособий, монографий, проектных работ, получивших одобрение и распространение </a:t>
                      </a:r>
                      <a:r>
                        <a:rPr lang="ru-RU" sz="10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на республиканском уровне;</a:t>
                      </a:r>
                      <a:endParaRPr lang="ru-RU" sz="1000" kern="1200" dirty="0" smtClean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171450" indent="-171450" fontAlgn="base">
                        <a:buFont typeface="Arial" panose="020B0604020202020204" pitchFamily="34" charset="0"/>
                        <a:buChar char="•"/>
                      </a:pPr>
                      <a:r>
                        <a:rPr lang="ru-RU" sz="10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обеспечивает развитие навыков научного проектирования;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ru-RU" sz="10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осуществляет наставничество и прогнозирует стратегии развития сети профессионального сообщества.</a:t>
                      </a:r>
                    </a:p>
                    <a:p>
                      <a:pPr marL="171450" indent="-17145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itchFamily="34" charset="0"/>
                        <a:buChar char="•"/>
                      </a:pPr>
                      <a:endParaRPr lang="ru-RU" sz="10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3092" marR="23092" marT="0" marB="0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0F8FE1-D312-4C01-8616-14340EB4CBE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907266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332656"/>
            <a:ext cx="8229600" cy="1143000"/>
          </a:xfrm>
        </p:spPr>
        <p:txBody>
          <a:bodyPr>
            <a:normAutofit/>
          </a:bodyPr>
          <a:lstStyle/>
          <a:p>
            <a:pPr lvl="0" algn="ctr"/>
            <a:r>
              <a:rPr lang="ru-RU" sz="2200" b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Требования к квалификационным категориям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1124744"/>
            <a:ext cx="8424936" cy="5400600"/>
          </a:xfrm>
        </p:spPr>
        <p:txBody>
          <a:bodyPr>
            <a:noAutofit/>
          </a:bodyPr>
          <a:lstStyle/>
          <a:p>
            <a:pPr algn="just">
              <a:buNone/>
            </a:pPr>
            <a:r>
              <a:rPr lang="ru-RU" sz="1600" b="1" u="sng" dirty="0" smtClean="0">
                <a:solidFill>
                  <a:schemeClr val="accent6">
                    <a:lumMod val="75000"/>
                  </a:schemeClr>
                </a:solidFill>
              </a:rPr>
              <a:t>«Педагог»</a:t>
            </a:r>
            <a:r>
              <a:rPr lang="ru-RU" sz="1600" b="1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ru-RU" sz="1600" dirty="0" smtClean="0">
                <a:solidFill>
                  <a:schemeClr val="accent6">
                    <a:lumMod val="75000"/>
                  </a:schemeClr>
                </a:solidFill>
              </a:rPr>
              <a:t>- лицо, имеющее </a:t>
            </a:r>
            <a:r>
              <a:rPr lang="ru-RU" sz="1600" dirty="0" smtClean="0">
                <a:solidFill>
                  <a:schemeClr val="accent6">
                    <a:lumMod val="75000"/>
                  </a:schemeClr>
                </a:solidFill>
                <a:hlinkClick r:id="rId2" tooltip="Ответ Министра образования и науки РК от 22 мая 2013 года на вопрос от 28 апреля 2013 года № 200359 (e.gov.kz) «Что означает специальное педагогическое образование?»"/>
              </a:rPr>
              <a:t>специальное педагогическое</a:t>
            </a:r>
            <a:r>
              <a:rPr lang="ru-RU" sz="1600" dirty="0" smtClean="0">
                <a:solidFill>
                  <a:schemeClr val="accent6">
                    <a:lumMod val="75000"/>
                  </a:schemeClr>
                </a:solidFill>
              </a:rPr>
              <a:t> или профессиональное образование по соответствующим профилям без предъявления требований к стажу работы.</a:t>
            </a:r>
          </a:p>
          <a:p>
            <a:pPr algn="just">
              <a:buNone/>
            </a:pPr>
            <a:r>
              <a:rPr lang="ru-RU" sz="1600" dirty="0" smtClean="0">
                <a:solidFill>
                  <a:schemeClr val="accent6">
                    <a:lumMod val="75000"/>
                  </a:schemeClr>
                </a:solidFill>
              </a:rPr>
              <a:t>	</a:t>
            </a:r>
            <a:r>
              <a:rPr lang="ru-RU" sz="1600" b="1" dirty="0" smtClean="0">
                <a:solidFill>
                  <a:schemeClr val="accent6">
                    <a:lumMod val="75000"/>
                  </a:schemeClr>
                </a:solidFill>
              </a:rPr>
              <a:t>Профессиональные компетенции «педагога»: </a:t>
            </a:r>
          </a:p>
          <a:p>
            <a:pPr lvl="0" algn="just">
              <a:buNone/>
            </a:pPr>
            <a:r>
              <a:rPr lang="ru-RU" sz="1600" dirty="0" smtClean="0">
                <a:solidFill>
                  <a:schemeClr val="accent6">
                    <a:lumMod val="75000"/>
                  </a:schemeClr>
                </a:solidFill>
              </a:rPr>
              <a:t>1.    знает содержание учебного предмета (дисциплины, модуля), </a:t>
            </a:r>
            <a:r>
              <a:rPr lang="ru-RU" sz="1600" dirty="0" err="1" smtClean="0">
                <a:solidFill>
                  <a:schemeClr val="accent6">
                    <a:lumMod val="75000"/>
                  </a:schemeClr>
                </a:solidFill>
              </a:rPr>
              <a:t>воспитательно</a:t>
            </a:r>
            <a:r>
              <a:rPr lang="ru-RU" sz="1600" dirty="0" smtClean="0">
                <a:solidFill>
                  <a:schemeClr val="accent6">
                    <a:lumMod val="75000"/>
                  </a:schemeClr>
                </a:solidFill>
              </a:rPr>
              <a:t>-</a:t>
            </a:r>
          </a:p>
          <a:p>
            <a:pPr lvl="0" algn="just">
              <a:buNone/>
            </a:pPr>
            <a:r>
              <a:rPr lang="ru-RU" sz="1600" dirty="0" smtClean="0">
                <a:solidFill>
                  <a:schemeClr val="accent6">
                    <a:lumMod val="75000"/>
                  </a:schemeClr>
                </a:solidFill>
              </a:rPr>
              <a:t>       образовательного процесса, методику преподавания (воспитания и обучения) и</a:t>
            </a:r>
          </a:p>
          <a:p>
            <a:pPr lvl="0" algn="just">
              <a:buNone/>
            </a:pPr>
            <a:r>
              <a:rPr lang="ru-RU" sz="1600" dirty="0" smtClean="0">
                <a:solidFill>
                  <a:schemeClr val="accent6">
                    <a:lumMod val="75000"/>
                  </a:schemeClr>
                </a:solidFill>
              </a:rPr>
              <a:t>       оценивания;</a:t>
            </a:r>
          </a:p>
          <a:p>
            <a:pPr lvl="0" algn="just">
              <a:buNone/>
            </a:pPr>
            <a:r>
              <a:rPr lang="ru-RU" sz="1600" dirty="0" smtClean="0">
                <a:solidFill>
                  <a:schemeClr val="accent6">
                    <a:lumMod val="75000"/>
                  </a:schemeClr>
                </a:solidFill>
              </a:rPr>
              <a:t>2.    планирует и организует учебный (воспитательно-образовательный) </a:t>
            </a:r>
          </a:p>
          <a:p>
            <a:pPr algn="just">
              <a:buNone/>
            </a:pPr>
            <a:r>
              <a:rPr lang="ru-RU" sz="1600" dirty="0" smtClean="0">
                <a:solidFill>
                  <a:schemeClr val="accent6">
                    <a:lumMod val="75000"/>
                  </a:schemeClr>
                </a:solidFill>
              </a:rPr>
              <a:t>      процесс с учетом психолого-возрастных особенностей обучающихся (воспитанников),</a:t>
            </a:r>
          </a:p>
          <a:p>
            <a:pPr algn="just">
              <a:buNone/>
            </a:pPr>
            <a:r>
              <a:rPr lang="ru-RU" sz="1600" dirty="0" smtClean="0">
                <a:solidFill>
                  <a:schemeClr val="accent6">
                    <a:lumMod val="75000"/>
                  </a:schemeClr>
                </a:solidFill>
              </a:rPr>
              <a:t>3.   используя эффективные формы, методы и средства обучения (воспитания);</a:t>
            </a:r>
          </a:p>
          <a:p>
            <a:pPr lvl="0" algn="just">
              <a:buNone/>
            </a:pPr>
            <a:r>
              <a:rPr lang="ru-RU" sz="1600" dirty="0" smtClean="0">
                <a:solidFill>
                  <a:schemeClr val="accent6">
                    <a:lumMod val="75000"/>
                  </a:schemeClr>
                </a:solidFill>
              </a:rPr>
              <a:t>4.   способствует формированию общей культуры обучающего (воспитанника) и его </a:t>
            </a:r>
          </a:p>
          <a:p>
            <a:pPr lvl="0" algn="just">
              <a:buNone/>
            </a:pPr>
            <a:r>
              <a:rPr lang="ru-RU" sz="1600" dirty="0" smtClean="0">
                <a:solidFill>
                  <a:schemeClr val="accent6">
                    <a:lumMod val="75000"/>
                  </a:schemeClr>
                </a:solidFill>
              </a:rPr>
              <a:t>      социализации;</a:t>
            </a:r>
          </a:p>
          <a:p>
            <a:pPr lvl="0" algn="just">
              <a:buNone/>
            </a:pPr>
            <a:r>
              <a:rPr lang="ru-RU" sz="1600" dirty="0" smtClean="0">
                <a:solidFill>
                  <a:schemeClr val="accent6">
                    <a:lumMod val="75000"/>
                  </a:schemeClr>
                </a:solidFill>
              </a:rPr>
              <a:t>5.   принимает участие в мероприятиях на уровне организации </a:t>
            </a:r>
          </a:p>
          <a:p>
            <a:pPr algn="just">
              <a:buNone/>
            </a:pPr>
            <a:r>
              <a:rPr lang="ru-RU" sz="1600" dirty="0" smtClean="0">
                <a:solidFill>
                  <a:schemeClr val="accent6">
                    <a:lumMod val="75000"/>
                  </a:schemeClr>
                </a:solidFill>
              </a:rPr>
              <a:t>      образования;</a:t>
            </a:r>
          </a:p>
          <a:p>
            <a:pPr algn="just">
              <a:buNone/>
            </a:pPr>
            <a:r>
              <a:rPr lang="ru-RU" sz="1600" dirty="0" smtClean="0">
                <a:solidFill>
                  <a:schemeClr val="accent6">
                    <a:lumMod val="75000"/>
                  </a:schemeClr>
                </a:solidFill>
              </a:rPr>
              <a:t>6.   знает основы профессионально-педагогического общения;</a:t>
            </a:r>
          </a:p>
          <a:p>
            <a:pPr algn="just">
              <a:buNone/>
            </a:pPr>
            <a:r>
              <a:rPr lang="ru-RU" sz="1600" dirty="0" smtClean="0">
                <a:solidFill>
                  <a:schemeClr val="accent6">
                    <a:lumMod val="75000"/>
                  </a:schemeClr>
                </a:solidFill>
              </a:rPr>
              <a:t>7.   владеет </a:t>
            </a:r>
            <a:r>
              <a:rPr lang="ru-RU" sz="1600" dirty="0" err="1" smtClean="0">
                <a:solidFill>
                  <a:schemeClr val="accent6">
                    <a:lumMod val="75000"/>
                  </a:schemeClr>
                </a:solidFill>
              </a:rPr>
              <a:t>общепользовательским</a:t>
            </a:r>
            <a:r>
              <a:rPr lang="ru-RU" sz="1600" dirty="0" smtClean="0">
                <a:solidFill>
                  <a:schemeClr val="accent6">
                    <a:lumMod val="75000"/>
                  </a:schemeClr>
                </a:solidFill>
              </a:rPr>
              <a:t>  уровнем ИКТ- компетентности;</a:t>
            </a:r>
          </a:p>
          <a:p>
            <a:pPr lvl="0" algn="just">
              <a:buNone/>
            </a:pPr>
            <a:r>
              <a:rPr lang="ru-RU" sz="1600" dirty="0" smtClean="0">
                <a:solidFill>
                  <a:schemeClr val="accent6">
                    <a:lumMod val="75000"/>
                  </a:schemeClr>
                </a:solidFill>
              </a:rPr>
              <a:t>8.   повышает свою профессиональную квалификацию.</a:t>
            </a:r>
          </a:p>
          <a:p>
            <a:pPr>
              <a:buFont typeface="+mj-lt"/>
              <a:buAutoNum type="arabicPeriod"/>
            </a:pPr>
            <a:endParaRPr lang="ru-RU" sz="1600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26</a:t>
            </a:fld>
            <a:endParaRPr lang="ru-RU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188640"/>
            <a:ext cx="8686800" cy="838200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Требования </a:t>
            </a:r>
            <a:br>
              <a:rPr lang="ru-RU" sz="2400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к квалификационным категориям</a:t>
            </a:r>
            <a:endParaRPr lang="ru-RU" sz="2400" dirty="0">
              <a:solidFill>
                <a:schemeClr val="accent6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marL="514350" indent="-514350" fontAlgn="base">
              <a:buNone/>
            </a:pP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«Педагог-модератор»</a:t>
            </a: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 - лицо, </a:t>
            </a:r>
            <a:r>
              <a:rPr lang="ru-RU" i="1" dirty="0" smtClean="0">
                <a:solidFill>
                  <a:srgbClr val="C00000"/>
                </a:solidFill>
              </a:rPr>
              <a:t>имеющее вторую  квалификационную  категорию или категорию «педагог», «педагог-модератор</a:t>
            </a: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»  и педагогический </a:t>
            </a: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стаж не менее 2 лет</a:t>
            </a: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. </a:t>
            </a:r>
          </a:p>
          <a:p>
            <a:pPr marL="514350" indent="-514350" fontAlgn="base">
              <a:buNone/>
            </a:pPr>
            <a:endParaRPr lang="ru-RU" dirty="0" smtClean="0">
              <a:solidFill>
                <a:schemeClr val="accent6">
                  <a:lumMod val="75000"/>
                </a:schemeClr>
              </a:solidFill>
            </a:endParaRPr>
          </a:p>
          <a:p>
            <a:pPr marL="514350" indent="-514350" fontAlgn="base">
              <a:buNone/>
            </a:pP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Профессиональные компетенции «педагога-модератора»: </a:t>
            </a:r>
          </a:p>
          <a:p>
            <a:pPr marL="514350" indent="-514350" fontAlgn="base">
              <a:buFont typeface="+mj-lt"/>
              <a:buAutoNum type="arabicPeriod"/>
            </a:pP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Отвечает общим требованиям, предъявляемым к квалификационной категории «педагог», кроме того:</a:t>
            </a:r>
          </a:p>
          <a:p>
            <a:pPr marL="514350" lvl="0" indent="-514350" fontAlgn="base">
              <a:buFont typeface="+mj-lt"/>
              <a:buAutoNum type="arabicPeriod"/>
            </a:pP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осуществляет индивидуальный подход в воспитании и обучении с учетом потребностей обучающихся (воспитанников);</a:t>
            </a:r>
          </a:p>
          <a:p>
            <a:pPr marL="514350" lvl="0" indent="-514350" fontAlgn="base">
              <a:buFont typeface="+mj-lt"/>
              <a:buAutoNum type="arabicPeriod"/>
            </a:pP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владеет навыками профессионально-педагогического диалога</a:t>
            </a: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;</a:t>
            </a:r>
          </a:p>
          <a:p>
            <a:pPr marL="514350" lvl="0" indent="-514350" fontAlgn="base">
              <a:buFont typeface="+mj-lt"/>
              <a:buAutoNum type="arabicPeriod"/>
            </a:pP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проводит рефлексию и анализ личного вклада в результат обучения (воспитания) на уровне достижений обучающихся (воспитанников);</a:t>
            </a:r>
          </a:p>
          <a:p>
            <a:pPr marL="514350" lvl="0" indent="-514350" fontAlgn="base">
              <a:buFont typeface="+mj-lt"/>
              <a:buAutoNum type="arabicPeriod"/>
            </a:pP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обобщает свой опыт на уровне организации образования или имеет участников олимпиад, конкурсов, соревнований на уровне организации образования.</a:t>
            </a:r>
            <a:endParaRPr lang="ru-RU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27</a:t>
            </a:fld>
            <a:endParaRPr lang="ru-RU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188640"/>
            <a:ext cx="8686800" cy="838200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Требования </a:t>
            </a:r>
            <a:br>
              <a:rPr lang="ru-RU" sz="2400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к квалификационным категориям</a:t>
            </a:r>
            <a:endParaRPr lang="ru-RU" sz="2400" dirty="0">
              <a:solidFill>
                <a:schemeClr val="accent6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7504" y="1554162"/>
            <a:ext cx="8884096" cy="4539134"/>
          </a:xfrm>
        </p:spPr>
        <p:txBody>
          <a:bodyPr>
            <a:normAutofit fontScale="55000" lnSpcReduction="20000"/>
          </a:bodyPr>
          <a:lstStyle/>
          <a:p>
            <a:pPr>
              <a:buNone/>
            </a:pP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«Педагог-эксперт» -</a:t>
            </a: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 лицо, имеющее </a:t>
            </a:r>
            <a:r>
              <a:rPr lang="ru-RU" i="1" dirty="0" smtClean="0">
                <a:solidFill>
                  <a:srgbClr val="C00000"/>
                </a:solidFill>
              </a:rPr>
              <a:t>первую квалификационную категорию или категорию «педагог-модератор», «педагог-эксперт» </a:t>
            </a: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и педагогический </a:t>
            </a: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стаж не менее 3 лет.</a:t>
            </a:r>
          </a:p>
          <a:p>
            <a:pPr>
              <a:buNone/>
            </a:pPr>
            <a:endParaRPr lang="ru-RU" dirty="0" smtClean="0">
              <a:solidFill>
                <a:schemeClr val="accent6">
                  <a:lumMod val="75000"/>
                </a:schemeClr>
              </a:solidFill>
            </a:endParaRPr>
          </a:p>
          <a:p>
            <a:pPr fontAlgn="base">
              <a:buNone/>
            </a:pP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Профессиональные компетенции «педагога-эксперта»: </a:t>
            </a:r>
          </a:p>
          <a:p>
            <a:pPr fontAlgn="base">
              <a:buNone/>
            </a:pPr>
            <a:endParaRPr lang="ru-RU" b="1" dirty="0" smtClean="0">
              <a:solidFill>
                <a:schemeClr val="accent6">
                  <a:lumMod val="75000"/>
                </a:schemeClr>
              </a:solidFill>
            </a:endParaRPr>
          </a:p>
          <a:p>
            <a:pPr marL="514350" indent="-514350" fontAlgn="base">
              <a:buFont typeface="+mj-lt"/>
              <a:buAutoNum type="arabicPeriod"/>
            </a:pP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Отвечает общим требованиям, предъявляемым к квалификационной категории «педагог-модератор», кроме того:</a:t>
            </a:r>
          </a:p>
          <a:p>
            <a:pPr marL="514350" lvl="0" indent="-514350" fontAlgn="base">
              <a:buFont typeface="+mj-lt"/>
              <a:buAutoNum type="arabicPeriod"/>
            </a:pP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владеет навыками анализа организованной учебной деятельности;</a:t>
            </a:r>
          </a:p>
          <a:p>
            <a:pPr marL="514350" lvl="0" indent="-514350" fontAlgn="base">
              <a:buFont typeface="+mj-lt"/>
              <a:buAutoNum type="arabicPeriod"/>
            </a:pP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осуществляет дифференцированный подход в обучении (воспитании) с учетом способностей обучающихся (воспитанников);</a:t>
            </a:r>
          </a:p>
          <a:p>
            <a:pPr marL="514350" lvl="0" indent="-514350" fontAlgn="base">
              <a:buFont typeface="+mj-lt"/>
              <a:buAutoNum type="arabicPeriod"/>
            </a:pP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осуществляет наставничество </a:t>
            </a: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и конструктивно определяет приоритеты профессионального развития: собственного и коллег;</a:t>
            </a:r>
          </a:p>
          <a:p>
            <a:pPr marL="514350" lvl="0" indent="-514350" fontAlgn="base">
              <a:buFont typeface="+mj-lt"/>
              <a:buAutoNum type="arabicPeriod"/>
            </a:pP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владеет навыками анализа цифровых образовательных ресурсов</a:t>
            </a: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;</a:t>
            </a:r>
          </a:p>
          <a:p>
            <a:pPr marL="514350" lvl="0" indent="-514350" fontAlgn="base">
              <a:buFont typeface="+mj-lt"/>
              <a:buAutoNum type="arabicPeriod"/>
            </a:pP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обобщает свой опыт на уровне района/города или имеет участников олимпиад, конкурсов, соревнований на уровне района/города.</a:t>
            </a:r>
            <a:endParaRPr lang="ru-RU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28</a:t>
            </a:fld>
            <a:endParaRPr lang="ru-RU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188640"/>
            <a:ext cx="8686800" cy="838200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Требования </a:t>
            </a:r>
            <a:br>
              <a:rPr lang="ru-RU" sz="2400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к квалификационным категориям</a:t>
            </a:r>
            <a:endParaRPr lang="ru-RU" sz="2400" dirty="0">
              <a:solidFill>
                <a:schemeClr val="accent6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7504" y="1484784"/>
            <a:ext cx="9036496" cy="5256584"/>
          </a:xfrm>
        </p:spPr>
        <p:txBody>
          <a:bodyPr>
            <a:normAutofit fontScale="62500" lnSpcReduction="20000"/>
          </a:bodyPr>
          <a:lstStyle/>
          <a:p>
            <a:pPr>
              <a:buNone/>
            </a:pP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«Педагог-исследователь»</a:t>
            </a: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 - лицо, имеющее </a:t>
            </a:r>
            <a:r>
              <a:rPr lang="ru-RU" i="1" dirty="0" smtClean="0">
                <a:solidFill>
                  <a:srgbClr val="C00000"/>
                </a:solidFill>
              </a:rPr>
              <a:t>высшую  квалификационную категорию или категорию «педагог-эксперт», «педагог-исследователь» </a:t>
            </a: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и </a:t>
            </a: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педагогический стаж не менее 4 лет. </a:t>
            </a:r>
          </a:p>
          <a:p>
            <a:pPr fontAlgn="base">
              <a:buNone/>
            </a:pPr>
            <a:endParaRPr lang="ru-RU" b="1" dirty="0" smtClean="0">
              <a:solidFill>
                <a:schemeClr val="accent6">
                  <a:lumMod val="75000"/>
                </a:schemeClr>
              </a:solidFill>
            </a:endParaRPr>
          </a:p>
          <a:p>
            <a:pPr fontAlgn="base">
              <a:buNone/>
            </a:pP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Профессиональные компетенции «педагога-исследователя»: </a:t>
            </a:r>
          </a:p>
          <a:p>
            <a:pPr fontAlgn="base">
              <a:buNone/>
            </a:pPr>
            <a:endParaRPr lang="ru-RU" b="1" dirty="0" smtClean="0">
              <a:solidFill>
                <a:schemeClr val="accent6">
                  <a:lumMod val="75000"/>
                </a:schemeClr>
              </a:solidFill>
            </a:endParaRPr>
          </a:p>
          <a:p>
            <a:pPr marL="514350" indent="-514350" fontAlgn="base">
              <a:buFont typeface="+mj-lt"/>
              <a:buAutoNum type="arabicPeriod"/>
            </a:pP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Отвечает общим требованиям, предъявляемым к квалификационной категории «педагог-эксперт», кроме того:</a:t>
            </a:r>
          </a:p>
          <a:p>
            <a:pPr marL="514350" lvl="0" indent="-514350" fontAlgn="base">
              <a:buFont typeface="+mj-lt"/>
              <a:buAutoNum type="arabicPeriod"/>
            </a:pP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владеет навыками разработки методики обучения (воспитания) и инструментов (индикаторов) оценивания;</a:t>
            </a:r>
          </a:p>
          <a:p>
            <a:pPr marL="514350" lvl="0" indent="-514350" fontAlgn="base">
              <a:buFont typeface="+mj-lt"/>
              <a:buAutoNum type="arabicPeriod"/>
            </a:pP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обеспечивает развитие исследовательских навыков </a:t>
            </a: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обучающихся (воспитанников);</a:t>
            </a:r>
          </a:p>
          <a:p>
            <a:pPr marL="514350" lvl="0" indent="-514350" fontAlgn="base">
              <a:buFont typeface="+mj-lt"/>
              <a:buAutoNum type="arabicPeriod"/>
            </a:pP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осуществляет наставничество </a:t>
            </a: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и конструктивно определяет стратегии развития в педагогическом сообществе;</a:t>
            </a:r>
          </a:p>
          <a:p>
            <a:pPr marL="514350" lvl="0" indent="-514350" fontAlgn="base">
              <a:buFont typeface="+mj-lt"/>
              <a:buAutoNum type="arabicPeriod"/>
            </a:pP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владеет навыками разработки образовательных ресурсов</a:t>
            </a: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;</a:t>
            </a:r>
          </a:p>
          <a:p>
            <a:pPr marL="514350" lvl="0" indent="-514350" fontAlgn="base">
              <a:buFont typeface="+mj-lt"/>
              <a:buAutoNum type="arabicPeriod"/>
            </a:pP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обобщает свой опыт на уровне области/гг. Астаны, </a:t>
            </a:r>
            <a:r>
              <a:rPr lang="ru-RU" b="1" dirty="0" err="1" smtClean="0">
                <a:solidFill>
                  <a:schemeClr val="accent6">
                    <a:lumMod val="75000"/>
                  </a:schemeClr>
                </a:solidFill>
              </a:rPr>
              <a:t>Алматы</a:t>
            </a: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 или имеет участников олимпиад, конкурсов, соревнований на уровне области/гг. Астаны, </a:t>
            </a:r>
            <a:r>
              <a:rPr lang="ru-RU" b="1" dirty="0" err="1" smtClean="0">
                <a:solidFill>
                  <a:schemeClr val="accent6">
                    <a:lumMod val="75000"/>
                  </a:schemeClr>
                </a:solidFill>
              </a:rPr>
              <a:t>Алматы</a:t>
            </a: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.</a:t>
            </a:r>
            <a:endParaRPr lang="ru-RU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29</a:t>
            </a:fld>
            <a:endParaRPr lang="ru-RU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2000" b="1" dirty="0" smtClean="0">
                <a:solidFill>
                  <a:schemeClr val="accent3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Порядок и условия проведения аттестации педагогических работников и приравненных к ним лиц, занимающих должности в организациях образования</a:t>
            </a:r>
            <a:endParaRPr lang="ru-RU" sz="2000" dirty="0">
              <a:solidFill>
                <a:schemeClr val="accent3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lvl="0"/>
            <a:r>
              <a:rPr lang="ru-RU" dirty="0" smtClean="0">
                <a:solidFill>
                  <a:schemeClr val="accent6">
                    <a:lumMod val="50000"/>
                  </a:schemeClr>
                </a:solidFill>
              </a:rPr>
              <a:t>Аттестация педагогических работников и приравненных к ним лиц на присвоение (подтверждение) квалификационных категорий осуществляется </a:t>
            </a: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</a:rPr>
              <a:t>в два этапа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</a:rPr>
              <a:t>: </a:t>
            </a:r>
          </a:p>
          <a:p>
            <a:r>
              <a:rPr lang="ru-RU" b="1" u="sng" dirty="0" smtClean="0">
                <a:solidFill>
                  <a:schemeClr val="accent6">
                    <a:lumMod val="50000"/>
                  </a:schemeClr>
                </a:solidFill>
              </a:rPr>
              <a:t>первый этап – национальное квалификационное тестирование 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</a:rPr>
              <a:t>(далее – тестирование);</a:t>
            </a:r>
          </a:p>
          <a:p>
            <a:r>
              <a:rPr lang="ru-RU" dirty="0" smtClean="0">
                <a:solidFill>
                  <a:schemeClr val="accent6">
                    <a:lumMod val="50000"/>
                  </a:schemeClr>
                </a:solidFill>
              </a:rPr>
              <a:t>второй этап - </a:t>
            </a:r>
            <a:r>
              <a:rPr lang="ru-RU" b="1" u="sng" dirty="0" smtClean="0">
                <a:solidFill>
                  <a:schemeClr val="accent6">
                    <a:lumMod val="50000"/>
                  </a:schemeClr>
                </a:solidFill>
              </a:rPr>
              <a:t>комплексное аналитическое обобщение итогов деятельности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</a:rPr>
              <a:t>.</a:t>
            </a:r>
            <a:endParaRPr lang="ru-RU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3</a:t>
            </a:fld>
            <a:endParaRPr lang="ru-RU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188640"/>
            <a:ext cx="8686800" cy="838200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Требования </a:t>
            </a:r>
            <a:br>
              <a:rPr lang="ru-RU" sz="2400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к квалификационным категориям</a:t>
            </a:r>
            <a:endParaRPr lang="ru-RU" sz="2400" dirty="0">
              <a:solidFill>
                <a:schemeClr val="accent6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7504" y="1484784"/>
            <a:ext cx="9036496" cy="5256584"/>
          </a:xfrm>
        </p:spPr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ru-RU" b="1" dirty="0" smtClean="0"/>
              <a:t>«</a:t>
            </a:r>
            <a:r>
              <a:rPr lang="ru-RU" sz="3100" b="1" dirty="0" smtClean="0">
                <a:solidFill>
                  <a:schemeClr val="accent6">
                    <a:lumMod val="75000"/>
                  </a:schemeClr>
                </a:solidFill>
              </a:rPr>
              <a:t>Педагог-мастер» </a:t>
            </a:r>
            <a:r>
              <a:rPr lang="ru-RU" sz="3100" dirty="0" smtClean="0">
                <a:solidFill>
                  <a:schemeClr val="accent6">
                    <a:lumMod val="75000"/>
                  </a:schemeClr>
                </a:solidFill>
              </a:rPr>
              <a:t>- лицо, имеющее </a:t>
            </a:r>
            <a:r>
              <a:rPr lang="ru-RU" sz="3100" i="1" dirty="0" smtClean="0">
                <a:solidFill>
                  <a:srgbClr val="C00000"/>
                </a:solidFill>
              </a:rPr>
              <a:t>высшую квалификационную категорию или категорию  «педагог-исследователь», «педагог-мастер»</a:t>
            </a:r>
            <a:r>
              <a:rPr lang="ru-RU" sz="3100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ru-RU" sz="3100" b="1" dirty="0" smtClean="0">
                <a:solidFill>
                  <a:schemeClr val="accent6">
                    <a:lumMod val="75000"/>
                  </a:schemeClr>
                </a:solidFill>
              </a:rPr>
              <a:t>и педагогический стаж не менее 5 лет. </a:t>
            </a:r>
          </a:p>
          <a:p>
            <a:pPr fontAlgn="base">
              <a:buNone/>
            </a:pPr>
            <a:r>
              <a:rPr lang="ru-RU" sz="3100" dirty="0" smtClean="0">
                <a:solidFill>
                  <a:schemeClr val="accent6">
                    <a:lumMod val="75000"/>
                  </a:schemeClr>
                </a:solidFill>
              </a:rPr>
              <a:t>    Отвечает общим требованиям, предъявляемым к квалификационной категории «педагог-исследователь», кроме того:</a:t>
            </a:r>
          </a:p>
          <a:p>
            <a:pPr marL="514350" lvl="0" indent="-514350" fontAlgn="base">
              <a:buFont typeface="+mj-lt"/>
              <a:buAutoNum type="arabicPeriod"/>
            </a:pPr>
            <a:r>
              <a:rPr lang="ru-RU" sz="3100" b="1" u="sng" dirty="0" smtClean="0">
                <a:solidFill>
                  <a:schemeClr val="accent6">
                    <a:lumMod val="75000"/>
                  </a:schemeClr>
                </a:solidFill>
              </a:rPr>
              <a:t>имеет авторскую программу или является автором (соавтором) изданных учебников, учебно-методических пособий, монографий, проектных работ, получивших одобрение и распространение на республиканском уровне;</a:t>
            </a:r>
            <a:endParaRPr lang="ru-RU" sz="3100" dirty="0" smtClean="0">
              <a:solidFill>
                <a:schemeClr val="accent6">
                  <a:lumMod val="75000"/>
                </a:schemeClr>
              </a:solidFill>
            </a:endParaRPr>
          </a:p>
          <a:p>
            <a:pPr marL="514350" lvl="0" indent="-514350" fontAlgn="base">
              <a:buFont typeface="+mj-lt"/>
              <a:buAutoNum type="arabicPeriod"/>
            </a:pPr>
            <a:r>
              <a:rPr lang="ru-RU" sz="3100" dirty="0" smtClean="0">
                <a:solidFill>
                  <a:schemeClr val="accent6">
                    <a:lumMod val="75000"/>
                  </a:schemeClr>
                </a:solidFill>
              </a:rPr>
              <a:t>обеспечивает развитие навыков научного проектирования;</a:t>
            </a:r>
          </a:p>
          <a:p>
            <a:pPr marL="514350" lvl="0" indent="-514350">
              <a:buFont typeface="+mj-lt"/>
              <a:buAutoNum type="arabicPeriod"/>
            </a:pPr>
            <a:r>
              <a:rPr lang="ru-RU" sz="3100" dirty="0" smtClean="0">
                <a:solidFill>
                  <a:schemeClr val="accent6">
                    <a:lumMod val="75000"/>
                  </a:schemeClr>
                </a:solidFill>
              </a:rPr>
              <a:t>осуществляет наставничество и прогнозирует стратегии развития</a:t>
            </a: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сети профессионального сообщества</a:t>
            </a:r>
            <a:endParaRPr lang="ru-RU" b="1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30</a:t>
            </a:fld>
            <a:endParaRPr lang="ru-RU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kk-KZ" sz="2400" b="1" dirty="0" smtClean="0">
                <a:solidFill>
                  <a:schemeClr val="accent6">
                    <a:lumMod val="75000"/>
                  </a:schemeClr>
                </a:solidFill>
              </a:rPr>
              <a:t>Д</a:t>
            </a:r>
            <a:r>
              <a:rPr lang="ru-RU" sz="2400" b="1" dirty="0" err="1" smtClean="0">
                <a:solidFill>
                  <a:schemeClr val="accent6">
                    <a:lumMod val="75000"/>
                  </a:schemeClr>
                </a:solidFill>
              </a:rPr>
              <a:t>осрочная</a:t>
            </a:r>
            <a:r>
              <a:rPr lang="kk-KZ" sz="2400" b="1" dirty="0" smtClean="0">
                <a:solidFill>
                  <a:schemeClr val="accent6">
                    <a:lumMod val="75000"/>
                  </a:schemeClr>
                </a:solidFill>
              </a:rPr>
              <a:t>  а</a:t>
            </a:r>
            <a:r>
              <a:rPr lang="ru-RU" sz="2400" b="1" dirty="0" err="1" smtClean="0">
                <a:solidFill>
                  <a:schemeClr val="accent6">
                    <a:lumMod val="75000"/>
                  </a:schemeClr>
                </a:solidFill>
              </a:rPr>
              <a:t>ттестация</a:t>
            </a:r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</a:rPr>
              <a:t>  педагогических  работников</a:t>
            </a:r>
            <a:endParaRPr lang="ru-RU" sz="2400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lvl="0" algn="just"/>
            <a:r>
              <a:rPr lang="kk-KZ" dirty="0" smtClean="0">
                <a:solidFill>
                  <a:schemeClr val="accent6">
                    <a:lumMod val="75000"/>
                  </a:schemeClr>
                </a:solidFill>
              </a:rPr>
              <a:t>Д</a:t>
            </a:r>
            <a:r>
              <a:rPr lang="ru-RU" dirty="0" err="1" smtClean="0">
                <a:solidFill>
                  <a:schemeClr val="accent6">
                    <a:lumMod val="75000"/>
                  </a:schemeClr>
                </a:solidFill>
              </a:rPr>
              <a:t>осрочная</a:t>
            </a:r>
            <a:r>
              <a:rPr lang="kk-KZ" dirty="0" smtClean="0">
                <a:solidFill>
                  <a:schemeClr val="accent6">
                    <a:lumMod val="75000"/>
                  </a:schemeClr>
                </a:solidFill>
              </a:rPr>
              <a:t> а</a:t>
            </a:r>
            <a:r>
              <a:rPr lang="ru-RU" dirty="0" err="1" smtClean="0">
                <a:solidFill>
                  <a:schemeClr val="accent6">
                    <a:lumMod val="75000"/>
                  </a:schemeClr>
                </a:solidFill>
              </a:rPr>
              <a:t>ттестация</a:t>
            </a: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 педагогических работников и приравненных к ним лиц на присвоение квалификационных категорий проводится   в соответствии с подпунктом 7</a:t>
            </a:r>
            <a:r>
              <a:rPr lang="kk-KZ" dirty="0" smtClean="0">
                <a:solidFill>
                  <a:schemeClr val="accent6">
                    <a:lumMod val="75000"/>
                  </a:schemeClr>
                </a:solidFill>
              </a:rPr>
              <a:t>)</a:t>
            </a: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 пункта 2 статьи 51 Закона </a:t>
            </a: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на основании заявления согласно квалификационным требованиям</a:t>
            </a: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.</a:t>
            </a:r>
          </a:p>
          <a:p>
            <a:pPr lvl="0" algn="just"/>
            <a:r>
              <a:rPr lang="kk-KZ" dirty="0" smtClean="0">
                <a:solidFill>
                  <a:schemeClr val="accent6">
                    <a:lumMod val="75000"/>
                  </a:schemeClr>
                </a:solidFill>
              </a:rPr>
              <a:t>Н</a:t>
            </a: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а основании заявления педагогически</a:t>
            </a:r>
            <a:r>
              <a:rPr lang="kk-KZ" dirty="0" smtClean="0">
                <a:solidFill>
                  <a:schemeClr val="accent6">
                    <a:lumMod val="75000"/>
                  </a:schemeClr>
                </a:solidFill>
              </a:rPr>
              <a:t>е</a:t>
            </a: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 работник</a:t>
            </a:r>
            <a:r>
              <a:rPr lang="kk-KZ" dirty="0" smtClean="0">
                <a:solidFill>
                  <a:schemeClr val="accent6">
                    <a:lumMod val="75000"/>
                  </a:schemeClr>
                </a:solidFill>
              </a:rPr>
              <a:t>и</a:t>
            </a: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 и приравненные к ним лица, соответствующие одному из следующих требований, допускаются </a:t>
            </a:r>
            <a:r>
              <a:rPr lang="ru-RU" u="sng" dirty="0" smtClean="0">
                <a:solidFill>
                  <a:schemeClr val="accent6">
                    <a:lumMod val="75000"/>
                  </a:schemeClr>
                </a:solidFill>
              </a:rPr>
              <a:t>на досрочную аттестацию:</a:t>
            </a:r>
            <a:endParaRPr lang="ru-RU" dirty="0" smtClean="0">
              <a:solidFill>
                <a:schemeClr val="accent6">
                  <a:lumMod val="75000"/>
                </a:schemeClr>
              </a:solidFill>
            </a:endParaRP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31</a:t>
            </a:fld>
            <a:endParaRPr lang="ru-RU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07773" y="576366"/>
            <a:ext cx="8229600" cy="353159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z="2400" b="1" dirty="0" smtClean="0">
                <a:solidFill>
                  <a:srgbClr val="4F81BD">
                    <a:lumMod val="50000"/>
                  </a:srgbClr>
                </a:solidFill>
                <a:latin typeface="Century Gothic" panose="020B0502020202020204" pitchFamily="34" charset="0"/>
                <a:ea typeface="+mn-ea"/>
                <a:cs typeface="+mn-cs"/>
              </a:rPr>
              <a:t>Требования к категории </a:t>
            </a:r>
            <a:r>
              <a:rPr lang="ru-RU" sz="2400" b="1" dirty="0" smtClean="0">
                <a:latin typeface="Century Gothic" panose="020B0502020202020204" pitchFamily="34" charset="0"/>
              </a:rPr>
              <a:t>«</a:t>
            </a:r>
            <a:r>
              <a:rPr lang="ru-RU" sz="2400" b="1" dirty="0">
                <a:latin typeface="Century Gothic" panose="020B0502020202020204" pitchFamily="34" charset="0"/>
              </a:rPr>
              <a:t>Педагог-модератор»:</a:t>
            </a:r>
            <a:br>
              <a:rPr lang="ru-RU" sz="2400" b="1" dirty="0">
                <a:latin typeface="Century Gothic" panose="020B0502020202020204" pitchFamily="34" charset="0"/>
              </a:rPr>
            </a:br>
            <a:r>
              <a:rPr lang="ru-RU" sz="2400" b="1" dirty="0" smtClean="0">
                <a:latin typeface="Century Gothic" panose="020B0502020202020204" pitchFamily="34" charset="0"/>
              </a:rPr>
              <a:t>  </a:t>
            </a:r>
            <a:endParaRPr lang="ru-RU" sz="2400" b="1" dirty="0">
              <a:solidFill>
                <a:srgbClr val="4F81BD">
                  <a:lumMod val="50000"/>
                </a:srgbClr>
              </a:solidFill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sz="half" idx="1"/>
          </p:nvPr>
        </p:nvSpPr>
        <p:spPr>
          <a:xfrm>
            <a:off x="1331640" y="908720"/>
            <a:ext cx="7513092" cy="4547286"/>
          </a:xfrm>
          <a:solidFill>
            <a:srgbClr val="F0F8FA"/>
          </a:solidFill>
          <a:ln>
            <a:solidFill>
              <a:schemeClr val="bg1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ru-RU" sz="1400" dirty="0">
                <a:latin typeface="Century Gothic" panose="020B0502020202020204" pitchFamily="34" charset="0"/>
              </a:rPr>
              <a:t>лица, являющиеся победителями профессиональных конкурсов, педагогических олимпиад </a:t>
            </a:r>
            <a:r>
              <a:rPr lang="ru-RU" sz="1400" b="1" dirty="0">
                <a:latin typeface="Century Gothic" panose="020B0502020202020204" pitchFamily="34" charset="0"/>
              </a:rPr>
              <a:t>на уровне организации образования</a:t>
            </a:r>
            <a:r>
              <a:rPr lang="ru-RU" sz="1400" dirty="0">
                <a:latin typeface="Century Gothic" panose="020B0502020202020204" pitchFamily="34" charset="0"/>
              </a:rPr>
              <a:t>;</a:t>
            </a:r>
          </a:p>
          <a:p>
            <a:r>
              <a:rPr lang="ru-RU" sz="1400" dirty="0">
                <a:latin typeface="Century Gothic" panose="020B0502020202020204" pitchFamily="34" charset="0"/>
              </a:rPr>
              <a:t>лица, подготовившие победителей предметных олимпиад, творческих, профессиональных конкурсов, научных, спортивных соревнований </a:t>
            </a:r>
            <a:r>
              <a:rPr lang="ru-RU" sz="1400" b="1" dirty="0">
                <a:latin typeface="Century Gothic" panose="020B0502020202020204" pitchFamily="34" charset="0"/>
              </a:rPr>
              <a:t>на уровне организации образования</a:t>
            </a:r>
            <a:r>
              <a:rPr lang="ru-RU" sz="1400" dirty="0">
                <a:latin typeface="Century Gothic" panose="020B0502020202020204" pitchFamily="34" charset="0"/>
              </a:rPr>
              <a:t>, </a:t>
            </a:r>
            <a:r>
              <a:rPr lang="ru-RU" sz="1400" b="1" dirty="0">
                <a:solidFill>
                  <a:srgbClr val="FF0000"/>
                </a:solidFill>
                <a:latin typeface="Century Gothic" panose="020B0502020202020204" pitchFamily="34" charset="0"/>
              </a:rPr>
              <a:t>согласно перечню, утвержденному уполномоченным органом;</a:t>
            </a:r>
          </a:p>
          <a:p>
            <a:r>
              <a:rPr lang="ru-RU" sz="1400" dirty="0">
                <a:latin typeface="Century Gothic" panose="020B0502020202020204" pitchFamily="34" charset="0"/>
              </a:rPr>
              <a:t>лица, обобщившие собственный педагогический опыт </a:t>
            </a:r>
            <a:r>
              <a:rPr lang="ru-RU" sz="1400" b="1" dirty="0">
                <a:latin typeface="Century Gothic" panose="020B0502020202020204" pitchFamily="34" charset="0"/>
              </a:rPr>
              <a:t>на</a:t>
            </a:r>
            <a:r>
              <a:rPr lang="ru-RU" sz="1400" dirty="0">
                <a:latin typeface="Century Gothic" panose="020B0502020202020204" pitchFamily="34" charset="0"/>
              </a:rPr>
              <a:t> </a:t>
            </a:r>
            <a:r>
              <a:rPr lang="ru-RU" sz="1400" b="1" dirty="0">
                <a:latin typeface="Century Gothic" panose="020B0502020202020204" pitchFamily="34" charset="0"/>
              </a:rPr>
              <a:t>уровне организации образования</a:t>
            </a:r>
            <a:r>
              <a:rPr lang="ru-RU" sz="1400" dirty="0" smtClean="0">
                <a:latin typeface="Century Gothic" panose="020B0502020202020204" pitchFamily="34" charset="0"/>
              </a:rPr>
              <a:t>;</a:t>
            </a:r>
            <a:endParaRPr lang="en-US" sz="1400" dirty="0" smtClean="0">
              <a:latin typeface="Century Gothic" panose="020B0502020202020204" pitchFamily="34" charset="0"/>
            </a:endParaRPr>
          </a:p>
          <a:p>
            <a:r>
              <a:rPr lang="ru-RU" sz="1400" dirty="0" smtClean="0">
                <a:latin typeface="Century Gothic" panose="020B0502020202020204" pitchFamily="34" charset="0"/>
              </a:rPr>
              <a:t>лица</a:t>
            </a:r>
            <a:r>
              <a:rPr lang="ru-RU" sz="1400" dirty="0">
                <a:latin typeface="Century Gothic" panose="020B0502020202020204" pitchFamily="34" charset="0"/>
              </a:rPr>
              <a:t>, являющиеся </a:t>
            </a:r>
            <a:r>
              <a:rPr lang="ru-RU" sz="1400" b="1" dirty="0">
                <a:latin typeface="Century Gothic" panose="020B0502020202020204" pitchFamily="34" charset="0"/>
              </a:rPr>
              <a:t>кандидатами в мастера спорта по профилирующему предмету (дисциплине, модулю</a:t>
            </a:r>
            <a:r>
              <a:rPr lang="ru-RU" sz="1400" b="1" dirty="0" smtClean="0">
                <a:latin typeface="Century Gothic" panose="020B0502020202020204" pitchFamily="34" charset="0"/>
              </a:rPr>
              <a:t>);</a:t>
            </a:r>
            <a:endParaRPr lang="ru-RU" sz="1400" dirty="0">
              <a:latin typeface="Century Gothic" panose="020B0502020202020204" pitchFamily="34" charset="0"/>
            </a:endParaRPr>
          </a:p>
          <a:p>
            <a:r>
              <a:rPr lang="ru-RU" sz="1400" dirty="0" smtClean="0">
                <a:solidFill>
                  <a:srgbClr val="C00000"/>
                </a:solidFill>
                <a:latin typeface="Century Gothic" panose="020B0502020202020204" pitchFamily="34" charset="0"/>
              </a:rPr>
              <a:t>*</a:t>
            </a:r>
            <a:r>
              <a:rPr lang="ru-RU" sz="1400" dirty="0" smtClean="0">
                <a:latin typeface="Century Gothic" panose="020B0502020202020204" pitchFamily="34" charset="0"/>
              </a:rPr>
              <a:t>лица</a:t>
            </a:r>
            <a:r>
              <a:rPr lang="ru-RU" sz="1400" dirty="0">
                <a:latin typeface="Century Gothic" panose="020B0502020202020204" pitchFamily="34" charset="0"/>
              </a:rPr>
              <a:t>, окончившие высшее учебное заведение с </a:t>
            </a:r>
            <a:r>
              <a:rPr lang="ru-RU" sz="1400" b="1" dirty="0">
                <a:latin typeface="Century Gothic" panose="020B0502020202020204" pitchFamily="34" charset="0"/>
              </a:rPr>
              <a:t>«отличием»;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</a:t>
            </a:r>
            <a:endParaRPr lang="ru-RU" sz="1400" dirty="0">
              <a:latin typeface="Century Gothic" panose="020B0502020202020204" pitchFamily="34" charset="0"/>
            </a:endParaRPr>
          </a:p>
          <a:p>
            <a:r>
              <a:rPr lang="ru-RU" sz="1400" dirty="0" smtClean="0">
                <a:solidFill>
                  <a:srgbClr val="C00000"/>
                </a:solidFill>
                <a:latin typeface="Century Gothic" panose="020B0502020202020204" pitchFamily="34" charset="0"/>
              </a:rPr>
              <a:t>*</a:t>
            </a:r>
            <a:r>
              <a:rPr lang="ru-RU" sz="1400" dirty="0" smtClean="0">
                <a:latin typeface="Century Gothic" panose="020B0502020202020204" pitchFamily="34" charset="0"/>
              </a:rPr>
              <a:t>лица</a:t>
            </a:r>
            <a:r>
              <a:rPr lang="ru-RU" sz="1400" dirty="0">
                <a:latin typeface="Century Gothic" panose="020B0502020202020204" pitchFamily="34" charset="0"/>
              </a:rPr>
              <a:t>, являющиеся выпускниками программы </a:t>
            </a:r>
            <a:r>
              <a:rPr lang="ru-RU" sz="1400" b="1" dirty="0">
                <a:latin typeface="Century Gothic" panose="020B0502020202020204" pitchFamily="34" charset="0"/>
              </a:rPr>
              <a:t>«</a:t>
            </a:r>
            <a:r>
              <a:rPr lang="ru-RU" sz="1400" b="1" dirty="0" err="1">
                <a:latin typeface="Century Gothic" panose="020B0502020202020204" pitchFamily="34" charset="0"/>
              </a:rPr>
              <a:t>Болашақ</a:t>
            </a:r>
            <a:r>
              <a:rPr lang="ru-RU" sz="1400" b="1" dirty="0">
                <a:latin typeface="Century Gothic" panose="020B0502020202020204" pitchFamily="34" charset="0"/>
              </a:rPr>
              <a:t>»;</a:t>
            </a:r>
            <a:endParaRPr lang="ru-RU" sz="1400" dirty="0">
              <a:latin typeface="Century Gothic" panose="020B0502020202020204" pitchFamily="34" charset="0"/>
            </a:endParaRPr>
          </a:p>
          <a:p>
            <a:r>
              <a:rPr lang="ru-RU" sz="1400" dirty="0" smtClean="0">
                <a:solidFill>
                  <a:srgbClr val="C00000"/>
                </a:solidFill>
                <a:latin typeface="Century Gothic" panose="020B0502020202020204" pitchFamily="34" charset="0"/>
              </a:rPr>
              <a:t>*</a:t>
            </a:r>
            <a:r>
              <a:rPr lang="ru-RU" sz="1400" dirty="0" smtClean="0">
                <a:latin typeface="Century Gothic" panose="020B0502020202020204" pitchFamily="34" charset="0"/>
              </a:rPr>
              <a:t>лица</a:t>
            </a:r>
            <a:r>
              <a:rPr lang="ru-RU" sz="1400" dirty="0">
                <a:latin typeface="Century Gothic" panose="020B0502020202020204" pitchFamily="34" charset="0"/>
              </a:rPr>
              <a:t>, окончившие высшее учебное заведение </a:t>
            </a:r>
            <a:r>
              <a:rPr lang="ru-RU" sz="1400" b="1" dirty="0">
                <a:latin typeface="Century Gothic" panose="020B0502020202020204" pitchFamily="34" charset="0"/>
              </a:rPr>
              <a:t>с английским языком обучения </a:t>
            </a:r>
            <a:r>
              <a:rPr lang="ru-RU" sz="1400" dirty="0">
                <a:latin typeface="Century Gothic" panose="020B0502020202020204" pitchFamily="34" charset="0"/>
              </a:rPr>
              <a:t>или </a:t>
            </a:r>
            <a:r>
              <a:rPr lang="ru-RU" sz="1400" b="1" dirty="0">
                <a:latin typeface="Century Gothic" panose="020B0502020202020204" pitchFamily="34" charset="0"/>
              </a:rPr>
              <a:t>по специальности с правом преподавания предмета (дисциплины) на английском языке;</a:t>
            </a:r>
            <a:r>
              <a:rPr lang="ru-RU" sz="1400" dirty="0">
                <a:latin typeface="Century Gothic" panose="020B0502020202020204" pitchFamily="34" charset="0"/>
              </a:rPr>
              <a:t>   </a:t>
            </a:r>
            <a:r>
              <a:rPr lang="ru-RU" sz="1400" strike="sngStrike" dirty="0">
                <a:latin typeface="Century Gothic" panose="020B0502020202020204" pitchFamily="34" charset="0"/>
              </a:rPr>
              <a:t>               </a:t>
            </a:r>
            <a:endParaRPr lang="ru-RU" sz="1400" dirty="0">
              <a:latin typeface="Century Gothic" panose="020B0502020202020204" pitchFamily="34" charset="0"/>
            </a:endParaRPr>
          </a:p>
          <a:p>
            <a:r>
              <a:rPr lang="ru-RU" sz="1400" dirty="0" smtClean="0">
                <a:solidFill>
                  <a:srgbClr val="C00000"/>
                </a:solidFill>
                <a:latin typeface="Century Gothic" panose="020B0502020202020204" pitchFamily="34" charset="0"/>
              </a:rPr>
              <a:t>*</a:t>
            </a:r>
            <a:r>
              <a:rPr lang="ru-RU" sz="1400" dirty="0" smtClean="0">
                <a:latin typeface="Century Gothic" panose="020B0502020202020204" pitchFamily="34" charset="0"/>
              </a:rPr>
              <a:t>лица</a:t>
            </a:r>
            <a:r>
              <a:rPr lang="ru-RU" sz="1400" dirty="0">
                <a:latin typeface="Century Gothic" panose="020B0502020202020204" pitchFamily="34" charset="0"/>
              </a:rPr>
              <a:t>, имеющие академическую степень </a:t>
            </a:r>
            <a:r>
              <a:rPr lang="ru-RU" sz="1400" b="1" dirty="0">
                <a:latin typeface="Century Gothic" panose="020B0502020202020204" pitchFamily="34" charset="0"/>
              </a:rPr>
              <a:t>магистра</a:t>
            </a:r>
            <a:r>
              <a:rPr lang="ru-RU" sz="1400" dirty="0">
                <a:latin typeface="Century Gothic" panose="020B0502020202020204" pitchFamily="34" charset="0"/>
              </a:rPr>
              <a:t>;</a:t>
            </a:r>
          </a:p>
          <a:p>
            <a:r>
              <a:rPr lang="ru-RU" sz="1400" dirty="0" smtClean="0">
                <a:solidFill>
                  <a:srgbClr val="C00000"/>
                </a:solidFill>
                <a:latin typeface="Century Gothic" panose="020B0502020202020204" pitchFamily="34" charset="0"/>
              </a:rPr>
              <a:t>*</a:t>
            </a:r>
            <a:r>
              <a:rPr lang="ru-RU" sz="1400" dirty="0" smtClean="0">
                <a:latin typeface="Century Gothic" panose="020B0502020202020204" pitchFamily="34" charset="0"/>
              </a:rPr>
              <a:t>лица</a:t>
            </a:r>
            <a:r>
              <a:rPr lang="ru-RU" sz="1400" dirty="0">
                <a:latin typeface="Century Gothic" panose="020B0502020202020204" pitchFamily="34" charset="0"/>
              </a:rPr>
              <a:t>, окончившие </a:t>
            </a:r>
            <a:r>
              <a:rPr lang="ru-RU" sz="1400" b="1" dirty="0">
                <a:latin typeface="Century Gothic" panose="020B0502020202020204" pitchFamily="34" charset="0"/>
              </a:rPr>
              <a:t>среднее профессиональное (техническое и профессиональное, </a:t>
            </a:r>
            <a:r>
              <a:rPr lang="ru-RU" sz="1400" b="1" dirty="0" err="1">
                <a:latin typeface="Century Gothic" panose="020B0502020202020204" pitchFamily="34" charset="0"/>
              </a:rPr>
              <a:t>послесреднее</a:t>
            </a:r>
            <a:r>
              <a:rPr lang="ru-RU" sz="1400" b="1" dirty="0">
                <a:latin typeface="Century Gothic" panose="020B0502020202020204" pitchFamily="34" charset="0"/>
              </a:rPr>
              <a:t>) учебное заведение с «отличием»</a:t>
            </a:r>
            <a:r>
              <a:rPr lang="ru-RU" sz="1400" dirty="0">
                <a:latin typeface="Century Gothic" panose="020B0502020202020204" pitchFamily="34" charset="0"/>
              </a:rPr>
              <a:t> и имеющие стаж педагогической деятельности </a:t>
            </a:r>
            <a:r>
              <a:rPr lang="ru-RU" sz="1400" b="1" dirty="0">
                <a:latin typeface="Century Gothic" panose="020B0502020202020204" pitchFamily="34" charset="0"/>
              </a:rPr>
              <a:t>не менее одного </a:t>
            </a:r>
            <a:r>
              <a:rPr lang="ru-RU" sz="1400" b="1" dirty="0" smtClean="0">
                <a:latin typeface="Century Gothic" panose="020B0502020202020204" pitchFamily="34" charset="0"/>
              </a:rPr>
              <a:t>года;</a:t>
            </a:r>
          </a:p>
          <a:p>
            <a:r>
              <a:rPr lang="ru-RU" sz="1400" dirty="0" smtClean="0">
                <a:solidFill>
                  <a:srgbClr val="C00000"/>
                </a:solidFill>
                <a:latin typeface="Century Gothic" panose="020B0502020202020204" pitchFamily="34" charset="0"/>
              </a:rPr>
              <a:t>*</a:t>
            </a:r>
            <a:r>
              <a:rPr lang="ru-RU" sz="1400" dirty="0" smtClean="0">
                <a:latin typeface="Century Gothic" panose="020B0502020202020204" pitchFamily="34" charset="0"/>
              </a:rPr>
              <a:t>лица</a:t>
            </a:r>
            <a:r>
              <a:rPr lang="ru-RU" sz="1400" dirty="0">
                <a:latin typeface="Century Gothic" panose="020B0502020202020204" pitchFamily="34" charset="0"/>
              </a:rPr>
              <a:t>, </a:t>
            </a:r>
            <a:r>
              <a:rPr lang="ru-RU" sz="1400" b="1" dirty="0">
                <a:latin typeface="Century Gothic" panose="020B0502020202020204" pitchFamily="34" charset="0"/>
              </a:rPr>
              <a:t>перешедшие с производства</a:t>
            </a:r>
            <a:r>
              <a:rPr lang="ru-RU" sz="1400" dirty="0">
                <a:latin typeface="Century Gothic" panose="020B0502020202020204" pitchFamily="34" charset="0"/>
              </a:rPr>
              <a:t> на педагогическую работу в организации образования, имеющие стаж производственной работы </a:t>
            </a:r>
            <a:r>
              <a:rPr lang="ru-RU" sz="1400" b="1" dirty="0">
                <a:latin typeface="Century Gothic" panose="020B0502020202020204" pitchFamily="34" charset="0"/>
              </a:rPr>
              <a:t>не менее трех лет</a:t>
            </a:r>
            <a:r>
              <a:rPr lang="ru-RU" sz="1400" dirty="0">
                <a:latin typeface="Century Gothic" panose="020B0502020202020204" pitchFamily="34" charset="0"/>
              </a:rPr>
              <a:t>.</a:t>
            </a:r>
          </a:p>
          <a:p>
            <a:endParaRPr lang="ru-RU" sz="1400" dirty="0">
              <a:latin typeface="Century Gothic" panose="020B0502020202020204" pitchFamily="34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0F8FE1-D312-4C01-8616-14340EB4CBE8}" type="slidenum">
              <a:rPr lang="ru-RU" sz="1500" smtClean="0">
                <a:solidFill>
                  <a:prstClr val="black">
                    <a:tint val="75000"/>
                  </a:prstClr>
                </a:solidFill>
              </a:rPr>
              <a:pPr/>
              <a:t>32</a:t>
            </a:fld>
            <a:endParaRPr lang="ru-RU" sz="1500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51520" y="908720"/>
            <a:ext cx="1031972" cy="454728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«Педагог-модератор</a:t>
            </a:r>
            <a:r>
              <a:rPr lang="ru-RU" sz="1400" b="1" dirty="0">
                <a:solidFill>
                  <a:schemeClr val="tx1"/>
                </a:solidFill>
                <a:latin typeface="Century Gothic" panose="020B0502020202020204" pitchFamily="34" charset="0"/>
              </a:rPr>
              <a:t>»:</a:t>
            </a:r>
          </a:p>
          <a:p>
            <a:pPr algn="ctr"/>
            <a:endParaRPr lang="ru-RU" sz="1500" dirty="0">
              <a:latin typeface="Century Gothic" panose="020B0502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83568" y="6381328"/>
            <a:ext cx="820891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1400" i="1" dirty="0">
                <a:solidFill>
                  <a:srgbClr val="C00000"/>
                </a:solidFill>
                <a:latin typeface="Century Gothic" panose="020B0502020202020204" pitchFamily="34" charset="0"/>
              </a:rPr>
              <a:t>*проходят аттестацию в 1 </a:t>
            </a:r>
            <a:r>
              <a:rPr lang="ru-RU" sz="1400" i="1" dirty="0" smtClean="0">
                <a:solidFill>
                  <a:srgbClr val="C00000"/>
                </a:solidFill>
                <a:latin typeface="Century Gothic" panose="020B0502020202020204" pitchFamily="34" charset="0"/>
              </a:rPr>
              <a:t>этап</a:t>
            </a:r>
            <a:r>
              <a:rPr lang="en-US" sz="1400" i="1" dirty="0" smtClean="0">
                <a:solidFill>
                  <a:srgbClr val="C00000"/>
                </a:solidFill>
                <a:latin typeface="Century Gothic" panose="020B0502020202020204" pitchFamily="34" charset="0"/>
              </a:rPr>
              <a:t> (</a:t>
            </a:r>
            <a:r>
              <a:rPr lang="ru-RU" sz="1400" i="1" dirty="0" smtClean="0">
                <a:solidFill>
                  <a:srgbClr val="C00000"/>
                </a:solidFill>
                <a:latin typeface="Century Gothic" panose="020B0502020202020204" pitchFamily="34" charset="0"/>
              </a:rPr>
              <a:t>Национальное квалификационное тестирование)</a:t>
            </a:r>
            <a:endParaRPr lang="ru-RU" sz="1400" i="1" dirty="0">
              <a:solidFill>
                <a:srgbClr val="C00000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7836752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Объект 6"/>
          <p:cNvSpPr>
            <a:spLocks noGrp="1"/>
          </p:cNvSpPr>
          <p:nvPr>
            <p:ph sz="half" idx="2"/>
          </p:nvPr>
        </p:nvSpPr>
        <p:spPr>
          <a:xfrm>
            <a:off x="1619672" y="1196752"/>
            <a:ext cx="7429348" cy="4388502"/>
          </a:xfrm>
          <a:solidFill>
            <a:srgbClr val="F0F8FA"/>
          </a:solidFill>
          <a:ln>
            <a:solidFill>
              <a:schemeClr val="bg1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>
            <a:noAutofit/>
          </a:bodyPr>
          <a:lstStyle/>
          <a:p>
            <a:r>
              <a:rPr lang="ru-RU" sz="1400" dirty="0" smtClean="0">
                <a:latin typeface="Century Gothic" panose="020B0502020202020204" pitchFamily="34" charset="0"/>
              </a:rPr>
              <a:t>лица, являющиеся победителями профессиональных конкурсов, педагогических олимпиад </a:t>
            </a:r>
            <a:r>
              <a:rPr lang="ru-RU" sz="1400" b="1" dirty="0" smtClean="0">
                <a:latin typeface="Century Gothic" panose="020B0502020202020204" pitchFamily="34" charset="0"/>
              </a:rPr>
              <a:t>городского уровня</a:t>
            </a:r>
            <a:r>
              <a:rPr lang="ru-RU" sz="1400" dirty="0" smtClean="0">
                <a:latin typeface="Century Gothic" panose="020B0502020202020204" pitchFamily="34" charset="0"/>
              </a:rPr>
              <a:t>;</a:t>
            </a:r>
          </a:p>
          <a:p>
            <a:r>
              <a:rPr lang="ru-RU" sz="1400" dirty="0" smtClean="0">
                <a:latin typeface="Century Gothic" panose="020B0502020202020204" pitchFamily="34" charset="0"/>
              </a:rPr>
              <a:t>лица, подготовившие победителей предметных олимпиад, творческих, профессиональных конкурсов, научных, спортивных соревнований </a:t>
            </a:r>
            <a:r>
              <a:rPr lang="ru-RU" sz="1400" b="1" dirty="0" smtClean="0">
                <a:latin typeface="Century Gothic" panose="020B0502020202020204" pitchFamily="34" charset="0"/>
              </a:rPr>
              <a:t>районного/городского уровня</a:t>
            </a:r>
            <a:r>
              <a:rPr lang="ru-RU" sz="1400" dirty="0" smtClean="0">
                <a:latin typeface="Century Gothic" panose="020B0502020202020204" pitchFamily="34" charset="0"/>
              </a:rPr>
              <a:t>, согласно перечню, утвержденному уполномоченным органом;</a:t>
            </a:r>
          </a:p>
          <a:p>
            <a:r>
              <a:rPr lang="ru-RU" sz="1400" dirty="0" smtClean="0">
                <a:latin typeface="Century Gothic" panose="020B0502020202020204" pitchFamily="34" charset="0"/>
              </a:rPr>
              <a:t>лица, обобщившие собственный педагогический опыт на </a:t>
            </a:r>
            <a:r>
              <a:rPr lang="ru-RU" sz="1400" b="1" dirty="0" smtClean="0">
                <a:latin typeface="Century Gothic" panose="020B0502020202020204" pitchFamily="34" charset="0"/>
              </a:rPr>
              <a:t>областном уровне</a:t>
            </a:r>
            <a:r>
              <a:rPr lang="ru-RU" sz="1400" dirty="0" smtClean="0">
                <a:latin typeface="Century Gothic" panose="020B0502020202020204" pitchFamily="34" charset="0"/>
              </a:rPr>
              <a:t>;</a:t>
            </a:r>
          </a:p>
          <a:p>
            <a:r>
              <a:rPr lang="ru-RU" sz="1400" dirty="0" smtClean="0">
                <a:latin typeface="Century Gothic" panose="020B0502020202020204" pitchFamily="34" charset="0"/>
              </a:rPr>
              <a:t>лица, являющиеся </a:t>
            </a:r>
            <a:r>
              <a:rPr lang="ru-RU" sz="1400" b="1" dirty="0" smtClean="0">
                <a:latin typeface="Century Gothic" panose="020B0502020202020204" pitchFamily="34" charset="0"/>
              </a:rPr>
              <a:t>мастерами спорта международного класса по профилирующему предмету (дисциплине, модулю);</a:t>
            </a:r>
            <a:endParaRPr lang="ru-RU" sz="1400" dirty="0" smtClean="0">
              <a:latin typeface="Century Gothic" panose="020B0502020202020204" pitchFamily="34" charset="0"/>
            </a:endParaRPr>
          </a:p>
          <a:p>
            <a:endParaRPr lang="ru-RU" sz="1400" dirty="0" smtClean="0">
              <a:latin typeface="Century Gothic" panose="020B0502020202020204" pitchFamily="34" charset="0"/>
            </a:endParaRPr>
          </a:p>
          <a:p>
            <a:r>
              <a:rPr lang="ru-RU" sz="1400" dirty="0" smtClean="0">
                <a:solidFill>
                  <a:srgbClr val="C00000"/>
                </a:solidFill>
                <a:latin typeface="Century Gothic" panose="020B0502020202020204" pitchFamily="34" charset="0"/>
              </a:rPr>
              <a:t>*</a:t>
            </a:r>
            <a:r>
              <a:rPr lang="ru-RU" sz="1400" dirty="0" smtClean="0">
                <a:latin typeface="Century Gothic" panose="020B0502020202020204" pitchFamily="34" charset="0"/>
              </a:rPr>
              <a:t>лица, имеющие научную </a:t>
            </a:r>
            <a:r>
              <a:rPr lang="ru-RU" sz="1400" b="1" dirty="0" smtClean="0">
                <a:latin typeface="Century Gothic" panose="020B0502020202020204" pitchFamily="34" charset="0"/>
              </a:rPr>
              <a:t>степень кандидата наук/доктора</a:t>
            </a:r>
            <a:r>
              <a:rPr lang="ru-RU" sz="1400" dirty="0" smtClean="0">
                <a:latin typeface="Century Gothic" panose="020B0502020202020204" pitchFamily="34" charset="0"/>
              </a:rPr>
              <a:t>;</a:t>
            </a:r>
          </a:p>
          <a:p>
            <a:r>
              <a:rPr lang="ru-RU" sz="1400" dirty="0" smtClean="0">
                <a:solidFill>
                  <a:srgbClr val="C00000"/>
                </a:solidFill>
                <a:latin typeface="Century Gothic" panose="020B0502020202020204" pitchFamily="34" charset="0"/>
              </a:rPr>
              <a:t>*</a:t>
            </a:r>
            <a:r>
              <a:rPr lang="ru-RU" sz="1400" dirty="0" smtClean="0">
                <a:latin typeface="Century Gothic" panose="020B0502020202020204" pitchFamily="34" charset="0"/>
              </a:rPr>
              <a:t>лица, владеющие английским языком </a:t>
            </a:r>
            <a:r>
              <a:rPr lang="ru-RU" sz="1400" b="1" dirty="0" smtClean="0">
                <a:latin typeface="Century Gothic" panose="020B0502020202020204" pitchFamily="34" charset="0"/>
              </a:rPr>
              <a:t>на уровне </a:t>
            </a:r>
            <a:r>
              <a:rPr lang="en-US" sz="1400" b="1" dirty="0" smtClean="0">
                <a:latin typeface="Century Gothic" panose="020B0502020202020204" pitchFamily="34" charset="0"/>
              </a:rPr>
              <a:t>B</a:t>
            </a:r>
            <a:r>
              <a:rPr lang="ru-RU" sz="1400" b="1" dirty="0" smtClean="0">
                <a:latin typeface="Century Gothic" panose="020B0502020202020204" pitchFamily="34" charset="0"/>
              </a:rPr>
              <a:t>2</a:t>
            </a:r>
            <a:r>
              <a:rPr lang="ru-RU" sz="1400" dirty="0" smtClean="0">
                <a:latin typeface="Century Gothic" panose="020B0502020202020204" pitchFamily="34" charset="0"/>
              </a:rPr>
              <a:t> (по шкале </a:t>
            </a:r>
            <a:r>
              <a:rPr lang="en-US" sz="1400" dirty="0" smtClean="0">
                <a:latin typeface="Century Gothic" panose="020B0502020202020204" pitchFamily="34" charset="0"/>
              </a:rPr>
              <a:t>CEFR</a:t>
            </a:r>
            <a:r>
              <a:rPr lang="ru-RU" sz="1400" dirty="0" smtClean="0">
                <a:latin typeface="Century Gothic" panose="020B0502020202020204" pitchFamily="34" charset="0"/>
              </a:rPr>
              <a:t>);</a:t>
            </a:r>
          </a:p>
          <a:p>
            <a:r>
              <a:rPr lang="ru-RU" sz="1400" dirty="0" smtClean="0">
                <a:solidFill>
                  <a:srgbClr val="C00000"/>
                </a:solidFill>
                <a:latin typeface="Century Gothic" panose="020B0502020202020204" pitchFamily="34" charset="0"/>
              </a:rPr>
              <a:t>*</a:t>
            </a:r>
            <a:r>
              <a:rPr lang="ru-RU" sz="1400" dirty="0" smtClean="0">
                <a:latin typeface="Century Gothic" panose="020B0502020202020204" pitchFamily="34" charset="0"/>
              </a:rPr>
              <a:t>лица, перешедшие на педагогическую работу в организации образования из </a:t>
            </a:r>
            <a:r>
              <a:rPr lang="ru-RU" sz="1400" b="1" dirty="0" smtClean="0">
                <a:latin typeface="Century Gothic" panose="020B0502020202020204" pitchFamily="34" charset="0"/>
              </a:rPr>
              <a:t>высшего учебного заведения</a:t>
            </a:r>
            <a:r>
              <a:rPr lang="ru-RU" sz="1400" dirty="0" smtClean="0">
                <a:latin typeface="Century Gothic" panose="020B0502020202020204" pitchFamily="34" charset="0"/>
              </a:rPr>
              <a:t>, имеющие академическую степень магистра и стаж педагогической работы </a:t>
            </a:r>
            <a:r>
              <a:rPr lang="ru-RU" sz="1400" b="1" dirty="0" smtClean="0">
                <a:latin typeface="Century Gothic" panose="020B0502020202020204" pitchFamily="34" charset="0"/>
              </a:rPr>
              <a:t>не менее двух лет</a:t>
            </a:r>
            <a:r>
              <a:rPr lang="ru-RU" sz="1400" dirty="0" smtClean="0">
                <a:latin typeface="Century Gothic" panose="020B0502020202020204" pitchFamily="34" charset="0"/>
              </a:rPr>
              <a:t>;</a:t>
            </a:r>
          </a:p>
          <a:p>
            <a:r>
              <a:rPr lang="ru-RU" sz="1400" dirty="0" smtClean="0">
                <a:solidFill>
                  <a:srgbClr val="C00000"/>
                </a:solidFill>
                <a:latin typeface="Century Gothic" panose="020B0502020202020204" pitchFamily="34" charset="0"/>
              </a:rPr>
              <a:t>*</a:t>
            </a:r>
            <a:r>
              <a:rPr lang="ru-RU" sz="1400" dirty="0" smtClean="0">
                <a:latin typeface="Century Gothic" panose="020B0502020202020204" pitchFamily="34" charset="0"/>
              </a:rPr>
              <a:t>лица, </a:t>
            </a:r>
            <a:r>
              <a:rPr lang="ru-RU" sz="1400" b="1" dirty="0" smtClean="0">
                <a:latin typeface="Century Gothic" panose="020B0502020202020204" pitchFamily="34" charset="0"/>
              </a:rPr>
              <a:t>перешедшие с производства</a:t>
            </a:r>
            <a:r>
              <a:rPr lang="ru-RU" sz="1400" dirty="0" smtClean="0">
                <a:latin typeface="Century Gothic" panose="020B0502020202020204" pitchFamily="34" charset="0"/>
              </a:rPr>
              <a:t> на педагогическую работу в организации образования, имеющие стаж производственной работы </a:t>
            </a:r>
            <a:r>
              <a:rPr lang="ru-RU" sz="1400" b="1" dirty="0" smtClean="0">
                <a:latin typeface="Century Gothic" panose="020B0502020202020204" pitchFamily="34" charset="0"/>
              </a:rPr>
              <a:t>не менее </a:t>
            </a:r>
            <a:r>
              <a:rPr lang="kk-KZ" sz="1400" b="1" dirty="0" smtClean="0">
                <a:latin typeface="Century Gothic" panose="020B0502020202020204" pitchFamily="34" charset="0"/>
              </a:rPr>
              <a:t>четырех л</a:t>
            </a:r>
            <a:r>
              <a:rPr lang="ru-RU" sz="1400" b="1" dirty="0" err="1" smtClean="0">
                <a:latin typeface="Century Gothic" panose="020B0502020202020204" pitchFamily="34" charset="0"/>
              </a:rPr>
              <a:t>ет</a:t>
            </a:r>
            <a:r>
              <a:rPr lang="ru-RU" sz="1400" b="1" dirty="0" smtClean="0">
                <a:latin typeface="Century Gothic" panose="020B0502020202020204" pitchFamily="34" charset="0"/>
              </a:rPr>
              <a:t>.</a:t>
            </a:r>
            <a:endParaRPr lang="ru-RU" sz="1400" dirty="0">
              <a:latin typeface="Century Gothic" panose="020B0502020202020204" pitchFamily="34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0F8FE1-D312-4C01-8616-14340EB4CBE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79513" y="1196752"/>
            <a:ext cx="1216984" cy="438850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«Педагог-эксперт»:</a:t>
            </a:r>
            <a:endParaRPr lang="ru-RU" sz="14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algn="ctr"/>
            <a:endParaRPr lang="ru-RU" sz="1400" dirty="0">
              <a:latin typeface="Century Gothic" panose="020B0502020202020204" pitchFamily="34" charset="0"/>
            </a:endParaRPr>
          </a:p>
        </p:txBody>
      </p:sp>
      <p:sp>
        <p:nvSpPr>
          <p:cNvPr id="11" name="Заголовок 1"/>
          <p:cNvSpPr>
            <a:spLocks noGrp="1"/>
          </p:cNvSpPr>
          <p:nvPr>
            <p:ph type="title"/>
          </p:nvPr>
        </p:nvSpPr>
        <p:spPr>
          <a:xfrm>
            <a:off x="407773" y="576366"/>
            <a:ext cx="8229600" cy="353159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z="2400" b="1" dirty="0" smtClean="0">
                <a:solidFill>
                  <a:srgbClr val="4F81BD">
                    <a:lumMod val="50000"/>
                  </a:srgbClr>
                </a:solidFill>
                <a:latin typeface="Century Gothic" panose="020B0502020202020204" pitchFamily="34" charset="0"/>
                <a:ea typeface="+mn-ea"/>
                <a:cs typeface="+mn-cs"/>
              </a:rPr>
              <a:t>Требования к категории  </a:t>
            </a:r>
            <a:r>
              <a:rPr lang="ru-RU" sz="2400" b="1" dirty="0">
                <a:latin typeface="Century Gothic" panose="020B0502020202020204" pitchFamily="34" charset="0"/>
              </a:rPr>
              <a:t>«Педагог-эксперт»</a:t>
            </a:r>
            <a:endParaRPr lang="ru-RU" sz="2400" b="1" dirty="0">
              <a:solidFill>
                <a:srgbClr val="4F81BD">
                  <a:lumMod val="50000"/>
                </a:srgbClr>
              </a:solidFill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1595755" y="5816918"/>
            <a:ext cx="709104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1400" i="1" dirty="0">
                <a:solidFill>
                  <a:srgbClr val="C00000"/>
                </a:solidFill>
                <a:latin typeface="Century Gothic" panose="020B0502020202020204" pitchFamily="34" charset="0"/>
              </a:rPr>
              <a:t>*проходят аттестацию в 1 </a:t>
            </a:r>
            <a:r>
              <a:rPr lang="ru-RU" sz="1400" i="1" dirty="0" smtClean="0">
                <a:solidFill>
                  <a:srgbClr val="C00000"/>
                </a:solidFill>
                <a:latin typeface="Century Gothic" panose="020B0502020202020204" pitchFamily="34" charset="0"/>
              </a:rPr>
              <a:t>этап</a:t>
            </a:r>
            <a:r>
              <a:rPr lang="en-US" sz="1400" i="1" dirty="0" smtClean="0">
                <a:solidFill>
                  <a:srgbClr val="C00000"/>
                </a:solidFill>
                <a:latin typeface="Century Gothic" panose="020B0502020202020204" pitchFamily="34" charset="0"/>
              </a:rPr>
              <a:t> (</a:t>
            </a:r>
            <a:r>
              <a:rPr lang="ru-RU" sz="1400" i="1" dirty="0" smtClean="0">
                <a:solidFill>
                  <a:srgbClr val="C00000"/>
                </a:solidFill>
                <a:latin typeface="Century Gothic" panose="020B0502020202020204" pitchFamily="34" charset="0"/>
              </a:rPr>
              <a:t>Национальное квалификационное тестирование)</a:t>
            </a:r>
            <a:endParaRPr lang="ru-RU" sz="1400" i="1" dirty="0">
              <a:solidFill>
                <a:srgbClr val="C00000"/>
              </a:solidFill>
              <a:latin typeface="Century Gothic" panose="020B0502020202020204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1595755" y="5816918"/>
            <a:ext cx="709104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1400" i="1" dirty="0">
                <a:solidFill>
                  <a:srgbClr val="C00000"/>
                </a:solidFill>
                <a:latin typeface="Century Gothic" panose="020B0502020202020204" pitchFamily="34" charset="0"/>
              </a:rPr>
              <a:t>*проходят аттестацию в 1 </a:t>
            </a:r>
            <a:r>
              <a:rPr lang="ru-RU" sz="1400" i="1" dirty="0" smtClean="0">
                <a:solidFill>
                  <a:srgbClr val="C00000"/>
                </a:solidFill>
                <a:latin typeface="Century Gothic" panose="020B0502020202020204" pitchFamily="34" charset="0"/>
              </a:rPr>
              <a:t>этап</a:t>
            </a:r>
            <a:r>
              <a:rPr lang="en-US" sz="1400" i="1" dirty="0" smtClean="0">
                <a:solidFill>
                  <a:srgbClr val="C00000"/>
                </a:solidFill>
                <a:latin typeface="Century Gothic" panose="020B0502020202020204" pitchFamily="34" charset="0"/>
              </a:rPr>
              <a:t> (</a:t>
            </a:r>
            <a:r>
              <a:rPr lang="ru-RU" sz="1400" i="1" dirty="0" smtClean="0">
                <a:solidFill>
                  <a:srgbClr val="C00000"/>
                </a:solidFill>
                <a:latin typeface="Century Gothic" panose="020B0502020202020204" pitchFamily="34" charset="0"/>
              </a:rPr>
              <a:t>Национальное квалификационное тестирование)</a:t>
            </a:r>
            <a:endParaRPr lang="ru-RU" sz="1400" i="1" dirty="0">
              <a:solidFill>
                <a:srgbClr val="C00000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8503670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5"/>
          <p:cNvSpPr>
            <a:spLocks noGrp="1"/>
          </p:cNvSpPr>
          <p:nvPr>
            <p:ph sz="half" idx="1"/>
          </p:nvPr>
        </p:nvSpPr>
        <p:spPr>
          <a:xfrm>
            <a:off x="1651361" y="1064770"/>
            <a:ext cx="7241119" cy="5244549"/>
          </a:xfrm>
          <a:solidFill>
            <a:srgbClr val="F0F8FA"/>
          </a:solidFill>
          <a:ln>
            <a:solidFill>
              <a:schemeClr val="bg1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>
            <a:noAutofit/>
          </a:bodyPr>
          <a:lstStyle/>
          <a:p>
            <a:r>
              <a:rPr lang="ru-RU" sz="1600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лица, являющиеся </a:t>
            </a:r>
            <a:r>
              <a:rPr lang="ru-RU" sz="1600" b="1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победителями профессиональных конкурсов, педагогических олимпиад областного уровня или участниками республиканского или международного уровня, </a:t>
            </a:r>
            <a:r>
              <a:rPr lang="ru-RU" sz="1600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согласно перечню, утвержденному уполномоченным органом в области образования; </a:t>
            </a:r>
          </a:p>
          <a:p>
            <a:r>
              <a:rPr lang="ru-RU" sz="1600" b="1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лица, подготовившие победителей предметных олимпиад, творческих, профессиональных конкурсов, научных, спортивных соревнований областного уровня или участников республиканского или международного уровня</a:t>
            </a:r>
            <a:r>
              <a:rPr lang="ru-RU" sz="1600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600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согласно перечню, утвержденному уполномоченным органом в области образования;</a:t>
            </a:r>
          </a:p>
          <a:p>
            <a:r>
              <a:rPr lang="ru-RU" sz="1600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лица, </a:t>
            </a:r>
            <a:r>
              <a:rPr lang="ru-RU" sz="1600" b="1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обобщившие собственный педагогический опыт на республиканском уровне</a:t>
            </a:r>
            <a:r>
              <a:rPr lang="ru-RU" sz="1600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r>
              <a:rPr lang="ru-RU" sz="1600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лица, </a:t>
            </a:r>
            <a:r>
              <a:rPr lang="ru-RU" sz="1600" b="1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имеющие научную степень кандидата наук/доктора и стаж педагогической работы не менее трех лет;</a:t>
            </a:r>
          </a:p>
          <a:p>
            <a:r>
              <a:rPr lang="ru-RU" sz="1600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лица, </a:t>
            </a:r>
            <a:r>
              <a:rPr lang="ru-RU" sz="1600" b="1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перешедшие на педагогическую работу в организации образования из высшего учебного заведения, имеющие академическую степень магистра и стаж педагогической работы не менее трех лет</a:t>
            </a:r>
            <a:r>
              <a:rPr lang="ru-RU" sz="1600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r>
              <a:rPr lang="ru-RU" sz="1600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лица, </a:t>
            </a:r>
            <a:r>
              <a:rPr lang="ru-RU" sz="1600" b="1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перешедшие с производства на педагогическую работу в организации образования, имеющие стаж производственной работы не менее пяти лет.</a:t>
            </a:r>
            <a:endParaRPr lang="ru-RU" sz="1600" b="1" dirty="0">
              <a:solidFill>
                <a:schemeClr val="accent6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0F8FE1-D312-4C01-8616-14340EB4CBE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79512" y="1052736"/>
            <a:ext cx="1440160" cy="525658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«Педагог-исследователь»:</a:t>
            </a:r>
            <a:endParaRPr lang="ru-RU" sz="12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algn="ctr"/>
            <a:endParaRPr lang="ru-RU" sz="1400" dirty="0">
              <a:latin typeface="Century Gothic" panose="020B0502020202020204" pitchFamily="34" charset="0"/>
            </a:endParaRPr>
          </a:p>
        </p:txBody>
      </p:sp>
      <p:sp>
        <p:nvSpPr>
          <p:cNvPr id="11" name="Заголовок 1"/>
          <p:cNvSpPr>
            <a:spLocks noGrp="1"/>
          </p:cNvSpPr>
          <p:nvPr>
            <p:ph type="title"/>
          </p:nvPr>
        </p:nvSpPr>
        <p:spPr>
          <a:xfrm>
            <a:off x="323528" y="188640"/>
            <a:ext cx="8229600" cy="620604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z="2000" b="1" dirty="0" smtClean="0">
                <a:solidFill>
                  <a:srgbClr val="4F81BD">
                    <a:lumMod val="50000"/>
                  </a:srgbClr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Требования к категории «Педагог-исследователь», </a:t>
            </a:r>
            <a:endParaRPr lang="ru-RU" sz="2000" b="1" dirty="0">
              <a:solidFill>
                <a:srgbClr val="4F81BD">
                  <a:lumMod val="50000"/>
                </a:srgbClr>
              </a:solidFill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095429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0F8FE1-D312-4C01-8616-14340EB4CBE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1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620604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ctr"/>
            <a:r>
              <a:rPr lang="ru-RU" sz="2000" b="1" dirty="0" smtClean="0">
                <a:solidFill>
                  <a:srgbClr val="4F81BD">
                    <a:lumMod val="50000"/>
                  </a:srgbClr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Требования к категории «Педагог-мастер»</a:t>
            </a:r>
            <a:endParaRPr lang="ru-RU" sz="2000" b="1" dirty="0">
              <a:solidFill>
                <a:srgbClr val="4F81BD">
                  <a:lumMod val="50000"/>
                </a:srgbClr>
              </a:solidFill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13" name="Объект 6"/>
          <p:cNvSpPr>
            <a:spLocks noGrp="1"/>
          </p:cNvSpPr>
          <p:nvPr>
            <p:ph sz="half" idx="2"/>
          </p:nvPr>
        </p:nvSpPr>
        <p:spPr>
          <a:xfrm>
            <a:off x="1651361" y="1124744"/>
            <a:ext cx="7492639" cy="5482002"/>
          </a:xfrm>
          <a:solidFill>
            <a:srgbClr val="F0F8FA"/>
          </a:solidFill>
          <a:ln>
            <a:solidFill>
              <a:schemeClr val="bg1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>
            <a:noAutofit/>
          </a:bodyPr>
          <a:lstStyle/>
          <a:p>
            <a:r>
              <a:rPr lang="ru-RU" sz="1600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лица, подготовившие  </a:t>
            </a:r>
            <a:r>
              <a:rPr lang="ru-RU" sz="1600" b="1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победителей предметных олимпиад, творческих, профессиональных конкурсов, научных, спортивных соревнований республиканского уровня или участников международного уровня</a:t>
            </a:r>
            <a:r>
              <a:rPr lang="ru-RU" sz="1600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600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согласно перечню, утвержденному уполномоченным органом в области образования;</a:t>
            </a:r>
          </a:p>
          <a:p>
            <a:r>
              <a:rPr lang="ru-RU" sz="1600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лица, являющиеся </a:t>
            </a:r>
            <a:r>
              <a:rPr lang="ru-RU" sz="1600" b="1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победителями профессиональных конкурсов, педагогических олимпиад республиканского уровня или участниками  международного уровня</a:t>
            </a:r>
            <a:r>
              <a:rPr lang="ru-RU" sz="1600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600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согласно перечню, утвержденному уполномоченным органом в области образования</a:t>
            </a:r>
            <a:r>
              <a:rPr lang="ru-RU" sz="1600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r>
              <a:rPr lang="ru-RU" sz="1600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лица, </a:t>
            </a:r>
            <a:r>
              <a:rPr lang="ru-RU" sz="1600" b="1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обобщившие собственный педагогический опыт на международном уровне, системно использующие в педагогической практике научно обоснованные методы, авторские технологии обучения и воспитания.</a:t>
            </a:r>
          </a:p>
          <a:p>
            <a:r>
              <a:rPr lang="ru-RU" sz="1600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лица, </a:t>
            </a:r>
            <a:r>
              <a:rPr lang="ru-RU" sz="1600" b="1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имеющие научную степень кандидата наук/доктора и стаж педагогической работы не менее пяти лет;</a:t>
            </a:r>
          </a:p>
          <a:p>
            <a:r>
              <a:rPr lang="ru-RU" sz="1600" b="1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лица, получившие с 1 января 2016 г. сертификат слушателей длительных курсов, </a:t>
            </a:r>
            <a:r>
              <a:rPr lang="ru-RU" sz="1600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указанных в пункте 26 Правил организации и проведения курсов повышения квалификации педагогических кадров, утвержденных Приказом Министра образования и науки Республики Казахстан от 28 января 2016 года  № 95. </a:t>
            </a:r>
          </a:p>
          <a:p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323528" y="1124744"/>
            <a:ext cx="1252973" cy="5482003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«Педагог-мастер»:</a:t>
            </a:r>
            <a:endParaRPr lang="ru-RU" sz="14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algn="ctr"/>
            <a:endParaRPr lang="ru-RU" sz="1400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095429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46964" y="875142"/>
            <a:ext cx="8229600" cy="353159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ctr"/>
            <a:r>
              <a:rPr lang="ru-RU" sz="2800" b="1" dirty="0" smtClean="0">
                <a:solidFill>
                  <a:srgbClr val="4F81BD">
                    <a:lumMod val="50000"/>
                  </a:srgbClr>
                </a:solidFill>
                <a:latin typeface="Century Gothic" panose="020B0502020202020204" pitchFamily="34" charset="0"/>
                <a:ea typeface="+mn-ea"/>
                <a:cs typeface="+mn-cs"/>
              </a:rPr>
              <a:t>Требования к прохождению досрочной аттестации</a:t>
            </a:r>
            <a:endParaRPr lang="ru-RU" sz="2800" b="1" dirty="0">
              <a:solidFill>
                <a:srgbClr val="4F81BD">
                  <a:lumMod val="50000"/>
                </a:srgbClr>
              </a:solidFill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sz="half" idx="1"/>
          </p:nvPr>
        </p:nvSpPr>
        <p:spPr>
          <a:xfrm>
            <a:off x="3019566" y="2074459"/>
            <a:ext cx="5455694" cy="2920622"/>
          </a:xfrm>
          <a:solidFill>
            <a:srgbClr val="F0F8FA"/>
          </a:solidFill>
          <a:ln>
            <a:solidFill>
              <a:schemeClr val="bg1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>
            <a:noAutofit/>
          </a:bodyPr>
          <a:lstStyle/>
          <a:p>
            <a:pPr marL="0" indent="0" algn="just">
              <a:buNone/>
            </a:pPr>
            <a:r>
              <a:rPr lang="ru-RU" sz="1800" dirty="0" smtClean="0">
                <a:latin typeface="Century Gothic" panose="020B0502020202020204" pitchFamily="34" charset="0"/>
              </a:rPr>
              <a:t>Лицам</a:t>
            </a:r>
            <a:r>
              <a:rPr lang="ru-RU" sz="1800" dirty="0">
                <a:latin typeface="Century Gothic" panose="020B0502020202020204" pitchFamily="34" charset="0"/>
              </a:rPr>
              <a:t>, получившим с 1 января 2016 г. сертификат слушателей длительных курсов, указанных в пункте 26 Правил организации и проведения курсов повышения квалификации педагогических кадров, утвержденных Приказом Министра образования и науки Республики Казахстан от 28 января 2016 года, №95, </a:t>
            </a:r>
            <a:r>
              <a:rPr lang="ru-RU" sz="1800" dirty="0" smtClean="0">
                <a:latin typeface="Century Gothic" panose="020B0502020202020204" pitchFamily="34" charset="0"/>
              </a:rPr>
              <a:t>и др. категориям педагогов, определяемым Правилами, предоставляется </a:t>
            </a:r>
            <a:r>
              <a:rPr lang="ru-RU" sz="1800" b="1" u="sng" dirty="0">
                <a:latin typeface="Century Gothic" panose="020B0502020202020204" pitchFamily="34" charset="0"/>
              </a:rPr>
              <a:t>возможность досрочного присвоения </a:t>
            </a:r>
            <a:r>
              <a:rPr lang="ru-RU" sz="1800" b="1" u="sng" dirty="0" smtClean="0">
                <a:latin typeface="Century Gothic" panose="020B0502020202020204" pitchFamily="34" charset="0"/>
              </a:rPr>
              <a:t>следующей квалификационной категории.</a:t>
            </a:r>
            <a:endParaRPr lang="ru-RU" sz="1800" b="1" u="sng" dirty="0">
              <a:latin typeface="Century Gothic" panose="020B0502020202020204" pitchFamily="34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0F8FE1-D312-4C01-8616-14340EB4CBE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706271" y="2115404"/>
            <a:ext cx="2190466" cy="289332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«Педагог-модератор»</a:t>
            </a:r>
          </a:p>
          <a:p>
            <a:pPr algn="ctr"/>
            <a:r>
              <a:rPr lang="ru-RU" sz="1600" b="1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«Педагог-эксперт»</a:t>
            </a:r>
          </a:p>
          <a:p>
            <a:pPr algn="ctr"/>
            <a:r>
              <a:rPr lang="ru-RU" sz="1600" b="1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«Педагог-исследователь»:</a:t>
            </a:r>
            <a:endParaRPr lang="ru-RU" sz="16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6721452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Заявление на прохождение аттестации</a:t>
            </a:r>
            <a:endParaRPr lang="ru-RU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1554162"/>
            <a:ext cx="8812088" cy="4971182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42. Педагогические   работники   и   приравненные   к   ним   лица  для прохождения аттестации (очередная и досрочная) подают заявление в аттестационную комиссию соответствующего уровня по форме согласно приложению 6 к настоящим Правилам </a:t>
            </a:r>
            <a:r>
              <a:rPr lang="ru-RU" b="1" u="sng" dirty="0" smtClean="0">
                <a:solidFill>
                  <a:srgbClr val="FF0000"/>
                </a:solidFill>
              </a:rPr>
              <a:t>до 10 января или 10 сентября текущего года</a:t>
            </a:r>
            <a:r>
              <a:rPr lang="ru-RU" dirty="0" smtClean="0">
                <a:solidFill>
                  <a:srgbClr val="FF0000"/>
                </a:solidFill>
              </a:rPr>
              <a:t>.</a:t>
            </a:r>
          </a:p>
          <a:p>
            <a:pPr lvl="0">
              <a:buNone/>
            </a:pP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43.Списочный   состав   аттестуемых   педагогических    работников  и приравненных к ним лиц утверждается аттестационной комиссией соответствующего уровня.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37</a:t>
            </a:fld>
            <a:endParaRPr lang="ru-RU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400" dirty="0" smtClean="0">
                <a:solidFill>
                  <a:schemeClr val="accent6">
                    <a:lumMod val="75000"/>
                  </a:schemeClr>
                </a:solidFill>
              </a:rPr>
              <a:t>комплексное аналитическое обобщение итогов деятельности</a:t>
            </a:r>
            <a:endParaRPr lang="ru-RU" sz="2400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628800"/>
            <a:ext cx="8892480" cy="4971182"/>
          </a:xfrm>
        </p:spPr>
        <p:txBody>
          <a:bodyPr>
            <a:normAutofit fontScale="55000" lnSpcReduction="20000"/>
          </a:bodyPr>
          <a:lstStyle/>
          <a:p>
            <a:pPr marL="514350" indent="-514350">
              <a:buNone/>
            </a:pPr>
            <a:r>
              <a:rPr lang="ru-RU" dirty="0" smtClean="0"/>
              <a:t>40.  </a:t>
            </a:r>
            <a:r>
              <a:rPr lang="ru-RU" sz="3800" dirty="0" smtClean="0">
                <a:solidFill>
                  <a:schemeClr val="accent6">
                    <a:lumMod val="75000"/>
                  </a:schemeClr>
                </a:solidFill>
              </a:rPr>
              <a:t>Педагогические    работники </a:t>
            </a:r>
            <a:r>
              <a:rPr lang="kk-KZ" sz="3800" dirty="0" smtClean="0">
                <a:solidFill>
                  <a:schemeClr val="accent6">
                    <a:lumMod val="75000"/>
                  </a:schemeClr>
                </a:solidFill>
              </a:rPr>
              <a:t>   </a:t>
            </a:r>
            <a:r>
              <a:rPr lang="ru-RU" sz="3800" dirty="0" smtClean="0">
                <a:solidFill>
                  <a:schemeClr val="accent6">
                    <a:lumMod val="75000"/>
                  </a:schemeClr>
                </a:solidFill>
              </a:rPr>
              <a:t>и    приравненные    к    ним   лица, допущенные ко 2 этапу аттестации, для установления соответствия заявляемой квалификационной категории в</a:t>
            </a:r>
            <a:r>
              <a:rPr lang="ru-RU" sz="3800" b="1" dirty="0" smtClean="0">
                <a:solidFill>
                  <a:schemeClr val="accent6">
                    <a:lumMod val="75000"/>
                  </a:schemeClr>
                </a:solidFill>
              </a:rPr>
              <a:t> течение 10 рабочих дней после положительного прохождения тестирования на рассмотрение экспертного совета </a:t>
            </a:r>
            <a:r>
              <a:rPr lang="ru-RU" sz="3800" b="1" u="sng" dirty="0" smtClean="0">
                <a:solidFill>
                  <a:schemeClr val="accent6">
                    <a:lumMod val="75000"/>
                  </a:schemeClr>
                </a:solidFill>
              </a:rPr>
              <a:t>соответствующего уровня </a:t>
            </a:r>
            <a:r>
              <a:rPr lang="ru-RU" sz="3800" b="1" dirty="0" smtClean="0">
                <a:solidFill>
                  <a:schemeClr val="accent6">
                    <a:lumMod val="75000"/>
                  </a:schemeClr>
                </a:solidFill>
              </a:rPr>
              <a:t>представляют </a:t>
            </a:r>
            <a:r>
              <a:rPr lang="ru-RU" sz="3800" b="1" dirty="0" err="1" smtClean="0">
                <a:solidFill>
                  <a:schemeClr val="accent6">
                    <a:lumMod val="75000"/>
                  </a:schemeClr>
                </a:solidFill>
              </a:rPr>
              <a:t>портфолио</a:t>
            </a:r>
            <a:r>
              <a:rPr lang="ru-RU" sz="3800" dirty="0" smtClean="0">
                <a:solidFill>
                  <a:schemeClr val="accent6">
                    <a:lumMod val="75000"/>
                  </a:schemeClr>
                </a:solidFill>
              </a:rPr>
              <a:t>, включающее:</a:t>
            </a:r>
          </a:p>
          <a:p>
            <a:pPr marL="514350" indent="-514350"/>
            <a:r>
              <a:rPr lang="ru-RU" sz="3800" b="1" dirty="0" smtClean="0">
                <a:solidFill>
                  <a:schemeClr val="accent6">
                    <a:lumMod val="75000"/>
                  </a:schemeClr>
                </a:solidFill>
              </a:rPr>
              <a:t>мониторинг качества знаний</a:t>
            </a:r>
            <a:r>
              <a:rPr lang="ru-RU" sz="3800" dirty="0" smtClean="0">
                <a:solidFill>
                  <a:schemeClr val="accent6">
                    <a:lumMod val="75000"/>
                  </a:schemeClr>
                </a:solidFill>
              </a:rPr>
              <a:t>, умений и навыков обучающихся (воспитанников) за аттестационный период;</a:t>
            </a:r>
          </a:p>
          <a:p>
            <a:pPr marL="514350" indent="-514350"/>
            <a:r>
              <a:rPr lang="ru-RU" sz="3800" b="1" dirty="0" smtClean="0">
                <a:solidFill>
                  <a:schemeClr val="accent6">
                    <a:lumMod val="75000"/>
                  </a:schemeClr>
                </a:solidFill>
              </a:rPr>
              <a:t>копии документов, подтверждающих достижения </a:t>
            </a:r>
            <a:r>
              <a:rPr lang="ru-RU" sz="3800" dirty="0" smtClean="0">
                <a:solidFill>
                  <a:schemeClr val="accent6">
                    <a:lumMod val="75000"/>
                  </a:schemeClr>
                </a:solidFill>
              </a:rPr>
              <a:t>обучающихся (воспитанников), или копии документов, подтверждающих </a:t>
            </a:r>
            <a:r>
              <a:rPr lang="ru-RU" sz="3800" b="1" dirty="0" smtClean="0">
                <a:solidFill>
                  <a:schemeClr val="accent6">
                    <a:lumMod val="75000"/>
                  </a:schemeClr>
                </a:solidFill>
              </a:rPr>
              <a:t>обобщение опыта</a:t>
            </a:r>
            <a:r>
              <a:rPr lang="ru-RU" sz="3800" dirty="0" smtClean="0">
                <a:solidFill>
                  <a:schemeClr val="accent6">
                    <a:lumMod val="75000"/>
                  </a:schemeClr>
                </a:solidFill>
              </a:rPr>
              <a:t>;</a:t>
            </a:r>
          </a:p>
          <a:p>
            <a:pPr marL="514350" indent="-514350"/>
            <a:r>
              <a:rPr lang="ru-RU" sz="3800" b="1" dirty="0" smtClean="0">
                <a:solidFill>
                  <a:schemeClr val="accent6">
                    <a:lumMod val="75000"/>
                  </a:schemeClr>
                </a:solidFill>
              </a:rPr>
              <a:t>листы наблюдения уроков/занятий</a:t>
            </a:r>
            <a:r>
              <a:rPr lang="ru-RU" sz="3800" dirty="0" smtClean="0">
                <a:solidFill>
                  <a:schemeClr val="accent6">
                    <a:lumMod val="75000"/>
                  </a:schemeClr>
                </a:solidFill>
              </a:rPr>
              <a:t>/организованной учебной деятельности (не менее 5); </a:t>
            </a:r>
          </a:p>
          <a:p>
            <a:pPr marL="514350" indent="-514350"/>
            <a:r>
              <a:rPr lang="ru-RU" sz="3800" b="1" dirty="0" smtClean="0">
                <a:solidFill>
                  <a:schemeClr val="accent6">
                    <a:lumMod val="75000"/>
                  </a:schemeClr>
                </a:solidFill>
              </a:rPr>
              <a:t>копии документов, подтверждающих достижения педагогического работника</a:t>
            </a:r>
            <a:r>
              <a:rPr lang="ru-RU" sz="3800" dirty="0" smtClean="0">
                <a:solidFill>
                  <a:schemeClr val="accent6">
                    <a:lumMod val="75000"/>
                  </a:schemeClr>
                </a:solidFill>
              </a:rPr>
              <a:t> и приравненного к нему лица </a:t>
            </a:r>
            <a:r>
              <a:rPr lang="ru-RU" sz="3800" i="1" dirty="0" smtClean="0">
                <a:solidFill>
                  <a:srgbClr val="C00000"/>
                </a:solidFill>
              </a:rPr>
              <a:t>(при наличии).</a:t>
            </a:r>
          </a:p>
          <a:p>
            <a:pPr marL="514350" indent="-514350"/>
            <a:endParaRPr lang="ru-RU" sz="3800" i="1" dirty="0" smtClean="0">
              <a:solidFill>
                <a:srgbClr val="C00000"/>
              </a:solidFill>
            </a:endParaRPr>
          </a:p>
          <a:p>
            <a:pPr marL="514350" indent="-514350">
              <a:buNone/>
            </a:pPr>
            <a:endParaRPr lang="ru-RU" sz="3800" i="1" dirty="0" smtClean="0">
              <a:solidFill>
                <a:srgbClr val="C00000"/>
              </a:solidFill>
            </a:endParaRPr>
          </a:p>
          <a:p>
            <a:pPr marL="514350" indent="-514350">
              <a:buNone/>
            </a:pPr>
            <a:endParaRPr lang="ru-RU" sz="3800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38</a:t>
            </a:fld>
            <a:endParaRPr lang="ru-RU"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692696"/>
            <a:ext cx="8686800" cy="838200"/>
          </a:xfrm>
        </p:spPr>
        <p:txBody>
          <a:bodyPr>
            <a:normAutofit/>
          </a:bodyPr>
          <a:lstStyle/>
          <a:p>
            <a:pPr algn="ctr"/>
            <a:r>
              <a:rPr lang="ru-RU" sz="2400" dirty="0" smtClean="0">
                <a:solidFill>
                  <a:schemeClr val="accent6">
                    <a:lumMod val="75000"/>
                  </a:schemeClr>
                </a:solidFill>
              </a:rPr>
              <a:t>комплексное аналитическое обобщение итогов деятельности</a:t>
            </a:r>
            <a:endParaRPr lang="ru-RU" sz="2400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1484784"/>
            <a:ext cx="8892480" cy="4971182"/>
          </a:xfrm>
        </p:spPr>
        <p:txBody>
          <a:bodyPr>
            <a:normAutofit fontScale="70000" lnSpcReduction="20000"/>
          </a:bodyPr>
          <a:lstStyle/>
          <a:p>
            <a:pPr marL="514350" indent="-514350">
              <a:buNone/>
            </a:pPr>
            <a:endParaRPr lang="ru-RU" sz="3800" i="1" dirty="0" smtClean="0">
              <a:solidFill>
                <a:srgbClr val="C00000"/>
              </a:solidFill>
            </a:endParaRPr>
          </a:p>
          <a:p>
            <a:pPr marL="514350" lvl="0" indent="-514350">
              <a:buNone/>
            </a:pPr>
            <a:r>
              <a:rPr lang="ru-RU" sz="3800" dirty="0" smtClean="0">
                <a:solidFill>
                  <a:schemeClr val="accent6">
                    <a:lumMod val="75000"/>
                  </a:schemeClr>
                </a:solidFill>
              </a:rPr>
              <a:t>41</a:t>
            </a:r>
            <a:r>
              <a:rPr lang="ru-RU" sz="3800" dirty="0" smtClean="0"/>
              <a:t>. </a:t>
            </a:r>
            <a:r>
              <a:rPr lang="ru-RU" sz="3800" b="1" dirty="0" smtClean="0">
                <a:solidFill>
                  <a:schemeClr val="accent6">
                    <a:lumMod val="75000"/>
                  </a:schemeClr>
                </a:solidFill>
              </a:rPr>
              <a:t>Экспертный совет </a:t>
            </a:r>
            <a:r>
              <a:rPr lang="ru-RU" sz="3800" dirty="0" smtClean="0">
                <a:solidFill>
                  <a:schemeClr val="accent6">
                    <a:lumMod val="75000"/>
                  </a:schemeClr>
                </a:solidFill>
              </a:rPr>
              <a:t>направляет </a:t>
            </a:r>
            <a:r>
              <a:rPr lang="ru-RU" sz="3800" b="1" dirty="0" smtClean="0">
                <a:solidFill>
                  <a:schemeClr val="accent6">
                    <a:lumMod val="75000"/>
                  </a:schemeClr>
                </a:solidFill>
              </a:rPr>
              <a:t>в аттестационную комиссию</a:t>
            </a:r>
            <a:r>
              <a:rPr lang="ru-RU" sz="3800" dirty="0" smtClean="0">
                <a:solidFill>
                  <a:schemeClr val="accent6">
                    <a:lumMod val="75000"/>
                  </a:schemeClr>
                </a:solidFill>
              </a:rPr>
              <a:t> соответствующего уровня </a:t>
            </a:r>
            <a:r>
              <a:rPr lang="ru-RU" sz="3800" b="1" dirty="0" smtClean="0">
                <a:solidFill>
                  <a:schemeClr val="accent6">
                    <a:lumMod val="75000"/>
                  </a:schemeClr>
                </a:solidFill>
              </a:rPr>
              <a:t>рекомендации по комплексному аналитическому обобщению итогов деятельности </a:t>
            </a:r>
            <a:r>
              <a:rPr lang="ru-RU" sz="3800" dirty="0" smtClean="0">
                <a:solidFill>
                  <a:schemeClr val="accent6">
                    <a:lumMod val="75000"/>
                  </a:schemeClr>
                </a:solidFill>
              </a:rPr>
              <a:t>педагогических работников и приравненных к ним лиц. </a:t>
            </a:r>
          </a:p>
          <a:p>
            <a:pPr marL="514350" lvl="0" indent="-514350">
              <a:buNone/>
            </a:pPr>
            <a:r>
              <a:rPr lang="kk-KZ" sz="4000" dirty="0" smtClean="0">
                <a:solidFill>
                  <a:schemeClr val="accent6">
                    <a:lumMod val="75000"/>
                  </a:schemeClr>
                </a:solidFill>
              </a:rPr>
              <a:t>44. </a:t>
            </a:r>
            <a:r>
              <a:rPr lang="ru-RU" sz="4000" dirty="0" smtClean="0">
                <a:solidFill>
                  <a:schemeClr val="accent6">
                    <a:lumMod val="75000"/>
                  </a:schemeClr>
                </a:solidFill>
              </a:rPr>
              <a:t>Комплексное аналитическое обобщение итогов деятельности аттестуемых педагогических работников и приравненных к ним лиц на соответствие заявляемой квалификационной категории проводится </a:t>
            </a:r>
            <a:r>
              <a:rPr lang="ru-RU" sz="4000" b="1" dirty="0" smtClean="0">
                <a:solidFill>
                  <a:schemeClr val="accent6">
                    <a:lumMod val="75000"/>
                  </a:schemeClr>
                </a:solidFill>
              </a:rPr>
              <a:t>экспертным советом ежегодно </a:t>
            </a:r>
            <a:r>
              <a:rPr lang="ru-RU" sz="4000" b="1" u="sng" dirty="0" smtClean="0">
                <a:solidFill>
                  <a:srgbClr val="FF0000"/>
                </a:solidFill>
              </a:rPr>
              <a:t>до 31 июля или 15 декабря </a:t>
            </a:r>
            <a:r>
              <a:rPr lang="ru-RU" sz="4000" b="1" dirty="0" smtClean="0">
                <a:solidFill>
                  <a:schemeClr val="accent6">
                    <a:lumMod val="75000"/>
                  </a:schemeClr>
                </a:solidFill>
              </a:rPr>
              <a:t>текущего года:</a:t>
            </a:r>
          </a:p>
          <a:p>
            <a:pPr marL="514350" indent="-514350">
              <a:buNone/>
            </a:pPr>
            <a:endParaRPr lang="ru-RU" sz="3800" i="1" dirty="0" smtClean="0">
              <a:solidFill>
                <a:schemeClr val="accent6">
                  <a:lumMod val="75000"/>
                </a:schemeClr>
              </a:solidFill>
            </a:endParaRPr>
          </a:p>
          <a:p>
            <a:pPr marL="514350" indent="-514350"/>
            <a:endParaRPr lang="ru-RU" sz="3800" i="1" dirty="0" smtClean="0">
              <a:solidFill>
                <a:schemeClr val="accent6">
                  <a:lumMod val="75000"/>
                </a:schemeClr>
              </a:solidFill>
            </a:endParaRPr>
          </a:p>
          <a:p>
            <a:pPr marL="514350" indent="-514350">
              <a:buNone/>
            </a:pPr>
            <a:endParaRPr lang="ru-RU" sz="3800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39</a:t>
            </a:fld>
            <a:endParaRPr lang="ru-RU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0" y="1268760"/>
            <a:ext cx="5508104" cy="1512168"/>
          </a:xfr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marL="0" indent="0">
              <a:buNone/>
            </a:pPr>
            <a:r>
              <a:rPr lang="ru-RU" sz="1400" b="1" dirty="0" smtClean="0">
                <a:solidFill>
                  <a:srgbClr val="C00000"/>
                </a:solidFill>
                <a:latin typeface="Century Gothic" pitchFamily="34" charset="0"/>
              </a:rPr>
              <a:t>Очередная </a:t>
            </a:r>
            <a:r>
              <a:rPr lang="ru-RU" sz="1400" b="1" dirty="0">
                <a:solidFill>
                  <a:srgbClr val="C00000"/>
                </a:solidFill>
                <a:latin typeface="Century Gothic" pitchFamily="34" charset="0"/>
              </a:rPr>
              <a:t>и досрочная аттестации </a:t>
            </a:r>
            <a:r>
              <a:rPr lang="ru-RU" sz="1400" dirty="0">
                <a:latin typeface="Century Gothic" pitchFamily="34" charset="0"/>
              </a:rPr>
              <a:t>проводятся в два этапа:</a:t>
            </a:r>
          </a:p>
          <a:p>
            <a:pPr lvl="0"/>
            <a:r>
              <a:rPr lang="ru-RU" sz="1400" dirty="0">
                <a:latin typeface="Century Gothic" pitchFamily="34" charset="0"/>
              </a:rPr>
              <a:t>первый этап – национальное квалификационное тестирование (далее – тестирование);</a:t>
            </a:r>
          </a:p>
          <a:p>
            <a:pPr lvl="0"/>
            <a:r>
              <a:rPr lang="ru-RU" sz="1400" dirty="0">
                <a:latin typeface="Century Gothic" pitchFamily="34" charset="0"/>
              </a:rPr>
              <a:t>второй этап - комплексное аналитическое обобщение итогов деятельности.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6771011" y="6462709"/>
            <a:ext cx="2133600" cy="365125"/>
          </a:xfrm>
        </p:spPr>
        <p:txBody>
          <a:bodyPr/>
          <a:lstStyle/>
          <a:p>
            <a:fld id="{290F8FE1-D312-4C01-8616-14340EB4CBE8}" type="slidenum">
              <a:rPr lang="ru-RU" sz="1800" smtClean="0">
                <a:solidFill>
                  <a:prstClr val="black">
                    <a:tint val="75000"/>
                  </a:prstClr>
                </a:solidFill>
                <a:latin typeface="Century Gothic" panose="020B0502020202020204" pitchFamily="34" charset="0"/>
              </a:rPr>
              <a:pPr/>
              <a:t>4</a:t>
            </a:fld>
            <a:endParaRPr lang="ru-RU" sz="1800">
              <a:solidFill>
                <a:prstClr val="black">
                  <a:tint val="75000"/>
                </a:prstClr>
              </a:solidFill>
              <a:latin typeface="Century Gothic" panose="020B0502020202020204" pitchFamily="34" charset="0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7448118" y="2527856"/>
            <a:ext cx="1595193" cy="592228"/>
          </a:xfrm>
          <a:prstGeom prst="roundRect">
            <a:avLst>
              <a:gd name="adj" fmla="val 4481"/>
            </a:avLst>
          </a:prstGeom>
          <a:solidFill>
            <a:schemeClr val="accent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tlCol="0" anchor="ctr"/>
          <a:lstStyle/>
          <a:p>
            <a:pPr algn="ctr"/>
            <a:r>
              <a:rPr lang="ru-RU" sz="14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Педагог-мастер</a:t>
            </a: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5835433" y="3337805"/>
            <a:ext cx="1279396" cy="592228"/>
          </a:xfrm>
          <a:prstGeom prst="roundRect">
            <a:avLst>
              <a:gd name="adj" fmla="val 4481"/>
            </a:avLst>
          </a:prstGeom>
          <a:solidFill>
            <a:schemeClr val="accent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tlCol="0" anchor="ctr"/>
          <a:lstStyle/>
          <a:p>
            <a:pPr algn="ctr"/>
            <a:r>
              <a:rPr lang="ru-RU" sz="14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Высшая категория</a:t>
            </a: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7448118" y="3337805"/>
            <a:ext cx="1595191" cy="592228"/>
          </a:xfrm>
          <a:prstGeom prst="roundRect">
            <a:avLst>
              <a:gd name="adj" fmla="val 4481"/>
            </a:avLst>
          </a:prstGeom>
          <a:solidFill>
            <a:schemeClr val="accent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tlCol="0" anchor="ctr"/>
          <a:lstStyle/>
          <a:p>
            <a:pPr algn="ctr"/>
            <a:r>
              <a:rPr lang="ru-RU" sz="14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Педагог-исследователь</a:t>
            </a:r>
            <a:endParaRPr lang="ru-RU" sz="1400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5835433" y="4139685"/>
            <a:ext cx="1279396" cy="592228"/>
          </a:xfrm>
          <a:prstGeom prst="roundRect">
            <a:avLst>
              <a:gd name="adj" fmla="val 4481"/>
            </a:avLst>
          </a:prstGeom>
          <a:solidFill>
            <a:schemeClr val="accent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tlCol="0" anchor="ctr"/>
          <a:lstStyle/>
          <a:p>
            <a:pPr algn="ctr"/>
            <a:r>
              <a:rPr lang="ru-RU" sz="14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Первая категория</a:t>
            </a: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7448118" y="4139685"/>
            <a:ext cx="1595191" cy="592228"/>
          </a:xfrm>
          <a:prstGeom prst="roundRect">
            <a:avLst>
              <a:gd name="adj" fmla="val 4481"/>
            </a:avLst>
          </a:prstGeom>
          <a:solidFill>
            <a:schemeClr val="accent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tlCol="0" anchor="ctr"/>
          <a:lstStyle/>
          <a:p>
            <a:pPr algn="ctr"/>
            <a:r>
              <a:rPr lang="ru-RU" sz="14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Педагог-эксперт</a:t>
            </a:r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5847896" y="4946608"/>
            <a:ext cx="1279396" cy="592228"/>
          </a:xfrm>
          <a:prstGeom prst="roundRect">
            <a:avLst>
              <a:gd name="adj" fmla="val 4481"/>
            </a:avLst>
          </a:prstGeom>
          <a:solidFill>
            <a:schemeClr val="accent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tlCol="0" anchor="ctr"/>
          <a:lstStyle/>
          <a:p>
            <a:pPr algn="ctr"/>
            <a:r>
              <a:rPr lang="ru-RU" sz="14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Вторая категория</a:t>
            </a:r>
          </a:p>
        </p:txBody>
      </p:sp>
      <p:sp>
        <p:nvSpPr>
          <p:cNvPr id="23" name="Скругленный прямоугольник 22"/>
          <p:cNvSpPr/>
          <p:nvPr/>
        </p:nvSpPr>
        <p:spPr>
          <a:xfrm>
            <a:off x="7460581" y="4946608"/>
            <a:ext cx="1581641" cy="592228"/>
          </a:xfrm>
          <a:prstGeom prst="roundRect">
            <a:avLst>
              <a:gd name="adj" fmla="val 4481"/>
            </a:avLst>
          </a:prstGeom>
          <a:solidFill>
            <a:schemeClr val="accent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tlCol="0" anchor="ctr"/>
          <a:lstStyle/>
          <a:p>
            <a:pPr algn="ctr"/>
            <a:r>
              <a:rPr lang="ru-RU" sz="14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Педагог-модератор</a:t>
            </a:r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5847896" y="5751514"/>
            <a:ext cx="1279396" cy="592228"/>
          </a:xfrm>
          <a:prstGeom prst="roundRect">
            <a:avLst>
              <a:gd name="adj" fmla="val 4481"/>
            </a:avLst>
          </a:prstGeom>
          <a:solidFill>
            <a:schemeClr val="accent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tlCol="0" anchor="ctr"/>
          <a:lstStyle/>
          <a:p>
            <a:pPr algn="ctr"/>
            <a:r>
              <a:rPr lang="ru-RU" sz="14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Без категории</a:t>
            </a:r>
          </a:p>
        </p:txBody>
      </p:sp>
      <p:sp>
        <p:nvSpPr>
          <p:cNvPr id="26" name="Скругленный прямоугольник 25"/>
          <p:cNvSpPr/>
          <p:nvPr/>
        </p:nvSpPr>
        <p:spPr>
          <a:xfrm>
            <a:off x="7460581" y="5751514"/>
            <a:ext cx="1581641" cy="592228"/>
          </a:xfrm>
          <a:prstGeom prst="roundRect">
            <a:avLst>
              <a:gd name="adj" fmla="val 4481"/>
            </a:avLst>
          </a:prstGeom>
          <a:solidFill>
            <a:schemeClr val="accent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tlCol="0" anchor="ctr"/>
          <a:lstStyle/>
          <a:p>
            <a:pPr algn="ctr"/>
            <a:r>
              <a:rPr lang="ru-RU" sz="14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Педагог</a:t>
            </a:r>
          </a:p>
        </p:txBody>
      </p:sp>
      <p:sp>
        <p:nvSpPr>
          <p:cNvPr id="32" name="Заголовок 1"/>
          <p:cNvSpPr txBox="1">
            <a:spLocks/>
          </p:cNvSpPr>
          <p:nvPr/>
        </p:nvSpPr>
        <p:spPr>
          <a:xfrm>
            <a:off x="5711592" y="1367129"/>
            <a:ext cx="1524703" cy="693719"/>
          </a:xfrm>
          <a:prstGeom prst="rect">
            <a:avLst/>
          </a:prstGeom>
          <a:ln>
            <a:solidFill>
              <a:srgbClr val="002060"/>
            </a:solidFill>
          </a:ln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200" b="1" i="1" dirty="0" smtClean="0">
                <a:solidFill>
                  <a:srgbClr val="4F81BD">
                    <a:lumMod val="50000"/>
                  </a:srgbClr>
                </a:solidFill>
                <a:latin typeface="Century Gothic" panose="020B0502020202020204" pitchFamily="34" charset="0"/>
                <a:ea typeface="+mn-ea"/>
                <a:cs typeface="+mn-cs"/>
              </a:rPr>
              <a:t>Действующие категории</a:t>
            </a:r>
            <a:endParaRPr lang="ru-RU" sz="1200" b="1" i="1" dirty="0">
              <a:solidFill>
                <a:srgbClr val="4F81BD">
                  <a:lumMod val="50000"/>
                </a:srgbClr>
              </a:solidFill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sp>
        <p:nvSpPr>
          <p:cNvPr id="33" name="Заголовок 1"/>
          <p:cNvSpPr txBox="1">
            <a:spLocks/>
          </p:cNvSpPr>
          <p:nvPr/>
        </p:nvSpPr>
        <p:spPr>
          <a:xfrm>
            <a:off x="7385952" y="1367129"/>
            <a:ext cx="1628099" cy="693719"/>
          </a:xfrm>
          <a:prstGeom prst="rect">
            <a:avLst/>
          </a:prstGeom>
          <a:ln>
            <a:solidFill>
              <a:srgbClr val="002060"/>
            </a:solidFill>
          </a:ln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200" b="1" i="1" dirty="0" smtClean="0">
                <a:solidFill>
                  <a:srgbClr val="4F81BD">
                    <a:lumMod val="50000"/>
                  </a:srgbClr>
                </a:solidFill>
                <a:latin typeface="Century Gothic" panose="020B0502020202020204" pitchFamily="34" charset="0"/>
                <a:ea typeface="+mn-ea"/>
                <a:cs typeface="+mn-cs"/>
              </a:rPr>
              <a:t>Внедряемые категории</a:t>
            </a:r>
            <a:endParaRPr lang="ru-RU" sz="1200" b="1" i="1" dirty="0">
              <a:solidFill>
                <a:srgbClr val="4F81BD">
                  <a:lumMod val="50000"/>
                </a:srgbClr>
              </a:solidFill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pic>
        <p:nvPicPr>
          <p:cNvPr id="1026" name="Picture 2" descr="C:\Users\Stella.Ibraeva\Desktop\index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1557" y="2172070"/>
            <a:ext cx="899634" cy="119951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7" name="Прямая со стрелкой 6"/>
          <p:cNvCxnSpPr>
            <a:stCxn id="32" idx="3"/>
          </p:cNvCxnSpPr>
          <p:nvPr/>
        </p:nvCxnSpPr>
        <p:spPr>
          <a:xfrm>
            <a:off x="7236295" y="1713989"/>
            <a:ext cx="118670" cy="2286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Прямоугольник 9"/>
          <p:cNvSpPr/>
          <p:nvPr/>
        </p:nvSpPr>
        <p:spPr>
          <a:xfrm>
            <a:off x="179512" y="3068960"/>
            <a:ext cx="5384041" cy="330859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en-US" sz="1700" b="1" dirty="0">
                <a:solidFill>
                  <a:srgbClr val="C00000"/>
                </a:solidFill>
                <a:latin typeface="Century Gothic" pitchFamily="34" charset="0"/>
              </a:rPr>
              <a:t>!</a:t>
            </a:r>
            <a:r>
              <a:rPr lang="en-US" sz="1700" dirty="0">
                <a:latin typeface="Century Gothic" pitchFamily="34" charset="0"/>
              </a:rPr>
              <a:t> </a:t>
            </a:r>
            <a:r>
              <a:rPr lang="ru-RU" sz="1600" dirty="0">
                <a:latin typeface="Century Gothic" pitchFamily="34" charset="0"/>
              </a:rPr>
              <a:t>Педагогические работники и приравненные к ним лица, имеющие вторую, первую, высшую квалификационные категории, </a:t>
            </a:r>
            <a:r>
              <a:rPr lang="ru-RU" sz="1600" b="1" dirty="0">
                <a:solidFill>
                  <a:srgbClr val="C00000"/>
                </a:solidFill>
                <a:latin typeface="Century Gothic" pitchFamily="34" charset="0"/>
              </a:rPr>
              <a:t>вправе претендовать на одну из квалификационных категорий</a:t>
            </a:r>
            <a:r>
              <a:rPr lang="ru-RU" sz="1600" dirty="0">
                <a:latin typeface="Century Gothic" pitchFamily="34" charset="0"/>
              </a:rPr>
              <a:t>, установленных настоящими Правилами, </a:t>
            </a:r>
            <a:r>
              <a:rPr lang="ru-RU" sz="1600" b="1" dirty="0">
                <a:latin typeface="Century Gothic" pitchFamily="34" charset="0"/>
              </a:rPr>
              <a:t>при соответствии квалификационным требованиям, предъявляемым к уровню квалификации педагогического работника и приравненного к нему лица.</a:t>
            </a:r>
          </a:p>
          <a:p>
            <a:pPr algn="just"/>
            <a:r>
              <a:rPr lang="ru-RU" sz="1600" dirty="0">
                <a:latin typeface="Century Gothic" pitchFamily="34" charset="0"/>
              </a:rPr>
              <a:t>Педагогические работники и приравненные к ним лица </a:t>
            </a:r>
            <a:r>
              <a:rPr lang="ru-RU" sz="1600" b="1" dirty="0">
                <a:solidFill>
                  <a:srgbClr val="FF0000"/>
                </a:solidFill>
                <a:latin typeface="Century Gothic" pitchFamily="34" charset="0"/>
              </a:rPr>
              <a:t>без категории приравниваются к квалификационной категории «педагог».</a:t>
            </a:r>
          </a:p>
        </p:txBody>
      </p:sp>
      <p:sp>
        <p:nvSpPr>
          <p:cNvPr id="38" name="Заголовок 1"/>
          <p:cNvSpPr>
            <a:spLocks noGrp="1"/>
          </p:cNvSpPr>
          <p:nvPr>
            <p:ph type="title"/>
          </p:nvPr>
        </p:nvSpPr>
        <p:spPr>
          <a:xfrm>
            <a:off x="3270746" y="487072"/>
            <a:ext cx="3234518" cy="394102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solidFill>
                  <a:srgbClr val="4F81BD">
                    <a:lumMod val="50000"/>
                  </a:srgbClr>
                </a:solidFill>
                <a:latin typeface="Century Gothic" panose="020B0502020202020204" pitchFamily="34" charset="0"/>
                <a:ea typeface="+mn-ea"/>
                <a:cs typeface="+mn-cs"/>
              </a:rPr>
              <a:t>АТТЕСТАЦИ</a:t>
            </a:r>
            <a:r>
              <a:rPr lang="ru-RU" sz="2800" b="1" dirty="0">
                <a:solidFill>
                  <a:srgbClr val="4F81BD">
                    <a:lumMod val="50000"/>
                  </a:srgbClr>
                </a:solidFill>
                <a:latin typeface="Century Gothic" panose="020B0502020202020204" pitchFamily="34" charset="0"/>
                <a:ea typeface="+mn-ea"/>
                <a:cs typeface="+mn-cs"/>
              </a:rPr>
              <a:t>Я</a:t>
            </a:r>
          </a:p>
        </p:txBody>
      </p:sp>
    </p:spTree>
    <p:extLst>
      <p:ext uri="{BB962C8B-B14F-4D97-AF65-F5344CB8AC3E}">
        <p14:creationId xmlns="" xmlns:p14="http://schemas.microsoft.com/office/powerpoint/2010/main" val="13805941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Picture 3" descr="C:\Users\Stella.Ibraeva\Desktop\folder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37862" y="401130"/>
            <a:ext cx="771281" cy="100163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7930724" y="6398475"/>
            <a:ext cx="1087803" cy="229475"/>
          </a:xfrm>
        </p:spPr>
        <p:txBody>
          <a:bodyPr/>
          <a:lstStyle/>
          <a:p>
            <a:fld id="{290F8FE1-D312-4C01-8616-14340EB4CBE8}" type="slidenum">
              <a:rPr lang="ru-RU" sz="1100" smtClean="0">
                <a:solidFill>
                  <a:prstClr val="black">
                    <a:tint val="75000"/>
                  </a:prstClr>
                </a:solidFill>
                <a:latin typeface="Century Gothic" panose="020B0502020202020204" pitchFamily="34" charset="0"/>
              </a:rPr>
              <a:pPr/>
              <a:t>40</a:t>
            </a:fld>
            <a:endParaRPr lang="ru-RU" sz="1100">
              <a:solidFill>
                <a:prstClr val="black">
                  <a:tint val="75000"/>
                </a:prstClr>
              </a:solidFill>
              <a:latin typeface="Century Gothic" panose="020B0502020202020204" pitchFamily="34" charset="0"/>
            </a:endParaRPr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1712983" y="243338"/>
            <a:ext cx="6092456" cy="767353"/>
          </a:xfrm>
        </p:spPr>
        <p:txBody>
          <a:bodyPr>
            <a:normAutofit fontScale="90000"/>
          </a:bodyPr>
          <a:lstStyle/>
          <a:p>
            <a:r>
              <a:rPr lang="ru-RU" sz="2800" b="1" dirty="0" smtClean="0">
                <a:solidFill>
                  <a:srgbClr val="4F81BD">
                    <a:lumMod val="50000"/>
                  </a:srgbClr>
                </a:solidFill>
                <a:latin typeface="Century Gothic" panose="020B0502020202020204" pitchFamily="34" charset="0"/>
                <a:ea typeface="+mn-ea"/>
                <a:cs typeface="+mn-cs"/>
              </a:rPr>
              <a:t>СТРУКТУРА КОМПЛЕКСНОГО АНАЛИТИЧЕСКОГО ОБОБЩЕНИЯ ИТОГОВ ДЕЯТЕЛЬНОСТИ</a:t>
            </a:r>
            <a:endParaRPr lang="ru-RU" sz="2800" b="1" dirty="0">
              <a:solidFill>
                <a:srgbClr val="4F81BD">
                  <a:lumMod val="50000"/>
                </a:srgbClr>
              </a:solidFill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pic>
        <p:nvPicPr>
          <p:cNvPr id="7" name="Picture 3" descr="E:\copy\СТЭЛЛА\НУЖНОЕ\ЛОГО-МОН (последний)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5426" y="111592"/>
            <a:ext cx="999575" cy="133276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32" name="Прямая соединительная линия 31"/>
          <p:cNvCxnSpPr/>
          <p:nvPr/>
        </p:nvCxnSpPr>
        <p:spPr>
          <a:xfrm flipH="1">
            <a:off x="4479960" y="1444359"/>
            <a:ext cx="16559" cy="5182073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Прямоугольник 46"/>
          <p:cNvSpPr/>
          <p:nvPr/>
        </p:nvSpPr>
        <p:spPr>
          <a:xfrm>
            <a:off x="251520" y="1595021"/>
            <a:ext cx="3783335" cy="5262979"/>
          </a:xfrm>
          <a:prstGeom prst="rect">
            <a:avLst/>
          </a:prstGeom>
          <a:solidFill>
            <a:schemeClr val="bg1"/>
          </a:solidFill>
          <a:ln>
            <a:solidFill>
              <a:srgbClr val="002060"/>
            </a:solidFill>
          </a:ln>
        </p:spPr>
        <p:txBody>
          <a:bodyPr wrap="square">
            <a:spAutoFit/>
          </a:bodyPr>
          <a:lstStyle/>
          <a:p>
            <a:pPr algn="ctr"/>
            <a:endParaRPr lang="ru-RU" sz="1600" dirty="0" smtClean="0">
              <a:solidFill>
                <a:srgbClr val="002060"/>
              </a:solidFill>
              <a:latin typeface="Century Gothic" panose="020B0502020202020204" pitchFamily="34" charset="0"/>
            </a:endParaRPr>
          </a:p>
          <a:p>
            <a:pPr algn="ctr"/>
            <a:r>
              <a:rPr lang="ru-RU" sz="1600" b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Материалы </a:t>
            </a:r>
            <a:r>
              <a:rPr lang="ru-RU" sz="1600" b="1" dirty="0" err="1" smtClean="0">
                <a:solidFill>
                  <a:srgbClr val="002060"/>
                </a:solidFill>
                <a:latin typeface="Century Gothic" panose="020B0502020202020204" pitchFamily="34" charset="0"/>
              </a:rPr>
              <a:t>педопыта</a:t>
            </a:r>
            <a:r>
              <a:rPr lang="ru-RU" sz="1600" b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: </a:t>
            </a:r>
          </a:p>
          <a:p>
            <a:pPr algn="ctr"/>
            <a:endParaRPr lang="ru-RU" sz="1600" b="1" dirty="0">
              <a:solidFill>
                <a:srgbClr val="002060"/>
              </a:solidFill>
              <a:latin typeface="Century Gothic" panose="020B0502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1600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эссе</a:t>
            </a:r>
          </a:p>
          <a:p>
            <a:endParaRPr lang="ru-RU" sz="1600" dirty="0" smtClean="0">
              <a:solidFill>
                <a:srgbClr val="002060"/>
              </a:solidFill>
              <a:latin typeface="Century Gothic" panose="020B0502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1600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творческий отчет </a:t>
            </a:r>
          </a:p>
          <a:p>
            <a:endParaRPr lang="ru-RU" sz="1600" dirty="0" smtClean="0">
              <a:solidFill>
                <a:srgbClr val="002060"/>
              </a:solidFill>
              <a:latin typeface="Century Gothic" panose="020B0502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1600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самоанализ профессиональной деятельности</a:t>
            </a:r>
          </a:p>
          <a:p>
            <a:endParaRPr lang="ru-RU" sz="1600" dirty="0" smtClean="0">
              <a:solidFill>
                <a:srgbClr val="002060"/>
              </a:solidFill>
              <a:latin typeface="Century Gothic" panose="020B0502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1600" dirty="0">
                <a:solidFill>
                  <a:srgbClr val="002060"/>
                </a:solidFill>
                <a:latin typeface="Century Gothic" panose="020B0502020202020204" pitchFamily="34" charset="0"/>
              </a:rPr>
              <a:t> </a:t>
            </a:r>
            <a:r>
              <a:rPr lang="ru-RU" sz="1600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участие в конференциях, семинарах,</a:t>
            </a:r>
          </a:p>
          <a:p>
            <a:r>
              <a:rPr lang="ru-RU" sz="1600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круглых столах</a:t>
            </a:r>
          </a:p>
          <a:p>
            <a:endParaRPr lang="ru-RU" sz="1600" dirty="0" smtClean="0">
              <a:solidFill>
                <a:srgbClr val="002060"/>
              </a:solidFill>
              <a:latin typeface="Century Gothic" panose="020B0502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1600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публикации в СМИ</a:t>
            </a:r>
          </a:p>
          <a:p>
            <a:endParaRPr lang="ru-RU" sz="1600" dirty="0" smtClean="0">
              <a:solidFill>
                <a:srgbClr val="002060"/>
              </a:solidFill>
              <a:latin typeface="Century Gothic" panose="020B0502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1600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отзывы обучающихся, родителей, коллег, членов администрации</a:t>
            </a:r>
          </a:p>
          <a:p>
            <a:pPr algn="ctr"/>
            <a:endParaRPr lang="ru-RU" sz="1600" dirty="0"/>
          </a:p>
        </p:txBody>
      </p:sp>
      <p:sp>
        <p:nvSpPr>
          <p:cNvPr id="27" name="TextBox 26"/>
          <p:cNvSpPr txBox="1"/>
          <p:nvPr/>
        </p:nvSpPr>
        <p:spPr>
          <a:xfrm>
            <a:off x="1544806" y="1166802"/>
            <a:ext cx="2573877" cy="338554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>
                <a:solidFill>
                  <a:schemeClr val="tx2">
                    <a:lumMod val="75000"/>
                  </a:schemeClr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Действующая модель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4666300" y="1168564"/>
            <a:ext cx="3201782" cy="338554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>
                <a:solidFill>
                  <a:schemeClr val="tx2">
                    <a:lumMod val="75000"/>
                  </a:schemeClr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Предлагаемая модель 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4572000" y="1556792"/>
            <a:ext cx="4237143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>
                <a:latin typeface="Century Gothic" pitchFamily="34" charset="0"/>
              </a:rPr>
              <a:t>Портфолио содержит</a:t>
            </a:r>
            <a:r>
              <a:rPr lang="ru-RU" sz="1600" dirty="0" smtClean="0">
                <a:latin typeface="Century Gothic" pitchFamily="34" charset="0"/>
              </a:rPr>
              <a:t>:</a:t>
            </a:r>
            <a:endParaRPr lang="en-US" sz="1600" dirty="0" smtClean="0">
              <a:latin typeface="Century Gothic" pitchFamily="34" charset="0"/>
            </a:endParaRPr>
          </a:p>
          <a:p>
            <a:endParaRPr lang="ru-RU" sz="1600" dirty="0">
              <a:latin typeface="Century Gothic" pitchFamily="34" charset="0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z="1600" dirty="0">
                <a:latin typeface="Century Gothic" pitchFamily="34" charset="0"/>
              </a:rPr>
              <a:t>Мониторинг качества знаний, умений и навыков обучающихся (воспитанников) за аттестационный период</a:t>
            </a:r>
            <a:r>
              <a:rPr lang="ru-RU" sz="1600" dirty="0" smtClean="0">
                <a:latin typeface="Century Gothic" pitchFamily="34" charset="0"/>
              </a:rPr>
              <a:t>;</a:t>
            </a:r>
            <a:endParaRPr lang="en-US" sz="1600" dirty="0" smtClean="0">
              <a:latin typeface="Century Gothic" pitchFamily="34" charset="0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z="1600" dirty="0" smtClean="0">
                <a:latin typeface="Century Gothic" pitchFamily="34" charset="0"/>
              </a:rPr>
              <a:t>Копии </a:t>
            </a:r>
            <a:r>
              <a:rPr lang="ru-RU" sz="1600" dirty="0">
                <a:latin typeface="Century Gothic" pitchFamily="34" charset="0"/>
              </a:rPr>
              <a:t>документов, подтверждающих достижения обучающихся (воспитанников), или копии документов, подтверждающих обобщение опыта</a:t>
            </a:r>
            <a:r>
              <a:rPr lang="ru-RU" sz="1600" dirty="0" smtClean="0">
                <a:latin typeface="Century Gothic" pitchFamily="34" charset="0"/>
              </a:rPr>
              <a:t>;</a:t>
            </a:r>
            <a:endParaRPr lang="en-US" sz="1600" dirty="0" smtClean="0">
              <a:latin typeface="Century Gothic" pitchFamily="34" charset="0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ru-RU" sz="1600" dirty="0">
              <a:latin typeface="Century Gothic" pitchFamily="34" charset="0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z="1600" dirty="0">
                <a:latin typeface="Century Gothic" pitchFamily="34" charset="0"/>
              </a:rPr>
              <a:t>Листы наблюдения уроков/занятий/организованной учебной деятельности (не менее 5); </a:t>
            </a:r>
            <a:endParaRPr lang="en-US" sz="1600" dirty="0" smtClean="0">
              <a:latin typeface="Century Gothic" pitchFamily="34" charset="0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z="1600" dirty="0" smtClean="0">
                <a:latin typeface="Century Gothic" pitchFamily="34" charset="0"/>
              </a:rPr>
              <a:t>Копии </a:t>
            </a:r>
            <a:r>
              <a:rPr lang="ru-RU" sz="1600" dirty="0">
                <a:latin typeface="Century Gothic" pitchFamily="34" charset="0"/>
              </a:rPr>
              <a:t>документов, подтверждающих достижения педагогического работника и приравненного к нему лица (при наличии).</a:t>
            </a:r>
          </a:p>
        </p:txBody>
      </p:sp>
    </p:spTree>
    <p:extLst>
      <p:ext uri="{BB962C8B-B14F-4D97-AF65-F5344CB8AC3E}">
        <p14:creationId xmlns="" xmlns:p14="http://schemas.microsoft.com/office/powerpoint/2010/main" val="7603168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0F8FE1-D312-4C01-8616-14340EB4CBE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41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1051322" y="2558148"/>
            <a:ext cx="184731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7" name="Объект 6"/>
          <p:cNvGraphicFramePr>
            <a:graphicFrameLocks noGrp="1"/>
          </p:cNvGraphicFramePr>
          <p:nvPr>
            <p:ph idx="1"/>
            <p:extLst/>
          </p:nvPr>
        </p:nvGraphicFramePr>
        <p:xfrm>
          <a:off x="181277" y="1143001"/>
          <a:ext cx="8764832" cy="5026607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1783448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722011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752729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753322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1753322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</a:tblGrid>
              <a:tr h="327914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Требования для квалификационной категории</a:t>
                      </a:r>
                      <a:endParaRPr lang="ru-RU" sz="12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1435" marR="51435" marT="0" marB="0" anchor="ctr">
                    <a:solidFill>
                      <a:srgbClr val="FEE8FB"/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Квалификационная категория</a:t>
                      </a:r>
                      <a:endParaRPr lang="ru-RU" sz="12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1435" marR="51435" marT="0" marB="0" anchor="ctr">
                    <a:solidFill>
                      <a:srgbClr val="FEE8FB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9647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Педагог-модератор</a:t>
                      </a:r>
                      <a:endParaRPr lang="ru-RU" sz="12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1435" marR="51435" marT="0" marB="0" anchor="ctr">
                    <a:solidFill>
                      <a:srgbClr val="FEE8F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Педагог-эксперт</a:t>
                      </a:r>
                      <a:endParaRPr lang="ru-RU" sz="12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1435" marR="51435" marT="0" marB="0" anchor="ctr">
                    <a:solidFill>
                      <a:srgbClr val="FEE8F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Педагог-исследователь</a:t>
                      </a:r>
                      <a:endParaRPr lang="ru-RU" sz="12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1435" marR="51435" marT="0" marB="0" anchor="ctr">
                    <a:solidFill>
                      <a:srgbClr val="FEE8F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Педагог-мастер</a:t>
                      </a:r>
                      <a:endParaRPr lang="ru-RU" sz="12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1435" marR="51435" marT="0" marB="0" anchor="ctr">
                    <a:solidFill>
                      <a:srgbClr val="FEE8FB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72438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Качество </a:t>
                      </a:r>
                      <a:r>
                        <a:rPr lang="ru-RU" sz="12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знаний, умений и навыков</a:t>
                      </a:r>
                      <a:endParaRPr lang="ru-RU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5% -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динамика от стартового мониторинга</a:t>
                      </a:r>
                      <a:endParaRPr lang="ru-RU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10% -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динамика от стартового мониторинга</a:t>
                      </a:r>
                      <a:endParaRPr lang="ru-RU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15% -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динамика от стартового мониторинга</a:t>
                      </a:r>
                      <a:endParaRPr lang="ru-RU" sz="12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20% -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динамика от стартового мониторинга</a:t>
                      </a:r>
                      <a:endParaRPr lang="ru-RU" sz="12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1435" marR="51435" marT="0" marB="0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97065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Качество </a:t>
                      </a:r>
                      <a:r>
                        <a:rPr lang="ru-RU" sz="12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преподавания/</a:t>
                      </a:r>
                      <a:r>
                        <a:rPr lang="ru-RU" sz="1200" baseline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воспитания и обучения</a:t>
                      </a:r>
                      <a:endParaRPr lang="ru-RU" sz="12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ru-RU" sz="12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Листы наблюдения уроков/занятий/организованной учебной деятельности </a:t>
                      </a:r>
                    </a:p>
                    <a:p>
                      <a:pPr lvl="0" algn="ctr"/>
                      <a:r>
                        <a:rPr lang="ru-RU" sz="1200" i="1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(не менее 5)</a:t>
                      </a:r>
                      <a:endParaRPr lang="ru-RU" sz="1200" i="1" kern="12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ru-RU" sz="12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Листы наблюдения уроков/занятий/организованной учебной деятельности </a:t>
                      </a:r>
                    </a:p>
                    <a:p>
                      <a:pPr lvl="0" algn="ctr"/>
                      <a:r>
                        <a:rPr lang="ru-RU" sz="1200" i="1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(не менее 5)</a:t>
                      </a:r>
                      <a:endParaRPr lang="ru-RU" sz="1200" i="1" kern="12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ru-RU" sz="12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Листы наблюдения уроков/занятий/организованной учебной деятельности </a:t>
                      </a:r>
                    </a:p>
                    <a:p>
                      <a:pPr marL="0" lvl="0" algn="ctr" defTabSz="914400" rtl="0" eaLnBrk="1" latinLnBrk="0" hangingPunct="1"/>
                      <a:r>
                        <a:rPr lang="ru-RU" sz="1200" i="1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(не менее 5)</a:t>
                      </a:r>
                      <a:endParaRPr lang="ru-RU" sz="1200" i="1" kern="12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Лист наблюдения уроков с рекомендациями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Независимого центра оценивания</a:t>
                      </a:r>
                      <a:endParaRPr lang="ru-RU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1435" marR="51435" marT="0" marB="0" anchor="ctr"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18828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Достижения </a:t>
                      </a:r>
                      <a:r>
                        <a:rPr lang="ru-RU" sz="12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обучающихся (воспитанников), обобщение итогов деятельности</a:t>
                      </a:r>
                      <a:endParaRPr lang="ru-RU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ru-RU" sz="12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обобщает свой опыт на уровне организации образования или имеет участников олимпиад, конкурсов, соревнований на уровне организации образования</a:t>
                      </a:r>
                      <a:endParaRPr lang="ru-RU" sz="1200" kern="12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обобщает свой опыт на уровне района/города или имеет участников олимпиад, конкурсов, соревнований на уровне района/города</a:t>
                      </a: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обобщает свой опыт на уровне области/гг. Астаны, Алматы или имеет участников олимпиад, конкурсов, соревнований на уровне области/гг. Астаны, Алматы</a:t>
                      </a: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kern="12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51435" marR="51435" marT="0" marB="0"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72438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Профессиональные достижения </a:t>
                      </a: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педагога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i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(при наличии)</a:t>
                      </a:r>
                      <a:endParaRPr lang="ru-RU" sz="1200" i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1435" marR="51435" marT="0" marB="0" anchor="ctr"/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Участие в профессиональных конкурсах, олимпиадах и иных </a:t>
                      </a:r>
                      <a:r>
                        <a:rPr lang="ru-RU" sz="12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мероприятиях</a:t>
                      </a:r>
                      <a:endParaRPr lang="ru-RU" sz="12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1435" marR="51435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11" name="Rectangle 3"/>
          <p:cNvSpPr>
            <a:spLocks noChangeArrowheads="1"/>
          </p:cNvSpPr>
          <p:nvPr/>
        </p:nvSpPr>
        <p:spPr bwMode="auto">
          <a:xfrm>
            <a:off x="400901" y="6165304"/>
            <a:ext cx="8743099" cy="5539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000" b="0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Century Gothic" panose="020B0502020202020204" pitchFamily="34" charset="0"/>
                <a:ea typeface="Calibri" pitchFamily="34" charset="0"/>
                <a:cs typeface="Times New Roman" pitchFamily="18" charset="0"/>
                <a:hlinkClick r:id=""/>
              </a:rPr>
              <a:t>[</a:t>
            </a:r>
            <a:r>
              <a:rPr kumimoji="0" lang="ru-RU" sz="1000" b="0" i="0" u="none" strike="noStrike" cap="none" normalizeH="0" baseline="30000" dirty="0" smtClean="0" bmk="">
                <a:ln>
                  <a:noFill/>
                </a:ln>
                <a:solidFill>
                  <a:schemeClr val="tx1"/>
                </a:solidFill>
                <a:effectLst/>
                <a:latin typeface="Century Gothic" panose="020B0502020202020204" pitchFamily="34" charset="0"/>
                <a:ea typeface="Calibri" pitchFamily="34" charset="0"/>
                <a:cs typeface="Times New Roman" pitchFamily="18" charset="0"/>
                <a:hlinkClick r:id=""/>
              </a:rPr>
              <a:t>1]</a:t>
            </a:r>
            <a:r>
              <a:rPr kumimoji="0" lang="ru-RU" sz="1000" b="0" i="0" u="none" strike="noStrike" cap="none" normalizeH="0" baseline="0" dirty="0" smtClean="0" bmk="">
                <a:ln>
                  <a:noFill/>
                </a:ln>
                <a:solidFill>
                  <a:schemeClr val="tx1"/>
                </a:solidFill>
                <a:effectLst/>
                <a:latin typeface="Century Gothic" panose="020B0502020202020204" pitchFamily="34" charset="0"/>
                <a:ea typeface="Calibri" pitchFamily="34" charset="0"/>
                <a:cs typeface="Times New Roman" pitchFamily="18" charset="0"/>
              </a:rPr>
              <a:t> По итогам наблюдения уроков</a:t>
            </a:r>
            <a:endParaRPr kumimoji="0" lang="ru-RU" sz="1200" b="0" i="0" u="none" strike="noStrike" cap="none" normalizeH="0" baseline="0" dirty="0" smtClean="0" bmk="">
              <a:ln>
                <a:noFill/>
              </a:ln>
              <a:solidFill>
                <a:schemeClr val="tx1"/>
              </a:solidFill>
              <a:effectLst/>
              <a:latin typeface="Century Gothic" panose="020B0502020202020204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000" b="0" i="0" u="none" strike="noStrike" cap="none" normalizeH="0" baseline="30000" dirty="0" smtClean="0" bmk="">
                <a:ln>
                  <a:noFill/>
                </a:ln>
                <a:solidFill>
                  <a:schemeClr val="tx1"/>
                </a:solidFill>
                <a:effectLst/>
                <a:latin typeface="Century Gothic" panose="020B0502020202020204" pitchFamily="34" charset="0"/>
                <a:ea typeface="Calibri" pitchFamily="34" charset="0"/>
                <a:cs typeface="Times New Roman" pitchFamily="18" charset="0"/>
                <a:hlinkClick r:id=""/>
              </a:rPr>
              <a:t>[2]</a:t>
            </a:r>
            <a:r>
              <a:rPr kumimoji="0" lang="ru-RU" sz="1000" b="0" i="0" u="none" strike="noStrike" cap="none" normalizeH="0" baseline="0" dirty="0" smtClean="0" bmk="">
                <a:ln>
                  <a:noFill/>
                </a:ln>
                <a:solidFill>
                  <a:schemeClr val="tx1"/>
                </a:solidFill>
                <a:effectLst/>
                <a:latin typeface="Century Gothic" panose="020B0502020202020204" pitchFamily="34" charset="0"/>
                <a:ea typeface="Calibri" pitchFamily="34" charset="0"/>
                <a:cs typeface="Times New Roman" pitchFamily="18" charset="0"/>
              </a:rPr>
              <a:t> Согласно перечню, утверждённому Министерством образования и науки Республики Казахстан</a:t>
            </a:r>
            <a:endParaRPr kumimoji="0" lang="ru-RU" sz="1200" b="0" i="0" u="none" strike="noStrike" cap="none" normalizeH="0" baseline="0" dirty="0" smtClean="0" bmk="">
              <a:ln>
                <a:noFill/>
              </a:ln>
              <a:solidFill>
                <a:schemeClr val="tx1"/>
              </a:solidFill>
              <a:effectLst/>
              <a:latin typeface="Century Gothic" panose="020B0502020202020204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000" b="0" i="0" u="none" strike="noStrike" cap="none" normalizeH="0" baseline="30000" dirty="0" smtClean="0" bmk="">
                <a:ln>
                  <a:noFill/>
                </a:ln>
                <a:solidFill>
                  <a:schemeClr val="tx1"/>
                </a:solidFill>
                <a:effectLst/>
                <a:latin typeface="Century Gothic" panose="020B0502020202020204" pitchFamily="34" charset="0"/>
                <a:ea typeface="Calibri" pitchFamily="34" charset="0"/>
                <a:cs typeface="Times New Roman" pitchFamily="18" charset="0"/>
                <a:hlinkClick r:id=""/>
              </a:rPr>
              <a:t>[3]</a:t>
            </a: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entury Gothic" panose="020B0502020202020204" pitchFamily="34" charset="0"/>
                <a:ea typeface="Calibri" pitchFamily="34" charset="0"/>
                <a:cs typeface="Times New Roman" pitchFamily="18" charset="0"/>
              </a:rPr>
              <a:t> Выступления на конференциях, симпозиумах, разработка методических материалов, проведение семинаров, мастер классов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entury Gothic" panose="020B0502020202020204" pitchFamily="34" charset="0"/>
              <a:cs typeface="Arial" pitchFamily="34" charset="0"/>
            </a:endParaRPr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17962" y="0"/>
            <a:ext cx="8591267" cy="1143000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ctr"/>
            <a:r>
              <a:rPr lang="ru-RU" sz="2000" b="1" dirty="0">
                <a:solidFill>
                  <a:srgbClr val="4F81BD">
                    <a:lumMod val="50000"/>
                  </a:srgbClr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Лист оценивания портфолио аттестуемого работника</a:t>
            </a:r>
            <a:br>
              <a:rPr lang="ru-RU" sz="2000" b="1" dirty="0">
                <a:solidFill>
                  <a:srgbClr val="4F81BD">
                    <a:lumMod val="50000"/>
                  </a:srgbClr>
                </a:solidFill>
                <a:latin typeface="Times New Roman" pitchFamily="18" charset="0"/>
                <a:ea typeface="+mn-ea"/>
                <a:cs typeface="Times New Roman" pitchFamily="18" charset="0"/>
              </a:rPr>
            </a:br>
            <a:r>
              <a:rPr lang="ru-RU" sz="2000" b="1" dirty="0">
                <a:solidFill>
                  <a:srgbClr val="4F81BD">
                    <a:lumMod val="50000"/>
                  </a:srgbClr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(Комплексное аналитическое обобщение итогов деятельности, </a:t>
            </a:r>
            <a:r>
              <a:rPr lang="en-US" sz="2000" b="1" dirty="0">
                <a:solidFill>
                  <a:srgbClr val="4F81BD">
                    <a:lumMod val="50000"/>
                  </a:srgbClr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II</a:t>
            </a:r>
            <a:r>
              <a:rPr lang="ru-RU" sz="2000" b="1" dirty="0">
                <a:solidFill>
                  <a:srgbClr val="4F81BD">
                    <a:lumMod val="50000"/>
                  </a:srgbClr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этап)</a:t>
            </a:r>
          </a:p>
        </p:txBody>
      </p:sp>
    </p:spTree>
    <p:extLst>
      <p:ext uri="{BB962C8B-B14F-4D97-AF65-F5344CB8AC3E}">
        <p14:creationId xmlns="" xmlns:p14="http://schemas.microsoft.com/office/powerpoint/2010/main" val="16356597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188640"/>
            <a:ext cx="8686800" cy="838200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Экспертный совет</a:t>
            </a:r>
            <a:endParaRPr lang="ru-RU" dirty="0">
              <a:solidFill>
                <a:schemeClr val="accent6">
                  <a:lumMod val="75000"/>
                </a:schemeClr>
              </a:solidFill>
            </a:endParaRPr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idx="1"/>
          </p:nvPr>
        </p:nvGraphicFramePr>
        <p:xfrm>
          <a:off x="0" y="1009532"/>
          <a:ext cx="9144000" cy="570217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3285"/>
                <a:gridCol w="7350715"/>
              </a:tblGrid>
              <a:tr h="395797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Категория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Экспертный совет</a:t>
                      </a:r>
                      <a:endParaRPr lang="ru-RU" dirty="0"/>
                    </a:p>
                  </a:txBody>
                  <a:tcPr/>
                </a:tc>
              </a:tr>
              <a:tr h="1276474">
                <a:tc>
                  <a:txBody>
                    <a:bodyPr/>
                    <a:lstStyle/>
                    <a:p>
                      <a:r>
                        <a:rPr kumimoji="0" lang="ru-RU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«педагог-модератор» 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организуемый на уровне организации образования, в состав которого входят: представители методических объединений, кафедр, общественных организаций, профсоюзов, родительской общественности, работодателей, методисты и опытные педагогические работники организаций образования</a:t>
                      </a:r>
                      <a:endParaRPr lang="ru-RU" sz="1600" dirty="0"/>
                    </a:p>
                  </a:txBody>
                  <a:tcPr/>
                </a:tc>
              </a:tr>
              <a:tr h="1751441">
                <a:tc>
                  <a:txBody>
                    <a:bodyPr/>
                    <a:lstStyle/>
                    <a:p>
                      <a:r>
                        <a:rPr kumimoji="0" lang="ru-RU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«педагог-эксперт» 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экспертный совет, организуемый на уровне района (города), в состав которого входят: методисты методических кабинетов, руководители методических объединений, опытные педагогические работники района (города), представители </a:t>
                      </a:r>
                      <a:r>
                        <a:rPr kumimoji="0" lang="kk-KZ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системы </a:t>
                      </a:r>
                      <a:r>
                        <a:rPr kumimoji="0" lang="ru-RU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повышения квалификации, Национальной палаты предпринимателей Республики Казахстан «</a:t>
                      </a:r>
                      <a:r>
                        <a:rPr kumimoji="0" lang="ru-RU" sz="16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Атамекен</a:t>
                      </a:r>
                      <a:r>
                        <a:rPr kumimoji="0" lang="ru-RU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», общественных организаций, профсоюзов, работодателей, родительской общественности</a:t>
                      </a:r>
                    </a:p>
                  </a:txBody>
                  <a:tcPr/>
                </a:tc>
              </a:tr>
              <a:tr h="1276474">
                <a:tc>
                  <a:txBody>
                    <a:bodyPr/>
                    <a:lstStyle/>
                    <a:p>
                      <a:r>
                        <a:rPr kumimoji="0" lang="ru-RU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«педагог-исследователь» 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ru-RU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экспертный совет, организуемый на уровне области, в состав которого  входит: представители Национальной палаты предпринимателей Республики Казахстан «</a:t>
                      </a:r>
                      <a:r>
                        <a:rPr kumimoji="0" lang="ru-RU" sz="16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Атамекен</a:t>
                      </a:r>
                      <a:r>
                        <a:rPr kumimoji="0" lang="ru-RU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», методических кабинетов, </a:t>
                      </a:r>
                      <a:r>
                        <a:rPr kumimoji="0" lang="kk-KZ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системы </a:t>
                      </a:r>
                      <a:r>
                        <a:rPr kumimoji="0" lang="ru-RU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повышения квалификации, общественных организаций, профсоюзов, работодателей, опытные педагогические работники области;</a:t>
                      </a:r>
                      <a:endParaRPr kumimoji="0" lang="ru-RU" sz="16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  <a:tr h="967823">
                <a:tc>
                  <a:txBody>
                    <a:bodyPr/>
                    <a:lstStyle/>
                    <a:p>
                      <a:r>
                        <a:rPr kumimoji="0" lang="ru-RU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«педагог-мастер» 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- управления образования области, АОО «НИШ», общественные организации, НПП «</a:t>
                      </a:r>
                      <a:r>
                        <a:rPr kumimoji="0" lang="ru-RU" sz="16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Атамекен</a:t>
                      </a:r>
                      <a:r>
                        <a:rPr kumimoji="0" lang="ru-RU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». </a:t>
                      </a:r>
                    </a:p>
                    <a:p>
                      <a:endParaRPr lang="ru-RU" sz="16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42</a:t>
            </a:fld>
            <a:endParaRPr lang="ru-RU"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Аттестационная комиссия</a:t>
            </a:r>
            <a:endParaRPr lang="ru-RU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kk-KZ" dirty="0" smtClean="0"/>
              <a:t>46. </a:t>
            </a: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В состав аттестационной комиссии включаются председатель аттестационной комиссии, заместитель председателя и члены аттестационной комиссии. Аттестационная комиссия состоит </a:t>
            </a: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из нечетного количества членов.  </a:t>
            </a:r>
            <a:r>
              <a:rPr lang="kk-KZ" b="1" dirty="0" smtClean="0">
                <a:solidFill>
                  <a:schemeClr val="accent6">
                    <a:lumMod val="75000"/>
                  </a:schemeClr>
                </a:solidFill>
              </a:rPr>
              <a:t>С</a:t>
            </a:r>
            <a:r>
              <a:rPr lang="ru-RU" b="1" dirty="0" err="1" smtClean="0">
                <a:solidFill>
                  <a:schemeClr val="accent6">
                    <a:lumMod val="75000"/>
                  </a:schemeClr>
                </a:solidFill>
              </a:rPr>
              <a:t>екретарь</a:t>
            </a: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kk-KZ" b="1" dirty="0" smtClean="0">
                <a:solidFill>
                  <a:schemeClr val="accent6">
                    <a:lumMod val="75000"/>
                  </a:schemeClr>
                </a:solidFill>
              </a:rPr>
              <a:t>не является </a:t>
            </a:r>
            <a:r>
              <a:rPr lang="kk-KZ" dirty="0" smtClean="0">
                <a:solidFill>
                  <a:schemeClr val="accent6">
                    <a:lumMod val="75000"/>
                  </a:schemeClr>
                </a:solidFill>
              </a:rPr>
              <a:t>членом </a:t>
            </a: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аттестационной </a:t>
            </a:r>
            <a:r>
              <a:rPr lang="kk-KZ" dirty="0" smtClean="0">
                <a:solidFill>
                  <a:schemeClr val="accent6">
                    <a:lumMod val="75000"/>
                  </a:schemeClr>
                </a:solidFill>
              </a:rPr>
              <a:t>комиссии. </a:t>
            </a:r>
            <a:endParaRPr lang="ru-RU" dirty="0" smtClean="0">
              <a:solidFill>
                <a:schemeClr val="accent6">
                  <a:lumMod val="75000"/>
                </a:schemeClr>
              </a:solidFill>
            </a:endParaRPr>
          </a:p>
          <a:p>
            <a:pPr>
              <a:buNone/>
            </a:pP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     Аттестуемы</a:t>
            </a:r>
            <a:r>
              <a:rPr lang="kk-KZ" dirty="0" smtClean="0">
                <a:solidFill>
                  <a:schemeClr val="accent6">
                    <a:lumMod val="75000"/>
                  </a:schemeClr>
                </a:solidFill>
              </a:rPr>
              <a:t>е</a:t>
            </a: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accent6">
                    <a:lumMod val="75000"/>
                  </a:schemeClr>
                </a:solidFill>
              </a:rPr>
              <a:t>педагогическ</a:t>
            </a:r>
            <a:r>
              <a:rPr lang="kk-KZ" dirty="0" smtClean="0">
                <a:solidFill>
                  <a:schemeClr val="accent6">
                    <a:lumMod val="75000"/>
                  </a:schemeClr>
                </a:solidFill>
              </a:rPr>
              <a:t>ие </a:t>
            </a: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работники и </a:t>
            </a:r>
            <a:r>
              <a:rPr lang="ru-RU" dirty="0" err="1" smtClean="0">
                <a:solidFill>
                  <a:schemeClr val="accent6">
                    <a:lumMod val="75000"/>
                  </a:schemeClr>
                </a:solidFill>
              </a:rPr>
              <a:t>приравненн</a:t>
            </a:r>
            <a:r>
              <a:rPr lang="kk-KZ" dirty="0" smtClean="0">
                <a:solidFill>
                  <a:schemeClr val="accent6">
                    <a:lumMod val="75000"/>
                  </a:schemeClr>
                </a:solidFill>
              </a:rPr>
              <a:t>ые</a:t>
            </a: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 к </a:t>
            </a:r>
            <a:r>
              <a:rPr lang="ru-RU" dirty="0" err="1" smtClean="0">
                <a:solidFill>
                  <a:schemeClr val="accent6">
                    <a:lumMod val="75000"/>
                  </a:schemeClr>
                </a:solidFill>
              </a:rPr>
              <a:t>н</a:t>
            </a:r>
            <a:r>
              <a:rPr lang="kk-KZ" dirty="0" smtClean="0">
                <a:solidFill>
                  <a:schemeClr val="accent6">
                    <a:lumMod val="75000"/>
                  </a:schemeClr>
                </a:solidFill>
              </a:rPr>
              <a:t>им</a:t>
            </a: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 лиц</a:t>
            </a:r>
            <a:r>
              <a:rPr lang="kk-KZ" dirty="0" smtClean="0">
                <a:solidFill>
                  <a:schemeClr val="accent6">
                    <a:lumMod val="75000"/>
                  </a:schemeClr>
                </a:solidFill>
              </a:rPr>
              <a:t>а</a:t>
            </a: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, </a:t>
            </a:r>
            <a:r>
              <a:rPr lang="ru-RU" dirty="0" err="1" smtClean="0">
                <a:solidFill>
                  <a:schemeClr val="accent6">
                    <a:lumMod val="75000"/>
                  </a:schemeClr>
                </a:solidFill>
              </a:rPr>
              <a:t>являющ</a:t>
            </a:r>
            <a:r>
              <a:rPr lang="kk-KZ" dirty="0" smtClean="0">
                <a:solidFill>
                  <a:schemeClr val="accent6">
                    <a:lumMod val="75000"/>
                  </a:schemeClr>
                </a:solidFill>
              </a:rPr>
              <a:t>ие</a:t>
            </a:r>
            <a:r>
              <a:rPr lang="ru-RU" dirty="0" err="1" smtClean="0">
                <a:solidFill>
                  <a:schemeClr val="accent6">
                    <a:lumMod val="75000"/>
                  </a:schemeClr>
                </a:solidFill>
              </a:rPr>
              <a:t>ся</a:t>
            </a: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 членами аттестационной комиссии, не принимают участие </a:t>
            </a:r>
            <a:r>
              <a:rPr lang="kk-KZ" dirty="0" smtClean="0">
                <a:solidFill>
                  <a:schemeClr val="accent6">
                    <a:lumMod val="75000"/>
                  </a:schemeClr>
                </a:solidFill>
              </a:rPr>
              <a:t>                          </a:t>
            </a: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в голосовании при рассмотрении своей кандидатуры.</a:t>
            </a:r>
          </a:p>
          <a:p>
            <a:pPr>
              <a:buNone/>
            </a:pP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       47. </a:t>
            </a:r>
            <a:r>
              <a:rPr lang="kk-KZ" dirty="0" smtClean="0">
                <a:solidFill>
                  <a:schemeClr val="accent6">
                    <a:lumMod val="75000"/>
                  </a:schemeClr>
                </a:solidFill>
              </a:rPr>
              <a:t>С</a:t>
            </a:r>
            <a:r>
              <a:rPr lang="ru-RU" dirty="0" err="1" smtClean="0">
                <a:solidFill>
                  <a:schemeClr val="accent6">
                    <a:lumMod val="75000"/>
                  </a:schemeClr>
                </a:solidFill>
              </a:rPr>
              <a:t>остав</a:t>
            </a: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     аттестационной    комиссии    организации    образования определяется и утверждается </a:t>
            </a: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приказом руководителя </a:t>
            </a: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организации образования</a:t>
            </a:r>
            <a:r>
              <a:rPr lang="kk-KZ" dirty="0" smtClean="0">
                <a:solidFill>
                  <a:schemeClr val="accent6">
                    <a:lumMod val="75000"/>
                  </a:schemeClr>
                </a:solidFill>
              </a:rPr>
              <a:t> сроком </a:t>
            </a:r>
            <a:r>
              <a:rPr lang="kk-KZ" b="1" dirty="0" smtClean="0">
                <a:solidFill>
                  <a:schemeClr val="accent6">
                    <a:lumMod val="75000"/>
                  </a:schemeClr>
                </a:solidFill>
              </a:rPr>
              <a:t>на один календарный год</a:t>
            </a:r>
            <a:r>
              <a:rPr lang="kk-KZ" dirty="0" smtClean="0">
                <a:solidFill>
                  <a:schemeClr val="accent6">
                    <a:lumMod val="75000"/>
                  </a:schemeClr>
                </a:solidFill>
              </a:rPr>
              <a:t>.</a:t>
            </a:r>
            <a:endParaRPr lang="ru-RU" dirty="0" smtClean="0">
              <a:solidFill>
                <a:schemeClr val="accent6">
                  <a:lumMod val="75000"/>
                </a:schemeClr>
              </a:solidFill>
            </a:endParaRP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43</a:t>
            </a:fld>
            <a:endParaRPr lang="ru-RU"/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lvl="0" algn="ctr"/>
            <a:r>
              <a:rPr lang="ru-RU" sz="2000" dirty="0" smtClean="0">
                <a:solidFill>
                  <a:schemeClr val="accent6">
                    <a:lumMod val="75000"/>
                  </a:schemeClr>
                </a:solidFill>
              </a:rPr>
              <a:t>Присвоение   (подтверждение)    квалификационных     категорий </a:t>
            </a:r>
            <a:br>
              <a:rPr lang="ru-RU" sz="2000" dirty="0" smtClean="0">
                <a:solidFill>
                  <a:schemeClr val="accent6">
                    <a:lumMod val="75000"/>
                  </a:schemeClr>
                </a:solidFill>
              </a:rPr>
            </a:br>
            <a:r>
              <a:rPr lang="ru-RU" sz="2000" dirty="0" smtClean="0">
                <a:solidFill>
                  <a:schemeClr val="accent6">
                    <a:lumMod val="75000"/>
                  </a:schemeClr>
                </a:solidFill>
              </a:rPr>
              <a:t>аттестационными комиссиями  соответствующих уровней</a:t>
            </a:r>
            <a:r>
              <a:rPr lang="ru-RU" sz="2000" dirty="0" smtClean="0"/>
              <a:t/>
            </a:r>
            <a:br>
              <a:rPr lang="ru-RU" sz="2000" dirty="0" smtClean="0"/>
            </a:br>
            <a:endParaRPr lang="ru-RU" sz="2000" dirty="0"/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idx="1"/>
          </p:nvPr>
        </p:nvGraphicFramePr>
        <p:xfrm>
          <a:off x="0" y="1340768"/>
          <a:ext cx="9144000" cy="5517230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3059832"/>
                <a:gridCol w="6084168"/>
              </a:tblGrid>
              <a:tr h="378964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Категория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Аттестационная комиссия</a:t>
                      </a:r>
                      <a:endParaRPr lang="ru-RU" dirty="0"/>
                    </a:p>
                  </a:txBody>
                  <a:tcPr/>
                </a:tc>
              </a:tr>
              <a:tr h="557022">
                <a:tc>
                  <a:txBody>
                    <a:bodyPr/>
                    <a:lstStyle/>
                    <a:p>
                      <a:r>
                        <a:rPr kumimoji="0" lang="ru-RU" sz="1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«педагог-модератор» 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аттестационная комиссия организации образования на основании заключения экспертного совета</a:t>
                      </a:r>
                      <a:endParaRPr lang="ru-RU" sz="1400" dirty="0"/>
                    </a:p>
                  </a:txBody>
                  <a:tcPr/>
                </a:tc>
              </a:tr>
              <a:tr h="1200053">
                <a:tc>
                  <a:txBody>
                    <a:bodyPr/>
                    <a:lstStyle/>
                    <a:p>
                      <a:r>
                        <a:rPr kumimoji="0" lang="ru-RU" sz="1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«педагог-эксперт» 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ru-RU" sz="1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аттестационная комиссия районного (городского) отдела образования на основании заключения экспертного совета соответствующего уровня для педагогов организаций дошкольного воспитания и обучения, начального, основного среднего, общего среднего и дополнительного образования;</a:t>
                      </a:r>
                      <a:endParaRPr kumimoji="0" lang="ru-RU" sz="14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  <a:tr h="1642178">
                <a:tc>
                  <a:txBody>
                    <a:bodyPr/>
                    <a:lstStyle/>
                    <a:p>
                      <a:r>
                        <a:rPr kumimoji="0" lang="ru-RU" sz="1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«педагог-исследователь» 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аттестационная комиссия управления образования </a:t>
                      </a:r>
                      <a:r>
                        <a:rPr kumimoji="0" lang="ru-RU" sz="14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1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на основании заключения экспертного совета присваивает</a:t>
                      </a:r>
                      <a:r>
                        <a:rPr kumimoji="0" lang="kk-KZ" sz="1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(</a:t>
                      </a:r>
                      <a:r>
                        <a:rPr kumimoji="0" lang="ru-RU" sz="14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подтверждае</a:t>
                      </a:r>
                      <a:r>
                        <a:rPr kumimoji="0" lang="kk-KZ" sz="1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т)</a:t>
                      </a:r>
                      <a:r>
                        <a:rPr kumimoji="0" lang="ru-RU" sz="1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квалификационную категорию </a:t>
                      </a:r>
                      <a:r>
                        <a:rPr kumimoji="0" lang="kk-KZ" sz="1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педагогических работников </a:t>
                      </a:r>
                      <a:r>
                        <a:rPr kumimoji="0" lang="ru-RU" sz="1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организаций дошкольного воспитания и обучения, начального, основного среднего, общего среднего дополнительного, специального образования.</a:t>
                      </a:r>
                    </a:p>
                    <a:p>
                      <a:endParaRPr lang="ru-RU" sz="1400" dirty="0"/>
                    </a:p>
                  </a:txBody>
                  <a:tcPr/>
                </a:tc>
              </a:tr>
              <a:tr h="1739013">
                <a:tc>
                  <a:txBody>
                    <a:bodyPr/>
                    <a:lstStyle/>
                    <a:p>
                      <a:r>
                        <a:rPr kumimoji="0" lang="ru-RU" sz="1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«педагог-мастер» 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аттестационная комиссия управления образования на основании рекомендаций центра присваивает</a:t>
                      </a:r>
                      <a:r>
                        <a:rPr kumimoji="0" lang="kk-KZ" sz="1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(</a:t>
                      </a:r>
                      <a:r>
                        <a:rPr kumimoji="0" lang="ru-RU" sz="14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подтверждае</a:t>
                      </a:r>
                      <a:r>
                        <a:rPr kumimoji="0" lang="kk-KZ" sz="1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т)</a:t>
                      </a:r>
                      <a:r>
                        <a:rPr kumimoji="0" lang="ru-RU" sz="1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квалификационную категорию </a:t>
                      </a:r>
                      <a:r>
                        <a:rPr kumimoji="0" lang="kk-KZ" sz="1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педагогических работников и приравненных к ним лиц</a:t>
                      </a:r>
                      <a:r>
                        <a:rPr kumimoji="0" lang="ru-RU" sz="1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организаций дошкольного воспитания и обучения, начального, основного среднего, общего среднего дополнительного, специального образования.</a:t>
                      </a:r>
                    </a:p>
                    <a:p>
                      <a:endParaRPr lang="ru-RU" sz="14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44</a:t>
            </a:fld>
            <a:endParaRPr lang="ru-RU" dirty="0"/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1"/>
          <p:cNvSpPr>
            <a:spLocks noGrp="1"/>
          </p:cNvSpPr>
          <p:nvPr>
            <p:ph type="title"/>
          </p:nvPr>
        </p:nvSpPr>
        <p:spPr>
          <a:xfrm>
            <a:off x="457200" y="580132"/>
            <a:ext cx="8229600" cy="789887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z="2400" b="1" dirty="0" smtClean="0">
                <a:solidFill>
                  <a:srgbClr val="4F81BD">
                    <a:lumMod val="50000"/>
                  </a:srgbClr>
                </a:solidFill>
                <a:latin typeface="Century Gothic" panose="020B0502020202020204" pitchFamily="34" charset="0"/>
                <a:ea typeface="+mn-ea"/>
                <a:cs typeface="+mn-cs"/>
              </a:rPr>
              <a:t>Решение по итогам аттестации</a:t>
            </a:r>
            <a:endParaRPr lang="ru-RU" sz="2400" b="1" dirty="0">
              <a:solidFill>
                <a:srgbClr val="4F81BD">
                  <a:lumMod val="50000"/>
                </a:srgbClr>
              </a:solidFill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0F8FE1-D312-4C01-8616-14340EB4CBE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45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2" name="Объект 1"/>
          <p:cNvSpPr>
            <a:spLocks noGrp="1"/>
          </p:cNvSpPr>
          <p:nvPr>
            <p:ph sz="half" idx="1"/>
          </p:nvPr>
        </p:nvSpPr>
        <p:spPr>
          <a:xfrm>
            <a:off x="457200" y="1600206"/>
            <a:ext cx="8106032" cy="4525963"/>
          </a:xfrm>
        </p:spPr>
        <p:txBody>
          <a:bodyPr>
            <a:normAutofit/>
          </a:bodyPr>
          <a:lstStyle/>
          <a:p>
            <a:pPr marL="0" indent="0">
              <a:lnSpc>
                <a:spcPct val="115000"/>
              </a:lnSpc>
              <a:spcAft>
                <a:spcPts val="0"/>
              </a:spcAft>
              <a:buNone/>
              <a:tabLst>
                <a:tab pos="2476500" algn="l"/>
              </a:tabLst>
            </a:pPr>
            <a:r>
              <a:rPr lang="ru-RU" sz="2500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Алгоритм принятия решений:</a:t>
            </a:r>
          </a:p>
          <a:p>
            <a:pPr>
              <a:lnSpc>
                <a:spcPct val="115000"/>
              </a:lnSpc>
              <a:spcAft>
                <a:spcPts val="0"/>
              </a:spcAft>
              <a:tabLst>
                <a:tab pos="2476500" algn="l"/>
              </a:tabLst>
            </a:pPr>
            <a:r>
              <a:rPr lang="ru-RU" sz="2500" b="1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«рекомендован на заявляемый уровень» - </a:t>
            </a:r>
            <a:r>
              <a:rPr lang="ru-RU" sz="2500" dirty="0" smtClean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при успешном прохождении квалификационного тестирования и  комплексного  аналитического обобщения, соответствии  </a:t>
            </a:r>
            <a:r>
              <a:rPr lang="ru-RU" sz="2500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требованиям </a:t>
            </a:r>
            <a:r>
              <a:rPr lang="ru-RU" sz="2500" dirty="0" smtClean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квалификационной </a:t>
            </a:r>
            <a:r>
              <a:rPr lang="ru-RU" sz="2500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категории;</a:t>
            </a:r>
          </a:p>
          <a:p>
            <a:pPr>
              <a:lnSpc>
                <a:spcPct val="115000"/>
              </a:lnSpc>
              <a:spcAft>
                <a:spcPts val="0"/>
              </a:spcAft>
              <a:tabLst>
                <a:tab pos="2476500" algn="l"/>
              </a:tabLst>
            </a:pPr>
            <a:r>
              <a:rPr lang="ru-RU" sz="2500" b="1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«не рекомендован на заявляемый уровень» - </a:t>
            </a:r>
            <a:r>
              <a:rPr lang="ru-RU" sz="2500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при несоответствии одному из требований к квалификационной категории</a:t>
            </a:r>
            <a:r>
              <a:rPr lang="ru-RU" sz="2500" dirty="0" smtClean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2500" dirty="0"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7407006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Учет Квалификации (специальности)            при Аттестации</a:t>
            </a:r>
            <a:endParaRPr lang="ru-RU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1554162"/>
            <a:ext cx="8740080" cy="4971182"/>
          </a:xfrm>
        </p:spPr>
        <p:txBody>
          <a:bodyPr>
            <a:normAutofit fontScale="62500" lnSpcReduction="20000"/>
          </a:bodyPr>
          <a:lstStyle/>
          <a:p>
            <a:pPr>
              <a:buNone/>
            </a:pPr>
            <a:r>
              <a:rPr lang="kk-KZ" dirty="0" smtClean="0"/>
              <a:t>      </a:t>
            </a:r>
            <a:r>
              <a:rPr lang="kk-KZ" dirty="0" smtClean="0">
                <a:solidFill>
                  <a:schemeClr val="accent6">
                    <a:lumMod val="75000"/>
                  </a:schemeClr>
                </a:solidFill>
              </a:rPr>
              <a:t>52. </a:t>
            </a: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Аттестация педагогических работников и приравненных к ним лиц   </a:t>
            </a:r>
          </a:p>
          <a:p>
            <a:pPr>
              <a:buNone/>
            </a:pP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осуществляется в соответствии </a:t>
            </a: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со специальностью (квалификацией), указанной в дипломе об образовании</a:t>
            </a:r>
            <a:r>
              <a:rPr lang="kk-KZ" b="1" dirty="0" smtClean="0">
                <a:solidFill>
                  <a:schemeClr val="accent6">
                    <a:lumMod val="75000"/>
                  </a:schemeClr>
                </a:solidFill>
              </a:rPr>
              <a:t>, или </a:t>
            </a: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документе о переподготовке с присвоением соответствующей квалификации</a:t>
            </a: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 по занимаемой должности. </a:t>
            </a:r>
          </a:p>
          <a:p>
            <a:pPr>
              <a:buNone/>
            </a:pP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В случае преподавания предмета (дисциплин), указанных в документе об образовании как одна специальность, аттестация педагогических работников и приравненных к ним лиц, </a:t>
            </a: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проводится по основной должности с указанием предметов </a:t>
            </a:r>
            <a:r>
              <a:rPr lang="ru-RU" b="1" u="sng" dirty="0" smtClean="0">
                <a:solidFill>
                  <a:srgbClr val="FF0000"/>
                </a:solidFill>
              </a:rPr>
              <a:t>в соответствии с указанной в дипломе специальностью.</a:t>
            </a:r>
          </a:p>
          <a:p>
            <a:pPr>
              <a:buNone/>
            </a:pPr>
            <a:r>
              <a:rPr lang="kk-KZ" dirty="0" smtClean="0">
                <a:solidFill>
                  <a:schemeClr val="accent6">
                    <a:lumMod val="75000"/>
                  </a:schemeClr>
                </a:solidFill>
              </a:rPr>
              <a:t>         53. </a:t>
            </a: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B случае преподавания педагогическим работником или приравненным к нему лицом предметов (дисциплин), по которым не осуществляется профессиональная подготовка специалистов в высших учебных заведениях (далее - вуз) или организациях образования технического и профессионального, </a:t>
            </a:r>
            <a:r>
              <a:rPr lang="ru-RU" dirty="0" err="1" smtClean="0">
                <a:solidFill>
                  <a:schemeClr val="accent6">
                    <a:lumMod val="75000"/>
                  </a:schemeClr>
                </a:solidFill>
              </a:rPr>
              <a:t>послесреднего</a:t>
            </a: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 образования, </a:t>
            </a: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за ним сохраняется ранее полученная категория, аттестация проводится на общих основаниях при наличии соответствующего документа о повышении квалификации.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46</a:t>
            </a:fld>
            <a:endParaRPr lang="ru-RU"/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7504" y="548680"/>
            <a:ext cx="8812088" cy="5963493"/>
          </a:xfrm>
        </p:spPr>
        <p:txBody>
          <a:bodyPr>
            <a:normAutofit fontScale="77500" lnSpcReduction="20000"/>
          </a:bodyPr>
          <a:lstStyle/>
          <a:p>
            <a:pPr lvl="0"/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При  переходе  с методической работы на педагогическую деятельность и с педагогической деятельности на методическую работу</a:t>
            </a:r>
            <a:r>
              <a:rPr lang="kk-KZ" dirty="0" smtClean="0">
                <a:solidFill>
                  <a:schemeClr val="accent6">
                    <a:lumMod val="75000"/>
                  </a:schemeClr>
                </a:solidFill>
              </a:rPr>
              <a:t>,</a:t>
            </a: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 квалификационная категория </a:t>
            </a: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сохраняется до истечения ее срока действия. </a:t>
            </a:r>
          </a:p>
          <a:p>
            <a:pPr lvl="0"/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При преподавании предмета «</a:t>
            </a: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Самопознание» у педагогического работника квалификационная категория приравнивается к квалификационной категории по ранее преподаваемому предмету</a:t>
            </a: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, и сохраняется до истечения ее срока действия.</a:t>
            </a:r>
          </a:p>
          <a:p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По каждому педагогическому работнику организации образования экспертный совет </a:t>
            </a:r>
            <a:r>
              <a:rPr lang="kk-KZ" dirty="0" smtClean="0">
                <a:solidFill>
                  <a:schemeClr val="accent6">
                    <a:lumMod val="75000"/>
                  </a:schemeClr>
                </a:solidFill>
              </a:rPr>
              <a:t>выносит </a:t>
            </a:r>
            <a:r>
              <a:rPr lang="ru-RU" b="1" i="1" dirty="0" smtClean="0">
                <a:solidFill>
                  <a:schemeClr val="accent6">
                    <a:lumMod val="75000"/>
                  </a:schemeClr>
                </a:solidFill>
              </a:rPr>
              <a:t>заключение (рекомендовать (не рекомендовать) для аттестации</a:t>
            </a: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), которое предоставляется аттестационной комиссии соответствующего уровня ежегодно </a:t>
            </a:r>
            <a:r>
              <a:rPr lang="ru-RU" b="1" i="1" dirty="0" smtClean="0">
                <a:solidFill>
                  <a:schemeClr val="accent6">
                    <a:lumMod val="75000"/>
                  </a:schemeClr>
                </a:solidFill>
              </a:rPr>
              <a:t>не позднее 1 августа или 1 декабря текущего года. </a:t>
            </a:r>
          </a:p>
          <a:p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Заключение экспертного совета оформляется по форме согласно </a:t>
            </a: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приложению 7</a:t>
            </a: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 к настоящим Правилам. </a:t>
            </a:r>
            <a:endParaRPr lang="ru-RU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47</a:t>
            </a:fld>
            <a:endParaRPr lang="ru-RU"/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260648"/>
            <a:ext cx="8686800" cy="838200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</a:rPr>
              <a:t>Документы, </a:t>
            </a:r>
            <a:r>
              <a:rPr lang="ru-RU" sz="2400" b="1" dirty="0" err="1" smtClean="0">
                <a:solidFill>
                  <a:schemeClr val="accent6">
                    <a:lumMod val="75000"/>
                  </a:schemeClr>
                </a:solidFill>
              </a:rPr>
              <a:t>предъявлемые</a:t>
            </a:r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</a:rPr>
              <a:t> на аттестацию</a:t>
            </a:r>
            <a:endParaRPr lang="ru-RU" sz="24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lvl="0">
              <a:buNone/>
            </a:pP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На рассмотрение аттестационных комиссий всех уровней представляются следующие документы:</a:t>
            </a:r>
            <a:endParaRPr lang="ru-RU" dirty="0" smtClean="0">
              <a:solidFill>
                <a:schemeClr val="accent6">
                  <a:lumMod val="75000"/>
                </a:schemeClr>
              </a:solidFill>
            </a:endParaRPr>
          </a:p>
          <a:p>
            <a:pPr lvl="0">
              <a:buNone/>
            </a:pP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1)заявление на аттестацию  </a:t>
            </a:r>
          </a:p>
          <a:p>
            <a:pPr>
              <a:buNone/>
            </a:pP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2) копии:</a:t>
            </a:r>
          </a:p>
          <a:p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документа, удостоверяющего личность;</a:t>
            </a:r>
          </a:p>
          <a:p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диплома об образовании</a:t>
            </a:r>
            <a:r>
              <a:rPr lang="kk-KZ" dirty="0" smtClean="0">
                <a:solidFill>
                  <a:schemeClr val="accent6">
                    <a:lumMod val="75000"/>
                  </a:schemeClr>
                </a:solidFill>
              </a:rPr>
              <a:t> или </a:t>
            </a: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документа о переподготовке с присвоением соответствующей квалификации по занимаемой должности;</a:t>
            </a:r>
          </a:p>
          <a:p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удостоверения о квалификационной категории;</a:t>
            </a:r>
          </a:p>
          <a:p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сертификата курса повышения квалификации;</a:t>
            </a:r>
          </a:p>
          <a:p>
            <a:pPr>
              <a:buNone/>
            </a:pP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3)  сертификаты тестирования (после </a:t>
            </a:r>
            <a:r>
              <a:rPr lang="kk-KZ" dirty="0" smtClean="0">
                <a:solidFill>
                  <a:schemeClr val="accent6">
                    <a:lumMod val="75000"/>
                  </a:schemeClr>
                </a:solidFill>
              </a:rPr>
              <a:t>первого этапа)</a:t>
            </a: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.</a:t>
            </a:r>
          </a:p>
          <a:p>
            <a:endParaRPr lang="ru-RU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48</a:t>
            </a:fld>
            <a:endParaRPr lang="ru-RU"/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476672"/>
            <a:ext cx="9036496" cy="6192688"/>
          </a:xfrm>
        </p:spPr>
        <p:txBody>
          <a:bodyPr>
            <a:normAutofit/>
          </a:bodyPr>
          <a:lstStyle/>
          <a:p>
            <a:pPr lvl="0" algn="ctr">
              <a:buNone/>
            </a:pPr>
            <a:r>
              <a:rPr lang="ru-RU" b="1" u="sng" dirty="0" smtClean="0">
                <a:solidFill>
                  <a:srgbClr val="C00000"/>
                </a:solidFill>
              </a:rPr>
              <a:t>При принятии аттестационной комиссией решения «не соответствует заявляемой квалификационной категории»:</a:t>
            </a:r>
          </a:p>
          <a:p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квалификационная категория </a:t>
            </a: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снижается на один уровень от заявляемой категории </a:t>
            </a: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при подтверждении действующей квалификационной категории: </a:t>
            </a:r>
          </a:p>
          <a:p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в случае досрочной аттестации за ним сохраняется имеющаяся квалификационная категория до завершения срока ее действия</a:t>
            </a: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.</a:t>
            </a:r>
            <a:endParaRPr lang="ru-RU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49</a:t>
            </a:fld>
            <a:endParaRPr lang="ru-RU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Скругленный прямоугольник 48"/>
          <p:cNvSpPr/>
          <p:nvPr/>
        </p:nvSpPr>
        <p:spPr>
          <a:xfrm>
            <a:off x="8203963" y="2126918"/>
            <a:ext cx="825626" cy="1037405"/>
          </a:xfrm>
          <a:prstGeom prst="roundRect">
            <a:avLst>
              <a:gd name="adj" fmla="val 4481"/>
            </a:avLst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tlCol="0" anchor="ctr"/>
          <a:lstStyle/>
          <a:p>
            <a:pPr lvl="0" algn="ctr" defTabSz="1022350">
              <a:spcBef>
                <a:spcPct val="0"/>
              </a:spcBef>
            </a:pPr>
            <a:r>
              <a:rPr lang="ru-RU" sz="1200" b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Школа</a:t>
            </a:r>
            <a:endParaRPr lang="ru-RU" sz="1200" b="1" dirty="0">
              <a:solidFill>
                <a:srgbClr val="002060"/>
              </a:solidFill>
              <a:latin typeface="Century Gothic" panose="020B0502020202020204" pitchFamily="34" charset="0"/>
            </a:endParaRPr>
          </a:p>
        </p:txBody>
      </p:sp>
      <p:sp>
        <p:nvSpPr>
          <p:cNvPr id="61" name="Скругленный прямоугольник 60"/>
          <p:cNvSpPr/>
          <p:nvPr/>
        </p:nvSpPr>
        <p:spPr>
          <a:xfrm>
            <a:off x="3491881" y="1099160"/>
            <a:ext cx="3058472" cy="1033695"/>
          </a:xfrm>
          <a:prstGeom prst="roundRect">
            <a:avLst>
              <a:gd name="adj" fmla="val 4481"/>
            </a:avLst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tlCol="0" anchor="ctr"/>
          <a:lstStyle/>
          <a:p>
            <a:pPr lvl="0" algn="ctr" defTabSz="711200">
              <a:spcBef>
                <a:spcPct val="0"/>
              </a:spcBef>
            </a:pPr>
            <a:r>
              <a:rPr lang="ru-RU" sz="1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Послесреднее</a:t>
            </a:r>
            <a:r>
              <a:rPr lang="ru-RU" sz="1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/высшее педагогическое образование</a:t>
            </a:r>
          </a:p>
          <a:p>
            <a:pPr lvl="0" algn="ctr" defTabSz="711200">
              <a:spcBef>
                <a:spcPct val="0"/>
              </a:spcBef>
            </a:pPr>
            <a:r>
              <a:rPr lang="ru-RU" sz="1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(без </a:t>
            </a:r>
            <a:r>
              <a:rPr lang="ru-RU" sz="1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стаж</a:t>
            </a:r>
            <a:r>
              <a:rPr lang="ru-RU" sz="1000" dirty="0">
                <a:solidFill>
                  <a:srgbClr val="002060"/>
                </a:solidFill>
                <a:latin typeface="Century Gothic" panose="020B0502020202020204" pitchFamily="34" charset="0"/>
              </a:rPr>
              <a:t>а)</a:t>
            </a:r>
          </a:p>
        </p:txBody>
      </p:sp>
      <p:sp>
        <p:nvSpPr>
          <p:cNvPr id="71" name="Скругленный прямоугольник 70"/>
          <p:cNvSpPr/>
          <p:nvPr/>
        </p:nvSpPr>
        <p:spPr>
          <a:xfrm>
            <a:off x="8203963" y="3326357"/>
            <a:ext cx="799549" cy="1064113"/>
          </a:xfrm>
          <a:prstGeom prst="roundRect">
            <a:avLst>
              <a:gd name="adj" fmla="val 4481"/>
            </a:avLst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tlCol="0" anchor="ctr"/>
          <a:lstStyle/>
          <a:p>
            <a:pPr lvl="0" algn="ctr" defTabSz="1022350">
              <a:spcBef>
                <a:spcPct val="0"/>
              </a:spcBef>
            </a:pPr>
            <a:r>
              <a:rPr lang="ru-RU" sz="1200" b="1" dirty="0" err="1" smtClean="0">
                <a:solidFill>
                  <a:srgbClr val="002060"/>
                </a:solidFill>
                <a:latin typeface="Century Gothic" panose="020B0502020202020204" pitchFamily="34" charset="0"/>
              </a:rPr>
              <a:t>РайОО</a:t>
            </a:r>
            <a:r>
              <a:rPr lang="ru-RU" sz="1200" b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/ </a:t>
            </a:r>
            <a:r>
              <a:rPr lang="ru-RU" sz="1200" b="1" dirty="0" err="1" smtClean="0">
                <a:solidFill>
                  <a:srgbClr val="002060"/>
                </a:solidFill>
                <a:latin typeface="Century Gothic" panose="020B0502020202020204" pitchFamily="34" charset="0"/>
              </a:rPr>
              <a:t>горОО</a:t>
            </a:r>
            <a:endParaRPr lang="ru-RU" sz="1200" b="1" dirty="0">
              <a:solidFill>
                <a:srgbClr val="002060"/>
              </a:solidFill>
              <a:latin typeface="Century Gothic" panose="020B0502020202020204" pitchFamily="34" charset="0"/>
            </a:endParaRPr>
          </a:p>
        </p:txBody>
      </p:sp>
      <p:sp>
        <p:nvSpPr>
          <p:cNvPr id="102" name="Скругленный прямоугольник 101"/>
          <p:cNvSpPr/>
          <p:nvPr/>
        </p:nvSpPr>
        <p:spPr>
          <a:xfrm>
            <a:off x="3491881" y="4517997"/>
            <a:ext cx="3058472" cy="927227"/>
          </a:xfrm>
          <a:prstGeom prst="roundRect">
            <a:avLst>
              <a:gd name="adj" fmla="val 4481"/>
            </a:avLst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tlCol="0" anchor="ctr"/>
          <a:lstStyle/>
          <a:p>
            <a:pPr lvl="0" algn="ctr" defTabSz="711200">
              <a:spcBef>
                <a:spcPct val="0"/>
              </a:spcBef>
            </a:pPr>
            <a:r>
              <a:rPr lang="ru-RU" sz="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Согласно требованиям </a:t>
            </a:r>
            <a:r>
              <a:rPr lang="kk-KZ" sz="1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kk-KZ" sz="1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досрочно)</a:t>
            </a:r>
          </a:p>
          <a:p>
            <a:pPr algn="ctr" defTabSz="711200">
              <a:spcBef>
                <a:spcPct val="0"/>
              </a:spcBef>
            </a:pPr>
            <a:endParaRPr lang="kk-KZ" sz="10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defTabSz="711200">
              <a:spcBef>
                <a:spcPct val="0"/>
              </a:spcBef>
            </a:pPr>
            <a:r>
              <a:rPr lang="ru-RU" sz="1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Для всех учителей</a:t>
            </a:r>
          </a:p>
          <a:p>
            <a:pPr algn="ctr" defTabSz="711200">
              <a:spcBef>
                <a:spcPct val="0"/>
              </a:spcBef>
            </a:pPr>
            <a:r>
              <a:rPr lang="ru-RU" sz="1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( </a:t>
            </a:r>
            <a:r>
              <a:rPr lang="ru-RU" sz="11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стаж 4 года</a:t>
            </a:r>
            <a:r>
              <a:rPr lang="ru-RU" sz="1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+  требования</a:t>
            </a:r>
            <a:r>
              <a:rPr lang="ru-RU" sz="1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endParaRPr lang="ru-RU" sz="10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4" name="Скругленный прямоугольник 103"/>
          <p:cNvSpPr/>
          <p:nvPr/>
        </p:nvSpPr>
        <p:spPr>
          <a:xfrm>
            <a:off x="8200029" y="4501223"/>
            <a:ext cx="803451" cy="967903"/>
          </a:xfrm>
          <a:prstGeom prst="roundRect">
            <a:avLst>
              <a:gd name="adj" fmla="val 4481"/>
            </a:avLst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tlCol="0" anchor="ctr"/>
          <a:lstStyle/>
          <a:p>
            <a:pPr lvl="0" algn="ctr" defTabSz="1022350">
              <a:spcBef>
                <a:spcPct val="0"/>
              </a:spcBef>
            </a:pPr>
            <a:r>
              <a:rPr lang="ru-RU" sz="1200" b="1" dirty="0" err="1" smtClean="0">
                <a:solidFill>
                  <a:srgbClr val="002060"/>
                </a:solidFill>
                <a:latin typeface="Century Gothic" panose="020B0502020202020204" pitchFamily="34" charset="0"/>
              </a:rPr>
              <a:t>ОблУО</a:t>
            </a:r>
            <a:endParaRPr lang="ru-RU" sz="1200" b="1" dirty="0">
              <a:solidFill>
                <a:srgbClr val="002060"/>
              </a:solidFill>
              <a:latin typeface="Century Gothic" panose="020B0502020202020204" pitchFamily="34" charset="0"/>
            </a:endParaRPr>
          </a:p>
        </p:txBody>
      </p:sp>
      <p:sp>
        <p:nvSpPr>
          <p:cNvPr id="43" name="Скругленный прямоугольник 42"/>
          <p:cNvSpPr/>
          <p:nvPr/>
        </p:nvSpPr>
        <p:spPr>
          <a:xfrm>
            <a:off x="179512" y="4509120"/>
            <a:ext cx="3107415" cy="956953"/>
          </a:xfrm>
          <a:prstGeom prst="roundRect">
            <a:avLst>
              <a:gd name="adj" fmla="val 4481"/>
            </a:avLst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tlCol="0" anchor="ctr"/>
          <a:lstStyle/>
          <a:p>
            <a:pPr algn="ctr"/>
            <a:endParaRPr lang="ru-RU" sz="1100" b="1" dirty="0" smtClean="0">
              <a:solidFill>
                <a:srgbClr val="C00000"/>
              </a:solidFill>
              <a:latin typeface="Century Gothic" panose="020B0502020202020204" pitchFamily="34" charset="0"/>
            </a:endParaRPr>
          </a:p>
          <a:p>
            <a:pPr algn="ctr"/>
            <a:r>
              <a:rPr lang="ru-RU" sz="1100" b="1" dirty="0" smtClean="0">
                <a:solidFill>
                  <a:srgbClr val="C00000"/>
                </a:solidFill>
                <a:latin typeface="Century Gothic" panose="020B0502020202020204" pitchFamily="34" charset="0"/>
              </a:rPr>
              <a:t>Педагог-исследователь</a:t>
            </a:r>
          </a:p>
          <a:p>
            <a:pPr algn="ctr"/>
            <a:endParaRPr lang="ru-RU" sz="1100" b="1" dirty="0">
              <a:solidFill>
                <a:srgbClr val="C00000"/>
              </a:solidFill>
              <a:latin typeface="Century Gothic" panose="020B0502020202020204" pitchFamily="34" charset="0"/>
            </a:endParaRPr>
          </a:p>
        </p:txBody>
      </p:sp>
      <p:sp>
        <p:nvSpPr>
          <p:cNvPr id="44" name="Скругленный прямоугольник 43"/>
          <p:cNvSpPr/>
          <p:nvPr/>
        </p:nvSpPr>
        <p:spPr>
          <a:xfrm>
            <a:off x="179512" y="5517232"/>
            <a:ext cx="3107416" cy="982822"/>
          </a:xfrm>
          <a:prstGeom prst="roundRect">
            <a:avLst>
              <a:gd name="adj" fmla="val 4481"/>
            </a:avLst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tlCol="0" anchor="ctr"/>
          <a:lstStyle/>
          <a:p>
            <a:pPr algn="ctr"/>
            <a:r>
              <a:rPr lang="ru-RU" sz="1100" b="1" dirty="0" smtClean="0">
                <a:solidFill>
                  <a:srgbClr val="C00000"/>
                </a:solidFill>
                <a:latin typeface="Century Gothic" panose="020B0502020202020204" pitchFamily="34" charset="0"/>
              </a:rPr>
              <a:t>Педагог-мастер</a:t>
            </a:r>
            <a:endParaRPr lang="ru-RU" sz="1100" b="1" dirty="0">
              <a:solidFill>
                <a:srgbClr val="C00000"/>
              </a:solidFill>
              <a:latin typeface="Century Gothic" panose="020B0502020202020204" pitchFamily="34" charset="0"/>
            </a:endParaRPr>
          </a:p>
        </p:txBody>
      </p:sp>
      <p:sp>
        <p:nvSpPr>
          <p:cNvPr id="60" name="Стрелка вправо 59"/>
          <p:cNvSpPr/>
          <p:nvPr/>
        </p:nvSpPr>
        <p:spPr>
          <a:xfrm>
            <a:off x="8025688" y="2659800"/>
            <a:ext cx="176882" cy="247152"/>
          </a:xfrm>
          <a:prstGeom prst="rightArrow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Century Gothic" panose="020B0502020202020204" pitchFamily="34" charset="0"/>
            </a:endParaRPr>
          </a:p>
        </p:txBody>
      </p:sp>
      <p:sp>
        <p:nvSpPr>
          <p:cNvPr id="62" name="Стрелка вправо 61"/>
          <p:cNvSpPr/>
          <p:nvPr/>
        </p:nvSpPr>
        <p:spPr>
          <a:xfrm>
            <a:off x="8025688" y="3774834"/>
            <a:ext cx="176882" cy="247152"/>
          </a:xfrm>
          <a:prstGeom prst="rightArrow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Century Gothic" panose="020B0502020202020204" pitchFamily="34" charset="0"/>
            </a:endParaRPr>
          </a:p>
        </p:txBody>
      </p:sp>
      <p:sp>
        <p:nvSpPr>
          <p:cNvPr id="63" name="Стрелка вправо 62"/>
          <p:cNvSpPr/>
          <p:nvPr/>
        </p:nvSpPr>
        <p:spPr>
          <a:xfrm>
            <a:off x="8013718" y="4907040"/>
            <a:ext cx="176882" cy="247152"/>
          </a:xfrm>
          <a:prstGeom prst="rightArrow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Century Gothic" panose="020B0502020202020204" pitchFamily="34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1619672" y="156155"/>
            <a:ext cx="62489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  <a:latin typeface="Century Gothic" panose="020B0502020202020204" pitchFamily="34" charset="0"/>
              </a:rPr>
              <a:t>Предлагаемая модель</a:t>
            </a:r>
            <a:endParaRPr lang="ru-RU" b="1" dirty="0">
              <a:solidFill>
                <a:srgbClr val="C00000"/>
              </a:solidFill>
              <a:latin typeface="Century Gothic" panose="020B0502020202020204" pitchFamily="34" charset="0"/>
            </a:endParaRPr>
          </a:p>
        </p:txBody>
      </p:sp>
      <p:cxnSp>
        <p:nvCxnSpPr>
          <p:cNvPr id="3" name="Прямая соединительная линия 2"/>
          <p:cNvCxnSpPr/>
          <p:nvPr/>
        </p:nvCxnSpPr>
        <p:spPr>
          <a:xfrm>
            <a:off x="4124325" y="217042"/>
            <a:ext cx="15627" cy="664095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Скругленный прямоугольник 34"/>
          <p:cNvSpPr/>
          <p:nvPr/>
        </p:nvSpPr>
        <p:spPr>
          <a:xfrm>
            <a:off x="3563889" y="5621030"/>
            <a:ext cx="2986464" cy="904314"/>
          </a:xfrm>
          <a:prstGeom prst="roundRect">
            <a:avLst>
              <a:gd name="adj" fmla="val 4481"/>
            </a:avLst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tlCol="0" anchor="ctr"/>
          <a:lstStyle/>
          <a:p>
            <a:pPr lvl="0" algn="ctr" defTabSz="711200">
              <a:spcBef>
                <a:spcPct val="0"/>
              </a:spcBef>
            </a:pPr>
            <a:endParaRPr lang="ru-RU" sz="1200" dirty="0" smtClean="0">
              <a:solidFill>
                <a:srgbClr val="002060"/>
              </a:solidFill>
              <a:latin typeface="Century Gothic" panose="020B0502020202020204" pitchFamily="34" charset="0"/>
            </a:endParaRPr>
          </a:p>
          <a:p>
            <a:pPr lvl="0" algn="ctr" defTabSz="711200">
              <a:spcBef>
                <a:spcPct val="0"/>
              </a:spcBef>
            </a:pPr>
            <a:r>
              <a:rPr lang="ru-RU" sz="1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Согласно требованиям </a:t>
            </a:r>
            <a:r>
              <a:rPr lang="kk-KZ" sz="1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kk-KZ" sz="1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досрочно)</a:t>
            </a:r>
          </a:p>
          <a:p>
            <a:pPr algn="ctr" defTabSz="711200">
              <a:spcBef>
                <a:spcPct val="0"/>
              </a:spcBef>
            </a:pPr>
            <a:endParaRPr lang="ru-RU" sz="10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defTabSz="711200">
              <a:spcBef>
                <a:spcPct val="0"/>
              </a:spcBef>
            </a:pPr>
            <a:r>
              <a:rPr lang="ru-RU" sz="1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( стаж 5 лет+  </a:t>
            </a:r>
            <a:r>
              <a:rPr lang="ru-RU" sz="1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требования)</a:t>
            </a:r>
          </a:p>
          <a:p>
            <a:pPr lvl="0" algn="ctr" defTabSz="711200">
              <a:spcBef>
                <a:spcPct val="0"/>
              </a:spcBef>
            </a:pPr>
            <a:endParaRPr lang="ru-RU" sz="1200" i="1" dirty="0">
              <a:solidFill>
                <a:srgbClr val="FF0000"/>
              </a:solidFill>
              <a:latin typeface="Century Gothic" panose="020B0502020202020204" pitchFamily="34" charset="0"/>
            </a:endParaRPr>
          </a:p>
        </p:txBody>
      </p:sp>
      <p:sp>
        <p:nvSpPr>
          <p:cNvPr id="39" name="Скругленный прямоугольник 38"/>
          <p:cNvSpPr/>
          <p:nvPr/>
        </p:nvSpPr>
        <p:spPr>
          <a:xfrm>
            <a:off x="8200029" y="5621030"/>
            <a:ext cx="777406" cy="851023"/>
          </a:xfrm>
          <a:prstGeom prst="roundRect">
            <a:avLst>
              <a:gd name="adj" fmla="val 4481"/>
            </a:avLst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tlCol="0" anchor="ctr"/>
          <a:lstStyle/>
          <a:p>
            <a:pPr lvl="0" algn="ctr" defTabSz="1022350">
              <a:spcBef>
                <a:spcPct val="0"/>
              </a:spcBef>
            </a:pPr>
            <a:r>
              <a:rPr lang="ru-RU" sz="1200" b="1" dirty="0" err="1" smtClean="0">
                <a:solidFill>
                  <a:srgbClr val="002060"/>
                </a:solidFill>
                <a:latin typeface="Century Gothic" panose="020B0502020202020204" pitchFamily="34" charset="0"/>
              </a:rPr>
              <a:t>ОблУО</a:t>
            </a:r>
            <a:endParaRPr lang="ru-RU" sz="1200" b="1" dirty="0" smtClean="0">
              <a:solidFill>
                <a:srgbClr val="002060"/>
              </a:solidFill>
              <a:latin typeface="Century Gothic" panose="020B0502020202020204" pitchFamily="34" charset="0"/>
            </a:endParaRPr>
          </a:p>
          <a:p>
            <a:pPr lvl="0" algn="ctr" defTabSz="1022350">
              <a:spcBef>
                <a:spcPct val="0"/>
              </a:spcBef>
            </a:pPr>
            <a:r>
              <a:rPr lang="ru-RU" sz="1200" b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АОО «НИШ»</a:t>
            </a:r>
            <a:endParaRPr lang="ru-RU" sz="1200" b="1" dirty="0">
              <a:solidFill>
                <a:srgbClr val="C00000"/>
              </a:solidFill>
              <a:latin typeface="Century Gothic" panose="020B0502020202020204" pitchFamily="34" charset="0"/>
            </a:endParaRPr>
          </a:p>
        </p:txBody>
      </p:sp>
      <p:sp>
        <p:nvSpPr>
          <p:cNvPr id="40" name="Скругленный прямоугольник 39"/>
          <p:cNvSpPr/>
          <p:nvPr/>
        </p:nvSpPr>
        <p:spPr>
          <a:xfrm>
            <a:off x="7555971" y="1112320"/>
            <a:ext cx="466412" cy="4368731"/>
          </a:xfrm>
          <a:prstGeom prst="roundRect">
            <a:avLst>
              <a:gd name="adj" fmla="val 4481"/>
            </a:avLst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lIns="36000" rtlCol="0" anchor="ctr"/>
          <a:lstStyle/>
          <a:p>
            <a:pPr lvl="0" algn="ctr" defTabSz="711200">
              <a:spcBef>
                <a:spcPct val="0"/>
              </a:spcBef>
            </a:pPr>
            <a:r>
              <a:rPr lang="ru-RU" sz="1600" b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2-этап: комплексное обобщение </a:t>
            </a:r>
            <a:r>
              <a:rPr lang="ru-RU" sz="16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итогов деятельности</a:t>
            </a:r>
            <a:endParaRPr lang="ru-RU" sz="1100" b="1" dirty="0">
              <a:solidFill>
                <a:srgbClr val="002060"/>
              </a:solidFill>
              <a:latin typeface="Century Gothic" panose="020B0502020202020204" pitchFamily="34" charset="0"/>
            </a:endParaRPr>
          </a:p>
        </p:txBody>
      </p:sp>
      <p:sp>
        <p:nvSpPr>
          <p:cNvPr id="48" name="Скругленный прямоугольник 47"/>
          <p:cNvSpPr/>
          <p:nvPr/>
        </p:nvSpPr>
        <p:spPr>
          <a:xfrm>
            <a:off x="3491880" y="2202380"/>
            <a:ext cx="3058473" cy="1082604"/>
          </a:xfrm>
          <a:prstGeom prst="roundRect">
            <a:avLst>
              <a:gd name="adj" fmla="val 4481"/>
            </a:avLst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tlCol="0" anchor="ctr"/>
          <a:lstStyle/>
          <a:p>
            <a:pPr marL="171450" indent="-171450" algn="ctr" defTabSz="711200">
              <a:spcBef>
                <a:spcPct val="0"/>
              </a:spcBef>
              <a:buFontTx/>
              <a:buChar char="-"/>
            </a:pPr>
            <a:r>
              <a:rPr lang="ru-RU" sz="1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Согласно требованиям </a:t>
            </a:r>
            <a:r>
              <a:rPr lang="ru-RU" sz="1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kk-KZ" sz="1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досрочно</a:t>
            </a:r>
            <a:r>
              <a:rPr lang="kk-KZ" sz="1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 marL="171450" indent="-171450" algn="ctr" defTabSz="711200">
              <a:spcBef>
                <a:spcPct val="0"/>
              </a:spcBef>
              <a:buFontTx/>
              <a:buChar char="-"/>
            </a:pPr>
            <a:endParaRPr lang="kk-KZ" sz="10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171450" lvl="0" indent="-171450" algn="ctr" defTabSz="711200">
              <a:spcBef>
                <a:spcPct val="0"/>
              </a:spcBef>
              <a:buFontTx/>
              <a:buChar char="-"/>
            </a:pPr>
            <a:r>
              <a:rPr lang="ru-RU" sz="1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Для всех </a:t>
            </a:r>
            <a:r>
              <a:rPr lang="ru-RU" sz="1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учителей</a:t>
            </a:r>
            <a:endParaRPr lang="ru-RU" sz="10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171450" lvl="0" indent="-171450" algn="ctr" defTabSz="711200">
              <a:spcBef>
                <a:spcPct val="0"/>
              </a:spcBef>
              <a:buFontTx/>
              <a:buChar char="-"/>
            </a:pPr>
            <a:r>
              <a:rPr lang="ru-RU" sz="1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11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стаж 2 года </a:t>
            </a:r>
            <a:r>
              <a:rPr lang="ru-RU" sz="1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+ требования</a:t>
            </a:r>
            <a:r>
              <a:rPr lang="ru-RU" sz="1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endParaRPr lang="ru-RU" sz="10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2" name="Скругленный прямоугольник 51"/>
          <p:cNvSpPr/>
          <p:nvPr/>
        </p:nvSpPr>
        <p:spPr>
          <a:xfrm>
            <a:off x="179512" y="1124744"/>
            <a:ext cx="3107415" cy="1190157"/>
          </a:xfrm>
          <a:prstGeom prst="roundRect">
            <a:avLst>
              <a:gd name="adj" fmla="val 4481"/>
            </a:avLst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tlCol="0" anchor="ctr"/>
          <a:lstStyle/>
          <a:p>
            <a:pPr algn="ctr"/>
            <a:r>
              <a:rPr lang="ru-RU" sz="1100" b="1" dirty="0" smtClean="0">
                <a:solidFill>
                  <a:srgbClr val="C00000"/>
                </a:solidFill>
                <a:latin typeface="Century Gothic" panose="020B0502020202020204" pitchFamily="34" charset="0"/>
              </a:rPr>
              <a:t>Педагог</a:t>
            </a:r>
          </a:p>
          <a:p>
            <a:pPr algn="ctr"/>
            <a:endParaRPr lang="ru-RU" sz="1100" b="1" dirty="0">
              <a:solidFill>
                <a:srgbClr val="FF0000"/>
              </a:solidFill>
              <a:latin typeface="Century Gothic" panose="020B0502020202020204" pitchFamily="34" charset="0"/>
            </a:endParaRPr>
          </a:p>
        </p:txBody>
      </p:sp>
      <p:sp>
        <p:nvSpPr>
          <p:cNvPr id="56" name="Скругленный прямоугольник 55"/>
          <p:cNvSpPr/>
          <p:nvPr/>
        </p:nvSpPr>
        <p:spPr>
          <a:xfrm>
            <a:off x="179512" y="2204864"/>
            <a:ext cx="3107415" cy="1185048"/>
          </a:xfrm>
          <a:prstGeom prst="roundRect">
            <a:avLst>
              <a:gd name="adj" fmla="val 4481"/>
            </a:avLst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tlCol="0" anchor="ctr"/>
          <a:lstStyle/>
          <a:p>
            <a:pPr algn="ctr"/>
            <a:endParaRPr lang="ru-RU" sz="1100" b="1" dirty="0" smtClean="0">
              <a:solidFill>
                <a:srgbClr val="C00000"/>
              </a:solidFill>
              <a:latin typeface="Century Gothic" panose="020B0502020202020204" pitchFamily="34" charset="0"/>
            </a:endParaRPr>
          </a:p>
          <a:p>
            <a:pPr algn="ctr"/>
            <a:r>
              <a:rPr lang="ru-RU" sz="1100" b="1" dirty="0" smtClean="0">
                <a:solidFill>
                  <a:srgbClr val="C00000"/>
                </a:solidFill>
                <a:latin typeface="Century Gothic" panose="020B0502020202020204" pitchFamily="34" charset="0"/>
              </a:rPr>
              <a:t>Педагог-модератор</a:t>
            </a:r>
            <a:endParaRPr lang="ru-RU" sz="1100" b="1" dirty="0">
              <a:solidFill>
                <a:srgbClr val="C00000"/>
              </a:solidFill>
              <a:latin typeface="Century Gothic" panose="020B0502020202020204" pitchFamily="34" charset="0"/>
            </a:endParaRPr>
          </a:p>
          <a:p>
            <a:pPr algn="ctr"/>
            <a:endParaRPr lang="ru-RU" sz="1100" b="1" dirty="0">
              <a:solidFill>
                <a:srgbClr val="C00000"/>
              </a:solidFill>
              <a:latin typeface="Century Gothic" panose="020B0502020202020204" pitchFamily="34" charset="0"/>
            </a:endParaRPr>
          </a:p>
        </p:txBody>
      </p:sp>
      <p:sp>
        <p:nvSpPr>
          <p:cNvPr id="74" name="Скругленный прямоугольник 73"/>
          <p:cNvSpPr/>
          <p:nvPr/>
        </p:nvSpPr>
        <p:spPr>
          <a:xfrm>
            <a:off x="3491881" y="3326359"/>
            <a:ext cx="3058472" cy="1038746"/>
          </a:xfrm>
          <a:prstGeom prst="roundRect">
            <a:avLst>
              <a:gd name="adj" fmla="val 4481"/>
            </a:avLst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tlCol="0" anchor="ctr"/>
          <a:lstStyle/>
          <a:p>
            <a:pPr lvl="0" algn="ctr" defTabSz="711200">
              <a:spcBef>
                <a:spcPct val="0"/>
              </a:spcBef>
            </a:pPr>
            <a:r>
              <a:rPr lang="ru-RU" sz="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Согласно требованиям </a:t>
            </a:r>
            <a:r>
              <a:rPr lang="kk-KZ" sz="1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kk-KZ" sz="1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досрочно)</a:t>
            </a:r>
          </a:p>
          <a:p>
            <a:pPr algn="ctr" defTabSz="711200">
              <a:spcBef>
                <a:spcPct val="0"/>
              </a:spcBef>
            </a:pPr>
            <a:endParaRPr lang="kk-KZ" sz="10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defTabSz="711200">
              <a:spcBef>
                <a:spcPct val="0"/>
              </a:spcBef>
            </a:pPr>
            <a:r>
              <a:rPr lang="ru-RU" sz="1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Для всех учителей</a:t>
            </a:r>
          </a:p>
          <a:p>
            <a:pPr algn="ctr" defTabSz="711200">
              <a:spcBef>
                <a:spcPct val="0"/>
              </a:spcBef>
            </a:pPr>
            <a:r>
              <a:rPr lang="ru-RU" sz="1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11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стаж </a:t>
            </a:r>
            <a:r>
              <a:rPr lang="ru-RU" sz="11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3 года</a:t>
            </a:r>
            <a:r>
              <a:rPr lang="ru-RU" sz="1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+ требования)</a:t>
            </a:r>
          </a:p>
          <a:p>
            <a:pPr lvl="0" algn="ctr" defTabSz="711200">
              <a:spcBef>
                <a:spcPct val="0"/>
              </a:spcBef>
            </a:pPr>
            <a:endParaRPr lang="ru-RU" sz="1000" dirty="0">
              <a:solidFill>
                <a:srgbClr val="002060"/>
              </a:solidFill>
              <a:latin typeface="Century Gothic" panose="020B0502020202020204" pitchFamily="34" charset="0"/>
            </a:endParaRPr>
          </a:p>
        </p:txBody>
      </p:sp>
      <p:sp>
        <p:nvSpPr>
          <p:cNvPr id="79" name="Скругленный прямоугольник 78"/>
          <p:cNvSpPr/>
          <p:nvPr/>
        </p:nvSpPr>
        <p:spPr>
          <a:xfrm>
            <a:off x="179512" y="3429000"/>
            <a:ext cx="3107415" cy="894729"/>
          </a:xfrm>
          <a:prstGeom prst="roundRect">
            <a:avLst>
              <a:gd name="adj" fmla="val 4481"/>
            </a:avLst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tlCol="0" anchor="ctr"/>
          <a:lstStyle/>
          <a:p>
            <a:pPr algn="ctr"/>
            <a:endParaRPr lang="ru-RU" sz="1100" b="1" dirty="0" smtClean="0">
              <a:solidFill>
                <a:srgbClr val="C00000"/>
              </a:solidFill>
              <a:latin typeface="Century Gothic" panose="020B0502020202020204" pitchFamily="34" charset="0"/>
            </a:endParaRPr>
          </a:p>
          <a:p>
            <a:pPr algn="ctr"/>
            <a:endParaRPr lang="ru-RU" sz="1100" b="1" dirty="0">
              <a:solidFill>
                <a:srgbClr val="C00000"/>
              </a:solidFill>
              <a:latin typeface="Century Gothic" panose="020B0502020202020204" pitchFamily="34" charset="0"/>
            </a:endParaRPr>
          </a:p>
          <a:p>
            <a:pPr algn="ctr"/>
            <a:r>
              <a:rPr lang="ru-RU" sz="1100" b="1" dirty="0" smtClean="0">
                <a:solidFill>
                  <a:srgbClr val="C00000"/>
                </a:solidFill>
                <a:latin typeface="Century Gothic" panose="020B0502020202020204" pitchFamily="34" charset="0"/>
              </a:rPr>
              <a:t>Педагог-эксперт</a:t>
            </a:r>
          </a:p>
          <a:p>
            <a:pPr algn="ctr"/>
            <a:endParaRPr lang="ru-RU" sz="1100" b="1" dirty="0">
              <a:solidFill>
                <a:srgbClr val="C00000"/>
              </a:solidFill>
              <a:latin typeface="Century Gothic" panose="020B0502020202020204" pitchFamily="34" charset="0"/>
            </a:endParaRPr>
          </a:p>
          <a:p>
            <a:pPr algn="ctr"/>
            <a:endParaRPr lang="ru-RU" sz="1100" b="1" dirty="0">
              <a:solidFill>
                <a:srgbClr val="C00000"/>
              </a:solidFill>
              <a:latin typeface="Century Gothic" panose="020B0502020202020204" pitchFamily="34" charset="0"/>
            </a:endParaRPr>
          </a:p>
        </p:txBody>
      </p:sp>
      <p:sp>
        <p:nvSpPr>
          <p:cNvPr id="88" name="Стрелка вправо 87"/>
          <p:cNvSpPr/>
          <p:nvPr/>
        </p:nvSpPr>
        <p:spPr>
          <a:xfrm>
            <a:off x="8025688" y="5932683"/>
            <a:ext cx="176882" cy="247152"/>
          </a:xfrm>
          <a:prstGeom prst="rightArrow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Century Gothic" panose="020B0502020202020204" pitchFamily="34" charset="0"/>
            </a:endParaRPr>
          </a:p>
        </p:txBody>
      </p:sp>
      <p:sp>
        <p:nvSpPr>
          <p:cNvPr id="92" name="Стрелка вправо 91"/>
          <p:cNvSpPr/>
          <p:nvPr/>
        </p:nvSpPr>
        <p:spPr>
          <a:xfrm>
            <a:off x="7337083" y="3774834"/>
            <a:ext cx="176882" cy="247152"/>
          </a:xfrm>
          <a:prstGeom prst="rightArrow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Century Gothic" panose="020B0502020202020204" pitchFamily="34" charset="0"/>
            </a:endParaRPr>
          </a:p>
        </p:txBody>
      </p:sp>
      <p:sp>
        <p:nvSpPr>
          <p:cNvPr id="93" name="Стрелка вправо 92"/>
          <p:cNvSpPr/>
          <p:nvPr/>
        </p:nvSpPr>
        <p:spPr>
          <a:xfrm>
            <a:off x="6571894" y="3784054"/>
            <a:ext cx="176882" cy="237933"/>
          </a:xfrm>
          <a:prstGeom prst="rightArrow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Century Gothic" panose="020B0502020202020204" pitchFamily="34" charset="0"/>
            </a:endParaRPr>
          </a:p>
        </p:txBody>
      </p:sp>
      <p:sp>
        <p:nvSpPr>
          <p:cNvPr id="95" name="Стрелка вправо 94"/>
          <p:cNvSpPr/>
          <p:nvPr/>
        </p:nvSpPr>
        <p:spPr>
          <a:xfrm>
            <a:off x="6570671" y="2630050"/>
            <a:ext cx="176882" cy="237933"/>
          </a:xfrm>
          <a:prstGeom prst="rightArrow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Century Gothic" panose="020B0502020202020204" pitchFamily="34" charset="0"/>
            </a:endParaRPr>
          </a:p>
        </p:txBody>
      </p:sp>
      <p:sp>
        <p:nvSpPr>
          <p:cNvPr id="96" name="Стрелка вправо 95"/>
          <p:cNvSpPr/>
          <p:nvPr/>
        </p:nvSpPr>
        <p:spPr>
          <a:xfrm>
            <a:off x="6570671" y="4896223"/>
            <a:ext cx="176882" cy="237933"/>
          </a:xfrm>
          <a:prstGeom prst="rightArrow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Century Gothic" panose="020B0502020202020204" pitchFamily="34" charset="0"/>
            </a:endParaRPr>
          </a:p>
        </p:txBody>
      </p:sp>
      <p:sp>
        <p:nvSpPr>
          <p:cNvPr id="97" name="Стрелка вправо 96"/>
          <p:cNvSpPr/>
          <p:nvPr/>
        </p:nvSpPr>
        <p:spPr>
          <a:xfrm>
            <a:off x="6560650" y="5907046"/>
            <a:ext cx="176882" cy="237933"/>
          </a:xfrm>
          <a:prstGeom prst="rightArrow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Century Gothic" panose="020B0502020202020204" pitchFamily="34" charset="0"/>
            </a:endParaRPr>
          </a:p>
        </p:txBody>
      </p:sp>
      <p:sp>
        <p:nvSpPr>
          <p:cNvPr id="98" name="Скругленный прямоугольник 97"/>
          <p:cNvSpPr/>
          <p:nvPr/>
        </p:nvSpPr>
        <p:spPr>
          <a:xfrm>
            <a:off x="6747552" y="1130737"/>
            <a:ext cx="502315" cy="4355162"/>
          </a:xfrm>
          <a:prstGeom prst="roundRect">
            <a:avLst>
              <a:gd name="adj" fmla="val 4481"/>
            </a:avLst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lIns="36000" rtlCol="0" anchor="ctr"/>
          <a:lstStyle/>
          <a:p>
            <a:pPr lvl="0" algn="ctr" defTabSz="711200">
              <a:spcBef>
                <a:spcPct val="0"/>
              </a:spcBef>
            </a:pPr>
            <a:r>
              <a:rPr lang="ru-RU" sz="1600" b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1-этап: национальное квалификационное тестирование</a:t>
            </a:r>
            <a:endParaRPr lang="ru-RU" sz="1100" b="1" dirty="0">
              <a:solidFill>
                <a:srgbClr val="002060"/>
              </a:solidFill>
              <a:latin typeface="Century Gothic" panose="020B0502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8003464" y="698739"/>
            <a:ext cx="1211382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100" i="1" dirty="0">
                <a:solidFill>
                  <a:srgbClr val="002060"/>
                </a:solidFill>
                <a:latin typeface="Century Gothic" panose="020B0502020202020204" pitchFamily="34" charset="0"/>
              </a:rPr>
              <a:t>Решение аттестационной </a:t>
            </a:r>
            <a:r>
              <a:rPr lang="ru-RU" sz="1100" i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комиссии на уровне: </a:t>
            </a:r>
            <a:endParaRPr lang="ru-RU" sz="1100" i="1" dirty="0">
              <a:latin typeface="Century Gothic" panose="020B0502020202020204" pitchFamily="34" charset="0"/>
            </a:endParaRPr>
          </a:p>
        </p:txBody>
      </p:sp>
      <p:sp>
        <p:nvSpPr>
          <p:cNvPr id="99" name="Прямоугольник 98"/>
          <p:cNvSpPr/>
          <p:nvPr/>
        </p:nvSpPr>
        <p:spPr>
          <a:xfrm>
            <a:off x="4195469" y="6517185"/>
            <a:ext cx="4808012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100" b="1" i="1" dirty="0" smtClean="0">
                <a:solidFill>
                  <a:srgbClr val="C00000"/>
                </a:solidFill>
                <a:latin typeface="Century Gothic" panose="020B0502020202020204" pitchFamily="34" charset="0"/>
              </a:rPr>
              <a:t>*Предусматривается досрочная аттестация на каждом этапе</a:t>
            </a:r>
            <a:endParaRPr lang="ru-RU" sz="1100" b="1" i="1" dirty="0">
              <a:solidFill>
                <a:srgbClr val="C00000"/>
              </a:solidFill>
              <a:latin typeface="Century Gothic" panose="020B0502020202020204" pitchFamily="34" charset="0"/>
            </a:endParaRPr>
          </a:p>
        </p:txBody>
      </p:sp>
      <p:sp>
        <p:nvSpPr>
          <p:cNvPr id="100" name="Прямоугольник 99"/>
          <p:cNvSpPr/>
          <p:nvPr/>
        </p:nvSpPr>
        <p:spPr>
          <a:xfrm>
            <a:off x="6792082" y="677311"/>
            <a:ext cx="1211382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100" i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Этапы аттестации</a:t>
            </a:r>
            <a:endParaRPr lang="ru-RU" sz="1100" i="1" dirty="0">
              <a:latin typeface="Century Gothic" panose="020B0502020202020204" pitchFamily="34" charset="0"/>
            </a:endParaRPr>
          </a:p>
        </p:txBody>
      </p:sp>
      <p:sp>
        <p:nvSpPr>
          <p:cNvPr id="101" name="Прямоугольник 100"/>
          <p:cNvSpPr/>
          <p:nvPr/>
        </p:nvSpPr>
        <p:spPr>
          <a:xfrm>
            <a:off x="5186375" y="679552"/>
            <a:ext cx="1211382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100" i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Требования</a:t>
            </a:r>
            <a:endParaRPr lang="ru-RU" sz="1100" i="1" dirty="0">
              <a:latin typeface="Century Gothic" panose="020B0502020202020204" pitchFamily="34" charset="0"/>
            </a:endParaRPr>
          </a:p>
        </p:txBody>
      </p:sp>
      <p:sp>
        <p:nvSpPr>
          <p:cNvPr id="103" name="Прямоугольник 102"/>
          <p:cNvSpPr/>
          <p:nvPr/>
        </p:nvSpPr>
        <p:spPr>
          <a:xfrm>
            <a:off x="3974993" y="664450"/>
            <a:ext cx="1211382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100" i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Категории</a:t>
            </a:r>
            <a:endParaRPr lang="ru-RU" sz="1100" i="1" dirty="0">
              <a:latin typeface="Century Gothic" panose="020B0502020202020204" pitchFamily="34" charset="0"/>
            </a:endParaRPr>
          </a:p>
        </p:txBody>
      </p:sp>
      <p:sp>
        <p:nvSpPr>
          <p:cNvPr id="41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6958888" y="6459838"/>
            <a:ext cx="2133600" cy="365125"/>
          </a:xfrm>
        </p:spPr>
        <p:txBody>
          <a:bodyPr/>
          <a:lstStyle/>
          <a:p>
            <a:fld id="{290F8FE1-D312-4C01-8616-14340EB4CBE8}" type="slidenum">
              <a:rPr lang="ru-RU" sz="1600" smtClean="0">
                <a:solidFill>
                  <a:prstClr val="black">
                    <a:tint val="75000"/>
                  </a:prstClr>
                </a:solidFill>
                <a:latin typeface="Century Gothic" panose="020B0502020202020204" pitchFamily="34" charset="0"/>
              </a:rPr>
              <a:pPr/>
              <a:t>5</a:t>
            </a:fld>
            <a:endParaRPr lang="ru-RU" sz="1600" dirty="0">
              <a:solidFill>
                <a:prstClr val="black">
                  <a:tint val="75000"/>
                </a:prstClr>
              </a:solidFill>
              <a:latin typeface="Century Gothic" panose="020B0502020202020204" pitchFamily="34" charset="0"/>
            </a:endParaRPr>
          </a:p>
        </p:txBody>
      </p:sp>
      <p:sp>
        <p:nvSpPr>
          <p:cNvPr id="42" name="Скругленный прямоугольник 41"/>
          <p:cNvSpPr/>
          <p:nvPr/>
        </p:nvSpPr>
        <p:spPr>
          <a:xfrm>
            <a:off x="6747552" y="5625589"/>
            <a:ext cx="1274831" cy="851023"/>
          </a:xfrm>
          <a:prstGeom prst="roundRect">
            <a:avLst>
              <a:gd name="adj" fmla="val 4481"/>
            </a:avLst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tlCol="0" anchor="ctr"/>
          <a:lstStyle/>
          <a:p>
            <a:pPr lvl="0" algn="ctr" defTabSz="1022350">
              <a:spcBef>
                <a:spcPct val="0"/>
              </a:spcBef>
            </a:pPr>
            <a:r>
              <a:rPr lang="ru-RU" sz="1200" b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Независимый центр оценивания</a:t>
            </a:r>
            <a:endParaRPr lang="ru-RU" sz="1200" b="1" dirty="0">
              <a:solidFill>
                <a:srgbClr val="C00000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9176986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50</a:t>
            </a:fld>
            <a:endParaRPr lang="ru-RU"/>
          </a:p>
        </p:txBody>
      </p:sp>
      <p:pic>
        <p:nvPicPr>
          <p:cNvPr id="1026" name="Picture 2"/>
          <p:cNvPicPr>
            <a:picLocks noChangeArrowheads="1"/>
          </p:cNvPicPr>
          <p:nvPr/>
        </p:nvPicPr>
        <p:blipFill>
          <a:blip r:embed="rId2" cstate="print"/>
          <a:srcRect t="6742" b="25843"/>
          <a:stretch>
            <a:fillRect/>
          </a:stretch>
        </p:blipFill>
        <p:spPr bwMode="auto">
          <a:xfrm>
            <a:off x="899592" y="188640"/>
            <a:ext cx="7272808" cy="64807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51</a:t>
            </a:fld>
            <a:endParaRPr lang="ru-RU"/>
          </a:p>
        </p:txBody>
      </p:sp>
      <p:pic>
        <p:nvPicPr>
          <p:cNvPr id="2050" name="Picture 2"/>
          <p:cNvPicPr>
            <a:picLocks noChangeArrowheads="1"/>
          </p:cNvPicPr>
          <p:nvPr/>
        </p:nvPicPr>
        <p:blipFill>
          <a:blip r:embed="rId2" cstate="print"/>
          <a:srcRect t="6191" b="22700"/>
          <a:stretch>
            <a:fillRect/>
          </a:stretch>
        </p:blipFill>
        <p:spPr bwMode="auto">
          <a:xfrm>
            <a:off x="1115616" y="-243408"/>
            <a:ext cx="7272808" cy="7992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52</a:t>
            </a:fld>
            <a:endParaRPr lang="ru-RU"/>
          </a:p>
        </p:txBody>
      </p:sp>
      <p:pic>
        <p:nvPicPr>
          <p:cNvPr id="3074" name="Picture 2"/>
          <p:cNvPicPr>
            <a:picLocks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71600" y="138113"/>
            <a:ext cx="7519000" cy="66032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53</a:t>
            </a:fld>
            <a:endParaRPr lang="ru-RU"/>
          </a:p>
        </p:txBody>
      </p:sp>
      <p:pic>
        <p:nvPicPr>
          <p:cNvPr id="4098" name="Picture 2"/>
          <p:cNvPicPr>
            <a:picLocks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188640"/>
            <a:ext cx="7704856" cy="6408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54</a:t>
            </a:fld>
            <a:endParaRPr lang="ru-RU"/>
          </a:p>
        </p:txBody>
      </p:sp>
      <p:pic>
        <p:nvPicPr>
          <p:cNvPr id="5122" name="Picture 2"/>
          <p:cNvPicPr>
            <a:picLocks noChangeArrowheads="1"/>
          </p:cNvPicPr>
          <p:nvPr/>
        </p:nvPicPr>
        <p:blipFill>
          <a:blip r:embed="rId2" cstate="print"/>
          <a:srcRect b="30588"/>
          <a:stretch>
            <a:fillRect/>
          </a:stretch>
        </p:blipFill>
        <p:spPr bwMode="auto">
          <a:xfrm>
            <a:off x="683568" y="332656"/>
            <a:ext cx="7992888" cy="61206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1"/>
          <p:cNvSpPr>
            <a:spLocks noGrp="1"/>
          </p:cNvSpPr>
          <p:nvPr>
            <p:ph type="title"/>
          </p:nvPr>
        </p:nvSpPr>
        <p:spPr>
          <a:xfrm>
            <a:off x="323528" y="0"/>
            <a:ext cx="8229600" cy="789887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ctr"/>
            <a:r>
              <a:rPr lang="ru-RU" sz="2400" b="1" dirty="0">
                <a:solidFill>
                  <a:srgbClr val="4F81BD">
                    <a:lumMod val="50000"/>
                  </a:srgbClr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Сроки прохождения аттестации</a:t>
            </a:r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="" xmlns:p14="http://schemas.microsoft.com/office/powerpoint/2010/main" val="870883691"/>
              </p:ext>
            </p:extLst>
          </p:nvPr>
        </p:nvGraphicFramePr>
        <p:xfrm>
          <a:off x="179512" y="620688"/>
          <a:ext cx="8784977" cy="5908807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2866075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794251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794251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2330400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72526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Действие</a:t>
                      </a:r>
                      <a:endParaRPr lang="ru-RU" sz="16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9499" marR="29499" marT="0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19100" algn="l"/>
                        </a:tabLst>
                      </a:pPr>
                      <a:r>
                        <a:rPr lang="ru-RU" sz="1600" b="1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Аттестация</a:t>
                      </a:r>
                      <a:r>
                        <a:rPr lang="ru-RU" sz="1600" b="1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19100" algn="l"/>
                        </a:tabLst>
                      </a:pPr>
                      <a:r>
                        <a:rPr lang="ru-RU" sz="1200" b="1" i="0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(на период перехода)</a:t>
                      </a:r>
                      <a:endParaRPr lang="ru-RU" sz="1200" b="1" i="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9499" marR="29499" marT="0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19100" algn="l"/>
                        </a:tabLst>
                      </a:pPr>
                      <a:r>
                        <a:rPr lang="ru-RU" sz="16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Аттестация №1</a:t>
                      </a:r>
                      <a:r>
                        <a:rPr lang="ru-RU" sz="1600" b="1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*</a:t>
                      </a:r>
                      <a:endParaRPr lang="ru-RU" sz="1600" b="1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9499" marR="29499" marT="0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19100" algn="l"/>
                        </a:tabLst>
                      </a:pPr>
                      <a:r>
                        <a:rPr lang="ru-RU" sz="16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Аттестация №2</a:t>
                      </a:r>
                      <a:r>
                        <a:rPr lang="ru-RU" sz="1600" b="1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*</a:t>
                      </a:r>
                      <a:endParaRPr lang="ru-RU" sz="1600" b="1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9499" marR="29499" marT="0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58021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Подача заявления на аттестацию</a:t>
                      </a:r>
                      <a:endParaRPr lang="ru-RU" sz="16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9499" marR="2949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19100" algn="l"/>
                        </a:tabLst>
                      </a:pPr>
                      <a:r>
                        <a:rPr lang="ru-RU" sz="16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До</a:t>
                      </a:r>
                      <a:r>
                        <a:rPr lang="ru-RU" sz="1600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16</a:t>
                      </a:r>
                      <a:r>
                        <a:rPr lang="ru-RU" sz="16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апреля</a:t>
                      </a:r>
                      <a:r>
                        <a:rPr lang="ru-RU" sz="1600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</a:t>
                      </a:r>
                      <a:r>
                        <a:rPr lang="ru-RU" sz="16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</a:t>
                      </a:r>
                      <a:r>
                        <a:rPr lang="ru-RU" sz="160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т.г</a:t>
                      </a:r>
                      <a:r>
                        <a:rPr lang="ru-RU" sz="16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.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9499" marR="2949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19100" algn="l"/>
                        </a:tabLst>
                      </a:pP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До </a:t>
                      </a:r>
                      <a:r>
                        <a:rPr lang="ru-RU" sz="16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 </a:t>
                      </a: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января </a:t>
                      </a:r>
                      <a:r>
                        <a:rPr lang="ru-RU" sz="16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т.г</a:t>
                      </a: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ru-RU" sz="16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9499" marR="2949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19100" algn="l"/>
                        </a:tabLst>
                      </a:pP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До </a:t>
                      </a:r>
                      <a:r>
                        <a:rPr lang="ru-RU" sz="16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 августа</a:t>
                      </a:r>
                      <a:r>
                        <a:rPr lang="ru-RU" sz="1600" baseline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60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т.г</a:t>
                      </a: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ru-RU" sz="16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9499" marR="29499" marT="0" marB="0" anchor="ctr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128680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Этап 1: 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прохождение национального квалификационного тестирования (НКТ)</a:t>
                      </a:r>
                      <a:endParaRPr lang="ru-RU" sz="16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9499" marR="29499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</a:t>
                      </a:r>
                      <a:r>
                        <a:rPr lang="ru-RU" sz="1600" baseline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10 -17</a:t>
                      </a:r>
                      <a:r>
                        <a:rPr lang="ru-RU" sz="16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мая </a:t>
                      </a:r>
                      <a:r>
                        <a:rPr lang="ru-RU" sz="160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т.г</a:t>
                      </a:r>
                      <a:r>
                        <a:rPr lang="ru-RU" sz="16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ru-RU" sz="1600" dirty="0" smtClean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9499" marR="2949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До 31 мая </a:t>
                      </a:r>
                      <a:r>
                        <a:rPr lang="ru-RU" sz="16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т.г</a:t>
                      </a: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ru-RU" sz="16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9499" marR="2949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До 30 октября т.г.</a:t>
                      </a:r>
                      <a:endParaRPr lang="ru-RU" sz="16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9499" marR="29499" marT="0" marB="0" anchor="ctr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58021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Сдача портфолио аттестуемого работника</a:t>
                      </a:r>
                      <a:endParaRPr lang="ru-RU" sz="16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9499" marR="29499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До 31 июня </a:t>
                      </a:r>
                      <a:r>
                        <a:rPr lang="ru-RU" sz="160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т.г</a:t>
                      </a:r>
                      <a:r>
                        <a:rPr lang="ru-RU" sz="16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ru-RU" sz="1600" dirty="0" smtClean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9499" marR="2949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До 31 июня </a:t>
                      </a:r>
                      <a:r>
                        <a:rPr lang="ru-RU" sz="16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т.г</a:t>
                      </a: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ru-RU" sz="16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9499" marR="2949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До 15 ноября т.г.</a:t>
                      </a:r>
                      <a:endParaRPr lang="ru-RU" sz="16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9499" marR="29499" marT="0" marB="0" anchor="ctr"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145053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Этап 2: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Комплексное аналитическое обобщение итогов деятельности</a:t>
                      </a:r>
                      <a:endParaRPr lang="ru-RU" sz="16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9499" marR="2949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До 31 июля </a:t>
                      </a:r>
                      <a:r>
                        <a:rPr lang="ru-RU" sz="16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т.г</a:t>
                      </a: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ru-RU" sz="16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9499" marR="2949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До 31 июля </a:t>
                      </a:r>
                      <a:r>
                        <a:rPr lang="ru-RU" sz="16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т.г</a:t>
                      </a: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ru-RU" sz="16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9499" marR="2949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До 15 декабря т.г.</a:t>
                      </a:r>
                      <a:endParaRPr lang="ru-RU" sz="16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9499" marR="29499" marT="0" marB="0" anchor="ctr"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70555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Решение аттестационной комиссии </a:t>
                      </a:r>
                      <a:endParaRPr lang="ru-RU" sz="16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9499" marR="2949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До 20 августа </a:t>
                      </a:r>
                      <a:r>
                        <a:rPr lang="ru-RU" sz="16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т.г</a:t>
                      </a: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ru-RU" sz="16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9499" marR="2949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До 20 августа </a:t>
                      </a:r>
                      <a:r>
                        <a:rPr lang="ru-RU" sz="16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т.г</a:t>
                      </a: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ru-RU" sz="16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9499" marR="2949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496060" algn="ctr"/>
                          <a:tab pos="2419350" algn="l"/>
                        </a:tabLst>
                      </a:pP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До 20 декабря т.г.</a:t>
                      </a:r>
                      <a:endParaRPr lang="ru-RU" sz="16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9499" marR="29499" marT="0" marB="0" anchor="ctr"/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58021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Решение вступает в силу</a:t>
                      </a:r>
                      <a:endParaRPr lang="ru-RU" sz="16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9499" marR="2949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 1 сентября </a:t>
                      </a:r>
                      <a:r>
                        <a:rPr lang="ru-RU" sz="16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т.г</a:t>
                      </a: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ru-RU" sz="16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9499" marR="2949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 1 сентября </a:t>
                      </a:r>
                      <a:r>
                        <a:rPr lang="ru-RU" sz="16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т.г</a:t>
                      </a: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ru-RU" sz="16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9499" marR="2949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 1 января следующего года</a:t>
                      </a:r>
                      <a:endParaRPr lang="ru-RU" sz="16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9499" marR="29499" marT="0" marB="0" anchor="ctr"/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0F8FE1-D312-4C01-8616-14340EB4CBE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55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39552" y="6550223"/>
            <a:ext cx="3478837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i="1" dirty="0">
                <a:solidFill>
                  <a:srgbClr val="C00000"/>
                </a:solidFill>
                <a:latin typeface="Century Gothic" pitchFamily="34" charset="0"/>
              </a:rPr>
              <a:t>*</a:t>
            </a:r>
            <a:r>
              <a:rPr lang="ru-RU" sz="1400" i="1" dirty="0">
                <a:latin typeface="Century Gothic" pitchFamily="34" charset="0"/>
              </a:rPr>
              <a:t>Аттестация проводится 2 раза в год</a:t>
            </a:r>
            <a:endParaRPr lang="ru-RU" sz="1400" dirty="0">
              <a:latin typeface="Century Gothic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786775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51520" y="836712"/>
            <a:ext cx="8458200" cy="1222375"/>
          </a:xfrm>
        </p:spPr>
        <p:txBody>
          <a:bodyPr>
            <a:noAutofit/>
          </a:bodyPr>
          <a:lstStyle/>
          <a:p>
            <a:pPr algn="ctr"/>
            <a:r>
              <a:rPr lang="kk-KZ" sz="3200" dirty="0">
                <a:solidFill>
                  <a:schemeClr val="accent1">
                    <a:lumMod val="75000"/>
                  </a:schemeClr>
                </a:solidFill>
                <a:effectLst/>
              </a:rPr>
              <a:t>Организация и проведение тестирования для педагогических работников и приравненных к ним лиц </a:t>
            </a:r>
            <a:endParaRPr lang="ru-RU" sz="3200" dirty="0">
              <a:solidFill>
                <a:schemeClr val="accent1">
                  <a:lumMod val="75000"/>
                </a:schemeClr>
              </a:solidFill>
              <a:effectLst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0107183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0F8FE1-D312-4C01-8616-14340EB4CBE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9144000" cy="7055893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9797223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476672"/>
            <a:ext cx="9172128" cy="451520"/>
          </a:xfrm>
        </p:spPr>
        <p:txBody>
          <a:bodyPr>
            <a:noAutofit/>
          </a:bodyPr>
          <a:lstStyle/>
          <a:p>
            <a:pPr algn="ctr"/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Национальное квалификационное тестирование</a:t>
            </a:r>
            <a:endParaRPr lang="ru-RU" sz="2400" b="1" dirty="0">
              <a:solidFill>
                <a:schemeClr val="accent6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1412776"/>
            <a:ext cx="8740080" cy="4667349"/>
          </a:xfrm>
        </p:spPr>
        <p:txBody>
          <a:bodyPr>
            <a:normAutofit fontScale="77500" lnSpcReduction="20000"/>
          </a:bodyPr>
          <a:lstStyle/>
          <a:p>
            <a:pPr algn="ctr">
              <a:buNone/>
            </a:pP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Тестирование проводится два раза в год в сроки, определенные настоящими Правилами</a:t>
            </a: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                   </a:t>
            </a:r>
          </a:p>
          <a:p>
            <a:pPr algn="ctr">
              <a:buNone/>
            </a:pPr>
            <a:endParaRPr lang="ru-RU" b="1" u="sng" dirty="0" smtClean="0">
              <a:solidFill>
                <a:schemeClr val="accent6">
                  <a:lumMod val="75000"/>
                </a:schemeClr>
              </a:solidFill>
            </a:endParaRPr>
          </a:p>
          <a:p>
            <a:pPr algn="ctr">
              <a:buNone/>
            </a:pPr>
            <a:r>
              <a:rPr lang="ru-MO" b="1" u="sng" dirty="0" smtClean="0">
                <a:solidFill>
                  <a:srgbClr val="C00000"/>
                </a:solidFill>
              </a:rPr>
              <a:t>Сроки первого тестирования с 10 по 17 мая, второе - с 12 по 19 ноября  </a:t>
            </a:r>
            <a:r>
              <a:rPr lang="ru-RU" b="1" u="sng" dirty="0" smtClean="0">
                <a:solidFill>
                  <a:srgbClr val="C00000"/>
                </a:solidFill>
              </a:rPr>
              <a:t>календарного года.</a:t>
            </a:r>
            <a:endParaRPr lang="ru-RU" dirty="0" smtClean="0">
              <a:solidFill>
                <a:srgbClr val="C00000"/>
              </a:solidFill>
            </a:endParaRPr>
          </a:p>
          <a:p>
            <a:pPr>
              <a:buNone/>
            </a:pPr>
            <a:endParaRPr lang="ru-RU" dirty="0" smtClean="0">
              <a:solidFill>
                <a:schemeClr val="accent6">
                  <a:lumMod val="75000"/>
                </a:schemeClr>
              </a:solidFill>
            </a:endParaRPr>
          </a:p>
          <a:p>
            <a:pPr>
              <a:buNone/>
            </a:pP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    Педагогические работники и приравненные к ним лица, занимающие должности </a:t>
            </a: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в организациях образования, реализующих общеобразовательные программы дошкольного образования</a:t>
            </a: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, по итогам первого этапа предоставляют сертификаты тестирования по модулям:</a:t>
            </a:r>
          </a:p>
          <a:p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«</a:t>
            </a:r>
            <a:r>
              <a:rPr lang="ru-RU" b="1" i="1" dirty="0" smtClean="0">
                <a:solidFill>
                  <a:schemeClr val="accent6">
                    <a:lumMod val="75000"/>
                  </a:schemeClr>
                </a:solidFill>
              </a:rPr>
              <a:t>Дошкольная педагогика и психология»;</a:t>
            </a:r>
          </a:p>
          <a:p>
            <a:r>
              <a:rPr lang="ru-RU" b="1" i="1" dirty="0" smtClean="0">
                <a:solidFill>
                  <a:schemeClr val="accent6">
                    <a:lumMod val="75000"/>
                  </a:schemeClr>
                </a:solidFill>
              </a:rPr>
              <a:t>«Методика дошкольного воспитания и обучения»;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8</a:t>
            </a:fld>
            <a:endParaRPr lang="ru-RU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Stella.Ibraeva\Desktop\report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20816" y="1704747"/>
            <a:ext cx="1490713" cy="123500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9541" y="222528"/>
            <a:ext cx="8658133" cy="323185"/>
          </a:xfrm>
        </p:spPr>
        <p:txBody>
          <a:bodyPr>
            <a:noAutofit/>
          </a:bodyPr>
          <a:lstStyle/>
          <a:p>
            <a:pPr algn="ctr"/>
            <a:r>
              <a:rPr lang="ru-RU" sz="2000" b="1" dirty="0" smtClean="0">
                <a:solidFill>
                  <a:srgbClr val="4F81BD">
                    <a:lumMod val="50000"/>
                  </a:srgbClr>
                </a:solidFill>
                <a:latin typeface="Century Gothic" panose="020B0502020202020204" pitchFamily="34" charset="0"/>
              </a:rPr>
              <a:t>СТРУКТУРА НАЦИОНАЛЬНОГО КВАЛИФИКАЦИОННОГО ТЕСТА</a:t>
            </a:r>
            <a:endParaRPr lang="ru-RU" sz="2000" b="1" dirty="0">
              <a:solidFill>
                <a:srgbClr val="4F81BD">
                  <a:lumMod val="50000"/>
                </a:srgbClr>
              </a:solidFill>
              <a:latin typeface="Century Gothic" panose="020B0502020202020204" pitchFamily="34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1257132094"/>
              </p:ext>
            </p:extLst>
          </p:nvPr>
        </p:nvGraphicFramePr>
        <p:xfrm>
          <a:off x="3755951" y="3606323"/>
          <a:ext cx="4959516" cy="291820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420382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539134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86493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Категории </a:t>
                      </a:r>
                      <a:endParaRPr lang="ru-RU" sz="1600" b="1" kern="120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Для прохождения квалификационного теста</a:t>
                      </a:r>
                      <a:endParaRPr lang="ru-RU" sz="1600" b="1" kern="120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51047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Педагог-мастер</a:t>
                      </a:r>
                      <a:endParaRPr lang="ru-RU" sz="1600" b="1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rgbClr val="C00000"/>
                          </a:solidFill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80%</a:t>
                      </a:r>
                      <a:endParaRPr lang="ru-RU" sz="1600" b="1" dirty="0">
                        <a:solidFill>
                          <a:srgbClr val="C00000"/>
                        </a:solidFill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51047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Педагог-исследователь</a:t>
                      </a:r>
                      <a:endParaRPr lang="ru-RU" sz="1600" b="1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rgbClr val="C00000"/>
                          </a:solidFill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70%</a:t>
                      </a:r>
                      <a:endParaRPr lang="ru-RU" sz="1600" b="1" dirty="0">
                        <a:solidFill>
                          <a:srgbClr val="C00000"/>
                        </a:solidFill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51047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Педагог-эксперт</a:t>
                      </a:r>
                      <a:endParaRPr lang="ru-RU" sz="1600" b="1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rgbClr val="C00000"/>
                          </a:solidFill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60%</a:t>
                      </a:r>
                      <a:endParaRPr lang="ru-RU" sz="1600" b="1" dirty="0">
                        <a:solidFill>
                          <a:srgbClr val="C00000"/>
                        </a:solidFill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51047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Педагог-модератор</a:t>
                      </a:r>
                      <a:endParaRPr lang="ru-RU" sz="1600" b="1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rgbClr val="C00000"/>
                          </a:solidFill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50%</a:t>
                      </a:r>
                      <a:endParaRPr lang="ru-RU" sz="1600" b="1" dirty="0">
                        <a:solidFill>
                          <a:srgbClr val="C00000"/>
                        </a:solidFill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3755952" y="757953"/>
            <a:ext cx="4944139" cy="338554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>
                <a:solidFill>
                  <a:schemeClr val="tx2">
                    <a:lumMod val="75000"/>
                  </a:schemeClr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Предлагаемая модель</a:t>
            </a:r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3539410" y="724395"/>
            <a:ext cx="8906" cy="5788763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151514" y="772804"/>
            <a:ext cx="3188422" cy="338554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>
                <a:solidFill>
                  <a:schemeClr val="tx2">
                    <a:lumMod val="75000"/>
                  </a:schemeClr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Действующая модель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151514" y="1250180"/>
            <a:ext cx="3268357" cy="4431983"/>
          </a:xfrm>
          <a:prstGeom prst="rect">
            <a:avLst/>
          </a:prstGeom>
          <a:ln>
            <a:solidFill>
              <a:srgbClr val="002060"/>
            </a:solidFill>
          </a:ln>
        </p:spPr>
        <p:txBody>
          <a:bodyPr wrap="square">
            <a:spAutoFit/>
          </a:bodyPr>
          <a:lstStyle/>
          <a:p>
            <a:r>
              <a:rPr lang="ru-RU" sz="1600" dirty="0" smtClean="0">
                <a:solidFill>
                  <a:srgbClr val="002060"/>
                </a:solidFill>
                <a:latin typeface="Century Gothic" panose="020B0502020202020204" pitchFamily="34" charset="0"/>
                <a:ea typeface="Times New Roman"/>
              </a:rPr>
              <a:t>1</a:t>
            </a:r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. Знание </a:t>
            </a:r>
            <a:r>
              <a:rPr lang="ru-RU" sz="1400" dirty="0">
                <a:solidFill>
                  <a:srgbClr val="00206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законодательства Республики Казахстан - </a:t>
            </a:r>
            <a:r>
              <a:rPr lang="ru-RU" sz="1400" b="1" dirty="0">
                <a:solidFill>
                  <a:srgbClr val="00206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20 </a:t>
            </a:r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вопросов</a:t>
            </a:r>
            <a:endParaRPr lang="ru-RU" sz="1400" dirty="0" smtClean="0">
              <a:solidFill>
                <a:srgbClr val="002060"/>
              </a:solidFill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endParaRPr lang="ru-RU" sz="1400" dirty="0" smtClean="0">
              <a:solidFill>
                <a:srgbClr val="002060"/>
              </a:solidFill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2. Основы </a:t>
            </a:r>
            <a:r>
              <a:rPr lang="ru-RU" sz="1400" dirty="0">
                <a:solidFill>
                  <a:srgbClr val="00206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педагогики и психологии </a:t>
            </a:r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– </a:t>
            </a:r>
          </a:p>
          <a:p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20 вопросов</a:t>
            </a:r>
          </a:p>
          <a:p>
            <a:r>
              <a:rPr lang="ru-RU" sz="1400" dirty="0">
                <a:solidFill>
                  <a:srgbClr val="00206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/>
            </a:r>
            <a:br>
              <a:rPr lang="ru-RU" sz="1400" dirty="0">
                <a:solidFill>
                  <a:srgbClr val="00206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</a:br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3. Основы </a:t>
            </a:r>
            <a:r>
              <a:rPr lang="ru-RU" sz="1400" dirty="0">
                <a:solidFill>
                  <a:srgbClr val="00206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предметных знаний </a:t>
            </a:r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– </a:t>
            </a:r>
          </a:p>
          <a:p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20 вопросов</a:t>
            </a:r>
            <a:r>
              <a:rPr lang="ru-RU" sz="1400" dirty="0">
                <a:solidFill>
                  <a:srgbClr val="00206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/>
            </a:r>
            <a:br>
              <a:rPr lang="ru-RU" sz="1400" dirty="0">
                <a:solidFill>
                  <a:srgbClr val="00206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</a:br>
            <a:r>
              <a:rPr lang="ru-RU" sz="1400" dirty="0">
                <a:solidFill>
                  <a:srgbClr val="00206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      </a:t>
            </a:r>
            <a:endParaRPr lang="ru-RU" sz="1400" dirty="0" smtClean="0">
              <a:solidFill>
                <a:srgbClr val="002060"/>
              </a:solidFill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Общее </a:t>
            </a:r>
            <a:r>
              <a:rPr lang="ru-RU" sz="1400" dirty="0">
                <a:solidFill>
                  <a:srgbClr val="00206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время тестирования составляет сто двадцать (120) минут, за исключением педагогических работников, тестируемых по основам предметных знаний по математике, физике, химии, а также преподавателей специальных, общепрофессиональных дисциплин и мастеров производственного обучения, для которых общее время тестирования составляет сто пятьдесят (150) минут</a:t>
            </a:r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.</a:t>
            </a:r>
            <a:endParaRPr lang="ru-RU" sz="1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3755950" y="1335251"/>
            <a:ext cx="3357232" cy="2308324"/>
          </a:xfrm>
          <a:prstGeom prst="rect">
            <a:avLst/>
          </a:prstGeom>
          <a:ln>
            <a:solidFill>
              <a:srgbClr val="002060"/>
            </a:solidFill>
          </a:ln>
        </p:spPr>
        <p:txBody>
          <a:bodyPr wrap="square">
            <a:spAutoFit/>
          </a:bodyPr>
          <a:lstStyle/>
          <a:p>
            <a:r>
              <a:rPr lang="ru-RU" sz="1600" b="1" dirty="0">
                <a:solidFill>
                  <a:srgbClr val="4F81BD">
                    <a:lumMod val="50000"/>
                  </a:srgbClr>
                </a:solidFill>
                <a:latin typeface="Century Gothic" panose="020B0502020202020204" pitchFamily="34" charset="0"/>
              </a:rPr>
              <a:t>Начальное, основное среднее, общее среднее образования</a:t>
            </a:r>
            <a:r>
              <a:rPr lang="ru-RU" sz="1600" b="1" dirty="0" smtClean="0">
                <a:solidFill>
                  <a:srgbClr val="4F81BD">
                    <a:lumMod val="50000"/>
                  </a:srgbClr>
                </a:solidFill>
                <a:latin typeface="Century Gothic" panose="020B0502020202020204" pitchFamily="34" charset="0"/>
              </a:rPr>
              <a:t>:</a:t>
            </a:r>
            <a:endParaRPr lang="en-US" sz="1600" b="1" dirty="0" smtClean="0">
              <a:solidFill>
                <a:srgbClr val="4F81BD">
                  <a:lumMod val="50000"/>
                </a:srgbClr>
              </a:solidFill>
              <a:latin typeface="Century Gothic" panose="020B0502020202020204" pitchFamily="34" charset="0"/>
            </a:endParaRPr>
          </a:p>
          <a:p>
            <a:endParaRPr lang="ru-RU" sz="1600" b="1" dirty="0">
              <a:solidFill>
                <a:srgbClr val="4F81BD">
                  <a:lumMod val="50000"/>
                </a:srgbClr>
              </a:solidFill>
              <a:latin typeface="Century Gothic" panose="020B0502020202020204" pitchFamily="34" charset="0"/>
            </a:endParaRPr>
          </a:p>
          <a:p>
            <a:pPr marL="342900" indent="-342900">
              <a:buAutoNum type="arabicPeriod"/>
            </a:pPr>
            <a:r>
              <a:rPr lang="ru-RU" sz="1600" dirty="0" smtClean="0">
                <a:solidFill>
                  <a:srgbClr val="4F81BD">
                    <a:lumMod val="50000"/>
                  </a:srgbClr>
                </a:solidFill>
                <a:latin typeface="Century Gothic" panose="020B0502020202020204" pitchFamily="34" charset="0"/>
              </a:rPr>
              <a:t>«</a:t>
            </a:r>
            <a:r>
              <a:rPr lang="ru-RU" sz="1600" dirty="0">
                <a:solidFill>
                  <a:srgbClr val="4F81BD">
                    <a:lumMod val="50000"/>
                  </a:srgbClr>
                </a:solidFill>
                <a:latin typeface="Century Gothic" panose="020B0502020202020204" pitchFamily="34" charset="0"/>
              </a:rPr>
              <a:t>Содержание учебного предмета</a:t>
            </a:r>
            <a:r>
              <a:rPr lang="ru-RU" sz="1600" dirty="0" smtClean="0">
                <a:solidFill>
                  <a:srgbClr val="4F81BD">
                    <a:lumMod val="50000"/>
                  </a:srgbClr>
                </a:solidFill>
                <a:latin typeface="Century Gothic" panose="020B0502020202020204" pitchFamily="34" charset="0"/>
              </a:rPr>
              <a:t>» - </a:t>
            </a:r>
            <a:r>
              <a:rPr lang="ru-RU" sz="1600" b="1" dirty="0" smtClean="0">
                <a:solidFill>
                  <a:srgbClr val="4F81BD">
                    <a:lumMod val="50000"/>
                  </a:srgbClr>
                </a:solidFill>
                <a:latin typeface="Century Gothic" panose="020B0502020202020204" pitchFamily="34" charset="0"/>
              </a:rPr>
              <a:t>70 вопросов</a:t>
            </a:r>
          </a:p>
          <a:p>
            <a:pPr marL="342900" indent="-342900">
              <a:buFontTx/>
              <a:buAutoNum type="arabicPeriod"/>
            </a:pPr>
            <a:r>
              <a:rPr lang="ru-RU" sz="1600" dirty="0" smtClean="0">
                <a:solidFill>
                  <a:srgbClr val="4F81BD">
                    <a:lumMod val="50000"/>
                  </a:srgbClr>
                </a:solidFill>
                <a:latin typeface="Century Gothic" panose="020B0502020202020204" pitchFamily="34" charset="0"/>
              </a:rPr>
              <a:t>«Педагогика, психология и  методика» - </a:t>
            </a:r>
            <a:r>
              <a:rPr lang="ru-RU" sz="1600" b="1" dirty="0" smtClean="0">
                <a:solidFill>
                  <a:srgbClr val="4F81BD">
                    <a:lumMod val="50000"/>
                  </a:srgbClr>
                </a:solidFill>
                <a:latin typeface="Century Gothic" panose="020B0502020202020204" pitchFamily="34" charset="0"/>
              </a:rPr>
              <a:t>30 вопросов</a:t>
            </a:r>
            <a:endParaRPr lang="en-US" sz="1600" b="1" dirty="0" smtClean="0">
              <a:solidFill>
                <a:srgbClr val="4F81BD">
                  <a:lumMod val="50000"/>
                </a:srgbClr>
              </a:solidFill>
              <a:latin typeface="Century Gothic" panose="020B0502020202020204" pitchFamily="34" charset="0"/>
            </a:endParaRPr>
          </a:p>
          <a:p>
            <a:pPr marL="342900" indent="-342900">
              <a:buFontTx/>
              <a:buAutoNum type="arabicPeriod"/>
            </a:pPr>
            <a:endParaRPr lang="ru-RU" sz="1600" dirty="0" smtClean="0">
              <a:solidFill>
                <a:srgbClr val="4F81BD">
                  <a:lumMod val="50000"/>
                </a:srgbClr>
              </a:solidFill>
              <a:latin typeface="Century Gothic" panose="020B0502020202020204" pitchFamily="34" charset="0"/>
            </a:endParaRPr>
          </a:p>
        </p:txBody>
      </p:sp>
      <p:sp>
        <p:nvSpPr>
          <p:cNvPr id="1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6939686" y="6330596"/>
            <a:ext cx="2133600" cy="365125"/>
          </a:xfrm>
        </p:spPr>
        <p:txBody>
          <a:bodyPr/>
          <a:lstStyle/>
          <a:p>
            <a:fld id="{290F8FE1-D312-4C01-8616-14340EB4CBE8}" type="slidenum">
              <a:rPr lang="ru-RU" sz="1600" smtClean="0">
                <a:solidFill>
                  <a:prstClr val="black">
                    <a:tint val="75000"/>
                  </a:prstClr>
                </a:solidFill>
                <a:latin typeface="Century Gothic" panose="020B0502020202020204" pitchFamily="34" charset="0"/>
              </a:rPr>
              <a:pPr/>
              <a:t>9</a:t>
            </a:fld>
            <a:endParaRPr lang="ru-RU" sz="1600">
              <a:solidFill>
                <a:prstClr val="black">
                  <a:tint val="75000"/>
                </a:prstClr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196446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715</TotalTime>
  <Words>5210</Words>
  <Application>Microsoft Office PowerPoint</Application>
  <PresentationFormat>Экран (4:3)</PresentationFormat>
  <Paragraphs>671</Paragraphs>
  <Slides>55</Slides>
  <Notes>3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55</vt:i4>
      </vt:variant>
    </vt:vector>
  </HeadingPairs>
  <TitlesOfParts>
    <vt:vector size="56" baseType="lpstr">
      <vt:lpstr>Трек</vt:lpstr>
      <vt:lpstr>Правила и условия проведения аттестации педагогических работников  и приравненных к ним лиц, занимающих должности в организациях образования, реализующих общеобразовательные учебные программы дошкольного, начального, основного среднего, общего среднего, образовательные программы технического и профессионального, послесреднего образования, в организациях дополнительного образования и иных гражданских служащих в сфере образования и науки  ПрИКАЗ мон рк  № ___от  2018 ГОДА   </vt:lpstr>
      <vt:lpstr>Слайд 2</vt:lpstr>
      <vt:lpstr>Порядок и условия проведения аттестации педагогических работников и приравненных к ним лиц, занимающих должности в организациях образования</vt:lpstr>
      <vt:lpstr>АТТЕСТАЦИЯ</vt:lpstr>
      <vt:lpstr>Слайд 5</vt:lpstr>
      <vt:lpstr>Организация и проведение тестирования для педагогических работников и приравненных к ним лиц </vt:lpstr>
      <vt:lpstr>Слайд 7</vt:lpstr>
      <vt:lpstr>Национальное квалификационное тестирование</vt:lpstr>
      <vt:lpstr>СТРУКТУРА НАЦИОНАЛЬНОГО КВАЛИФИКАЦИОННОГО ТЕСТА</vt:lpstr>
      <vt:lpstr>Структура национального квалификационного тестирования</vt:lpstr>
      <vt:lpstr>Национальное квалификационное тестирование</vt:lpstr>
      <vt:lpstr>Национальное квалификационное тестирование</vt:lpstr>
      <vt:lpstr>Национальное квалификационное тестирование</vt:lpstr>
      <vt:lpstr>    Национальное квалификационное тестирование</vt:lpstr>
      <vt:lpstr>Правила проведения тестирования</vt:lpstr>
      <vt:lpstr>Правила проведения тестирования</vt:lpstr>
      <vt:lpstr>Оценивание тестовых заданий</vt:lpstr>
      <vt:lpstr>Правила проведения тестирования</vt:lpstr>
      <vt:lpstr>Результат  тестирования</vt:lpstr>
      <vt:lpstr>Слайд 20</vt:lpstr>
      <vt:lpstr>Слайд 21</vt:lpstr>
      <vt:lpstr>Слайд 22</vt:lpstr>
      <vt:lpstr>Слайд 23</vt:lpstr>
      <vt:lpstr>Порядок и условия проведения аттестации педагогических работников и приравненных к ним лиц, занимающих должности в организациях образования</vt:lpstr>
      <vt:lpstr>Требования по квалификационным категориям</vt:lpstr>
      <vt:lpstr>Требования к квалификационным категориям </vt:lpstr>
      <vt:lpstr>Требования  к квалификационным категориям</vt:lpstr>
      <vt:lpstr>Требования  к квалификационным категориям</vt:lpstr>
      <vt:lpstr>Требования  к квалификационным категориям</vt:lpstr>
      <vt:lpstr>Требования  к квалификационным категориям</vt:lpstr>
      <vt:lpstr>Досрочная  аттестация  педагогических  работников</vt:lpstr>
      <vt:lpstr>Требования к категории «Педагог-модератор»:   </vt:lpstr>
      <vt:lpstr>Требования к категории  «Педагог-эксперт»</vt:lpstr>
      <vt:lpstr>Требования к категории «Педагог-исследователь», </vt:lpstr>
      <vt:lpstr>Требования к категории «Педагог-мастер»</vt:lpstr>
      <vt:lpstr>Требования к прохождению досрочной аттестации</vt:lpstr>
      <vt:lpstr>Заявление на прохождение аттестации</vt:lpstr>
      <vt:lpstr>комплексное аналитическое обобщение итогов деятельности</vt:lpstr>
      <vt:lpstr>комплексное аналитическое обобщение итогов деятельности</vt:lpstr>
      <vt:lpstr>СТРУКТУРА КОМПЛЕКСНОГО АНАЛИТИЧЕСКОГО ОБОБЩЕНИЯ ИТОГОВ ДЕЯТЕЛЬНОСТИ</vt:lpstr>
      <vt:lpstr>Лист оценивания портфолио аттестуемого работника (Комплексное аналитическое обобщение итогов деятельности, II этап)</vt:lpstr>
      <vt:lpstr>Экспертный совет</vt:lpstr>
      <vt:lpstr>Аттестационная комиссия</vt:lpstr>
      <vt:lpstr>Присвоение   (подтверждение)    квалификационных     категорий  аттестационными комиссиями  соответствующих уровней </vt:lpstr>
      <vt:lpstr>Решение по итогам аттестации</vt:lpstr>
      <vt:lpstr>Учет Квалификации (специальности)            при Аттестации</vt:lpstr>
      <vt:lpstr>Слайд 47</vt:lpstr>
      <vt:lpstr>Документы, предъявлемые на аттестацию</vt:lpstr>
      <vt:lpstr>Слайд 49</vt:lpstr>
      <vt:lpstr>Слайд 50</vt:lpstr>
      <vt:lpstr>Слайд 51</vt:lpstr>
      <vt:lpstr>Слайд 52</vt:lpstr>
      <vt:lpstr>Слайд 53</vt:lpstr>
      <vt:lpstr>Слайд 54</vt:lpstr>
      <vt:lpstr>Сроки прохождения аттестации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Правила и условия проведения аттестации педагогических работников  и приравненных к ним лиц, занимающих должности в организациях образования, реализующих общеобразовательные учебные программы дошкольного, начального, основного среднего, общего среднего, образовательные программы технического и профессионального, послесреднего образования, в организациях дополнительного образования и иных гражданских служащих в сфере образования и науки</dc:title>
  <dc:creator>Admin</dc:creator>
  <cp:lastModifiedBy>юзер</cp:lastModifiedBy>
  <cp:revision>67</cp:revision>
  <dcterms:created xsi:type="dcterms:W3CDTF">2018-03-29T12:35:40Z</dcterms:created>
  <dcterms:modified xsi:type="dcterms:W3CDTF">2018-04-06T12:36:53Z</dcterms:modified>
</cp:coreProperties>
</file>