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80" r:id="rId3"/>
    <p:sldMasterId id="2147483864" r:id="rId4"/>
  </p:sldMasterIdLst>
  <p:notesMasterIdLst>
    <p:notesMasterId r:id="rId29"/>
  </p:notesMasterIdLst>
  <p:sldIdLst>
    <p:sldId id="313" r:id="rId5"/>
    <p:sldId id="314" r:id="rId6"/>
    <p:sldId id="315" r:id="rId7"/>
    <p:sldId id="316" r:id="rId8"/>
    <p:sldId id="319" r:id="rId9"/>
    <p:sldId id="317" r:id="rId10"/>
    <p:sldId id="318" r:id="rId11"/>
    <p:sldId id="320" r:id="rId12"/>
    <p:sldId id="321" r:id="rId13"/>
    <p:sldId id="325" r:id="rId14"/>
    <p:sldId id="326" r:id="rId15"/>
    <p:sldId id="327" r:id="rId16"/>
    <p:sldId id="339" r:id="rId17"/>
    <p:sldId id="329" r:id="rId18"/>
    <p:sldId id="324" r:id="rId19"/>
    <p:sldId id="295" r:id="rId20"/>
    <p:sldId id="340" r:id="rId21"/>
    <p:sldId id="322" r:id="rId22"/>
    <p:sldId id="344" r:id="rId23"/>
    <p:sldId id="345" r:id="rId24"/>
    <p:sldId id="348" r:id="rId25"/>
    <p:sldId id="349" r:id="rId26"/>
    <p:sldId id="350" r:id="rId27"/>
    <p:sldId id="351" r:id="rId28"/>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6" autoAdjust="0"/>
    <p:restoredTop sz="94660"/>
  </p:normalViewPr>
  <p:slideViewPr>
    <p:cSldViewPr snapToGrid="0">
      <p:cViewPr varScale="1">
        <p:scale>
          <a:sx n="47" d="100"/>
          <a:sy n="47" d="100"/>
        </p:scale>
        <p:origin x="48" y="10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9C029-24C6-480D-9356-903EE5F5E4B9}" type="doc">
      <dgm:prSet loTypeId="urn:microsoft.com/office/officeart/2005/8/layout/rings+Icon" loCatId="officeonline" qsTypeId="urn:microsoft.com/office/officeart/2005/8/quickstyle/3d3" qsCatId="3D" csTypeId="urn:microsoft.com/office/officeart/2005/8/colors/colorful3" csCatId="colorful" phldr="1"/>
      <dgm:spPr/>
    </dgm:pt>
    <dgm:pt modelId="{0944B154-3680-4DA1-85CE-AAE8118921A4}">
      <dgm:prSet phldrT="[Текст]" custT="1"/>
      <dgm:spPr/>
      <dgm:t>
        <a:bodyPr/>
        <a:lstStyle/>
        <a:p>
          <a:r>
            <a:rPr lang="ru-RU" sz="2400" dirty="0" err="1" smtClean="0">
              <a:latin typeface="Arial Narrow" panose="020B0606020202030204" pitchFamily="34" charset="0"/>
            </a:rPr>
            <a:t>Бөлім</a:t>
          </a:r>
          <a:r>
            <a:rPr lang="en-US" sz="2400" dirty="0" smtClean="0">
              <a:latin typeface="Arial Narrow" panose="020B0606020202030204" pitchFamily="34" charset="0"/>
            </a:rPr>
            <a:t>\</a:t>
          </a:r>
          <a:r>
            <a:rPr lang="kk-KZ" sz="2400" dirty="0" smtClean="0">
              <a:latin typeface="Arial Narrow" panose="020B0606020202030204" pitchFamily="34" charset="0"/>
            </a:rPr>
            <a:t>ортақ тақырып</a:t>
          </a:r>
          <a:r>
            <a:rPr lang="ru-RU" sz="2400" dirty="0" smtClean="0">
              <a:latin typeface="Arial Narrow" panose="020B0606020202030204" pitchFamily="34" charset="0"/>
            </a:rPr>
            <a:t> </a:t>
          </a:r>
          <a:r>
            <a:rPr lang="ru-RU" sz="2400" dirty="0" err="1" smtClean="0">
              <a:latin typeface="Arial Narrow" panose="020B0606020202030204" pitchFamily="34" charset="0"/>
            </a:rPr>
            <a:t>бойынша</a:t>
          </a:r>
          <a:r>
            <a:rPr lang="ru-RU" sz="2400" dirty="0" smtClean="0">
              <a:latin typeface="Arial Narrow" panose="020B0606020202030204" pitchFamily="34" charset="0"/>
            </a:rPr>
            <a:t> </a:t>
          </a:r>
          <a:r>
            <a:rPr lang="ru-RU" sz="2400" dirty="0" err="1" smtClean="0">
              <a:latin typeface="Arial Narrow" panose="020B0606020202030204" pitchFamily="34" charset="0"/>
            </a:rPr>
            <a:t>жиынтық</a:t>
          </a:r>
          <a:r>
            <a:rPr lang="ru-RU" sz="2400" dirty="0" smtClean="0">
              <a:latin typeface="Arial Narrow" panose="020B0606020202030204" pitchFamily="34" charset="0"/>
            </a:rPr>
            <a:t> </a:t>
          </a:r>
          <a:r>
            <a:rPr lang="ru-RU" sz="2400" dirty="0" err="1" smtClean="0">
              <a:latin typeface="Arial Narrow" panose="020B0606020202030204" pitchFamily="34" charset="0"/>
            </a:rPr>
            <a:t>бағалау</a:t>
          </a:r>
          <a:endParaRPr lang="ru-RU" sz="2400" dirty="0">
            <a:latin typeface="Arial Narrow" panose="020B0606020202030204" pitchFamily="34" charset="0"/>
          </a:endParaRPr>
        </a:p>
      </dgm:t>
    </dgm:pt>
    <dgm:pt modelId="{78E73E45-C22E-48CE-A72F-44FE35ED1210}" type="parTrans" cxnId="{2D27CECA-7114-420B-A5F7-DDF5B5BCB1C9}">
      <dgm:prSet/>
      <dgm:spPr/>
      <dgm:t>
        <a:bodyPr/>
        <a:lstStyle/>
        <a:p>
          <a:endParaRPr lang="ru-RU"/>
        </a:p>
      </dgm:t>
    </dgm:pt>
    <dgm:pt modelId="{1EB802A3-7CB1-4CA3-9121-79A633559BB7}" type="sibTrans" cxnId="{2D27CECA-7114-420B-A5F7-DDF5B5BCB1C9}">
      <dgm:prSet/>
      <dgm:spPr/>
      <dgm:t>
        <a:bodyPr/>
        <a:lstStyle/>
        <a:p>
          <a:endParaRPr lang="ru-RU"/>
        </a:p>
      </dgm:t>
    </dgm:pt>
    <dgm:pt modelId="{C8E479FA-1989-4478-A8D5-26A8A7E564CE}">
      <dgm:prSet phldrT="[Текст]" custT="1"/>
      <dgm:spPr/>
      <dgm:t>
        <a:bodyPr/>
        <a:lstStyle/>
        <a:p>
          <a:r>
            <a:rPr lang="ru-RU" sz="2800" dirty="0" err="1" smtClean="0">
              <a:latin typeface="Arial Narrow" panose="020B0606020202030204" pitchFamily="34" charset="0"/>
            </a:rPr>
            <a:t>Тоқсандық</a:t>
          </a:r>
          <a:r>
            <a:rPr lang="ru-RU" sz="2800" dirty="0" smtClean="0">
              <a:latin typeface="Arial Narrow" panose="020B0606020202030204" pitchFamily="34" charset="0"/>
            </a:rPr>
            <a:t> </a:t>
          </a:r>
          <a:r>
            <a:rPr lang="ru-RU" sz="2800" dirty="0" err="1" smtClean="0">
              <a:latin typeface="Arial Narrow" panose="020B0606020202030204" pitchFamily="34" charset="0"/>
            </a:rPr>
            <a:t>жиынтық</a:t>
          </a:r>
          <a:r>
            <a:rPr lang="ru-RU" sz="2800" dirty="0" smtClean="0">
              <a:latin typeface="Arial Narrow" panose="020B0606020202030204" pitchFamily="34" charset="0"/>
            </a:rPr>
            <a:t> </a:t>
          </a:r>
          <a:r>
            <a:rPr lang="ru-RU" sz="2800" dirty="0" err="1" smtClean="0">
              <a:latin typeface="Arial Narrow" panose="020B0606020202030204" pitchFamily="34" charset="0"/>
            </a:rPr>
            <a:t>бағалау</a:t>
          </a:r>
          <a:endParaRPr lang="ru-RU" sz="2800" dirty="0">
            <a:latin typeface="Arial Narrow" panose="020B0606020202030204" pitchFamily="34" charset="0"/>
          </a:endParaRPr>
        </a:p>
      </dgm:t>
    </dgm:pt>
    <dgm:pt modelId="{35A5C0DB-FFD4-4AD2-9427-2ABC122BDCC9}" type="parTrans" cxnId="{FD8D6ED2-9A00-47A6-893A-E85AD81659F6}">
      <dgm:prSet/>
      <dgm:spPr/>
      <dgm:t>
        <a:bodyPr/>
        <a:lstStyle/>
        <a:p>
          <a:endParaRPr lang="ru-RU"/>
        </a:p>
      </dgm:t>
    </dgm:pt>
    <dgm:pt modelId="{3A8A6948-EB64-460B-921D-7697A82AF000}" type="sibTrans" cxnId="{FD8D6ED2-9A00-47A6-893A-E85AD81659F6}">
      <dgm:prSet/>
      <dgm:spPr/>
      <dgm:t>
        <a:bodyPr/>
        <a:lstStyle/>
        <a:p>
          <a:endParaRPr lang="ru-RU"/>
        </a:p>
      </dgm:t>
    </dgm:pt>
    <dgm:pt modelId="{E32ECD49-93C8-4320-918A-693E2AB15BD8}" type="pres">
      <dgm:prSet presAssocID="{87C9C029-24C6-480D-9356-903EE5F5E4B9}" presName="Name0" presStyleCnt="0">
        <dgm:presLayoutVars>
          <dgm:chMax val="7"/>
          <dgm:dir/>
          <dgm:resizeHandles val="exact"/>
        </dgm:presLayoutVars>
      </dgm:prSet>
      <dgm:spPr/>
    </dgm:pt>
    <dgm:pt modelId="{C01C8065-D0A1-45FA-A4D9-4D8842937566}" type="pres">
      <dgm:prSet presAssocID="{87C9C029-24C6-480D-9356-903EE5F5E4B9}" presName="ellipse1" presStyleLbl="vennNode1" presStyleIdx="0" presStyleCnt="2" custScaleX="157833" custScaleY="148148" custLinFactNeighborX="-49918" custLinFactNeighborY="29183">
        <dgm:presLayoutVars>
          <dgm:bulletEnabled val="1"/>
        </dgm:presLayoutVars>
      </dgm:prSet>
      <dgm:spPr/>
      <dgm:t>
        <a:bodyPr/>
        <a:lstStyle/>
        <a:p>
          <a:endParaRPr lang="ru-RU"/>
        </a:p>
      </dgm:t>
    </dgm:pt>
    <dgm:pt modelId="{D1AA00F2-05C8-4529-ACF4-42B447CD16B6}" type="pres">
      <dgm:prSet presAssocID="{87C9C029-24C6-480D-9356-903EE5F5E4B9}" presName="ellipse2" presStyleLbl="vennNode1" presStyleIdx="1" presStyleCnt="2" custScaleX="143118" custScaleY="148679" custLinFactNeighborX="29813" custLinFactNeighborY="-66705">
        <dgm:presLayoutVars>
          <dgm:bulletEnabled val="1"/>
        </dgm:presLayoutVars>
      </dgm:prSet>
      <dgm:spPr/>
      <dgm:t>
        <a:bodyPr/>
        <a:lstStyle/>
        <a:p>
          <a:endParaRPr lang="ru-RU"/>
        </a:p>
      </dgm:t>
    </dgm:pt>
  </dgm:ptLst>
  <dgm:cxnLst>
    <dgm:cxn modelId="{1B0E404A-7537-4D34-BDF5-CDA878855FD9}" type="presOf" srcId="{0944B154-3680-4DA1-85CE-AAE8118921A4}" destId="{C01C8065-D0A1-45FA-A4D9-4D8842937566}" srcOrd="0" destOrd="0" presId="urn:microsoft.com/office/officeart/2005/8/layout/rings+Icon"/>
    <dgm:cxn modelId="{2D27CECA-7114-420B-A5F7-DDF5B5BCB1C9}" srcId="{87C9C029-24C6-480D-9356-903EE5F5E4B9}" destId="{0944B154-3680-4DA1-85CE-AAE8118921A4}" srcOrd="0" destOrd="0" parTransId="{78E73E45-C22E-48CE-A72F-44FE35ED1210}" sibTransId="{1EB802A3-7CB1-4CA3-9121-79A633559BB7}"/>
    <dgm:cxn modelId="{27B2A18A-7312-467C-AC21-FB66CF332D89}" type="presOf" srcId="{C8E479FA-1989-4478-A8D5-26A8A7E564CE}" destId="{D1AA00F2-05C8-4529-ACF4-42B447CD16B6}" srcOrd="0" destOrd="0" presId="urn:microsoft.com/office/officeart/2005/8/layout/rings+Icon"/>
    <dgm:cxn modelId="{FD8D6ED2-9A00-47A6-893A-E85AD81659F6}" srcId="{87C9C029-24C6-480D-9356-903EE5F5E4B9}" destId="{C8E479FA-1989-4478-A8D5-26A8A7E564CE}" srcOrd="1" destOrd="0" parTransId="{35A5C0DB-FFD4-4AD2-9427-2ABC122BDCC9}" sibTransId="{3A8A6948-EB64-460B-921D-7697A82AF000}"/>
    <dgm:cxn modelId="{A5DE30FB-38D2-4895-A504-6B6C1D56B28D}" type="presOf" srcId="{87C9C029-24C6-480D-9356-903EE5F5E4B9}" destId="{E32ECD49-93C8-4320-918A-693E2AB15BD8}" srcOrd="0" destOrd="0" presId="urn:microsoft.com/office/officeart/2005/8/layout/rings+Icon"/>
    <dgm:cxn modelId="{A6EEDFD0-128A-49DF-87B8-68062F958A8B}" type="presParOf" srcId="{E32ECD49-93C8-4320-918A-693E2AB15BD8}" destId="{C01C8065-D0A1-45FA-A4D9-4D8842937566}" srcOrd="0" destOrd="0" presId="urn:microsoft.com/office/officeart/2005/8/layout/rings+Icon"/>
    <dgm:cxn modelId="{3CFA2FCA-710C-41BC-B1C0-E8E1A6715DBD}" type="presParOf" srcId="{E32ECD49-93C8-4320-918A-693E2AB15BD8}" destId="{D1AA00F2-05C8-4529-ACF4-42B447CD16B6}"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245C57A-7464-4AA1-872E-4ED65B4A9422}" type="datetimeFigureOut">
              <a:rPr lang="ru-RU" smtClean="0"/>
              <a:pPr/>
              <a:t>01.08.2016</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35FDE31-6FFF-40B1-9A26-B94C70F6A2D1}" type="slidenum">
              <a:rPr lang="ru-RU" smtClean="0"/>
              <a:pPr/>
              <a:t>‹#›</a:t>
            </a:fld>
            <a:endParaRPr lang="ru-RU"/>
          </a:p>
        </p:txBody>
      </p:sp>
    </p:spTree>
    <p:extLst>
      <p:ext uri="{BB962C8B-B14F-4D97-AF65-F5344CB8AC3E}">
        <p14:creationId xmlns:p14="http://schemas.microsoft.com/office/powerpoint/2010/main" val="185522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ain.isuct.ru/files/edu/umu/%20&#1054;&#1094;&#1077;&#1085;&#1080;&#1074;&#1072;&#1085;&#1080;&#1077;%20&#1088;&#1077;&#1079;&#1091;&#1083;&#1100;&#1090;&#1072;&#1090;&#1086;&#1074;%20&#1086;&#1073;&#1091;&#1095;&#1077;&#1085;&#1080;&#1103;.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123488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Модератор делает</a:t>
            </a:r>
            <a:r>
              <a:rPr lang="ru-RU" baseline="0" dirty="0" smtClean="0"/>
              <a:t> </a:t>
            </a:r>
            <a:r>
              <a:rPr lang="ru-RU" dirty="0" smtClean="0"/>
              <a:t>выводы по </a:t>
            </a:r>
            <a:r>
              <a:rPr lang="ru-RU" smtClean="0"/>
              <a:t>окончанию</a:t>
            </a:r>
            <a:r>
              <a:rPr lang="ru-RU" baseline="0" smtClean="0"/>
              <a:t> сессий.</a:t>
            </a:r>
            <a:r>
              <a:rPr lang="ru-RU" smtClean="0"/>
              <a:t> </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18</a:t>
            </a:fld>
            <a:endParaRPr lang="ru-RU"/>
          </a:p>
        </p:txBody>
      </p:sp>
    </p:spTree>
    <p:extLst>
      <p:ext uri="{BB962C8B-B14F-4D97-AF65-F5344CB8AC3E}">
        <p14:creationId xmlns:p14="http://schemas.microsoft.com/office/powerpoint/2010/main" val="363657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Текст, выделенный красным шрифтом – рекомендованы изменения в</a:t>
            </a:r>
            <a:r>
              <a:rPr lang="ru-RU" baseline="0" dirty="0" smtClean="0"/>
              <a:t> долгосрочном плане, которые </a:t>
            </a:r>
            <a:r>
              <a:rPr lang="ru-RU" dirty="0" smtClean="0"/>
              <a:t>обсуждаются</a:t>
            </a:r>
            <a:r>
              <a:rPr lang="ru-RU" baseline="0" dirty="0" smtClean="0"/>
              <a:t> ЦОП-ом</a:t>
            </a:r>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19</a:t>
            </a:fld>
            <a:endParaRPr lang="en-US"/>
          </a:p>
        </p:txBody>
      </p:sp>
    </p:spTree>
    <p:extLst>
      <p:ext uri="{BB962C8B-B14F-4D97-AF65-F5344CB8AC3E}">
        <p14:creationId xmlns:p14="http://schemas.microsoft.com/office/powerpoint/2010/main" val="2314591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21</a:t>
            </a:fld>
            <a:endParaRPr lang="en-US"/>
          </a:p>
        </p:txBody>
      </p:sp>
    </p:spTree>
    <p:extLst>
      <p:ext uri="{BB962C8B-B14F-4D97-AF65-F5344CB8AC3E}">
        <p14:creationId xmlns:p14="http://schemas.microsoft.com/office/powerpoint/2010/main" val="156076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22</a:t>
            </a:fld>
            <a:endParaRPr lang="en-US"/>
          </a:p>
        </p:txBody>
      </p:sp>
    </p:spTree>
    <p:extLst>
      <p:ext uri="{BB962C8B-B14F-4D97-AF65-F5344CB8AC3E}">
        <p14:creationId xmlns:p14="http://schemas.microsoft.com/office/powerpoint/2010/main" val="3006586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dirty="0" smtClean="0"/>
              <a:t>Білім берудің жалпы міндетті стандарты/ пән бойынша күтілетін нәтижелер</a:t>
            </a:r>
            <a:br>
              <a:rPr lang="kk-KZ" dirty="0" smtClean="0"/>
            </a:br>
            <a:r>
              <a:rPr lang="kk-KZ" dirty="0" smtClean="0"/>
              <a:t>Пән бойынша оқу бағдарламасы/Бөлімдер/өтпелі тақырыптар-Бөлімшелер-оқу мақсаттары</a:t>
            </a:r>
            <a:br>
              <a:rPr lang="kk-KZ" dirty="0" smtClean="0"/>
            </a:br>
            <a:r>
              <a:rPr lang="kk-KZ" dirty="0" smtClean="0"/>
              <a:t>Оқу әрекетінің нәтижелері</a:t>
            </a:r>
            <a:br>
              <a:rPr lang="kk-KZ" dirty="0" smtClean="0"/>
            </a:br>
            <a:r>
              <a:rPr lang="kk-KZ" dirty="0" smtClean="0"/>
              <a:t>Бағалау критерийлері:</a:t>
            </a:r>
            <a:br>
              <a:rPr lang="kk-KZ" dirty="0" smtClean="0"/>
            </a:br>
            <a:r>
              <a:rPr lang="kk-KZ" dirty="0" smtClean="0"/>
              <a:t>Білі және түсіну/қолдану/анализ/синтез/бағалау</a:t>
            </a:r>
            <a:br>
              <a:rPr lang="kk-KZ" dirty="0" smtClean="0"/>
            </a:br>
            <a:r>
              <a:rPr lang="kk-KZ" dirty="0" smtClean="0"/>
              <a:t>Бағалау рәсімдері</a:t>
            </a:r>
            <a:br>
              <a:rPr lang="kk-KZ" dirty="0" smtClean="0"/>
            </a:br>
            <a:r>
              <a:rPr lang="kk-KZ" dirty="0" smtClean="0"/>
              <a:t>аралық бағалау/тоқсанның жиынтық бағалауы/білім беру деңгейлерінің соңындағы жиынтық бағалау</a:t>
            </a:r>
            <a:br>
              <a:rPr lang="kk-KZ" dirty="0" smtClean="0"/>
            </a:br>
            <a:r>
              <a:rPr lang="kk-KZ" dirty="0" smtClean="0"/>
              <a:t>Бағалау құралдары/шәкіл/есептеу тәсілі/бағалау рәсімдері/ тәсілдер</a:t>
            </a:r>
            <a:br>
              <a:rPr lang="kk-KZ" dirty="0" smtClean="0"/>
            </a:br>
            <a:r>
              <a:rPr lang="kk-KZ" dirty="0" smtClean="0"/>
              <a:t>1 Тапсырмалар бағалау критерийлері тұрғысынан құрастырылады</a:t>
            </a:r>
            <a:br>
              <a:rPr lang="kk-KZ" dirty="0" smtClean="0"/>
            </a:br>
            <a:r>
              <a:rPr lang="kk-KZ" dirty="0" smtClean="0"/>
              <a:t>2 Аралық бағалау өткізу үшін тапсырма мен тәсіл үлгілерін әр пән бойынша бағалаудың методикалық ұсыныстары аясында ПӨО ұсынады</a:t>
            </a:r>
            <a:br>
              <a:rPr lang="kk-KZ" dirty="0" smtClean="0"/>
            </a:br>
            <a:r>
              <a:rPr lang="kk-KZ" dirty="0" smtClean="0"/>
              <a:t>3 Мектептердің методикалық ұйымдары бір жылға бақылау жұмыстарының кезеңі, тәсілдері көрсетілген Бағалау рәсімін құрастырады және бекітеді. Оқу блоктарының саны бойынша анықталады:</a:t>
            </a:r>
            <a:br>
              <a:rPr lang="kk-KZ" dirty="0" smtClean="0"/>
            </a:br>
            <a:r>
              <a:rPr lang="kk-KZ" dirty="0" smtClean="0"/>
              <a:t>1 Тілдік пәндер – дағды (тыңдалым, айтылым, оқылым, жазылым)</a:t>
            </a:r>
            <a:br>
              <a:rPr lang="kk-KZ" dirty="0" smtClean="0"/>
            </a:br>
            <a:r>
              <a:rPr lang="kk-KZ" dirty="0" smtClean="0"/>
              <a:t>2 ғылыми-жаратылыстану пәндері-бөлімшелер;</a:t>
            </a:r>
            <a:br>
              <a:rPr lang="kk-KZ" dirty="0" smtClean="0"/>
            </a:br>
            <a:r>
              <a:rPr lang="kk-KZ" dirty="0" smtClean="0"/>
              <a:t>3 Әлеуметтік-гуманитарлық пәндер-өтпелі тақырыптар</a:t>
            </a:r>
            <a:br>
              <a:rPr lang="kk-KZ" dirty="0" smtClean="0"/>
            </a:br>
            <a:r>
              <a:rPr lang="kk-KZ" dirty="0" smtClean="0"/>
              <a:t>Оқушыға қойылады:</a:t>
            </a:r>
            <a:br>
              <a:rPr lang="kk-KZ" dirty="0" smtClean="0"/>
            </a:br>
            <a:r>
              <a:rPr lang="kk-KZ" dirty="0" smtClean="0"/>
              <a:t>1 Әр аралық бағалаудың бағасы- балл беріледі (балл саны тапсырмалар дескрипторларына сәйкес) және бағасына (бес баллдық шәкілге ауыстыру арқылы)</a:t>
            </a:r>
            <a:br>
              <a:rPr lang="kk-KZ" dirty="0" smtClean="0"/>
            </a:br>
            <a:r>
              <a:rPr lang="kk-KZ" dirty="0" smtClean="0"/>
              <a:t>2 Әр тоқсанның соңында қорытынды бағасы- балл беріледі (балл саны тапсырмалар дескрипторларына сәйкес) және бағасына (бес баллдық шәкілге ауыстыру арқылы)</a:t>
            </a:r>
            <a:br>
              <a:rPr lang="kk-KZ" dirty="0" smtClean="0"/>
            </a:br>
            <a:r>
              <a:rPr lang="kk-KZ" dirty="0" smtClean="0"/>
              <a:t>3 Тоқсандық баға- белгілі бір проценттік қатынаста аралық және қорытынды бағалаудың ортақ суммасы саналады. Оқушы аралық бағалау нәтижесі бойынша тоқсанның 50%  бағасын алады, 50% -қорытынды бағаның нәтижесі. Аралық бағалаудың балдарын үлестірудің ішкі үлесі оқу мақсаттарының қамтылуына байланысты және ол методикалық ұйыммен бекітіледі.</a:t>
            </a:r>
            <a:br>
              <a:rPr lang="kk-KZ" dirty="0" smtClean="0"/>
            </a:br>
            <a:r>
              <a:rPr lang="kk-KZ" dirty="0" smtClean="0"/>
              <a:t>4 Жылдық баға-барлық тоқсандар бойынша орта арифметикалық мәні есептелінеді </a:t>
            </a:r>
            <a:br>
              <a:rPr lang="kk-KZ" dirty="0" smtClean="0"/>
            </a:br>
            <a:r>
              <a:rPr lang="kk-KZ" dirty="0" smtClean="0"/>
              <a:t>1 Қорытынды бағалау өткізу үшін тапсырма мен тәсіл үлгілерін әр пән бойынша бағалаудыңметодикалық ұсыныстары аясында ПӨО ұсынады</a:t>
            </a:r>
            <a:br>
              <a:rPr lang="kk-KZ" dirty="0" smtClean="0"/>
            </a:br>
            <a:r>
              <a:rPr lang="kk-KZ" dirty="0" smtClean="0"/>
              <a:t>2 Бақылау жұмыстарының үлгілері берілген СЖБ базасы қызмет жасайды</a:t>
            </a:r>
            <a:br>
              <a:rPr lang="kk-KZ" dirty="0" smtClean="0"/>
            </a:br>
            <a:r>
              <a:rPr lang="kk-KZ" dirty="0" smtClean="0"/>
              <a:t>3 Мектептердің методикалық ұйымдары бір жылға бақылау жұмыстарының кезеңі, тәсілдері көрсетілген Бағалау рәсімін құрастырады және бекітеді. </a:t>
            </a:r>
            <a:br>
              <a:rPr lang="kk-KZ" dirty="0" smtClean="0"/>
            </a:br>
            <a:r>
              <a:rPr lang="kk-KZ" dirty="0" smtClean="0"/>
              <a:t>Әр тоқсанның соңында</a:t>
            </a:r>
            <a:br>
              <a:rPr lang="kk-KZ" dirty="0" smtClean="0"/>
            </a:br>
            <a:r>
              <a:rPr lang="kk-KZ" dirty="0" smtClean="0"/>
              <a:t>Стандартталған тестілер (ҰТО)</a:t>
            </a:r>
            <a:br>
              <a:rPr lang="kk-KZ" dirty="0" smtClean="0"/>
            </a:br>
            <a:r>
              <a:rPr lang="kk-KZ" dirty="0" smtClean="0"/>
              <a:t>10 және 12 сыныптарда оқу аяқталған соң өткізіледі.</a:t>
            </a:r>
            <a:br>
              <a:rPr lang="kk-KZ" dirty="0" smtClean="0"/>
            </a:br>
            <a:r>
              <a:rPr lang="kk-KZ" dirty="0" smtClean="0"/>
              <a:t/>
            </a:r>
            <a:br>
              <a:rPr lang="kk-KZ" dirty="0" smtClean="0"/>
            </a:br>
            <a:r>
              <a:rPr lang="kk-KZ" dirty="0" smtClean="0"/>
              <a:t>Бастауыш және негізгі мектептердегі бағалау шәкілі:</a:t>
            </a:r>
            <a:br>
              <a:rPr lang="kk-KZ" dirty="0" smtClean="0"/>
            </a:br>
            <a:r>
              <a:rPr lang="kk-KZ" dirty="0" smtClean="0"/>
              <a:t>  </a:t>
            </a:r>
            <a:br>
              <a:rPr lang="kk-KZ" dirty="0" smtClean="0"/>
            </a:br>
            <a:r>
              <a:rPr lang="kk-KZ" dirty="0" smtClean="0"/>
              <a:t>Жоғарғы мектептегі бағалау шәкілі:</a:t>
            </a:r>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24</a:t>
            </a:fld>
            <a:endParaRPr lang="en-US"/>
          </a:p>
        </p:txBody>
      </p:sp>
    </p:spTree>
    <p:extLst>
      <p:ext uri="{BB962C8B-B14F-4D97-AF65-F5344CB8AC3E}">
        <p14:creationId xmlns:p14="http://schemas.microsoft.com/office/powerpoint/2010/main" val="362607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123488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3</a:t>
            </a:fld>
            <a:endParaRPr lang="ru-RU"/>
          </a:p>
        </p:txBody>
      </p:sp>
    </p:spTree>
    <p:extLst>
      <p:ext uri="{BB962C8B-B14F-4D97-AF65-F5344CB8AC3E}">
        <p14:creationId xmlns:p14="http://schemas.microsoft.com/office/powerpoint/2010/main" val="264091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dirty="0" smtClean="0"/>
              <a:t>4 по одному предмету прописать требования что тс составляется на начало учебного года и указать процесс.</a:t>
            </a:r>
            <a:r>
              <a:rPr lang="ru-RU" baseline="0" dirty="0" smtClean="0"/>
              <a:t> Вставить табличку навыков по четвертям. См. руководство.  </a:t>
            </a:r>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6</a:t>
            </a:fld>
            <a:endParaRPr lang="ru-RU"/>
          </a:p>
        </p:txBody>
      </p:sp>
    </p:spTree>
    <p:extLst>
      <p:ext uri="{BB962C8B-B14F-4D97-AF65-F5344CB8AC3E}">
        <p14:creationId xmlns:p14="http://schemas.microsoft.com/office/powerpoint/2010/main" val="294016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0688" y="1241425"/>
            <a:ext cx="5956300" cy="3349625"/>
          </a:xfrm>
        </p:spPr>
      </p:sp>
      <p:sp>
        <p:nvSpPr>
          <p:cNvPr id="3" name="Заметки 2"/>
          <p:cNvSpPr>
            <a:spLocks noGrp="1"/>
          </p:cNvSpPr>
          <p:nvPr>
            <p:ph type="body" idx="1"/>
          </p:nvPr>
        </p:nvSpPr>
        <p:spPr/>
        <p:txBody>
          <a:bodyPr/>
          <a:lstStyle/>
          <a:p>
            <a:r>
              <a:rPr lang="ru-RU" dirty="0" smtClean="0"/>
              <a:t>Текст, выделенный красным шрифтом – рекомендованы изменения в</a:t>
            </a:r>
            <a:r>
              <a:rPr lang="ru-RU" baseline="0" dirty="0" smtClean="0"/>
              <a:t> долгосрочном плане, которые </a:t>
            </a:r>
            <a:r>
              <a:rPr lang="ru-RU" dirty="0" smtClean="0"/>
              <a:t>обсуждаются</a:t>
            </a:r>
            <a:r>
              <a:rPr lang="ru-RU" baseline="0" dirty="0" smtClean="0"/>
              <a:t> ЦОП-ом</a:t>
            </a:r>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10</a:t>
            </a:fld>
            <a:endParaRPr lang="en-US"/>
          </a:p>
        </p:txBody>
      </p:sp>
    </p:spTree>
    <p:extLst>
      <p:ext uri="{BB962C8B-B14F-4D97-AF65-F5344CB8AC3E}">
        <p14:creationId xmlns:p14="http://schemas.microsoft.com/office/powerpoint/2010/main" val="231459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изменить</a:t>
            </a:r>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12</a:t>
            </a:fld>
            <a:endParaRPr lang="en-US"/>
          </a:p>
        </p:txBody>
      </p:sp>
    </p:spTree>
    <p:extLst>
      <p:ext uri="{BB962C8B-B14F-4D97-AF65-F5344CB8AC3E}">
        <p14:creationId xmlns:p14="http://schemas.microsoft.com/office/powerpoint/2010/main" val="294026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262101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pPr algn="l"/>
            <a:r>
              <a:rPr lang="ru-RU" sz="1200" dirty="0" smtClean="0">
                <a:latin typeface="Times New Roman" pitchFamily="18" charset="0"/>
                <a:cs typeface="Times New Roman" pitchFamily="18" charset="0"/>
              </a:rPr>
              <a:t>Малыгин, А.А. (2013). Оценивание результатов обучения. </a:t>
            </a:r>
            <a:r>
              <a:rPr lang="ru-RU" sz="1200" dirty="0" smtClean="0">
                <a:latin typeface="Times New Roman" pitchFamily="18" charset="0"/>
                <a:cs typeface="Times New Roman" pitchFamily="18" charset="0"/>
                <a:hlinkClick r:id="rId3"/>
              </a:rPr>
              <a:t>http://main.isuct.ru/files/edu/umu/%20Оценивание%20результатов%20обучения.pdf</a:t>
            </a:r>
            <a:endParaRPr lang="ru-RU" sz="1200" dirty="0" smtClean="0">
              <a:latin typeface="Times New Roman" pitchFamily="18" charset="0"/>
              <a:cs typeface="Times New Roman" pitchFamily="18" charset="0"/>
            </a:endParaRPr>
          </a:p>
          <a:p>
            <a:pPr algn="l"/>
            <a:r>
              <a:rPr lang="en-US" sz="1200" dirty="0" err="1" smtClean="0">
                <a:latin typeface="Times New Roman" pitchFamily="18" charset="0"/>
                <a:cs typeface="Times New Roman" pitchFamily="18" charset="0"/>
              </a:rPr>
              <a:t>Guskey</a:t>
            </a:r>
            <a:r>
              <a:rPr lang="en-US" sz="1200" dirty="0" smtClean="0">
                <a:latin typeface="Times New Roman" pitchFamily="18" charset="0"/>
                <a:cs typeface="Times New Roman" pitchFamily="18" charset="0"/>
              </a:rPr>
              <a:t> T.R. Closing achievement gaps: revisiting Benjamin </a:t>
            </a:r>
            <a:r>
              <a:rPr lang="en-US" sz="1200" dirty="0" err="1" smtClean="0">
                <a:latin typeface="Times New Roman" pitchFamily="18" charset="0"/>
                <a:cs typeface="Times New Roman" pitchFamily="18" charset="0"/>
              </a:rPr>
              <a:t>S.Bloom’s</a:t>
            </a:r>
            <a:r>
              <a:rPr lang="en-US" sz="1200" dirty="0" smtClean="0">
                <a:latin typeface="Times New Roman" pitchFamily="18" charset="0"/>
                <a:cs typeface="Times New Roman" pitchFamily="18" charset="0"/>
              </a:rPr>
              <a:t> “Learning for mastery” // Journal of advanced academics. Vol.19, 2007. pp.8-31</a:t>
            </a:r>
            <a:endParaRPr lang="ru-RU" sz="1200" dirty="0" smtClean="0">
              <a:latin typeface="Times New Roman" pitchFamily="18" charset="0"/>
              <a:cs typeface="Times New Roman" pitchFamily="18" charset="0"/>
            </a:endParaRPr>
          </a:p>
          <a:p>
            <a:r>
              <a:rPr lang="ru-RU" baseline="0" dirty="0" smtClean="0"/>
              <a:t>Серебрякова Л.А. Контрольно-оценочная деятельность в образовательном процессе (проектирование и совершенствование). </a:t>
            </a:r>
            <a:r>
              <a:rPr lang="en-US" baseline="0" dirty="0" smtClean="0"/>
              <a:t>http://900igr.net/prezentatsii/pedagogika/Kontrolno-otsenochnaja-dejatelnost-v-shkole/001-Kontrolno-otsenochnaja-dejatelnost-v-obrazovatelnom-protsesse.html</a:t>
            </a:r>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16</a:t>
            </a:fld>
            <a:endParaRPr lang="en-US"/>
          </a:p>
        </p:txBody>
      </p:sp>
    </p:spTree>
    <p:extLst>
      <p:ext uri="{BB962C8B-B14F-4D97-AF65-F5344CB8AC3E}">
        <p14:creationId xmlns:p14="http://schemas.microsoft.com/office/powerpoint/2010/main" val="378322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dirty="0" smtClean="0"/>
              <a:t>Дәстүрлі бағалау жүйесі</a:t>
            </a:r>
          </a:p>
          <a:p>
            <a:r>
              <a:rPr lang="kk-KZ" dirty="0" smtClean="0"/>
              <a:t>Ағымдағы бағалау</a:t>
            </a:r>
          </a:p>
          <a:p>
            <a:r>
              <a:rPr lang="kk-KZ" dirty="0" smtClean="0"/>
              <a:t>Тоқсандық бақылау жұмысы</a:t>
            </a:r>
          </a:p>
          <a:p>
            <a:r>
              <a:rPr lang="kk-KZ" dirty="0" smtClean="0"/>
              <a:t>І</a:t>
            </a:r>
            <a:r>
              <a:rPr lang="kk-KZ" baseline="0" dirty="0" smtClean="0"/>
              <a:t> </a:t>
            </a:r>
            <a:r>
              <a:rPr lang="kk-KZ" dirty="0" smtClean="0"/>
              <a:t>тоқсан – 9 апта ІІ тоқсан</a:t>
            </a:r>
            <a:r>
              <a:rPr lang="kk-KZ" baseline="0" dirty="0" smtClean="0"/>
              <a:t> – 7 апта  ІІІ тоқсан – 10 апта   </a:t>
            </a:r>
            <a:r>
              <a:rPr lang="en-US" baseline="0" dirty="0" smtClean="0"/>
              <a:t>IV</a:t>
            </a:r>
            <a:r>
              <a:rPr lang="kk-KZ" baseline="0" dirty="0" smtClean="0"/>
              <a:t> тоқсан – 8 апта</a:t>
            </a:r>
          </a:p>
          <a:p>
            <a:r>
              <a:rPr lang="kk-KZ" baseline="0" dirty="0" smtClean="0"/>
              <a:t>Тоқсандық баға – ағымдағы бағалар қорытындысы бойынша орта арифметикалық мәндегі бағасы</a:t>
            </a:r>
          </a:p>
          <a:p>
            <a:r>
              <a:rPr lang="kk-KZ" baseline="0" dirty="0" smtClean="0"/>
              <a:t>Жылдық баға – барлық тоқсандар бойынша орта арифметикалық мәндегі бағасы</a:t>
            </a:r>
          </a:p>
          <a:p>
            <a:r>
              <a:rPr lang="kk-KZ" baseline="0" dirty="0" smtClean="0"/>
              <a:t>Критериалды бағалау жүйесі</a:t>
            </a:r>
          </a:p>
          <a:p>
            <a:r>
              <a:rPr lang="kk-KZ" baseline="0" dirty="0" smtClean="0"/>
              <a:t>Бөлім бойынша бағалау</a:t>
            </a:r>
          </a:p>
          <a:p>
            <a:r>
              <a:rPr lang="kk-KZ" baseline="0" dirty="0" smtClean="0"/>
              <a:t>Орта деңгей жоғары деңгей</a:t>
            </a:r>
          </a:p>
          <a:p>
            <a:r>
              <a:rPr lang="kk-KZ" baseline="0" dirty="0" smtClean="0"/>
              <a:t>Тоқсандық жиынтық бағалау</a:t>
            </a:r>
          </a:p>
          <a:p>
            <a:r>
              <a:rPr lang="kk-KZ" baseline="0" dirty="0" smtClean="0"/>
              <a:t>Қалыптастырушы бағалау</a:t>
            </a:r>
          </a:p>
          <a:p>
            <a:pPr defTabSz="921167">
              <a:defRPr/>
            </a:pPr>
            <a:r>
              <a:rPr lang="kk-KZ" dirty="0" smtClean="0"/>
              <a:t>І</a:t>
            </a:r>
            <a:r>
              <a:rPr lang="kk-KZ" baseline="0" dirty="0" smtClean="0"/>
              <a:t> </a:t>
            </a:r>
            <a:r>
              <a:rPr lang="kk-KZ" dirty="0" smtClean="0"/>
              <a:t>тоқсан – 9 апта ІІ тоқсан</a:t>
            </a:r>
            <a:r>
              <a:rPr lang="kk-KZ" baseline="0" dirty="0" smtClean="0"/>
              <a:t> – 7 апта  ІІІ тоқсан – 10 апта   </a:t>
            </a:r>
            <a:r>
              <a:rPr lang="en-US" baseline="0" dirty="0" smtClean="0"/>
              <a:t>IV</a:t>
            </a:r>
            <a:r>
              <a:rPr lang="kk-KZ" baseline="0" dirty="0" smtClean="0"/>
              <a:t> тоқсан – 8 апта</a:t>
            </a:r>
          </a:p>
          <a:p>
            <a:r>
              <a:rPr lang="kk-KZ" baseline="0" dirty="0" smtClean="0"/>
              <a:t>Тоқсандық баға – бөлім бойынша және тоқсандық жиынтық бағалау қорытындысы бойынша балдардың пайыздық ара қатынасы</a:t>
            </a:r>
          </a:p>
          <a:p>
            <a:r>
              <a:rPr lang="kk-KZ" baseline="0" dirty="0" smtClean="0"/>
              <a:t>Жылдық баға – барлық тоқсандар бойынша балдардың орта арифметикалық мәні</a:t>
            </a:r>
          </a:p>
          <a:p>
            <a:endParaRPr lang="kk-KZ" baseline="0" dirty="0" smtClean="0"/>
          </a:p>
          <a:p>
            <a:endParaRPr lang="kk-KZ" baseline="0" dirty="0" smtClean="0"/>
          </a:p>
          <a:p>
            <a:endParaRPr lang="ru-RU" dirty="0"/>
          </a:p>
        </p:txBody>
      </p:sp>
      <p:sp>
        <p:nvSpPr>
          <p:cNvPr id="4" name="Номер слайда 3"/>
          <p:cNvSpPr>
            <a:spLocks noGrp="1"/>
          </p:cNvSpPr>
          <p:nvPr>
            <p:ph type="sldNum" sz="quarter" idx="10"/>
          </p:nvPr>
        </p:nvSpPr>
        <p:spPr/>
        <p:txBody>
          <a:bodyPr/>
          <a:lstStyle/>
          <a:p>
            <a:fld id="{1ECC97F8-72D3-4DF4-B037-D6094C2EF3D1}" type="slidenum">
              <a:rPr lang="en-US" smtClean="0"/>
              <a:pPr/>
              <a:t>17</a:t>
            </a:fld>
            <a:endParaRPr lang="en-US"/>
          </a:p>
        </p:txBody>
      </p:sp>
    </p:spTree>
    <p:extLst>
      <p:ext uri="{BB962C8B-B14F-4D97-AF65-F5344CB8AC3E}">
        <p14:creationId xmlns:p14="http://schemas.microsoft.com/office/powerpoint/2010/main" val="2634740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Заголовок 8"/>
          <p:cNvSpPr>
            <a:spLocks noGrp="1"/>
          </p:cNvSpPr>
          <p:nvPr>
            <p:ph type="ctrTitle"/>
          </p:nvPr>
        </p:nvSpPr>
        <p:spPr>
          <a:xfrm>
            <a:off x="914400" y="175261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8"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61597DA-44B0-4FA3-91F0-58C34A86AF38}" type="datetimeFigureOut">
              <a:rPr lang="ru-RU" smtClean="0"/>
              <a:pPr/>
              <a:t>01.08.2016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solidFill>
                <a:srgbClr val="98C723">
                  <a:tint val="20000"/>
                </a:srgb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FBF750E4-7867-45A6-94BB-B30865F9216B}" type="slidenum">
              <a:rPr lang="ru-RU" smtClean="0"/>
              <a:pPr/>
              <a:t>‹#›</a:t>
            </a:fld>
            <a:endParaRPr lang="ru-RU"/>
          </a:p>
        </p:txBody>
      </p:sp>
    </p:spTree>
    <p:extLst>
      <p:ext uri="{BB962C8B-B14F-4D97-AF65-F5344CB8AC3E}">
        <p14:creationId xmlns:p14="http://schemas.microsoft.com/office/powerpoint/2010/main" val="290834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3"/>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4378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5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21152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790C3222-1425-4C4F-AF21-19BDECB74AD0}" type="datetime1">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228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862913CC-22B9-490D-9254-AD46B358E529}" type="datetime1">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8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86EFA8-BCA2-4018-BFFE-DE906A09D52B}" type="datetime1">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9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09EA7F72-BAAE-4B71-8D2A-7C4EB2781BD9}" type="datetime1">
              <a:rPr lang="en-US" smtClean="0">
                <a:solidFill>
                  <a:prstClr val="black">
                    <a:tint val="75000"/>
                  </a:prstClr>
                </a:solidFill>
              </a:rPr>
              <a:pPr/>
              <a:t>8/1/2016</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04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7C0D282C-FB01-4650-8982-73AF7C136E34}" type="datetime1">
              <a:rPr lang="en-US" smtClean="0">
                <a:solidFill>
                  <a:prstClr val="black">
                    <a:tint val="75000"/>
                  </a:prstClr>
                </a:solidFill>
              </a:rPr>
              <a:pPr/>
              <a:t>8/1/2016</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10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6B7B3C31-D3AA-401F-BB07-0F85770295AC}" type="datetime1">
              <a:rPr lang="en-US" smtClean="0">
                <a:solidFill>
                  <a:prstClr val="black">
                    <a:tint val="75000"/>
                  </a:prstClr>
                </a:solidFill>
              </a:rPr>
              <a:pPr/>
              <a:t>8/1/2016</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405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18BDEF-0401-4DF8-BE04-E55B0C7E05F7}" type="datetime1">
              <a:rPr lang="en-US" smtClean="0">
                <a:solidFill>
                  <a:prstClr val="black">
                    <a:tint val="75000"/>
                  </a:prstClr>
                </a:solidFill>
              </a:rPr>
              <a:pPr/>
              <a:t>8/1/2016</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311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187976-EC81-4AD7-9FCC-797DB0759E97}" type="datetime1">
              <a:rPr lang="en-US" smtClean="0">
                <a:solidFill>
                  <a:prstClr val="black">
                    <a:tint val="75000"/>
                  </a:prstClr>
                </a:solidFill>
              </a:rPr>
              <a:pPr/>
              <a:t>8/1/2016</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4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2230166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5B71611-71BA-4ED4-A26D-B36F72615B38}" type="datetime1">
              <a:rPr lang="en-US" smtClean="0">
                <a:solidFill>
                  <a:prstClr val="black">
                    <a:tint val="75000"/>
                  </a:prstClr>
                </a:solidFill>
              </a:rPr>
              <a:pPr/>
              <a:t>8/1/2016</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168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DA41A2E4-5F39-43E9-948D-547921F43872}" type="datetime1">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186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8533FF8C-FC02-47FD-98F7-36964078145A}" type="datetime1">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930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861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33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911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336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894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930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79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2732153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702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48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40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75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Заголовок 8"/>
          <p:cNvSpPr>
            <a:spLocks noGrp="1"/>
          </p:cNvSpPr>
          <p:nvPr>
            <p:ph type="ctrTitle"/>
          </p:nvPr>
        </p:nvSpPr>
        <p:spPr>
          <a:xfrm>
            <a:off x="914400" y="175261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8"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61597DA-44B0-4FA3-91F0-58C34A86AF38}" type="datetimeFigureOut">
              <a:rPr lang="ru-RU" smtClean="0"/>
              <a:pPr/>
              <a:t>01.08.2016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solidFill>
                <a:srgbClr val="98C723">
                  <a:tint val="20000"/>
                </a:srgb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FBF750E4-7867-45A6-94BB-B30865F9216B}" type="slidenum">
              <a:rPr lang="ru-RU" smtClean="0"/>
              <a:pPr/>
              <a:t>‹#›</a:t>
            </a:fld>
            <a:endParaRPr lang="ru-RU"/>
          </a:p>
        </p:txBody>
      </p:sp>
    </p:spTree>
    <p:extLst>
      <p:ext uri="{BB962C8B-B14F-4D97-AF65-F5344CB8AC3E}">
        <p14:creationId xmlns:p14="http://schemas.microsoft.com/office/powerpoint/2010/main" val="818203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3980181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2554638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6" name="Нижний колонтитул 5"/>
          <p:cNvSpPr>
            <a:spLocks noGrp="1"/>
          </p:cNvSpPr>
          <p:nvPr>
            <p:ph type="ftr" sz="quarter" idx="11"/>
          </p:nvPr>
        </p:nvSpPr>
        <p:spPr/>
        <p:txBody>
          <a:bodyPr/>
          <a:lstStyle>
            <a:extLst/>
          </a:lstStyle>
          <a:p>
            <a:endParaRPr lang="ru-RU">
              <a:solidFill>
                <a:prstClr val="black"/>
              </a:solidFill>
            </a:endParaRPr>
          </a:p>
        </p:txBody>
      </p:sp>
      <p:sp>
        <p:nvSpPr>
          <p:cNvPr id="7" name="Номер слайда 6"/>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3731294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76"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144430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74" y="144430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8" name="Нижний колонтитул 7"/>
          <p:cNvSpPr>
            <a:spLocks noGrp="1"/>
          </p:cNvSpPr>
          <p:nvPr>
            <p:ph type="ftr" sz="quarter" idx="11"/>
          </p:nvPr>
        </p:nvSpPr>
        <p:spPr/>
        <p:txBody>
          <a:bodyPr/>
          <a:lstStyle>
            <a:extLst/>
          </a:lstStyle>
          <a:p>
            <a:endParaRPr lang="ru-RU">
              <a:solidFill>
                <a:prstClr val="black"/>
              </a:solidFill>
            </a:endParaRPr>
          </a:p>
        </p:txBody>
      </p:sp>
      <p:sp>
        <p:nvSpPr>
          <p:cNvPr id="9" name="Номер слайда 8"/>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43401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4" name="Нижний колонтитул 3"/>
          <p:cNvSpPr>
            <a:spLocks noGrp="1"/>
          </p:cNvSpPr>
          <p:nvPr>
            <p:ph type="ftr" sz="quarter" idx="11"/>
          </p:nvPr>
        </p:nvSpPr>
        <p:spPr/>
        <p:txBody>
          <a:bodyPr/>
          <a:lstStyle>
            <a:extLst/>
          </a:lstStyle>
          <a:p>
            <a:endParaRPr lang="ru-RU">
              <a:solidFill>
                <a:prstClr val="black"/>
              </a:solidFill>
            </a:endParaRPr>
          </a:p>
        </p:txBody>
      </p:sp>
      <p:sp>
        <p:nvSpPr>
          <p:cNvPr id="5" name="Номер слайда 4"/>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425316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6" name="Нижний колонтитул 5"/>
          <p:cNvSpPr>
            <a:spLocks noGrp="1"/>
          </p:cNvSpPr>
          <p:nvPr>
            <p:ph type="ftr" sz="quarter" idx="11"/>
          </p:nvPr>
        </p:nvSpPr>
        <p:spPr/>
        <p:txBody>
          <a:bodyPr/>
          <a:lstStyle>
            <a:extLst/>
          </a:lstStyle>
          <a:p>
            <a:endParaRPr lang="ru-RU">
              <a:solidFill>
                <a:prstClr val="black"/>
              </a:solidFill>
            </a:endParaRPr>
          </a:p>
        </p:txBody>
      </p:sp>
      <p:sp>
        <p:nvSpPr>
          <p:cNvPr id="7" name="Номер слайда 6"/>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362534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3" name="Нижний колонтитул 2"/>
          <p:cNvSpPr>
            <a:spLocks noGrp="1"/>
          </p:cNvSpPr>
          <p:nvPr>
            <p:ph type="ftr" sz="quarter" idx="11"/>
          </p:nvPr>
        </p:nvSpPr>
        <p:spPr/>
        <p:txBody>
          <a:bodyPr/>
          <a:lstStyle>
            <a:extLst/>
          </a:lstStyle>
          <a:p>
            <a:endParaRPr lang="ru-RU">
              <a:solidFill>
                <a:prstClr val="black"/>
              </a:solidFill>
            </a:endParaRPr>
          </a:p>
        </p:txBody>
      </p:sp>
      <p:sp>
        <p:nvSpPr>
          <p:cNvPr id="4" name="Номер слайда 3"/>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33355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6" name="Нижний колонтитул 5"/>
          <p:cNvSpPr>
            <a:spLocks noGrp="1"/>
          </p:cNvSpPr>
          <p:nvPr>
            <p:ph type="ftr" sz="quarter" idx="11"/>
          </p:nvPr>
        </p:nvSpPr>
        <p:spPr/>
        <p:txBody>
          <a:bodyPr/>
          <a:lstStyle>
            <a:extLst/>
          </a:lstStyle>
          <a:p>
            <a:endParaRPr lang="ru-RU">
              <a:solidFill>
                <a:prstClr val="black"/>
              </a:solidFill>
            </a:endParaRPr>
          </a:p>
        </p:txBody>
      </p:sp>
      <p:sp>
        <p:nvSpPr>
          <p:cNvPr id="7" name="Номер слайда 6"/>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241788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6" name="Нижний колонтитул 5"/>
          <p:cNvSpPr>
            <a:spLocks noGrp="1"/>
          </p:cNvSpPr>
          <p:nvPr>
            <p:ph type="ftr" sz="quarter" idx="11"/>
          </p:nvPr>
        </p:nvSpPr>
        <p:spPr>
          <a:xfrm>
            <a:off x="5840104" y="6407955"/>
            <a:ext cx="3134241" cy="365125"/>
          </a:xfrm>
        </p:spPr>
        <p:txBody>
          <a:bodyPr/>
          <a:lstStyle>
            <a:lvl1pPr>
              <a:defRPr>
                <a:solidFill>
                  <a:schemeClr val="tx1"/>
                </a:solidFill>
              </a:defRPr>
            </a:lvl1pPr>
            <a:extLst/>
          </a:lstStyle>
          <a:p>
            <a:endParaRPr lang="ru-RU">
              <a:solidFill>
                <a:prstClr val="black"/>
              </a:solidFill>
            </a:endParaRPr>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FBF750E4-7867-45A6-94BB-B30865F9216B}" type="slidenum">
              <a:rPr lang="ru-RU" smtClean="0">
                <a:solidFill>
                  <a:prstClr val="black"/>
                </a:solidFill>
              </a:rPr>
              <a:pPr/>
              <a:t>‹#›</a:t>
            </a:fld>
            <a:endParaRPr lang="ru-RU">
              <a:solidFill>
                <a:prstClr val="black"/>
              </a:solidFill>
            </a:endParaRPr>
          </a:p>
        </p:txBody>
      </p:sp>
      <p:sp>
        <p:nvSpPr>
          <p:cNvPr id="2" name="Заголовок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Прямая соединительная линия 10"/>
          <p:cNvCxnSpPr/>
          <p:nvPr/>
        </p:nvCxnSpPr>
        <p:spPr>
          <a:xfrm>
            <a:off x="-12316" y="578774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1853416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3"/>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852889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5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91011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76"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144430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74" y="144430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8" name="Нижний колонтитул 7"/>
          <p:cNvSpPr>
            <a:spLocks noGrp="1"/>
          </p:cNvSpPr>
          <p:nvPr>
            <p:ph type="ftr" sz="quarter" idx="11"/>
          </p:nvPr>
        </p:nvSpPr>
        <p:spPr/>
        <p:txBody>
          <a:bodyPr/>
          <a:lstStyle>
            <a:extLst/>
          </a:lstStyle>
          <a:p>
            <a:endParaRPr lang="ru-RU">
              <a:solidFill>
                <a:prstClr val="black"/>
              </a:solidFill>
            </a:endParaRPr>
          </a:p>
        </p:txBody>
      </p:sp>
      <p:sp>
        <p:nvSpPr>
          <p:cNvPr id="9" name="Номер слайда 8"/>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27884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4" name="Нижний колонтитул 3"/>
          <p:cNvSpPr>
            <a:spLocks noGrp="1"/>
          </p:cNvSpPr>
          <p:nvPr>
            <p:ph type="ftr" sz="quarter" idx="11"/>
          </p:nvPr>
        </p:nvSpPr>
        <p:spPr/>
        <p:txBody>
          <a:bodyPr/>
          <a:lstStyle>
            <a:extLst/>
          </a:lstStyle>
          <a:p>
            <a:endParaRPr lang="ru-RU">
              <a:solidFill>
                <a:prstClr val="black"/>
              </a:solidFill>
            </a:endParaRPr>
          </a:p>
        </p:txBody>
      </p:sp>
      <p:sp>
        <p:nvSpPr>
          <p:cNvPr id="5" name="Номер слайда 4"/>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285836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3" name="Нижний колонтитул 2"/>
          <p:cNvSpPr>
            <a:spLocks noGrp="1"/>
          </p:cNvSpPr>
          <p:nvPr>
            <p:ph type="ftr" sz="quarter" idx="11"/>
          </p:nvPr>
        </p:nvSpPr>
        <p:spPr/>
        <p:txBody>
          <a:bodyPr/>
          <a:lstStyle>
            <a:extLst/>
          </a:lstStyle>
          <a:p>
            <a:endParaRPr lang="ru-RU">
              <a:solidFill>
                <a:prstClr val="black"/>
              </a:solidFill>
            </a:endParaRPr>
          </a:p>
        </p:txBody>
      </p:sp>
      <p:sp>
        <p:nvSpPr>
          <p:cNvPr id="4" name="Номер слайда 3"/>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18030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6" name="Нижний колонтитул 5"/>
          <p:cNvSpPr>
            <a:spLocks noGrp="1"/>
          </p:cNvSpPr>
          <p:nvPr>
            <p:ph type="ftr" sz="quarter" idx="11"/>
          </p:nvPr>
        </p:nvSpPr>
        <p:spPr/>
        <p:txBody>
          <a:bodyPr/>
          <a:lstStyle>
            <a:extLst/>
          </a:lstStyle>
          <a:p>
            <a:endParaRPr lang="ru-RU">
              <a:solidFill>
                <a:prstClr val="black"/>
              </a:solidFill>
            </a:endParaRPr>
          </a:p>
        </p:txBody>
      </p:sp>
      <p:sp>
        <p:nvSpPr>
          <p:cNvPr id="7" name="Номер слайда 6"/>
          <p:cNvSpPr>
            <a:spLocks noGrp="1"/>
          </p:cNvSpPr>
          <p:nvPr>
            <p:ph type="sldNum" sz="quarter" idx="12"/>
          </p:nvPr>
        </p:nvSpPr>
        <p:spPr/>
        <p:txBody>
          <a:bodyPr/>
          <a:lstStyle>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18616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6" name="Нижний колонтитул 5"/>
          <p:cNvSpPr>
            <a:spLocks noGrp="1"/>
          </p:cNvSpPr>
          <p:nvPr>
            <p:ph type="ftr" sz="quarter" idx="11"/>
          </p:nvPr>
        </p:nvSpPr>
        <p:spPr>
          <a:xfrm>
            <a:off x="5840104" y="6407955"/>
            <a:ext cx="3134241" cy="365125"/>
          </a:xfrm>
        </p:spPr>
        <p:txBody>
          <a:bodyPr/>
          <a:lstStyle>
            <a:lvl1pPr>
              <a:defRPr>
                <a:solidFill>
                  <a:schemeClr val="tx1"/>
                </a:solidFill>
              </a:defRPr>
            </a:lvl1pPr>
            <a:extLst/>
          </a:lstStyle>
          <a:p>
            <a:endParaRPr lang="ru-RU">
              <a:solidFill>
                <a:prstClr val="black"/>
              </a:solidFill>
            </a:endParaRPr>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FBF750E4-7867-45A6-94BB-B30865F9216B}" type="slidenum">
              <a:rPr lang="ru-RU" smtClean="0">
                <a:solidFill>
                  <a:prstClr val="black"/>
                </a:solidFill>
              </a:rPr>
              <a:pPr/>
              <a:t>‹#›</a:t>
            </a:fld>
            <a:endParaRPr lang="ru-RU">
              <a:solidFill>
                <a:prstClr val="black"/>
              </a:solidFill>
            </a:endParaRPr>
          </a:p>
        </p:txBody>
      </p:sp>
      <p:sp>
        <p:nvSpPr>
          <p:cNvPr id="2" name="Заголовок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Прямая соединительная линия 10"/>
          <p:cNvCxnSpPr/>
          <p:nvPr/>
        </p:nvCxnSpPr>
        <p:spPr>
          <a:xfrm>
            <a:off x="-12316" y="578774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402273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Прямая соединительная линия 14"/>
          <p:cNvCxnSpPr/>
          <p:nvPr/>
        </p:nvCxnSpPr>
        <p:spPr>
          <a:xfrm>
            <a:off x="-12316" y="578774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36"/>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fld id="{799030BD-720E-42D2-8921-6B83EA252D4B}" type="datetimeFigureOut">
              <a:rPr lang="en-GB" smtClean="0">
                <a:solidFill>
                  <a:prstClr val="black">
                    <a:tint val="75000"/>
                  </a:prstClr>
                </a:solidFill>
                <a:latin typeface="Univers" pitchFamily="34" charset="0"/>
              </a:rPr>
              <a:pPr fontAlgn="base">
                <a:spcBef>
                  <a:spcPct val="0"/>
                </a:spcBef>
                <a:spcAft>
                  <a:spcPct val="0"/>
                </a:spcAft>
                <a:defRPr/>
              </a:pPr>
              <a:t>01/08/2016</a:t>
            </a:fld>
            <a:endParaRPr lang="en-GB">
              <a:solidFill>
                <a:prstClr val="black">
                  <a:tint val="75000"/>
                </a:prstClr>
              </a:solidFill>
              <a:latin typeface="Univers" pitchFamily="34" charset="0"/>
            </a:endParaRPr>
          </a:p>
        </p:txBody>
      </p:sp>
      <p:sp>
        <p:nvSpPr>
          <p:cNvPr id="22" name="Нижний колонтитул 21"/>
          <p:cNvSpPr>
            <a:spLocks noGrp="1"/>
          </p:cNvSpPr>
          <p:nvPr>
            <p:ph type="ftr" sz="quarter" idx="3"/>
          </p:nvPr>
        </p:nvSpPr>
        <p:spPr>
          <a:xfrm>
            <a:off x="5840104" y="6407955"/>
            <a:ext cx="313424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GB">
              <a:solidFill>
                <a:prstClr val="black">
                  <a:tint val="75000"/>
                </a:prstClr>
              </a:solidFill>
              <a:latin typeface="Univers" pitchFamily="34" charset="0"/>
            </a:endParaRPr>
          </a:p>
        </p:txBody>
      </p:sp>
      <p:sp>
        <p:nvSpPr>
          <p:cNvPr id="18" name="Номер слайда 17"/>
          <p:cNvSpPr>
            <a:spLocks noGrp="1"/>
          </p:cNvSpPr>
          <p:nvPr>
            <p:ph type="sldNum" sz="quarter" idx="4"/>
          </p:nvPr>
        </p:nvSpPr>
        <p:spPr>
          <a:xfrm>
            <a:off x="11529696" y="6407955"/>
            <a:ext cx="48768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1576D1E7-76C4-4EEA-AEAE-95F02A26A468}" type="slidenum">
              <a:rPr lang="en-GB" smtClean="0">
                <a:solidFill>
                  <a:prstClr val="black">
                    <a:tint val="75000"/>
                  </a:prstClr>
                </a:solidFill>
                <a:latin typeface="Univers" pitchFamily="34" charset="0"/>
              </a:rPr>
              <a:pPr fontAlgn="base">
                <a:spcBef>
                  <a:spcPct val="0"/>
                </a:spcBef>
                <a:spcAft>
                  <a:spcPct val="0"/>
                </a:spcAft>
                <a:defRPr/>
              </a:pPr>
              <a:t>‹#›</a:t>
            </a:fld>
            <a:endParaRPr lang="en-GB">
              <a:solidFill>
                <a:prstClr val="black">
                  <a:tint val="75000"/>
                </a:prstClr>
              </a:solidFill>
              <a:latin typeface="Univers" pitchFamily="34" charset="0"/>
            </a:endParaRPr>
          </a:p>
        </p:txBody>
      </p:sp>
    </p:spTree>
    <p:extLst>
      <p:ext uri="{BB962C8B-B14F-4D97-AF65-F5344CB8AC3E}">
        <p14:creationId xmlns:p14="http://schemas.microsoft.com/office/powerpoint/2010/main" val="2414174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10FA-F613-4052-B590-B5983CD946CC}" type="datetime1">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3638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856C0-E405-4687-BA39-F228CEEED4D7}" type="datetimeFigureOut">
              <a:rPr lang="en-US" smtClean="0">
                <a:solidFill>
                  <a:prstClr val="black">
                    <a:tint val="75000"/>
                  </a:prstClr>
                </a:solidFill>
              </a:rPr>
              <a:pPr/>
              <a:t>8/1/2016</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29386-C4BD-4AA4-B116-9B6182A467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2172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Прямая соединительная линия 14"/>
          <p:cNvCxnSpPr/>
          <p:nvPr/>
        </p:nvCxnSpPr>
        <p:spPr>
          <a:xfrm>
            <a:off x="-12316" y="578774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36"/>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61597DA-44B0-4FA3-91F0-58C34A86AF38}" type="datetimeFigureOut">
              <a:rPr lang="ru-RU" smtClean="0">
                <a:solidFill>
                  <a:prstClr val="black"/>
                </a:solidFill>
              </a:rPr>
              <a:pPr/>
              <a:t>01.08.2016</a:t>
            </a:fld>
            <a:endParaRPr lang="ru-RU">
              <a:solidFill>
                <a:prstClr val="black"/>
              </a:solidFill>
            </a:endParaRPr>
          </a:p>
        </p:txBody>
      </p:sp>
      <p:sp>
        <p:nvSpPr>
          <p:cNvPr id="22" name="Нижний колонтитул 21"/>
          <p:cNvSpPr>
            <a:spLocks noGrp="1"/>
          </p:cNvSpPr>
          <p:nvPr>
            <p:ph type="ftr" sz="quarter" idx="3"/>
          </p:nvPr>
        </p:nvSpPr>
        <p:spPr>
          <a:xfrm>
            <a:off x="5840104" y="640795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a:solidFill>
                <a:prstClr val="black"/>
              </a:solidFill>
            </a:endParaRPr>
          </a:p>
        </p:txBody>
      </p:sp>
      <p:sp>
        <p:nvSpPr>
          <p:cNvPr id="18" name="Номер слайда 17"/>
          <p:cNvSpPr>
            <a:spLocks noGrp="1"/>
          </p:cNvSpPr>
          <p:nvPr>
            <p:ph type="sldNum" sz="quarter" idx="4"/>
          </p:nvPr>
        </p:nvSpPr>
        <p:spPr>
          <a:xfrm>
            <a:off x="11529696" y="6407955"/>
            <a:ext cx="487680" cy="365125"/>
          </a:xfrm>
          <a:prstGeom prst="rect">
            <a:avLst/>
          </a:prstGeom>
        </p:spPr>
        <p:txBody>
          <a:bodyPr vert="horz" anchor="b"/>
          <a:lstStyle>
            <a:lvl1pPr algn="r" eaLnBrk="1" latinLnBrk="0" hangingPunct="1">
              <a:defRPr kumimoji="0" sz="1000" b="0">
                <a:solidFill>
                  <a:schemeClr val="tx1"/>
                </a:solidFill>
              </a:defRPr>
            </a:lvl1pPr>
            <a:extLst/>
          </a:lstStyle>
          <a:p>
            <a:fld id="{FBF750E4-7867-45A6-94BB-B30865F9216B}"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08722755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hyperlink" Target="O&#1179;&#1091;%20&#1073;&#1072;&#1171;&#1076;&#1072;&#1088;&#1083;&#1072;&#1084;&#1072;&#1089;&#1099;_&#1052;&#1072;&#1090;&#1077;&#1084;&#1072;&#1090;&#1080;&#1082;&#1072;.docx"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1058;&#1057;_&#1084;&#1072;&#1090;&#1077;&#1084;&#1072;&#1090;&#1080;&#1082;&#1072;%202%20&#1082;&#1083;.docx"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273616" y="751193"/>
            <a:ext cx="7451229" cy="10283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b="1" dirty="0">
                <a:solidFill>
                  <a:srgbClr val="1D7D9B"/>
                </a:solidFill>
                <a:latin typeface="Times New Roman" pitchFamily="18" charset="0"/>
                <a:cs typeface="Times New Roman" pitchFamily="18" charset="0"/>
              </a:rPr>
              <a:t>Тоқсандық </a:t>
            </a:r>
            <a:endParaRPr lang="ru-RU" b="1" dirty="0">
              <a:solidFill>
                <a:srgbClr val="1D7D9B"/>
              </a:solidFill>
              <a:latin typeface="Times New Roman" pitchFamily="18" charset="0"/>
              <a:cs typeface="Times New Roman" pitchFamily="18" charset="0"/>
            </a:endParaRPr>
          </a:p>
          <a:p>
            <a:r>
              <a:rPr lang="ru-RU" b="1" dirty="0" err="1">
                <a:solidFill>
                  <a:srgbClr val="1D7D9B"/>
                </a:solidFill>
                <a:latin typeface="Times New Roman" pitchFamily="18" charset="0"/>
                <a:cs typeface="Times New Roman" pitchFamily="18" charset="0"/>
              </a:rPr>
              <a:t>жиынтық</a:t>
            </a:r>
            <a:r>
              <a:rPr lang="ru-RU" b="1" dirty="0">
                <a:solidFill>
                  <a:srgbClr val="1D7D9B"/>
                </a:solidFill>
                <a:latin typeface="Times New Roman" pitchFamily="18" charset="0"/>
                <a:cs typeface="Times New Roman" pitchFamily="18" charset="0"/>
              </a:rPr>
              <a:t> </a:t>
            </a:r>
            <a:r>
              <a:rPr lang="ru-RU" b="1" dirty="0" err="1">
                <a:solidFill>
                  <a:srgbClr val="1D7D9B"/>
                </a:solidFill>
                <a:latin typeface="Times New Roman" pitchFamily="18" charset="0"/>
                <a:cs typeface="Times New Roman" pitchFamily="18" charset="0"/>
              </a:rPr>
              <a:t>бағалау</a:t>
            </a:r>
            <a:endParaRPr lang="ru-RU" b="1" dirty="0">
              <a:solidFill>
                <a:srgbClr val="1D7D9B"/>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531" y="1265373"/>
            <a:ext cx="2808312" cy="32183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1117600" y="2406321"/>
            <a:ext cx="6096000" cy="646331"/>
          </a:xfrm>
          <a:prstGeom prst="rect">
            <a:avLst/>
          </a:prstGeom>
        </p:spPr>
        <p:txBody>
          <a:bodyPr wrap="square">
            <a:spAutoFit/>
          </a:bodyPr>
          <a:lstStyle/>
          <a:p>
            <a:pPr marL="457200" indent="-457200">
              <a:buFont typeface="Wingdings" panose="05000000000000000000" pitchFamily="2" charset="2"/>
              <a:buChar char="§"/>
            </a:pPr>
            <a:r>
              <a:rPr lang="kk-KZ" dirty="0">
                <a:latin typeface="Times New Roman" panose="02020603050405020304" pitchFamily="18" charset="0"/>
                <a:cs typeface="Times New Roman" panose="02020603050405020304" pitchFamily="18" charset="0"/>
              </a:rPr>
              <a:t>Тоқсандық жиынтық бағалауды ұйымдастыру мен өткізудің негізгі тәсілдерін </a:t>
            </a:r>
            <a:r>
              <a:rPr lang="kk-KZ" dirty="0" smtClean="0">
                <a:latin typeface="Times New Roman" panose="02020603050405020304" pitchFamily="18" charset="0"/>
                <a:cs typeface="Times New Roman" panose="02020603050405020304" pitchFamily="18" charset="0"/>
              </a:rPr>
              <a:t>түсіну</a:t>
            </a:r>
            <a:endParaRPr lang="kk-KZ"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3931" y="1417773"/>
            <a:ext cx="2808312" cy="32183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59" y="3869923"/>
            <a:ext cx="3521968" cy="1932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665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15413" y="188640"/>
            <a:ext cx="10515600" cy="660400"/>
          </a:xfrm>
        </p:spPr>
        <p:txBody>
          <a:bodyPr lIns="68882" tIns="34441" rIns="68882" bIns="34441">
            <a:normAutofit/>
          </a:bodyPr>
          <a:lstStyle/>
          <a:p>
            <a:pPr algn="ctr"/>
            <a:r>
              <a:rPr lang="ru-RU" sz="2300" b="1" dirty="0" err="1" smtClean="0">
                <a:latin typeface="Times New Roman" pitchFamily="18" charset="0"/>
                <a:cs typeface="Times New Roman" pitchFamily="18" charset="0"/>
              </a:rPr>
              <a:t>Типтік</a:t>
            </a:r>
            <a:r>
              <a:rPr lang="ru-RU" sz="2300" b="1" dirty="0" smtClean="0">
                <a:latin typeface="Times New Roman" pitchFamily="18" charset="0"/>
                <a:cs typeface="Times New Roman" pitchFamily="18" charset="0"/>
              </a:rPr>
              <a:t> </a:t>
            </a:r>
            <a:r>
              <a:rPr lang="ru-RU" sz="2300" b="1" dirty="0" err="1" smtClean="0">
                <a:latin typeface="Times New Roman" pitchFamily="18" charset="0"/>
                <a:cs typeface="Times New Roman" pitchFamily="18" charset="0"/>
              </a:rPr>
              <a:t>жоспарға сәйкес жиынтық бағалау өткізу </a:t>
            </a:r>
            <a:r>
              <a:rPr lang="ru-RU" sz="2300" b="1" dirty="0" smtClean="0">
                <a:latin typeface="Times New Roman" pitchFamily="18" charset="0"/>
                <a:cs typeface="Times New Roman" pitchFamily="18" charset="0"/>
              </a:rPr>
              <a:t>саны, </a:t>
            </a:r>
            <a:r>
              <a:rPr lang="ru-RU" sz="2300" b="1" dirty="0">
                <a:latin typeface="Times New Roman" pitchFamily="18" charset="0"/>
                <a:cs typeface="Times New Roman" pitchFamily="18" charset="0"/>
              </a:rPr>
              <a:t>7 </a:t>
            </a:r>
            <a:r>
              <a:rPr lang="ru-RU" sz="2300" b="1" dirty="0" err="1" smtClean="0">
                <a:latin typeface="Times New Roman" pitchFamily="18" charset="0"/>
                <a:cs typeface="Times New Roman" pitchFamily="18" charset="0"/>
              </a:rPr>
              <a:t>сынып</a:t>
            </a:r>
            <a:endParaRPr lang="ru-RU" sz="23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2168529088"/>
              </p:ext>
            </p:extLst>
          </p:nvPr>
        </p:nvGraphicFramePr>
        <p:xfrm>
          <a:off x="104775" y="771261"/>
          <a:ext cx="11982449" cy="5974285"/>
        </p:xfrm>
        <a:graphic>
          <a:graphicData uri="http://schemas.openxmlformats.org/drawingml/2006/table">
            <a:tbl>
              <a:tblPr firstRow="1" firstCol="1" bandRow="1">
                <a:tableStyleId>{2D5ABB26-0587-4C30-8999-92F81FD0307C}</a:tableStyleId>
              </a:tblPr>
              <a:tblGrid>
                <a:gridCol w="595716"/>
                <a:gridCol w="2833284"/>
                <a:gridCol w="819323"/>
                <a:gridCol w="1198244"/>
                <a:gridCol w="653589"/>
                <a:gridCol w="1198244"/>
                <a:gridCol w="653589"/>
                <a:gridCol w="1307176"/>
                <a:gridCol w="762520"/>
                <a:gridCol w="1198244"/>
                <a:gridCol w="762520"/>
              </a:tblGrid>
              <a:tr h="310768">
                <a:tc rowSpan="2">
                  <a:txBody>
                    <a:bodyPr/>
                    <a:lstStyle/>
                    <a:p>
                      <a:pPr algn="ctr">
                        <a:lnSpc>
                          <a:spcPct val="107000"/>
                        </a:lnSpc>
                        <a:spcAft>
                          <a:spcPts val="0"/>
                        </a:spcAft>
                      </a:pPr>
                      <a:r>
                        <a:rPr lang="ru-RU" sz="1600" dirty="0">
                          <a:effectLst/>
                        </a:rPr>
                        <a:t>№</a:t>
                      </a:r>
                      <a:endParaRPr lang="ru-RU" sz="16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rowSpan="2">
                  <a:txBody>
                    <a:bodyPr/>
                    <a:lstStyle/>
                    <a:p>
                      <a:pPr algn="ctr">
                        <a:lnSpc>
                          <a:spcPct val="107000"/>
                        </a:lnSpc>
                        <a:spcAft>
                          <a:spcPts val="0"/>
                        </a:spcAft>
                      </a:pPr>
                      <a:r>
                        <a:rPr lang="ru-RU" sz="1600" dirty="0" err="1" smtClean="0">
                          <a:effectLst/>
                        </a:rPr>
                        <a:t>Пәндер</a:t>
                      </a:r>
                      <a:endParaRPr lang="ru-RU" sz="16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rowSpan="2">
                  <a:txBody>
                    <a:bodyPr/>
                    <a:lstStyle/>
                    <a:p>
                      <a:pPr algn="ctr">
                        <a:spcAft>
                          <a:spcPts val="0"/>
                        </a:spcAft>
                      </a:pPr>
                      <a:r>
                        <a:rPr lang="ru-RU" sz="1600" dirty="0" err="1" smtClean="0">
                          <a:effectLst/>
                        </a:rPr>
                        <a:t>Аптадағы сағ </a:t>
                      </a:r>
                      <a:r>
                        <a:rPr lang="ru-RU" sz="1600" dirty="0" smtClean="0">
                          <a:effectLst/>
                        </a:rPr>
                        <a:t>саны</a:t>
                      </a:r>
                      <a:endParaRPr lang="ru-RU" sz="1600" b="1" dirty="0">
                        <a:solidFill>
                          <a:srgbClr val="00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gridSpan="8">
                  <a:txBody>
                    <a:bodyPr/>
                    <a:lstStyle/>
                    <a:p>
                      <a:pPr algn="ctr">
                        <a:lnSpc>
                          <a:spcPct val="107000"/>
                        </a:lnSpc>
                        <a:spcAft>
                          <a:spcPts val="0"/>
                        </a:spcAft>
                      </a:pPr>
                      <a:r>
                        <a:rPr lang="ru-RU" sz="1600" dirty="0" err="1" smtClean="0">
                          <a:effectLst/>
                        </a:rPr>
                        <a:t>Бағалау</a:t>
                      </a:r>
                      <a:r>
                        <a:rPr lang="ru-RU" sz="1600" dirty="0" smtClean="0">
                          <a:effectLst/>
                        </a:rPr>
                        <a:t> </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ctr">
                        <a:lnSpc>
                          <a:spcPct val="107000"/>
                        </a:lnSpc>
                        <a:spcAft>
                          <a:spcPts val="0"/>
                        </a:spcAft>
                      </a:pP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0"/>
                        </a:spcAft>
                      </a:pP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0"/>
                        </a:spcAft>
                      </a:pP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973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en-US" sz="1600" dirty="0" smtClean="0">
                          <a:effectLst/>
                        </a:rPr>
                        <a:t>I</a:t>
                      </a:r>
                      <a:r>
                        <a:rPr lang="ru-RU" sz="1600" baseline="0" dirty="0" smtClean="0">
                          <a:effectLst/>
                        </a:rPr>
                        <a:t> </a:t>
                      </a:r>
                      <a:r>
                        <a:rPr lang="ru-RU" sz="1600" baseline="0" dirty="0" err="1" smtClean="0">
                          <a:effectLst/>
                        </a:rPr>
                        <a:t>–тоқсандағы </a:t>
                      </a:r>
                      <a:r>
                        <a:rPr lang="ru-RU" sz="1600" baseline="0" dirty="0" smtClean="0">
                          <a:effectLst/>
                        </a:rPr>
                        <a:t>ЖБ саны</a:t>
                      </a:r>
                      <a:endParaRPr lang="ru-RU" sz="16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07000"/>
                        </a:lnSpc>
                        <a:spcAft>
                          <a:spcPts val="0"/>
                        </a:spcAft>
                      </a:pPr>
                      <a:r>
                        <a:rPr lang="ru-RU" sz="1600" dirty="0" smtClean="0">
                          <a:effectLst/>
                        </a:rPr>
                        <a:t> </a:t>
                      </a:r>
                      <a:r>
                        <a:rPr lang="en-US" sz="1600" dirty="0" smtClean="0">
                          <a:effectLst/>
                        </a:rPr>
                        <a:t>I</a:t>
                      </a:r>
                      <a:r>
                        <a:rPr lang="kk-KZ" sz="1600" dirty="0" smtClean="0">
                          <a:effectLst/>
                        </a:rPr>
                        <a:t>  тоқс ЖБ</a:t>
                      </a:r>
                      <a:r>
                        <a:rPr lang="en-US" sz="1600" dirty="0" smtClean="0">
                          <a:effectLst/>
                        </a:rPr>
                        <a:t> </a:t>
                      </a:r>
                      <a:endParaRPr lang="ru-RU" sz="16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07000"/>
                        </a:lnSpc>
                        <a:spcAft>
                          <a:spcPts val="0"/>
                        </a:spcAft>
                      </a:pPr>
                      <a:r>
                        <a:rPr lang="en-US" sz="1600" dirty="0" smtClean="0">
                          <a:effectLst/>
                        </a:rPr>
                        <a:t>II</a:t>
                      </a:r>
                      <a:r>
                        <a:rPr lang="ru-RU" sz="1600" baseline="0" dirty="0" smtClean="0">
                          <a:effectLst/>
                        </a:rPr>
                        <a:t> </a:t>
                      </a:r>
                      <a:r>
                        <a:rPr lang="ru-RU" sz="1600" baseline="0" dirty="0" err="1" smtClean="0">
                          <a:effectLst/>
                        </a:rPr>
                        <a:t>–тоқсандағы </a:t>
                      </a:r>
                      <a:r>
                        <a:rPr lang="ru-RU" sz="1600" baseline="0" dirty="0" smtClean="0">
                          <a:effectLst/>
                        </a:rPr>
                        <a:t>ЖБ саны</a:t>
                      </a:r>
                      <a:endParaRPr lang="ru-RU" sz="16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rPr>
                        <a:t>II</a:t>
                      </a:r>
                      <a:r>
                        <a:rPr lang="kk-KZ" sz="1600" dirty="0" smtClean="0">
                          <a:effectLst/>
                        </a:rPr>
                        <a:t> тоқс ЖБ</a:t>
                      </a:r>
                      <a:r>
                        <a:rPr lang="en-US" sz="1600" dirty="0" smtClean="0">
                          <a:effectLst/>
                        </a:rPr>
                        <a:t> </a:t>
                      </a:r>
                      <a:endParaRPr lang="ru-RU" sz="16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07000"/>
                        </a:lnSpc>
                        <a:spcAft>
                          <a:spcPts val="0"/>
                        </a:spcAft>
                      </a:pPr>
                      <a:r>
                        <a:rPr lang="en-US" sz="1600" dirty="0" smtClean="0">
                          <a:effectLst/>
                        </a:rPr>
                        <a:t>III</a:t>
                      </a:r>
                      <a:r>
                        <a:rPr lang="ru-RU" sz="1600" baseline="0" dirty="0" smtClean="0">
                          <a:effectLst/>
                        </a:rPr>
                        <a:t> </a:t>
                      </a:r>
                      <a:r>
                        <a:rPr lang="ru-RU" sz="1600" baseline="0" dirty="0" err="1" smtClean="0">
                          <a:effectLst/>
                        </a:rPr>
                        <a:t>тоқсандағы </a:t>
                      </a:r>
                      <a:r>
                        <a:rPr lang="ru-RU" sz="1600" baseline="0" dirty="0" smtClean="0">
                          <a:effectLst/>
                        </a:rPr>
                        <a:t>ЖБ саны</a:t>
                      </a:r>
                      <a:endParaRPr lang="ru-RU" sz="16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rPr>
                        <a:t>III</a:t>
                      </a:r>
                      <a:r>
                        <a:rPr lang="kk-KZ" sz="1600" dirty="0" smtClean="0">
                          <a:effectLst/>
                        </a:rPr>
                        <a:t> т</a:t>
                      </a:r>
                      <a:r>
                        <a:rPr lang="ru-RU" sz="1600" dirty="0" err="1" smtClean="0">
                          <a:effectLst/>
                        </a:rPr>
                        <a:t>оқс </a:t>
                      </a:r>
                      <a:r>
                        <a:rPr lang="ru-RU" sz="1600" dirty="0" smtClean="0">
                          <a:effectLst/>
                        </a:rPr>
                        <a:t>ЖБ</a:t>
                      </a:r>
                      <a:endParaRPr lang="ru-RU" sz="1600" b="1" dirty="0" smtClean="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07000"/>
                        </a:lnSpc>
                        <a:spcAft>
                          <a:spcPts val="0"/>
                        </a:spcAft>
                      </a:pPr>
                      <a:r>
                        <a:rPr lang="en-US" sz="1600" dirty="0" smtClean="0">
                          <a:effectLst/>
                        </a:rPr>
                        <a:t>IV</a:t>
                      </a:r>
                      <a:r>
                        <a:rPr lang="ru-RU" sz="1600" baseline="0" dirty="0" smtClean="0">
                          <a:effectLst/>
                        </a:rPr>
                        <a:t> </a:t>
                      </a:r>
                      <a:r>
                        <a:rPr lang="ru-RU" sz="1600" baseline="0" dirty="0" err="1" smtClean="0">
                          <a:effectLst/>
                        </a:rPr>
                        <a:t>тоқсандағы </a:t>
                      </a:r>
                      <a:r>
                        <a:rPr lang="ru-RU" sz="1600" baseline="0" dirty="0" smtClean="0">
                          <a:effectLst/>
                        </a:rPr>
                        <a:t>ЖБ саны</a:t>
                      </a:r>
                      <a:endParaRPr lang="ru-RU" sz="1600" b="1"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rPr>
                        <a:t>IV</a:t>
                      </a:r>
                      <a:r>
                        <a:rPr lang="kk-KZ" sz="1600" dirty="0" smtClean="0">
                          <a:effectLst/>
                        </a:rPr>
                        <a:t> тоқс ЖБ</a:t>
                      </a:r>
                      <a:endParaRPr lang="ru-RU" sz="1600" b="1" dirty="0" smtClean="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221030">
                <a:tc>
                  <a:txBody>
                    <a:bodyPr/>
                    <a:lstStyle/>
                    <a:p>
                      <a:pPr algn="ctr">
                        <a:lnSpc>
                          <a:spcPct val="107000"/>
                        </a:lnSpc>
                        <a:spcAft>
                          <a:spcPts val="0"/>
                        </a:spcAft>
                      </a:pPr>
                      <a:r>
                        <a:rPr lang="ru-RU" sz="1600" dirty="0">
                          <a:effectLst/>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Ағылшын</a:t>
                      </a:r>
                      <a:r>
                        <a:rPr lang="ru-RU" sz="1600" baseline="0" dirty="0" err="1" smtClean="0">
                          <a:effectLst/>
                        </a:rPr>
                        <a:t> тілі</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4,5</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7">
                  <a:txBody>
                    <a:bodyPr/>
                    <a:lstStyle/>
                    <a:p>
                      <a:pPr algn="ctr">
                        <a:lnSpc>
                          <a:spcPct val="107000"/>
                        </a:lnSpc>
                        <a:spcAft>
                          <a:spcPts val="0"/>
                        </a:spcAft>
                      </a:pPr>
                      <a:r>
                        <a:rPr lang="ru-RU" sz="1600" dirty="0" smtClean="0">
                          <a:effectLst/>
                        </a:rPr>
                        <a:t>7</a:t>
                      </a:r>
                      <a:r>
                        <a:rPr lang="en-US" sz="1600" dirty="0" smtClean="0">
                          <a:effectLst/>
                        </a:rPr>
                        <a:t> </a:t>
                      </a:r>
                      <a:r>
                        <a:rPr lang="ru-RU" sz="1600" dirty="0" smtClean="0">
                          <a:effectLst/>
                        </a:rPr>
                        <a:t> </a:t>
                      </a:r>
                      <a:r>
                        <a:rPr lang="ru-RU" sz="1600" dirty="0" err="1" smtClean="0">
                          <a:effectLst/>
                        </a:rPr>
                        <a:t>апта</a:t>
                      </a:r>
                      <a:endParaRPr lang="ru-RU" sz="1600" dirty="0">
                        <a:solidFill>
                          <a:srgbClr val="FF0000"/>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7">
                  <a:txBody>
                    <a:bodyPr/>
                    <a:lstStyle/>
                    <a:p>
                      <a:pPr algn="ctr">
                        <a:lnSpc>
                          <a:spcPct val="107000"/>
                        </a:lnSpc>
                        <a:spcAft>
                          <a:spcPts val="0"/>
                        </a:spcAft>
                      </a:pPr>
                      <a:r>
                        <a:rPr lang="ru-RU" sz="1600" dirty="0" smtClean="0">
                          <a:effectLst/>
                        </a:rPr>
                        <a:t>8  </a:t>
                      </a:r>
                      <a:r>
                        <a:rPr lang="ru-RU" sz="1600" dirty="0" err="1" smtClean="0">
                          <a:effectLst/>
                        </a:rPr>
                        <a:t>апта</a:t>
                      </a:r>
                      <a:endParaRPr lang="ru-RU" sz="1600" dirty="0">
                        <a:solidFill>
                          <a:srgbClr val="FF0000"/>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7">
                  <a:txBody>
                    <a:bodyPr/>
                    <a:lstStyle/>
                    <a:p>
                      <a:pPr algn="ctr">
                        <a:lnSpc>
                          <a:spcPct val="107000"/>
                        </a:lnSpc>
                        <a:spcAft>
                          <a:spcPts val="0"/>
                        </a:spcAft>
                      </a:pPr>
                      <a:r>
                        <a:rPr lang="ru-RU" sz="1600" dirty="0" smtClean="0">
                          <a:effectLst/>
                        </a:rPr>
                        <a:t>10  </a:t>
                      </a:r>
                      <a:r>
                        <a:rPr lang="ru-RU" sz="1600" dirty="0" err="1" smtClean="0">
                          <a:effectLst/>
                        </a:rPr>
                        <a:t>апта</a:t>
                      </a:r>
                      <a:endParaRPr lang="ru-RU" sz="1600" dirty="0">
                        <a:solidFill>
                          <a:srgbClr val="FF0000"/>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7">
                  <a:txBody>
                    <a:bodyPr/>
                    <a:lstStyle/>
                    <a:p>
                      <a:pPr algn="ctr">
                        <a:lnSpc>
                          <a:spcPct val="107000"/>
                        </a:lnSpc>
                        <a:spcAft>
                          <a:spcPts val="0"/>
                        </a:spcAft>
                      </a:pPr>
                      <a:r>
                        <a:rPr lang="ru-RU" sz="1600" dirty="0" smtClean="0">
                          <a:effectLst/>
                        </a:rPr>
                        <a:t>9</a:t>
                      </a:r>
                      <a:r>
                        <a:rPr lang="ru-RU" sz="1600" baseline="0" dirty="0" smtClean="0">
                          <a:effectLst/>
                        </a:rPr>
                        <a:t> </a:t>
                      </a:r>
                      <a:r>
                        <a:rPr lang="ru-RU" sz="1600" dirty="0" smtClean="0">
                          <a:effectLst/>
                        </a:rPr>
                        <a:t> </a:t>
                      </a:r>
                      <a:r>
                        <a:rPr lang="ru-RU" sz="1600" dirty="0" err="1" smtClean="0">
                          <a:effectLst/>
                        </a:rPr>
                        <a:t>апта</a:t>
                      </a:r>
                      <a:endParaRPr lang="ru-RU" sz="1600" dirty="0">
                        <a:solidFill>
                          <a:srgbClr val="FF0000"/>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030">
                <a:tc>
                  <a:txBody>
                    <a:bodyPr/>
                    <a:lstStyle/>
                    <a:p>
                      <a:pPr algn="ctr">
                        <a:lnSpc>
                          <a:spcPct val="107000"/>
                        </a:lnSpc>
                        <a:spcAft>
                          <a:spcPts val="0"/>
                        </a:spcAft>
                      </a:pPr>
                      <a:r>
                        <a:rPr lang="ru-RU" sz="1600" dirty="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smtClean="0">
                          <a:effectLst/>
                        </a:rPr>
                        <a:t>Биология </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chemeClr val="tx1"/>
                          </a:solidFill>
                          <a:latin typeface="+mn-lt"/>
                          <a:cs typeface="+mn-cs"/>
                        </a:rPr>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030">
                <a:tc>
                  <a:txBody>
                    <a:bodyPr/>
                    <a:lstStyle/>
                    <a:p>
                      <a:pPr algn="ctr">
                        <a:lnSpc>
                          <a:spcPct val="107000"/>
                        </a:lnSpc>
                        <a:spcAft>
                          <a:spcPts val="0"/>
                        </a:spcAft>
                      </a:pPr>
                      <a:r>
                        <a:rPr lang="ru-RU" sz="1600" dirty="0">
                          <a:effectLst/>
                        </a:rPr>
                        <a:t>3</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Дүниежүзілік тарих</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1,5</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030">
                <a:tc>
                  <a:txBody>
                    <a:bodyPr/>
                    <a:lstStyle/>
                    <a:p>
                      <a:pPr algn="ctr">
                        <a:lnSpc>
                          <a:spcPct val="107000"/>
                        </a:lnSpc>
                        <a:spcAft>
                          <a:spcPts val="0"/>
                        </a:spcAft>
                      </a:pPr>
                      <a:r>
                        <a:rPr lang="ru-RU" sz="1600" dirty="0">
                          <a:effectLst/>
                        </a:rPr>
                        <a:t>4</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smtClean="0">
                          <a:effectLst/>
                        </a:rPr>
                        <a:t>География</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t>3</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030">
                <a:tc>
                  <a:txBody>
                    <a:bodyPr/>
                    <a:lstStyle/>
                    <a:p>
                      <a:pPr algn="ctr">
                        <a:lnSpc>
                          <a:spcPct val="107000"/>
                        </a:lnSpc>
                        <a:spcAft>
                          <a:spcPts val="0"/>
                        </a:spcAft>
                      </a:pPr>
                      <a:r>
                        <a:rPr lang="ru-RU" sz="1600" dirty="0">
                          <a:effectLst/>
                        </a:rPr>
                        <a:t>5</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smtClean="0">
                          <a:effectLst/>
                        </a:rPr>
                        <a:t>Информатика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rPr>
                        <a:t>3</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030">
                <a:tc>
                  <a:txBody>
                    <a:bodyPr/>
                    <a:lstStyle/>
                    <a:p>
                      <a:pPr algn="ctr">
                        <a:lnSpc>
                          <a:spcPct val="107000"/>
                        </a:lnSpc>
                        <a:spcAft>
                          <a:spcPts val="0"/>
                        </a:spcAft>
                      </a:pPr>
                      <a:r>
                        <a:rPr lang="ru-RU" sz="1600" dirty="0">
                          <a:effectLst/>
                        </a:rPr>
                        <a:t>6</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Өнер</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030">
                <a:tc>
                  <a:txBody>
                    <a:bodyPr/>
                    <a:lstStyle/>
                    <a:p>
                      <a:pPr algn="ctr">
                        <a:lnSpc>
                          <a:spcPct val="107000"/>
                        </a:lnSpc>
                        <a:spcAft>
                          <a:spcPts val="0"/>
                        </a:spcAft>
                      </a:pPr>
                      <a:r>
                        <a:rPr lang="ru-RU" sz="1600" dirty="0">
                          <a:effectLst/>
                        </a:rPr>
                        <a:t>7</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kk-KZ" sz="1600" dirty="0" smtClean="0">
                          <a:effectLst/>
                          <a:latin typeface="Times New Roman" pitchFamily="18" charset="0"/>
                          <a:ea typeface="Calibri"/>
                          <a:cs typeface="Times New Roman" pitchFamily="18" charset="0"/>
                        </a:rPr>
                        <a:t>Қазақстан тарихы</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1</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effectLst/>
                        </a:rPr>
                        <a:t>1</a:t>
                      </a:r>
                      <a:endParaRPr lang="ru-RU" sz="1600" dirty="0" smtClean="0">
                        <a:solidFill>
                          <a:schemeClr val="tx1"/>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effectLst/>
                        </a:rPr>
                        <a:t>3</a:t>
                      </a:r>
                      <a:endParaRPr lang="ru-RU" sz="1600" dirty="0" smtClean="0">
                        <a:solidFill>
                          <a:schemeClr val="tx1"/>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effectLst/>
                        </a:rPr>
                        <a:t>2</a:t>
                      </a:r>
                      <a:endParaRPr lang="ru-RU" sz="1600" dirty="0" smtClean="0">
                        <a:solidFill>
                          <a:schemeClr val="tx1"/>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r>
              <a:tr h="388271">
                <a:tc>
                  <a:txBody>
                    <a:bodyPr/>
                    <a:lstStyle/>
                    <a:p>
                      <a:pPr algn="ctr">
                        <a:lnSpc>
                          <a:spcPct val="107000"/>
                        </a:lnSpc>
                        <a:spcAft>
                          <a:spcPts val="0"/>
                        </a:spcAft>
                      </a:pPr>
                      <a:r>
                        <a:rPr lang="ru-RU" sz="1600" dirty="0">
                          <a:effectLst/>
                        </a:rPr>
                        <a:t>8</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Қазақ әдебиеті (қаз.</a:t>
                      </a:r>
                      <a:r>
                        <a:rPr lang="ru-RU" sz="1600" dirty="0" smtClean="0">
                          <a:effectLst/>
                        </a:rPr>
                        <a:t> </a:t>
                      </a:r>
                      <a:r>
                        <a:rPr lang="ru-RU" sz="1600" dirty="0" err="1" smtClean="0">
                          <a:effectLst/>
                        </a:rPr>
                        <a:t>тіл</a:t>
                      </a:r>
                      <a:r>
                        <a:rPr lang="ru-RU" sz="1600" dirty="0" smtClean="0">
                          <a:effectLst/>
                        </a:rPr>
                        <a:t>.)</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r>
              <a:tr h="198213">
                <a:tc>
                  <a:txBody>
                    <a:bodyPr/>
                    <a:lstStyle/>
                    <a:p>
                      <a:pPr algn="ctr">
                        <a:lnSpc>
                          <a:spcPct val="107000"/>
                        </a:lnSpc>
                        <a:spcAft>
                          <a:spcPts val="0"/>
                        </a:spcAft>
                      </a:pPr>
                      <a:r>
                        <a:rPr lang="ru-RU" sz="1600" dirty="0" smtClean="0">
                          <a:effectLst/>
                        </a:rPr>
                        <a:t>9</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Қазақ тілі</a:t>
                      </a:r>
                      <a:r>
                        <a:rPr lang="ru-RU" sz="1600" dirty="0" smtClean="0">
                          <a:effectLst/>
                        </a:rPr>
                        <a:t> (Т1)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4</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r>
              <a:tr h="230929">
                <a:tc>
                  <a:txBody>
                    <a:bodyPr/>
                    <a:lstStyle/>
                    <a:p>
                      <a:pPr algn="ctr">
                        <a:lnSpc>
                          <a:spcPct val="107000"/>
                        </a:lnSpc>
                        <a:spcAft>
                          <a:spcPts val="0"/>
                        </a:spcAft>
                      </a:pPr>
                      <a:r>
                        <a:rPr lang="ru-RU" sz="1600" dirty="0" smtClean="0">
                          <a:effectLst/>
                        </a:rPr>
                        <a:t>10</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Қазақ тілі</a:t>
                      </a:r>
                      <a:r>
                        <a:rPr lang="ru-RU" sz="1600" dirty="0" smtClean="0">
                          <a:effectLst/>
                        </a:rPr>
                        <a:t> (Т2)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4</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r>
              <a:tr h="292652">
                <a:tc>
                  <a:txBody>
                    <a:bodyPr/>
                    <a:lstStyle/>
                    <a:p>
                      <a:pPr algn="ctr">
                        <a:lnSpc>
                          <a:spcPct val="107000"/>
                        </a:lnSpc>
                        <a:spcAft>
                          <a:spcPts val="0"/>
                        </a:spcAft>
                      </a:pPr>
                      <a:r>
                        <a:rPr lang="ru-RU" sz="1600" dirty="0" smtClean="0">
                          <a:effectLst/>
                        </a:rPr>
                        <a:t>11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ru-RU" sz="1600" dirty="0" smtClean="0">
                          <a:effectLst/>
                        </a:rPr>
                        <a:t>Математика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ru-RU" sz="1600" dirty="0" smtClean="0">
                          <a:effectLst/>
                        </a:rPr>
                        <a:t>5</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ru-RU" sz="1600" dirty="0" smtClean="0">
                          <a:latin typeface="+mn-lt"/>
                          <a:cs typeface="+mn-cs"/>
                        </a:rPr>
                        <a:t>3</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ru-RU" sz="10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solidFill>
                            <a:schemeClr val="tx1"/>
                          </a:solidFill>
                          <a:effectLst/>
                          <a:latin typeface="+mn-lt"/>
                          <a:ea typeface="+mn-ea"/>
                          <a:cs typeface="+mn-cs"/>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ru-RU" sz="10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3</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ru-RU" sz="10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ru-RU" sz="10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8271">
                <a:tc>
                  <a:txBody>
                    <a:bodyPr/>
                    <a:lstStyle/>
                    <a:p>
                      <a:pPr algn="ctr">
                        <a:lnSpc>
                          <a:spcPct val="107000"/>
                        </a:lnSpc>
                        <a:spcAft>
                          <a:spcPts val="0"/>
                        </a:spcAft>
                      </a:pPr>
                      <a:r>
                        <a:rPr lang="en-US" sz="1600" dirty="0" smtClean="0">
                          <a:effectLst/>
                        </a:rPr>
                        <a:t>12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Орыс</a:t>
                      </a:r>
                      <a:r>
                        <a:rPr lang="ru-RU" sz="1600" dirty="0" smtClean="0">
                          <a:effectLst/>
                        </a:rPr>
                        <a:t> </a:t>
                      </a:r>
                      <a:r>
                        <a:rPr lang="ru-RU" sz="1600" dirty="0" err="1" smtClean="0">
                          <a:effectLst/>
                        </a:rPr>
                        <a:t>әдебиеті </a:t>
                      </a:r>
                      <a:r>
                        <a:rPr lang="ru-RU" sz="1600" dirty="0" smtClean="0">
                          <a:effectLst/>
                        </a:rPr>
                        <a:t>(</a:t>
                      </a:r>
                      <a:r>
                        <a:rPr lang="ru-RU" sz="1600" dirty="0" err="1" smtClean="0">
                          <a:effectLst/>
                        </a:rPr>
                        <a:t>орыс</a:t>
                      </a:r>
                      <a:r>
                        <a:rPr lang="ru-RU" sz="1600" dirty="0" smtClean="0">
                          <a:effectLst/>
                        </a:rPr>
                        <a:t> </a:t>
                      </a:r>
                      <a:r>
                        <a:rPr lang="ru-RU" sz="1600" dirty="0" err="1" smtClean="0">
                          <a:effectLst/>
                        </a:rPr>
                        <a:t>тілі</a:t>
                      </a:r>
                      <a:r>
                        <a:rPr lang="ru-RU" sz="1600" dirty="0" smtClean="0">
                          <a:effectLst/>
                        </a:rPr>
                        <a:t>)</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652">
                <a:tc>
                  <a:txBody>
                    <a:bodyPr/>
                    <a:lstStyle/>
                    <a:p>
                      <a:pPr algn="ctr">
                        <a:lnSpc>
                          <a:spcPct val="107000"/>
                        </a:lnSpc>
                        <a:spcAft>
                          <a:spcPts val="0"/>
                        </a:spcAft>
                      </a:pPr>
                      <a:r>
                        <a:rPr lang="en-US" sz="1600" dirty="0" smtClean="0">
                          <a:effectLst/>
                        </a:rPr>
                        <a:t>13</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Орыс</a:t>
                      </a:r>
                      <a:r>
                        <a:rPr lang="ru-RU" sz="1600" dirty="0" smtClean="0">
                          <a:effectLst/>
                        </a:rPr>
                        <a:t> </a:t>
                      </a:r>
                      <a:r>
                        <a:rPr lang="ru-RU" sz="1600" dirty="0" err="1" smtClean="0">
                          <a:effectLst/>
                        </a:rPr>
                        <a:t>тілі</a:t>
                      </a:r>
                      <a:r>
                        <a:rPr lang="ru-RU" sz="1600" dirty="0" smtClean="0">
                          <a:effectLst/>
                        </a:rPr>
                        <a:t> (Я1)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4</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652">
                <a:tc>
                  <a:txBody>
                    <a:bodyPr/>
                    <a:lstStyle/>
                    <a:p>
                      <a:pPr algn="ctr">
                        <a:lnSpc>
                          <a:spcPct val="107000"/>
                        </a:lnSpc>
                        <a:spcAft>
                          <a:spcPts val="0"/>
                        </a:spcAft>
                      </a:pPr>
                      <a:r>
                        <a:rPr lang="en-US" sz="1600" dirty="0" smtClean="0">
                          <a:effectLst/>
                        </a:rPr>
                        <a:t>14</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Орыс</a:t>
                      </a:r>
                      <a:r>
                        <a:rPr lang="ru-RU" sz="1600" dirty="0" smtClean="0">
                          <a:effectLst/>
                        </a:rPr>
                        <a:t> </a:t>
                      </a:r>
                      <a:r>
                        <a:rPr lang="ru-RU" sz="1600" dirty="0" err="1" smtClean="0">
                          <a:effectLst/>
                        </a:rPr>
                        <a:t>тілі</a:t>
                      </a:r>
                      <a:r>
                        <a:rPr lang="ru-RU" sz="1600" dirty="0" smtClean="0">
                          <a:effectLst/>
                        </a:rPr>
                        <a:t>(Я2)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4</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solidFill>
                          <a:schemeClr val="tx1"/>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652">
                <a:tc>
                  <a:txBody>
                    <a:bodyPr/>
                    <a:lstStyle/>
                    <a:p>
                      <a:pPr algn="ctr">
                        <a:lnSpc>
                          <a:spcPct val="107000"/>
                        </a:lnSpc>
                        <a:spcAft>
                          <a:spcPts val="0"/>
                        </a:spcAft>
                      </a:pPr>
                      <a:r>
                        <a:rPr lang="en-US" sz="1600" dirty="0" smtClean="0">
                          <a:effectLst/>
                        </a:rPr>
                        <a:t>15</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smtClean="0">
                          <a:effectLst/>
                        </a:rPr>
                        <a:t>Физика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3</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3</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652">
                <a:tc>
                  <a:txBody>
                    <a:bodyPr/>
                    <a:lstStyle/>
                    <a:p>
                      <a:pPr algn="ctr">
                        <a:lnSpc>
                          <a:spcPct val="107000"/>
                        </a:lnSpc>
                        <a:spcAft>
                          <a:spcPts val="0"/>
                        </a:spcAft>
                      </a:pPr>
                      <a:r>
                        <a:rPr lang="en-US" sz="1600" dirty="0" smtClean="0">
                          <a:effectLst/>
                        </a:rPr>
                        <a:t>16</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err="1" smtClean="0">
                          <a:effectLst/>
                        </a:rPr>
                        <a:t>Дене</a:t>
                      </a:r>
                      <a:r>
                        <a:rPr lang="ru-RU" sz="1600" dirty="0" smtClean="0">
                          <a:effectLst/>
                        </a:rPr>
                        <a:t> </a:t>
                      </a:r>
                      <a:r>
                        <a:rPr lang="ru-RU" sz="1600" dirty="0" err="1" smtClean="0">
                          <a:effectLst/>
                        </a:rPr>
                        <a:t>шынықтыру</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652">
                <a:tc>
                  <a:txBody>
                    <a:bodyPr/>
                    <a:lstStyle/>
                    <a:p>
                      <a:pPr algn="ctr">
                        <a:lnSpc>
                          <a:spcPct val="107000"/>
                        </a:lnSpc>
                        <a:spcAft>
                          <a:spcPts val="0"/>
                        </a:spcAft>
                      </a:pPr>
                      <a:r>
                        <a:rPr lang="en-US" sz="1600" dirty="0" smtClean="0">
                          <a:effectLst/>
                        </a:rPr>
                        <a:t>17</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ru-RU" sz="1600" dirty="0" smtClean="0">
                          <a:effectLst/>
                        </a:rPr>
                        <a:t>Химия</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600" dirty="0" smtClean="0">
                          <a:effectLst/>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3</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effectLst/>
                        </a:rPr>
                        <a:t>3</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ru-RU" sz="12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0590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13914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sp>
        <p:nvSpPr>
          <p:cNvPr id="5" name="TextBox 4"/>
          <p:cNvSpPr txBox="1"/>
          <p:nvPr/>
        </p:nvSpPr>
        <p:spPr>
          <a:xfrm>
            <a:off x="1295467" y="429816"/>
            <a:ext cx="9766975" cy="769441"/>
          </a:xfrm>
          <a:prstGeom prst="rect">
            <a:avLst/>
          </a:prstGeom>
          <a:noFill/>
        </p:spPr>
        <p:txBody>
          <a:bodyPr wrap="square" rtlCol="0">
            <a:spAutoFit/>
          </a:bodyPr>
          <a:lstStyle/>
          <a:p>
            <a:pPr algn="ctr"/>
            <a:r>
              <a:rPr lang="ru-RU" sz="2200" b="1" dirty="0" err="1" smtClean="0">
                <a:solidFill>
                  <a:prstClr val="black"/>
                </a:solidFill>
                <a:latin typeface="Times New Roman" pitchFamily="18" charset="0"/>
                <a:cs typeface="Times New Roman" pitchFamily="18" charset="0"/>
              </a:rPr>
              <a:t>Ұзақ мерзімді</a:t>
            </a:r>
            <a:r>
              <a:rPr lang="ru-RU" sz="2200" b="1" dirty="0" smtClean="0">
                <a:solidFill>
                  <a:prstClr val="black"/>
                </a:solidFill>
                <a:latin typeface="Times New Roman" pitchFamily="18" charset="0"/>
                <a:cs typeface="Times New Roman" pitchFamily="18" charset="0"/>
              </a:rPr>
              <a:t> </a:t>
            </a:r>
            <a:r>
              <a:rPr lang="ru-RU" sz="2200" b="1" dirty="0" err="1" smtClean="0">
                <a:solidFill>
                  <a:prstClr val="black"/>
                </a:solidFill>
                <a:latin typeface="Times New Roman" pitchFamily="18" charset="0"/>
                <a:cs typeface="Times New Roman" pitchFamily="18" charset="0"/>
              </a:rPr>
              <a:t>жоспарға сәйкес бөлім бойынша</a:t>
            </a:r>
            <a:r>
              <a:rPr lang="ru-RU" sz="2200" b="1" dirty="0" smtClean="0">
                <a:solidFill>
                  <a:prstClr val="black"/>
                </a:solidFill>
                <a:latin typeface="Times New Roman" pitchFamily="18" charset="0"/>
                <a:cs typeface="Times New Roman" pitchFamily="18" charset="0"/>
              </a:rPr>
              <a:t> </a:t>
            </a:r>
            <a:r>
              <a:rPr lang="ru-RU" sz="2200" b="1" dirty="0" err="1" smtClean="0">
                <a:solidFill>
                  <a:prstClr val="black"/>
                </a:solidFill>
                <a:latin typeface="Times New Roman" pitchFamily="18" charset="0"/>
                <a:cs typeface="Times New Roman" pitchFamily="18" charset="0"/>
              </a:rPr>
              <a:t>жиынтық бағалау   </a:t>
            </a:r>
            <a:r>
              <a:rPr lang="ru-RU" sz="2200" b="1" dirty="0">
                <a:solidFill>
                  <a:prstClr val="black"/>
                </a:solidFill>
                <a:latin typeface="Times New Roman" pitchFamily="18" charset="0"/>
                <a:cs typeface="Times New Roman" pitchFamily="18" charset="0"/>
              </a:rPr>
              <a:t>МАТЕМАТИКА, </a:t>
            </a:r>
            <a:r>
              <a:rPr lang="ru-RU" sz="2200" b="1" dirty="0" smtClean="0">
                <a:solidFill>
                  <a:prstClr val="black"/>
                </a:solidFill>
                <a:latin typeface="Times New Roman" pitchFamily="18" charset="0"/>
                <a:cs typeface="Times New Roman" pitchFamily="18" charset="0"/>
              </a:rPr>
              <a:t> 7 </a:t>
            </a:r>
            <a:r>
              <a:rPr lang="ru-RU" sz="2200" b="1" dirty="0" err="1" smtClean="0">
                <a:solidFill>
                  <a:prstClr val="black"/>
                </a:solidFill>
                <a:latin typeface="Times New Roman" pitchFamily="18" charset="0"/>
                <a:cs typeface="Times New Roman" pitchFamily="18" charset="0"/>
              </a:rPr>
              <a:t>сынып</a:t>
            </a:r>
            <a:endParaRPr lang="en-US" sz="2200" b="1" dirty="0">
              <a:solidFill>
                <a:prstClr val="black"/>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27337482"/>
              </p:ext>
            </p:extLst>
          </p:nvPr>
        </p:nvGraphicFramePr>
        <p:xfrm>
          <a:off x="239349" y="1412777"/>
          <a:ext cx="5760640" cy="2259899"/>
        </p:xfrm>
        <a:graphic>
          <a:graphicData uri="http://schemas.openxmlformats.org/drawingml/2006/table">
            <a:tbl>
              <a:tblPr/>
              <a:tblGrid>
                <a:gridCol w="4512501"/>
                <a:gridCol w="1248139"/>
              </a:tblGrid>
              <a:tr h="251323">
                <a:tc gridSpan="2">
                  <a:txBody>
                    <a:bodyPr/>
                    <a:lstStyle/>
                    <a:p>
                      <a:pPr algn="ctr" fontAlgn="b"/>
                      <a:r>
                        <a:rPr lang="ru-RU" sz="1400" b="1" i="0" u="none" strike="noStrike" dirty="0">
                          <a:solidFill>
                            <a:schemeClr val="tx1"/>
                          </a:solidFill>
                          <a:effectLst/>
                          <a:latin typeface="Times New Roman" panose="02020603050405020304" pitchFamily="18" charset="0"/>
                          <a:cs typeface="Times New Roman" panose="02020603050405020304" pitchFamily="18" charset="0"/>
                        </a:rPr>
                        <a:t>І </a:t>
                      </a:r>
                      <a:r>
                        <a:rPr lang="ru-RU" sz="1400" b="1" i="0" u="none" strike="noStrike" dirty="0" err="1" smtClean="0">
                          <a:solidFill>
                            <a:schemeClr val="tx1"/>
                          </a:solidFill>
                          <a:effectLst/>
                          <a:latin typeface="Times New Roman" panose="02020603050405020304" pitchFamily="18" charset="0"/>
                          <a:cs typeface="Times New Roman" panose="02020603050405020304" pitchFamily="18" charset="0"/>
                        </a:rPr>
                        <a:t>тоқсан</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ru-RU"/>
                    </a:p>
                  </a:txBody>
                  <a:tcPr/>
                </a:tc>
              </a:tr>
              <a:tr h="369117">
                <a:tc>
                  <a:txBody>
                    <a:bodyPr/>
                    <a:lstStyle/>
                    <a:p>
                      <a:pPr algn="ctr" fontAlgn="ctr"/>
                      <a:r>
                        <a:rPr lang="ru-RU" sz="1400" b="1" i="0" u="none" strike="noStrike" dirty="0" err="1" smtClean="0">
                          <a:solidFill>
                            <a:srgbClr val="000000"/>
                          </a:solidFill>
                          <a:effectLst/>
                          <a:latin typeface="Times New Roman" panose="02020603050405020304" pitchFamily="18" charset="0"/>
                          <a:cs typeface="Times New Roman" panose="02020603050405020304" pitchFamily="18" charset="0"/>
                        </a:rPr>
                        <a:t>Бөлім</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400" b="1" i="0" u="none" strike="noStrike" dirty="0" smtClean="0">
                          <a:solidFill>
                            <a:srgbClr val="000000"/>
                          </a:solidFill>
                          <a:effectLst/>
                          <a:latin typeface="Times New Roman" panose="02020603050405020304" pitchFamily="18" charset="0"/>
                          <a:cs typeface="Times New Roman" panose="02020603050405020304" pitchFamily="18" charset="0"/>
                        </a:rPr>
                        <a:t>Оқу</a:t>
                      </a:r>
                      <a:r>
                        <a:rPr lang="kk-KZ" sz="1400" b="1" i="0" u="none" strike="noStrike" baseline="0" dirty="0" smtClean="0">
                          <a:solidFill>
                            <a:srgbClr val="000000"/>
                          </a:solidFill>
                          <a:effectLst/>
                          <a:latin typeface="Times New Roman" panose="02020603050405020304" pitchFamily="18" charset="0"/>
                          <a:cs typeface="Times New Roman" panose="02020603050405020304" pitchFamily="18" charset="0"/>
                        </a:rPr>
                        <a:t> мақсаты</a:t>
                      </a:r>
                      <a:endParaRPr lang="ru-RU"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085">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7.1А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Бүтін көрсеткішті дәреже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(1</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4</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с)</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7.1В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Бастапқы геометриялық түсініктер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(1</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2</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ч)</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15</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7.1С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Көпмүше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(1</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2</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ч)</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78">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400" b="1" i="0" u="none" strike="noStrike" dirty="0" err="1" smtClean="0">
                          <a:solidFill>
                            <a:srgbClr val="000000"/>
                          </a:solidFill>
                          <a:effectLst/>
                          <a:latin typeface="Times New Roman" panose="02020603050405020304" pitchFamily="18" charset="0"/>
                          <a:cs typeface="Times New Roman" panose="02020603050405020304" pitchFamily="18" charset="0"/>
                        </a:rPr>
                        <a:t>Бөлім </a:t>
                      </a: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саны  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4" name="Номер слайда 3"/>
          <p:cNvSpPr>
            <a:spLocks noGrp="1"/>
          </p:cNvSpPr>
          <p:nvPr>
            <p:ph type="sldNum" sz="quarter" idx="12"/>
          </p:nvPr>
        </p:nvSpPr>
        <p:spPr/>
        <p:txBody>
          <a:bodyPr/>
          <a:lstStyle/>
          <a:p>
            <a:fld id="{FBF750E4-7867-45A6-94BB-B30865F9216B}" type="slidenum">
              <a:rPr lang="ru-RU" smtClean="0">
                <a:solidFill>
                  <a:prstClr val="black"/>
                </a:solidFill>
                <a:latin typeface="Arial Narrow" pitchFamily="34" charset="0"/>
              </a:rPr>
              <a:pPr/>
              <a:t>11</a:t>
            </a:fld>
            <a:endParaRPr lang="ru-RU">
              <a:solidFill>
                <a:prstClr val="black"/>
              </a:solidFill>
              <a:latin typeface="Arial Narrow"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82877974"/>
              </p:ext>
            </p:extLst>
          </p:nvPr>
        </p:nvGraphicFramePr>
        <p:xfrm>
          <a:off x="267925" y="3971156"/>
          <a:ext cx="5778148" cy="1827851"/>
        </p:xfrm>
        <a:graphic>
          <a:graphicData uri="http://schemas.openxmlformats.org/drawingml/2006/table">
            <a:tbl>
              <a:tblPr/>
              <a:tblGrid>
                <a:gridCol w="4530009"/>
                <a:gridCol w="1248139"/>
              </a:tblGrid>
              <a:tr h="251323">
                <a:tc gridSpan="2">
                  <a:txBody>
                    <a:bodyPr/>
                    <a:lstStyle/>
                    <a:p>
                      <a:pPr algn="ctr" fontAlgn="b"/>
                      <a:r>
                        <a:rPr lang="ru-RU" sz="1400" b="1" i="0" u="none" strike="noStrike" dirty="0" smtClean="0">
                          <a:solidFill>
                            <a:schemeClr val="tx1"/>
                          </a:solidFill>
                          <a:effectLst/>
                          <a:latin typeface="Times New Roman" panose="02020603050405020304" pitchFamily="18" charset="0"/>
                          <a:cs typeface="Times New Roman" panose="02020603050405020304" pitchFamily="18" charset="0"/>
                        </a:rPr>
                        <a:t>2 </a:t>
                      </a:r>
                      <a:r>
                        <a:rPr lang="ru-RU" sz="1400" b="1" i="0" u="none" strike="noStrike" dirty="0" err="1" smtClean="0">
                          <a:solidFill>
                            <a:schemeClr val="tx1"/>
                          </a:solidFill>
                          <a:effectLst/>
                          <a:latin typeface="Times New Roman" panose="02020603050405020304" pitchFamily="18" charset="0"/>
                          <a:cs typeface="Times New Roman" panose="02020603050405020304" pitchFamily="18" charset="0"/>
                        </a:rPr>
                        <a:t>тоқсан</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ru-RU"/>
                    </a:p>
                  </a:txBody>
                  <a:tcPr/>
                </a:tc>
              </a:tr>
              <a:tr h="369117">
                <a:tc>
                  <a:txBody>
                    <a:bodyPr/>
                    <a:lstStyle/>
                    <a:p>
                      <a:pPr algn="ctr" fontAlgn="ctr"/>
                      <a:r>
                        <a:rPr lang="ru-RU" sz="1400" b="1" i="0" u="none" strike="noStrike" dirty="0" err="1" smtClean="0">
                          <a:solidFill>
                            <a:srgbClr val="000000"/>
                          </a:solidFill>
                          <a:effectLst/>
                          <a:latin typeface="Times New Roman" panose="02020603050405020304" pitchFamily="18" charset="0"/>
                          <a:cs typeface="Times New Roman" panose="02020603050405020304" pitchFamily="18" charset="0"/>
                        </a:rPr>
                        <a:t>Бөлім</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400" b="1" i="0" u="none" strike="noStrike" dirty="0" smtClean="0">
                          <a:solidFill>
                            <a:srgbClr val="000000"/>
                          </a:solidFill>
                          <a:effectLst/>
                          <a:latin typeface="Times New Roman" panose="02020603050405020304" pitchFamily="18" charset="0"/>
                          <a:cs typeface="Times New Roman" panose="02020603050405020304" pitchFamily="18" charset="0"/>
                        </a:rPr>
                        <a:t>Оқу</a:t>
                      </a:r>
                      <a:r>
                        <a:rPr lang="kk-KZ" sz="1400" b="1" i="0" u="none" strike="noStrike" baseline="0" dirty="0" smtClean="0">
                          <a:solidFill>
                            <a:srgbClr val="000000"/>
                          </a:solidFill>
                          <a:effectLst/>
                          <a:latin typeface="Times New Roman" panose="02020603050405020304" pitchFamily="18" charset="0"/>
                          <a:cs typeface="Times New Roman" panose="02020603050405020304" pitchFamily="18" charset="0"/>
                        </a:rPr>
                        <a:t> мақсаты</a:t>
                      </a:r>
                      <a:endParaRPr lang="ru-RU"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085">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7.2А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Функци</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я</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Функция</a:t>
                      </a:r>
                      <a:r>
                        <a:rPr lang="ru-RU" sz="14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графигі</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(16 с)</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7.2В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Үшбұрыштар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(17 с)</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78">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400" b="1" i="0" u="none" strike="noStrike" dirty="0" err="1" smtClean="0">
                          <a:solidFill>
                            <a:srgbClr val="000000"/>
                          </a:solidFill>
                          <a:effectLst/>
                          <a:latin typeface="Times New Roman" panose="02020603050405020304" pitchFamily="18" charset="0"/>
                          <a:cs typeface="Times New Roman" panose="02020603050405020304" pitchFamily="18" charset="0"/>
                        </a:rPr>
                        <a:t>Бөлім </a:t>
                      </a: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саны  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3988564626"/>
              </p:ext>
            </p:extLst>
          </p:nvPr>
        </p:nvGraphicFramePr>
        <p:xfrm>
          <a:off x="6192011" y="1412776"/>
          <a:ext cx="5778148" cy="2301974"/>
        </p:xfrm>
        <a:graphic>
          <a:graphicData uri="http://schemas.openxmlformats.org/drawingml/2006/table">
            <a:tbl>
              <a:tblPr/>
              <a:tblGrid>
                <a:gridCol w="4530009"/>
                <a:gridCol w="1248139"/>
              </a:tblGrid>
              <a:tr h="256002">
                <a:tc gridSpan="2">
                  <a:txBody>
                    <a:bodyPr/>
                    <a:lstStyle/>
                    <a:p>
                      <a:pPr algn="ctr" fontAlgn="b"/>
                      <a:r>
                        <a:rPr lang="ru-RU" sz="1400" b="1" i="0" u="none" strike="noStrike" dirty="0" smtClean="0">
                          <a:solidFill>
                            <a:schemeClr val="tx1"/>
                          </a:solidFill>
                          <a:effectLst/>
                          <a:latin typeface="Times New Roman" panose="02020603050405020304" pitchFamily="18" charset="0"/>
                          <a:cs typeface="Times New Roman" panose="02020603050405020304" pitchFamily="18" charset="0"/>
                        </a:rPr>
                        <a:t>3 </a:t>
                      </a:r>
                      <a:r>
                        <a:rPr lang="ru-RU" sz="1400" b="1" i="0" u="none" strike="noStrike" dirty="0" err="1" smtClean="0">
                          <a:solidFill>
                            <a:schemeClr val="tx1"/>
                          </a:solidFill>
                          <a:effectLst/>
                          <a:latin typeface="Times New Roman" panose="02020603050405020304" pitchFamily="18" charset="0"/>
                          <a:cs typeface="Times New Roman" panose="02020603050405020304" pitchFamily="18" charset="0"/>
                        </a:rPr>
                        <a:t>тоқсан</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ru-RU"/>
                    </a:p>
                  </a:txBody>
                  <a:tcPr/>
                </a:tc>
              </a:tr>
              <a:tr h="375989">
                <a:tc>
                  <a:txBody>
                    <a:bodyPr/>
                    <a:lstStyle/>
                    <a:p>
                      <a:pPr algn="ctr" fontAlgn="ctr"/>
                      <a:r>
                        <a:rPr lang="ru-RU" sz="1400" b="1" i="0" u="none" strike="noStrike" dirty="0" err="1" smtClean="0">
                          <a:solidFill>
                            <a:srgbClr val="000000"/>
                          </a:solidFill>
                          <a:effectLst/>
                          <a:latin typeface="Times New Roman" panose="02020603050405020304" pitchFamily="18" charset="0"/>
                          <a:cs typeface="Times New Roman" panose="02020603050405020304" pitchFamily="18" charset="0"/>
                        </a:rPr>
                        <a:t>Бөлім</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400" b="1" i="0" u="none" strike="noStrike" dirty="0" smtClean="0">
                          <a:solidFill>
                            <a:srgbClr val="000000"/>
                          </a:solidFill>
                          <a:effectLst/>
                          <a:latin typeface="Times New Roman" panose="02020603050405020304" pitchFamily="18" charset="0"/>
                          <a:cs typeface="Times New Roman" panose="02020603050405020304" pitchFamily="18" charset="0"/>
                        </a:rPr>
                        <a:t>Оқу</a:t>
                      </a:r>
                      <a:r>
                        <a:rPr lang="kk-KZ" sz="1400" b="1" i="0" u="none" strike="noStrike" baseline="0" dirty="0" smtClean="0">
                          <a:solidFill>
                            <a:srgbClr val="000000"/>
                          </a:solidFill>
                          <a:effectLst/>
                          <a:latin typeface="Times New Roman" panose="02020603050405020304" pitchFamily="18" charset="0"/>
                          <a:cs typeface="Times New Roman" panose="02020603050405020304" pitchFamily="18" charset="0"/>
                        </a:rPr>
                        <a:t> мақсаты</a:t>
                      </a:r>
                      <a:endParaRPr lang="ru-RU"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911">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7.3А  </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Статистика элементтері</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(6 с)</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9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7.3В  </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Қысқаша көбейту формулалары (25 с)</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09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7.3С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Түзулердің өзара орналасуы</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 (17 с)</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18</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888">
                <a:tc>
                  <a:txBody>
                    <a:bodyPr/>
                    <a:lstStyle/>
                    <a:p>
                      <a:pPr algn="ctr" fontAlgn="ctr"/>
                      <a:r>
                        <a:rPr lang="ru-RU" sz="1400" b="1" i="0" u="none" strike="noStrike" dirty="0" err="1" smtClean="0">
                          <a:solidFill>
                            <a:srgbClr val="000000"/>
                          </a:solidFill>
                          <a:effectLst/>
                          <a:latin typeface="Times New Roman" panose="02020603050405020304" pitchFamily="18" charset="0"/>
                          <a:cs typeface="Times New Roman" panose="02020603050405020304" pitchFamily="18" charset="0"/>
                        </a:rPr>
                        <a:t>Бөлім </a:t>
                      </a: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саны 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32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3632428047"/>
              </p:ext>
            </p:extLst>
          </p:nvPr>
        </p:nvGraphicFramePr>
        <p:xfrm>
          <a:off x="6278497" y="3999731"/>
          <a:ext cx="5778148" cy="1827851"/>
        </p:xfrm>
        <a:graphic>
          <a:graphicData uri="http://schemas.openxmlformats.org/drawingml/2006/table">
            <a:tbl>
              <a:tblPr/>
              <a:tblGrid>
                <a:gridCol w="4530009"/>
                <a:gridCol w="1248139"/>
              </a:tblGrid>
              <a:tr h="251323">
                <a:tc gridSpan="2">
                  <a:txBody>
                    <a:bodyPr/>
                    <a:lstStyle/>
                    <a:p>
                      <a:pPr algn="ctr" fontAlgn="b"/>
                      <a:r>
                        <a:rPr lang="ru-RU" sz="1400" b="1" i="0" u="none" strike="noStrike" dirty="0" smtClean="0">
                          <a:solidFill>
                            <a:schemeClr val="tx1"/>
                          </a:solidFill>
                          <a:effectLst/>
                          <a:latin typeface="Times New Roman" panose="02020603050405020304" pitchFamily="18" charset="0"/>
                          <a:cs typeface="Times New Roman" panose="02020603050405020304" pitchFamily="18" charset="0"/>
                        </a:rPr>
                        <a:t>4 </a:t>
                      </a:r>
                      <a:r>
                        <a:rPr lang="ru-RU" sz="1400" b="1" i="0" u="none" strike="noStrike" dirty="0" err="1" smtClean="0">
                          <a:solidFill>
                            <a:schemeClr val="tx1"/>
                          </a:solidFill>
                          <a:effectLst/>
                          <a:latin typeface="Times New Roman" panose="02020603050405020304" pitchFamily="18" charset="0"/>
                          <a:cs typeface="Times New Roman" panose="02020603050405020304" pitchFamily="18" charset="0"/>
                        </a:rPr>
                        <a:t>тоқсан</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ru-RU"/>
                    </a:p>
                  </a:txBody>
                  <a:tcPr/>
                </a:tc>
              </a:tr>
              <a:tr h="369117">
                <a:tc>
                  <a:txBody>
                    <a:bodyPr/>
                    <a:lstStyle/>
                    <a:p>
                      <a:pPr algn="ctr" fontAlgn="ctr"/>
                      <a:r>
                        <a:rPr lang="ru-RU" sz="1400" b="1" i="0" u="none" strike="noStrike" smtClean="0">
                          <a:solidFill>
                            <a:srgbClr val="000000"/>
                          </a:solidFill>
                          <a:effectLst/>
                          <a:latin typeface="Times New Roman" panose="02020603050405020304" pitchFamily="18" charset="0"/>
                          <a:cs typeface="Times New Roman" panose="02020603050405020304" pitchFamily="18" charset="0"/>
                        </a:rPr>
                        <a:t>Бөлім</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400" b="1" i="0" u="none" strike="noStrike" dirty="0" smtClean="0">
                          <a:solidFill>
                            <a:srgbClr val="000000"/>
                          </a:solidFill>
                          <a:effectLst/>
                          <a:latin typeface="Times New Roman" panose="02020603050405020304" pitchFamily="18" charset="0"/>
                          <a:cs typeface="Times New Roman" panose="02020603050405020304" pitchFamily="18" charset="0"/>
                        </a:rPr>
                        <a:t>Оқу</a:t>
                      </a:r>
                      <a:r>
                        <a:rPr lang="kk-KZ" sz="1400" b="1" i="0" u="none" strike="noStrike" baseline="0" dirty="0" smtClean="0">
                          <a:solidFill>
                            <a:srgbClr val="000000"/>
                          </a:solidFill>
                          <a:effectLst/>
                          <a:latin typeface="Times New Roman" panose="02020603050405020304" pitchFamily="18" charset="0"/>
                          <a:cs typeface="Times New Roman" panose="02020603050405020304" pitchFamily="18" charset="0"/>
                        </a:rPr>
                        <a:t> мақсаты</a:t>
                      </a:r>
                      <a:endParaRPr lang="ru-RU"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085">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7.4</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А</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Шеңбер.</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Геометриялық фигуралар</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17</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с)</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7.4B   </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Алгебралық</a:t>
                      </a:r>
                      <a:r>
                        <a:rPr lang="ru-RU" sz="14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 бөлшектер</a:t>
                      </a:r>
                      <a:r>
                        <a:rPr lang="ru-RU" sz="1400" b="0" kern="1200" dirty="0" err="1" smtClean="0">
                          <a:solidFill>
                            <a:schemeClr val="tx1"/>
                          </a:solidFill>
                          <a:effectLst/>
                          <a:latin typeface="Times New Roman" panose="02020603050405020304" pitchFamily="18" charset="0"/>
                          <a:ea typeface="+mn-ea"/>
                          <a:cs typeface="Times New Roman" panose="02020603050405020304" pitchFamily="18" charset="0"/>
                        </a:rPr>
                        <a:t> </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(1</a:t>
                      </a:r>
                      <a:r>
                        <a:rPr lang="kk-KZ" sz="1400" b="0" kern="1200" dirty="0" smtClean="0">
                          <a:solidFill>
                            <a:schemeClr val="tx1"/>
                          </a:solidFill>
                          <a:effectLst/>
                          <a:latin typeface="Times New Roman" panose="02020603050405020304" pitchFamily="18" charset="0"/>
                          <a:ea typeface="+mn-ea"/>
                          <a:cs typeface="Times New Roman" panose="02020603050405020304" pitchFamily="18" charset="0"/>
                        </a:rPr>
                        <a:t>6</a:t>
                      </a: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 с)</a:t>
                      </a:r>
                      <a:endParaRPr kumimoji="0" lang="ru-RU" sz="14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78">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400" b="1" i="0" u="none" strike="noStrike" dirty="0" err="1" smtClean="0">
                          <a:solidFill>
                            <a:srgbClr val="000000"/>
                          </a:solidFill>
                          <a:effectLst/>
                          <a:latin typeface="Times New Roman" panose="02020603050405020304" pitchFamily="18" charset="0"/>
                          <a:cs typeface="Times New Roman" panose="02020603050405020304" pitchFamily="18" charset="0"/>
                        </a:rPr>
                        <a:t>Бөлім </a:t>
                      </a: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саны  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2597581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2"/>
          <p:cNvSpPr txBox="1">
            <a:spLocks/>
          </p:cNvSpPr>
          <p:nvPr/>
        </p:nvSpPr>
        <p:spPr>
          <a:xfrm>
            <a:off x="134475" y="204391"/>
            <a:ext cx="11966028" cy="411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err="1" smtClean="0">
                <a:solidFill>
                  <a:prstClr val="black"/>
                </a:solidFill>
                <a:latin typeface="Times New Roman" pitchFamily="18" charset="0"/>
                <a:cs typeface="Times New Roman" pitchFamily="18" charset="0"/>
              </a:rPr>
              <a:t>Оқу мақсаттары </a:t>
            </a:r>
            <a:r>
              <a:rPr lang="ru-RU" sz="2400" b="1" dirty="0" smtClean="0">
                <a:solidFill>
                  <a:prstClr val="black"/>
                </a:solidFill>
                <a:latin typeface="Times New Roman" pitchFamily="18" charset="0"/>
                <a:cs typeface="Times New Roman" pitchFamily="18" charset="0"/>
              </a:rPr>
              <a:t>мен </a:t>
            </a:r>
            <a:r>
              <a:rPr lang="ru-RU" sz="2400" b="1" dirty="0" err="1" smtClean="0">
                <a:solidFill>
                  <a:prstClr val="black"/>
                </a:solidFill>
                <a:latin typeface="Times New Roman" pitchFamily="18" charset="0"/>
                <a:cs typeface="Times New Roman" pitchFamily="18" charset="0"/>
              </a:rPr>
              <a:t>бағалау критерийлерінің сәйкестігі</a:t>
            </a:r>
            <a:endParaRPr lang="ru-RU" sz="2400" b="1" dirty="0" smtClean="0">
              <a:solidFill>
                <a:prstClr val="black"/>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21245917"/>
              </p:ext>
            </p:extLst>
          </p:nvPr>
        </p:nvGraphicFramePr>
        <p:xfrm>
          <a:off x="165529" y="952501"/>
          <a:ext cx="4673171" cy="4277317"/>
        </p:xfrm>
        <a:graphic>
          <a:graphicData uri="http://schemas.openxmlformats.org/drawingml/2006/table">
            <a:tbl>
              <a:tblPr firstRow="1" firstCol="1" bandRow="1">
                <a:tableStyleId>{5C22544A-7EE6-4342-B048-85BDC9FD1C3A}</a:tableStyleId>
              </a:tblPr>
              <a:tblGrid>
                <a:gridCol w="803538"/>
                <a:gridCol w="1602683"/>
                <a:gridCol w="2266950"/>
              </a:tblGrid>
              <a:tr h="516232">
                <a:tc>
                  <a:txBody>
                    <a:bodyPr/>
                    <a:lstStyle/>
                    <a:p>
                      <a:pPr algn="ctr">
                        <a:lnSpc>
                          <a:spcPct val="115000"/>
                        </a:lnSpc>
                        <a:spcAft>
                          <a:spcPts val="0"/>
                        </a:spcAft>
                      </a:pPr>
                      <a:endParaRPr lang="kk-KZ" sz="1400"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kk-KZ" sz="1400" dirty="0" smtClean="0">
                          <a:solidFill>
                            <a:schemeClr val="tx1"/>
                          </a:solidFill>
                          <a:effectLst/>
                          <a:latin typeface="Arial" panose="020B0604020202020204" pitchFamily="34" charset="0"/>
                          <a:cs typeface="Arial" panose="020B0604020202020204" pitchFamily="34" charset="0"/>
                        </a:rPr>
                        <a:t>Бөлім</a:t>
                      </a: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63865" marR="63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kk-KZ" sz="1400"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kk-KZ" sz="1400" dirty="0" smtClean="0">
                          <a:solidFill>
                            <a:schemeClr val="tx1"/>
                          </a:solidFill>
                          <a:effectLst/>
                          <a:latin typeface="Arial" panose="020B0604020202020204" pitchFamily="34" charset="0"/>
                          <a:cs typeface="Arial" panose="020B0604020202020204" pitchFamily="34" charset="0"/>
                        </a:rPr>
                        <a:t>Бөлімше</a:t>
                      </a: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63865" marR="63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kk-KZ" sz="1400" dirty="0" smtClean="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kk-KZ" sz="1400" dirty="0" smtClean="0">
                          <a:solidFill>
                            <a:schemeClr val="tx1"/>
                          </a:solidFill>
                          <a:effectLst/>
                          <a:latin typeface="Arial" panose="020B0604020202020204" pitchFamily="34" charset="0"/>
                          <a:cs typeface="Arial" panose="020B0604020202020204" pitchFamily="34" charset="0"/>
                        </a:rPr>
                        <a:t>Оқу мақсаты</a:t>
                      </a:r>
                    </a:p>
                    <a:p>
                      <a:pPr algn="ctr">
                        <a:lnSpc>
                          <a:spcPct val="115000"/>
                        </a:lnSpc>
                        <a:spcAft>
                          <a:spcPts val="0"/>
                        </a:spcAft>
                      </a:pP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63865" marR="63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8438">
                <a:tc rowSpan="2">
                  <a:txBody>
                    <a:bodyPr/>
                    <a:lstStyle/>
                    <a:p>
                      <a:pPr marL="71755" marR="71755" algn="ctr">
                        <a:lnSpc>
                          <a:spcPct val="115000"/>
                        </a:lnSpc>
                        <a:spcAft>
                          <a:spcPts val="0"/>
                        </a:spcAft>
                      </a:pPr>
                      <a:r>
                        <a:rPr lang="ru-RU" sz="1400" b="1" kern="1200" dirty="0" smtClean="0">
                          <a:solidFill>
                            <a:schemeClr val="tx1"/>
                          </a:solidFill>
                          <a:effectLst/>
                          <a:latin typeface="Arial" panose="020B0604020202020204" pitchFamily="34" charset="0"/>
                          <a:ea typeface="+mn-ea"/>
                          <a:cs typeface="Arial" panose="020B0604020202020204" pitchFamily="34" charset="0"/>
                        </a:rPr>
                        <a:t>7.1С  </a:t>
                      </a:r>
                      <a:r>
                        <a:rPr lang="ru-RU" sz="1400" b="1" kern="1200" dirty="0" err="1" smtClean="0">
                          <a:solidFill>
                            <a:schemeClr val="tx1"/>
                          </a:solidFill>
                          <a:effectLst/>
                          <a:latin typeface="Arial" panose="020B0604020202020204" pitchFamily="34" charset="0"/>
                          <a:ea typeface="+mn-ea"/>
                          <a:cs typeface="Arial" panose="020B0604020202020204" pitchFamily="34" charset="0"/>
                        </a:rPr>
                        <a:t>Көпмүше </a:t>
                      </a:r>
                      <a:r>
                        <a:rPr lang="ru-RU" sz="1400" b="1" kern="1200" dirty="0" smtClean="0">
                          <a:solidFill>
                            <a:schemeClr val="tx1"/>
                          </a:solidFill>
                          <a:effectLst/>
                          <a:latin typeface="Arial" panose="020B0604020202020204" pitchFamily="34" charset="0"/>
                          <a:ea typeface="+mn-ea"/>
                          <a:cs typeface="Arial" panose="020B0604020202020204" pitchFamily="34" charset="0"/>
                        </a:rPr>
                        <a:t>(1</a:t>
                      </a:r>
                      <a:r>
                        <a:rPr lang="kk-KZ" sz="1400" b="1" kern="1200" dirty="0" smtClean="0">
                          <a:solidFill>
                            <a:schemeClr val="tx1"/>
                          </a:solidFill>
                          <a:effectLst/>
                          <a:latin typeface="Arial" panose="020B0604020202020204" pitchFamily="34" charset="0"/>
                          <a:ea typeface="+mn-ea"/>
                          <a:cs typeface="Arial" panose="020B0604020202020204" pitchFamily="34" charset="0"/>
                        </a:rPr>
                        <a:t>2</a:t>
                      </a:r>
                      <a:r>
                        <a:rPr lang="ru-RU" sz="1400" b="1" kern="1200" dirty="0" smtClean="0">
                          <a:solidFill>
                            <a:schemeClr val="tx1"/>
                          </a:solidFill>
                          <a:effectLst/>
                          <a:latin typeface="Arial" panose="020B0604020202020204" pitchFamily="34" charset="0"/>
                          <a:ea typeface="+mn-ea"/>
                          <a:cs typeface="Arial" panose="020B0604020202020204" pitchFamily="34" charset="0"/>
                        </a:rPr>
                        <a:t> с)</a:t>
                      </a: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63865" marR="6386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ru-RU" sz="1400" kern="1200" dirty="0" err="1" smtClean="0">
                          <a:solidFill>
                            <a:schemeClr val="tx1"/>
                          </a:solidFill>
                          <a:effectLst/>
                          <a:latin typeface="Arial" panose="020B0604020202020204" pitchFamily="34" charset="0"/>
                          <a:ea typeface="+mn-ea"/>
                          <a:cs typeface="Arial" panose="020B0604020202020204" pitchFamily="34" charset="0"/>
                        </a:rPr>
                        <a:t>Бірмүше</a:t>
                      </a:r>
                      <a:r>
                        <a:rPr lang="ru-RU" sz="1400" kern="1200" baseline="0" dirty="0" err="1" smtClean="0">
                          <a:solidFill>
                            <a:schemeClr val="tx1"/>
                          </a:solidFill>
                          <a:effectLst/>
                          <a:latin typeface="Arial" panose="020B0604020202020204" pitchFamily="34" charset="0"/>
                          <a:ea typeface="+mn-ea"/>
                          <a:cs typeface="Arial" panose="020B0604020202020204" pitchFamily="34" charset="0"/>
                        </a:rPr>
                        <a:t> және оларға амалдар</a:t>
                      </a:r>
                      <a:r>
                        <a:rPr lang="ru-RU" sz="1400" kern="1200" baseline="0" dirty="0" smtClean="0">
                          <a:solidFill>
                            <a:schemeClr val="tx1"/>
                          </a:solidFill>
                          <a:effectLst/>
                          <a:latin typeface="Arial" panose="020B0604020202020204" pitchFamily="34" charset="0"/>
                          <a:ea typeface="+mn-ea"/>
                          <a:cs typeface="Arial" panose="020B0604020202020204" pitchFamily="34" charset="0"/>
                        </a:rPr>
                        <a:t> </a:t>
                      </a:r>
                      <a:r>
                        <a:rPr lang="ru-RU" sz="1400" kern="1200" baseline="0" dirty="0" err="1" smtClean="0">
                          <a:solidFill>
                            <a:schemeClr val="tx1"/>
                          </a:solidFill>
                          <a:effectLst/>
                          <a:latin typeface="Arial" panose="020B0604020202020204" pitchFamily="34" charset="0"/>
                          <a:ea typeface="+mn-ea"/>
                          <a:cs typeface="Arial" panose="020B0604020202020204" pitchFamily="34" charset="0"/>
                        </a:rPr>
                        <a:t>қолдану</a:t>
                      </a:r>
                      <a:r>
                        <a:rPr lang="kk-KZ" sz="1400" kern="1200" dirty="0" smtClean="0">
                          <a:solidFill>
                            <a:schemeClr val="tx1"/>
                          </a:solidFill>
                          <a:effectLst/>
                          <a:latin typeface="Arial" panose="020B0604020202020204" pitchFamily="34" charset="0"/>
                          <a:ea typeface="+mn-ea"/>
                          <a:cs typeface="Arial" panose="020B0604020202020204" pitchFamily="34" charset="0"/>
                        </a:rPr>
                        <a:t>. </a:t>
                      </a:r>
                    </a:p>
                    <a:p>
                      <a:pPr marL="71755" marR="71755" algn="ctr">
                        <a:lnSpc>
                          <a:spcPct val="115000"/>
                        </a:lnSpc>
                        <a:spcAft>
                          <a:spcPts val="0"/>
                        </a:spcAft>
                      </a:pPr>
                      <a:endParaRPr lang="ru-RU" sz="1400" kern="1200" dirty="0" smtClean="0">
                        <a:solidFill>
                          <a:schemeClr val="tx1"/>
                        </a:solidFill>
                        <a:effectLst/>
                        <a:latin typeface="Arial" panose="020B0604020202020204" pitchFamily="34" charset="0"/>
                        <a:ea typeface="+mn-ea"/>
                        <a:cs typeface="Arial" panose="020B0604020202020204" pitchFamily="34" charset="0"/>
                      </a:endParaRPr>
                    </a:p>
                    <a:p>
                      <a:pPr marL="71755" marR="71755" algn="ctr">
                        <a:lnSpc>
                          <a:spcPct val="115000"/>
                        </a:lnSpc>
                        <a:spcAft>
                          <a:spcPts val="0"/>
                        </a:spcAft>
                      </a:pPr>
                      <a:r>
                        <a:rPr lang="ru-RU" sz="1400" kern="1200" dirty="0" err="1" smtClean="0">
                          <a:solidFill>
                            <a:schemeClr val="tx1"/>
                          </a:solidFill>
                          <a:effectLst/>
                          <a:latin typeface="Arial" panose="020B0604020202020204" pitchFamily="34" charset="0"/>
                          <a:ea typeface="+mn-ea"/>
                          <a:cs typeface="Arial" panose="020B0604020202020204" pitchFamily="34" charset="0"/>
                        </a:rPr>
                        <a:t>Бірмүшенің  дәрежесі</a:t>
                      </a:r>
                      <a:r>
                        <a:rPr lang="ru-RU" sz="1400" kern="1200" baseline="0" dirty="0" err="1" smtClean="0">
                          <a:solidFill>
                            <a:schemeClr val="tx1"/>
                          </a:solidFill>
                          <a:effectLst/>
                          <a:latin typeface="Arial" panose="020B0604020202020204" pitchFamily="34" charset="0"/>
                          <a:ea typeface="+mn-ea"/>
                          <a:cs typeface="Arial" panose="020B0604020202020204" pitchFamily="34" charset="0"/>
                        </a:rPr>
                        <a:t>, </a:t>
                      </a:r>
                      <a:r>
                        <a:rPr lang="ru-RU" sz="1400" kern="1200" dirty="0" smtClean="0">
                          <a:solidFill>
                            <a:schemeClr val="tx1"/>
                          </a:solidFill>
                          <a:effectLst/>
                          <a:latin typeface="Arial" panose="020B0604020202020204" pitchFamily="34" charset="0"/>
                          <a:ea typeface="+mn-ea"/>
                          <a:cs typeface="Arial" panose="020B0604020202020204" pitchFamily="34" charset="0"/>
                        </a:rPr>
                        <a:t>стандарт</a:t>
                      </a:r>
                      <a:r>
                        <a:rPr lang="ru-RU" sz="1400" kern="1200" baseline="0" dirty="0" smtClean="0">
                          <a:solidFill>
                            <a:schemeClr val="tx1"/>
                          </a:solidFill>
                          <a:effectLst/>
                          <a:latin typeface="Arial" panose="020B0604020202020204" pitchFamily="34" charset="0"/>
                          <a:ea typeface="+mn-ea"/>
                          <a:cs typeface="Arial" panose="020B0604020202020204" pitchFamily="34" charset="0"/>
                        </a:rPr>
                        <a:t> </a:t>
                      </a:r>
                      <a:r>
                        <a:rPr lang="ru-RU" sz="1400" kern="1200" baseline="0" dirty="0" err="1" smtClean="0">
                          <a:solidFill>
                            <a:schemeClr val="tx1"/>
                          </a:solidFill>
                          <a:effectLst/>
                          <a:latin typeface="Arial" panose="020B0604020202020204" pitchFamily="34" charset="0"/>
                          <a:ea typeface="+mn-ea"/>
                          <a:cs typeface="Arial" panose="020B0604020202020204" pitchFamily="34" charset="0"/>
                        </a:rPr>
                        <a:t>түрі</a:t>
                      </a: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63865" marR="63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kern="1200" dirty="0" smtClean="0">
                        <a:solidFill>
                          <a:schemeClr val="tx1"/>
                        </a:solidFill>
                        <a:effectLst/>
                        <a:latin typeface="Arial" panose="020B0604020202020204" pitchFamily="34" charset="0"/>
                        <a:ea typeface="+mn-ea"/>
                        <a:cs typeface="Arial" panose="020B0604020202020204" pitchFamily="34" charset="0"/>
                      </a:endParaRPr>
                    </a:p>
                    <a:p>
                      <a:r>
                        <a:rPr lang="ru-RU" sz="1400" kern="1200" dirty="0" smtClean="0">
                          <a:solidFill>
                            <a:schemeClr val="tx1"/>
                          </a:solidFill>
                          <a:effectLst/>
                          <a:latin typeface="Arial" panose="020B0604020202020204" pitchFamily="34" charset="0"/>
                          <a:ea typeface="+mn-ea"/>
                          <a:cs typeface="Arial" panose="020B0604020202020204" pitchFamily="34" charset="0"/>
                        </a:rPr>
                        <a:t>7.2.1.2</a:t>
                      </a:r>
                    </a:p>
                    <a:p>
                      <a:r>
                        <a:rPr lang="ru-RU" sz="1400" kern="1200" dirty="0" err="1" smtClean="0">
                          <a:solidFill>
                            <a:schemeClr val="tx1"/>
                          </a:solidFill>
                          <a:effectLst/>
                          <a:latin typeface="Arial" panose="020B0604020202020204" pitchFamily="34" charset="0"/>
                          <a:ea typeface="+mn-ea"/>
                          <a:cs typeface="Arial" panose="020B0604020202020204" pitchFamily="34" charset="0"/>
                        </a:rPr>
                        <a:t>Бірмүшенің анықтамасын білу</a:t>
                      </a:r>
                      <a:r>
                        <a:rPr lang="ru-RU" sz="1400" kern="1200" dirty="0" smtClean="0">
                          <a:solidFill>
                            <a:schemeClr val="tx1"/>
                          </a:solidFill>
                          <a:effectLst/>
                          <a:latin typeface="Arial" panose="020B0604020202020204" pitchFamily="34" charset="0"/>
                          <a:ea typeface="+mn-ea"/>
                          <a:cs typeface="Arial" panose="020B0604020202020204" pitchFamily="34" charset="0"/>
                        </a:rPr>
                        <a:t>,  </a:t>
                      </a:r>
                      <a:r>
                        <a:rPr lang="ru-RU" sz="1400" kern="1200" dirty="0" err="1" smtClean="0">
                          <a:solidFill>
                            <a:schemeClr val="tx1"/>
                          </a:solidFill>
                          <a:effectLst/>
                          <a:latin typeface="Arial" panose="020B0604020202020204" pitchFamily="34" charset="0"/>
                          <a:ea typeface="+mn-ea"/>
                          <a:cs typeface="Arial" panose="020B0604020202020204" pitchFamily="34" charset="0"/>
                        </a:rPr>
                        <a:t>оның коэффициенті</a:t>
                      </a:r>
                      <a:r>
                        <a:rPr lang="ru-RU" sz="1400" kern="1200" dirty="0" smtClean="0">
                          <a:solidFill>
                            <a:schemeClr val="tx1"/>
                          </a:solidFill>
                          <a:effectLst/>
                          <a:latin typeface="Arial" panose="020B0604020202020204" pitchFamily="34" charset="0"/>
                          <a:ea typeface="+mn-ea"/>
                          <a:cs typeface="Arial" panose="020B0604020202020204" pitchFamily="34" charset="0"/>
                        </a:rPr>
                        <a:t> мен </a:t>
                      </a:r>
                      <a:r>
                        <a:rPr lang="ru-RU" sz="1400" kern="1200" dirty="0" err="1" smtClean="0">
                          <a:solidFill>
                            <a:schemeClr val="tx1"/>
                          </a:solidFill>
                          <a:effectLst/>
                          <a:latin typeface="Arial" panose="020B0604020202020204" pitchFamily="34" charset="0"/>
                          <a:ea typeface="+mn-ea"/>
                          <a:cs typeface="Arial" panose="020B0604020202020204" pitchFamily="34" charset="0"/>
                        </a:rPr>
                        <a:t>дәрежесін </a:t>
                      </a:r>
                      <a:r>
                        <a:rPr lang="ru-RU" sz="1400" kern="1200" baseline="0" dirty="0" err="1" smtClean="0">
                          <a:solidFill>
                            <a:schemeClr val="tx1"/>
                          </a:solidFill>
                          <a:effectLst/>
                          <a:latin typeface="Arial" panose="020B0604020202020204" pitchFamily="34" charset="0"/>
                          <a:ea typeface="+mn-ea"/>
                          <a:cs typeface="Arial" panose="020B0604020202020204" pitchFamily="34" charset="0"/>
                        </a:rPr>
                        <a:t> </a:t>
                      </a:r>
                      <a:r>
                        <a:rPr lang="ru-RU" sz="1400" kern="1200" baseline="0" dirty="0" smtClean="0">
                          <a:solidFill>
                            <a:schemeClr val="tx1"/>
                          </a:solidFill>
                          <a:effectLst/>
                          <a:latin typeface="Arial" panose="020B0604020202020204" pitchFamily="34" charset="0"/>
                          <a:ea typeface="+mn-ea"/>
                          <a:cs typeface="Arial" panose="020B0604020202020204" pitchFamily="34" charset="0"/>
                        </a:rPr>
                        <a:t>табу</a:t>
                      </a:r>
                      <a:endParaRPr lang="ru-RU" sz="1400" kern="1200" dirty="0">
                        <a:solidFill>
                          <a:schemeClr val="tx1"/>
                        </a:solidFill>
                        <a:effectLst/>
                        <a:latin typeface="Arial" panose="020B0604020202020204" pitchFamily="34" charset="0"/>
                        <a:ea typeface="+mn-ea"/>
                        <a:cs typeface="Arial" panose="020B0604020202020204" pitchFamily="34" charset="0"/>
                      </a:endParaRPr>
                    </a:p>
                  </a:txBody>
                  <a:tcPr marL="63865" marR="63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2787">
                <a:tc vMerge="1">
                  <a:txBody>
                    <a:bodyPr/>
                    <a:lstStyle/>
                    <a:p>
                      <a:endParaRPr lang="ru-RU"/>
                    </a:p>
                  </a:txBody>
                  <a:tcPr/>
                </a:tc>
                <a:tc>
                  <a:txBody>
                    <a:bodyPr/>
                    <a:lstStyle/>
                    <a:p>
                      <a:pPr marL="71755" marR="71755" algn="ctr">
                        <a:lnSpc>
                          <a:spcPct val="115000"/>
                        </a:lnSpc>
                        <a:spcAft>
                          <a:spcPts val="0"/>
                        </a:spcAft>
                      </a:pPr>
                      <a:r>
                        <a:rPr lang="kk-KZ" sz="1400" kern="1200" dirty="0" smtClean="0">
                          <a:solidFill>
                            <a:schemeClr val="tx1"/>
                          </a:solidFill>
                          <a:effectLst/>
                          <a:latin typeface="Arial" panose="020B0604020202020204" pitchFamily="34" charset="0"/>
                          <a:ea typeface="+mn-ea"/>
                          <a:cs typeface="Arial" panose="020B0604020202020204" pitchFamily="34" charset="0"/>
                        </a:rPr>
                        <a:t>Көпмүшеге амалдар қолдану.</a:t>
                      </a: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63865" marR="63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kk-KZ" sz="1400" kern="1200" dirty="0" smtClean="0">
                        <a:solidFill>
                          <a:schemeClr val="tx1"/>
                        </a:solidFill>
                        <a:effectLst/>
                        <a:latin typeface="Arial" panose="020B0604020202020204" pitchFamily="34" charset="0"/>
                        <a:ea typeface="+mn-ea"/>
                        <a:cs typeface="Arial" panose="020B0604020202020204" pitchFamily="34" charset="0"/>
                      </a:endParaRPr>
                    </a:p>
                    <a:p>
                      <a:endParaRPr lang="ru-RU" sz="1400" kern="1200" dirty="0" smtClean="0">
                        <a:solidFill>
                          <a:schemeClr val="tx1"/>
                        </a:solidFill>
                        <a:effectLst/>
                        <a:latin typeface="Arial" panose="020B0604020202020204" pitchFamily="34" charset="0"/>
                        <a:ea typeface="+mn-ea"/>
                        <a:cs typeface="Arial" panose="020B0604020202020204" pitchFamily="34" charset="0"/>
                      </a:endParaRPr>
                    </a:p>
                    <a:p>
                      <a:r>
                        <a:rPr lang="ru-RU" sz="1400" kern="1200" dirty="0" smtClean="0">
                          <a:solidFill>
                            <a:schemeClr val="tx1"/>
                          </a:solidFill>
                          <a:effectLst/>
                          <a:latin typeface="Arial" panose="020B0604020202020204" pitchFamily="34" charset="0"/>
                          <a:ea typeface="+mn-ea"/>
                          <a:cs typeface="Arial" panose="020B0604020202020204" pitchFamily="34" charset="0"/>
                        </a:rPr>
                        <a:t>7.2.1.7</a:t>
                      </a:r>
                    </a:p>
                    <a:p>
                      <a:r>
                        <a:rPr lang="ru-RU" sz="1400" kern="1200" dirty="0" err="1" smtClean="0">
                          <a:solidFill>
                            <a:schemeClr val="tx1"/>
                          </a:solidFill>
                          <a:effectLst/>
                          <a:latin typeface="Arial" panose="020B0604020202020204" pitchFamily="34" charset="0"/>
                          <a:ea typeface="+mn-ea"/>
                          <a:cs typeface="Arial" panose="020B0604020202020204" pitchFamily="34" charset="0"/>
                        </a:rPr>
                        <a:t>Көпмүшені қосу және азайту</a:t>
                      </a:r>
                      <a:r>
                        <a:rPr lang="ru-RU" sz="1400" kern="1200" dirty="0" smtClean="0">
                          <a:solidFill>
                            <a:schemeClr val="tx1"/>
                          </a:solidFill>
                          <a:effectLst/>
                          <a:latin typeface="Arial" panose="020B0604020202020204" pitchFamily="34" charset="0"/>
                          <a:ea typeface="+mn-ea"/>
                          <a:cs typeface="Arial" panose="020B0604020202020204" pitchFamily="34" charset="0"/>
                        </a:rPr>
                        <a:t>;</a:t>
                      </a:r>
                      <a:endParaRPr lang="ru-RU" sz="1400" kern="1200" dirty="0">
                        <a:solidFill>
                          <a:schemeClr val="tx1"/>
                        </a:solidFill>
                        <a:effectLst/>
                        <a:latin typeface="Arial" panose="020B0604020202020204" pitchFamily="34" charset="0"/>
                        <a:ea typeface="+mn-ea"/>
                        <a:cs typeface="Arial" panose="020B0604020202020204" pitchFamily="34" charset="0"/>
                      </a:endParaRPr>
                    </a:p>
                  </a:txBody>
                  <a:tcPr marL="63865" marR="63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697568122"/>
              </p:ext>
            </p:extLst>
          </p:nvPr>
        </p:nvGraphicFramePr>
        <p:xfrm>
          <a:off x="6117488" y="989092"/>
          <a:ext cx="5503010" cy="4169015"/>
        </p:xfrm>
        <a:graphic>
          <a:graphicData uri="http://schemas.openxmlformats.org/drawingml/2006/table">
            <a:tbl>
              <a:tblPr firstRow="1" firstCol="1" bandRow="1">
                <a:tableStyleId>{5C22544A-7EE6-4342-B048-85BDC9FD1C3A}</a:tableStyleId>
              </a:tblPr>
              <a:tblGrid>
                <a:gridCol w="1693011"/>
                <a:gridCol w="3809999"/>
              </a:tblGrid>
              <a:tr h="744458">
                <a:tc>
                  <a:txBody>
                    <a:bodyPr/>
                    <a:lstStyle/>
                    <a:p>
                      <a:pPr>
                        <a:lnSpc>
                          <a:spcPct val="115000"/>
                        </a:lnSpc>
                        <a:spcAft>
                          <a:spcPts val="0"/>
                        </a:spcAft>
                      </a:pPr>
                      <a:r>
                        <a:rPr lang="kk-KZ" sz="1400" dirty="0" smtClean="0">
                          <a:solidFill>
                            <a:schemeClr val="tx1"/>
                          </a:solidFill>
                          <a:effectLst/>
                          <a:latin typeface="Arial" panose="020B0604020202020204" pitchFamily="34" charset="0"/>
                          <a:ea typeface="Times New Roman"/>
                          <a:cs typeface="Arial" panose="020B0604020202020204" pitchFamily="34" charset="0"/>
                        </a:rPr>
                        <a:t>Ойлау дағдыларының деңгейі</a:t>
                      </a: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56757" marR="56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kk-KZ" sz="1400" dirty="0" smtClean="0">
                          <a:solidFill>
                            <a:schemeClr val="tx1"/>
                          </a:solidFill>
                          <a:effectLst/>
                          <a:latin typeface="Arial" panose="020B0604020202020204" pitchFamily="34" charset="0"/>
                          <a:ea typeface="Times New Roman"/>
                          <a:cs typeface="Arial" panose="020B0604020202020204" pitchFamily="34" charset="0"/>
                        </a:rPr>
                        <a:t>Бағалау критерийлері</a:t>
                      </a: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56757" marR="56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200">
                <a:tc>
                  <a:txBody>
                    <a:bodyPr/>
                    <a:lstStyle/>
                    <a:p>
                      <a:pPr algn="l">
                        <a:lnSpc>
                          <a:spcPct val="115000"/>
                        </a:lnSpc>
                        <a:spcAft>
                          <a:spcPts val="0"/>
                        </a:spcAft>
                        <a:tabLst>
                          <a:tab pos="2185035" algn="l"/>
                        </a:tabLst>
                      </a:pPr>
                      <a:endParaRPr lang="ru-RU" sz="14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tabLst>
                          <a:tab pos="2185035" algn="l"/>
                        </a:tabLst>
                      </a:pPr>
                      <a:endParaRPr lang="ru-RU" sz="14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tabLst>
                          <a:tab pos="2185035" algn="l"/>
                        </a:tabLst>
                      </a:pPr>
                      <a:r>
                        <a:rPr lang="ru-RU" sz="1400" dirty="0" err="1" smtClean="0">
                          <a:solidFill>
                            <a:schemeClr val="tx1"/>
                          </a:solidFill>
                          <a:effectLst/>
                          <a:latin typeface="Arial" panose="020B0604020202020204" pitchFamily="34" charset="0"/>
                          <a:cs typeface="Arial" panose="020B0604020202020204" pitchFamily="34" charset="0"/>
                        </a:rPr>
                        <a:t>Қолдану</a:t>
                      </a:r>
                      <a:endParaRPr lang="ru-RU" sz="14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ru-RU" sz="1400" dirty="0">
                          <a:solidFill>
                            <a:schemeClr val="tx1"/>
                          </a:solidFill>
                          <a:effectLst/>
                          <a:latin typeface="Arial" panose="020B0604020202020204" pitchFamily="34" charset="0"/>
                          <a:cs typeface="Arial" panose="020B0604020202020204" pitchFamily="34" charset="0"/>
                        </a:rPr>
                        <a:t> </a:t>
                      </a:r>
                      <a:endParaRPr lang="ru-RU" sz="1400" dirty="0">
                        <a:solidFill>
                          <a:schemeClr val="tx1"/>
                        </a:solidFill>
                        <a:effectLst/>
                        <a:latin typeface="Arial" panose="020B0604020202020204" pitchFamily="34" charset="0"/>
                        <a:ea typeface="Times New Roman"/>
                        <a:cs typeface="Arial" panose="020B0604020202020204" pitchFamily="34" charset="0"/>
                      </a:endParaRPr>
                    </a:p>
                  </a:txBody>
                  <a:tcPr marL="56757" marR="56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u-RU" sz="1400" b="0" kern="1200" dirty="0" smtClean="0">
                          <a:solidFill>
                            <a:schemeClr val="tx1"/>
                          </a:solidFill>
                          <a:effectLst/>
                          <a:latin typeface="Arial" panose="020B0604020202020204" pitchFamily="34" charset="0"/>
                          <a:ea typeface="+mn-ea"/>
                          <a:cs typeface="Arial" panose="020B0604020202020204" pitchFamily="34" charset="0"/>
                        </a:rPr>
                        <a:t>   </a:t>
                      </a:r>
                    </a:p>
                    <a:p>
                      <a:endParaRPr kumimoji="0" lang="ru-RU" sz="1400" b="0" kern="1200" dirty="0" smtClean="0">
                        <a:solidFill>
                          <a:schemeClr val="tx1"/>
                        </a:solidFill>
                        <a:effectLst/>
                        <a:latin typeface="Arial" panose="020B0604020202020204" pitchFamily="34" charset="0"/>
                        <a:ea typeface="+mn-ea"/>
                        <a:cs typeface="Arial" panose="020B0604020202020204" pitchFamily="34" charset="0"/>
                      </a:endParaRPr>
                    </a:p>
                    <a:p>
                      <a:r>
                        <a:rPr kumimoji="0" lang="ru-RU" sz="1400" b="0" kern="1200" dirty="0" err="1" smtClean="0">
                          <a:solidFill>
                            <a:schemeClr val="tx1"/>
                          </a:solidFill>
                          <a:effectLst/>
                          <a:latin typeface="Arial" panose="020B0604020202020204" pitchFamily="34" charset="0"/>
                          <a:ea typeface="+mn-ea"/>
                          <a:cs typeface="Arial" panose="020B0604020202020204" pitchFamily="34" charset="0"/>
                        </a:rPr>
                        <a:t>Бірмүшені </a:t>
                      </a:r>
                      <a:r>
                        <a:rPr kumimoji="0" lang="ru-RU" sz="1400" b="0" kern="1200" dirty="0" smtClean="0">
                          <a:solidFill>
                            <a:schemeClr val="tx1"/>
                          </a:solidFill>
                          <a:effectLst/>
                          <a:latin typeface="Arial" panose="020B0604020202020204" pitchFamily="34" charset="0"/>
                          <a:ea typeface="+mn-ea"/>
                          <a:cs typeface="Arial" panose="020B0604020202020204" pitchFamily="34" charset="0"/>
                        </a:rPr>
                        <a:t>стандарт </a:t>
                      </a:r>
                      <a:r>
                        <a:rPr kumimoji="0" lang="ru-RU" sz="1400" b="0" kern="1200" dirty="0" err="1" smtClean="0">
                          <a:solidFill>
                            <a:schemeClr val="tx1"/>
                          </a:solidFill>
                          <a:effectLst/>
                          <a:latin typeface="Arial" panose="020B0604020202020204" pitchFamily="34" charset="0"/>
                          <a:ea typeface="+mn-ea"/>
                          <a:cs typeface="Arial" panose="020B0604020202020204" pitchFamily="34" charset="0"/>
                        </a:rPr>
                        <a:t>түрге келтіреді</a:t>
                      </a:r>
                      <a:r>
                        <a:rPr kumimoji="0" lang="ru-RU" sz="1400" b="0" kern="1200" dirty="0" smtClean="0">
                          <a:solidFill>
                            <a:schemeClr val="tx1"/>
                          </a:solidFill>
                          <a:effectLst/>
                          <a:latin typeface="Arial" panose="020B0604020202020204" pitchFamily="34" charset="0"/>
                          <a:ea typeface="+mn-ea"/>
                          <a:cs typeface="Arial" panose="020B0604020202020204" pitchFamily="34" charset="0"/>
                        </a:rPr>
                        <a:t>, </a:t>
                      </a:r>
                      <a:r>
                        <a:rPr kumimoji="0" lang="ru-RU" sz="1400" b="0" kern="1200" dirty="0" err="1" smtClean="0">
                          <a:solidFill>
                            <a:schemeClr val="tx1"/>
                          </a:solidFill>
                          <a:effectLst/>
                          <a:latin typeface="Arial" panose="020B0604020202020204" pitchFamily="34" charset="0"/>
                          <a:ea typeface="+mn-ea"/>
                          <a:cs typeface="Arial" panose="020B0604020202020204" pitchFamily="34" charset="0"/>
                        </a:rPr>
                        <a:t>оның коэффициентін</a:t>
                      </a:r>
                      <a:r>
                        <a:rPr kumimoji="0" lang="ru-RU" sz="1400" b="0" kern="1200" dirty="0" smtClean="0">
                          <a:solidFill>
                            <a:schemeClr val="tx1"/>
                          </a:solidFill>
                          <a:effectLst/>
                          <a:latin typeface="Arial" panose="020B0604020202020204" pitchFamily="34" charset="0"/>
                          <a:ea typeface="+mn-ea"/>
                          <a:cs typeface="Arial" panose="020B0604020202020204" pitchFamily="34" charset="0"/>
                        </a:rPr>
                        <a:t> </a:t>
                      </a:r>
                      <a:r>
                        <a:rPr kumimoji="0" lang="ru-RU" sz="1400" b="0" kern="1200" dirty="0" err="1" smtClean="0">
                          <a:solidFill>
                            <a:schemeClr val="tx1"/>
                          </a:solidFill>
                          <a:effectLst/>
                          <a:latin typeface="Arial" panose="020B0604020202020204" pitchFamily="34" charset="0"/>
                          <a:ea typeface="+mn-ea"/>
                          <a:cs typeface="Arial" panose="020B0604020202020204" pitchFamily="34" charset="0"/>
                        </a:rPr>
                        <a:t>анықтайды</a:t>
                      </a:r>
                      <a:endParaRPr lang="ru-RU" sz="1400" b="0" dirty="0">
                        <a:solidFill>
                          <a:schemeClr val="tx1"/>
                        </a:solidFill>
                        <a:effectLst/>
                        <a:latin typeface="Arial" panose="020B0604020202020204" pitchFamily="34" charset="0"/>
                        <a:ea typeface="Calibri"/>
                        <a:cs typeface="Arial" panose="020B0604020202020204" pitchFamily="34" charset="0"/>
                      </a:endParaRPr>
                    </a:p>
                  </a:txBody>
                  <a:tcPr marL="56757" marR="56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3357">
                <a:tc>
                  <a:txBody>
                    <a:bodyPr/>
                    <a:lstStyle/>
                    <a:p>
                      <a:pPr algn="l">
                        <a:lnSpc>
                          <a:spcPct val="115000"/>
                        </a:lnSpc>
                        <a:spcAft>
                          <a:spcPts val="0"/>
                        </a:spcAft>
                      </a:pPr>
                      <a:r>
                        <a:rPr lang="kk-KZ" sz="1400" dirty="0" smtClean="0">
                          <a:solidFill>
                            <a:schemeClr val="tx1"/>
                          </a:solidFill>
                          <a:effectLst/>
                          <a:latin typeface="Arial" panose="020B0604020202020204" pitchFamily="34" charset="0"/>
                          <a:cs typeface="Arial" panose="020B0604020202020204" pitchFamily="34" charset="0"/>
                        </a:rPr>
                        <a:t>Білі және түсіну</a:t>
                      </a:r>
                    </a:p>
                  </a:txBody>
                  <a:tcPr marL="56757" marR="56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endParaRPr kumimoji="0" lang="ru-RU" sz="1400" b="0" kern="1200" dirty="0" smtClean="0">
                        <a:solidFill>
                          <a:schemeClr val="tx1"/>
                        </a:solidFill>
                        <a:effectLst/>
                        <a:latin typeface="Arial" panose="020B0604020202020204" pitchFamily="34" charset="0"/>
                        <a:ea typeface="+mn-ea"/>
                        <a:cs typeface="Arial" panose="020B0604020202020204" pitchFamily="34" charset="0"/>
                      </a:endParaRPr>
                    </a:p>
                    <a:p>
                      <a:pPr marL="457200" marR="0" indent="0" algn="l" defTabSz="914400" rtl="0" eaLnBrk="1" fontAlgn="auto" latinLnBrk="0" hangingPunct="1">
                        <a:lnSpc>
                          <a:spcPct val="115000"/>
                        </a:lnSpc>
                        <a:spcBef>
                          <a:spcPts val="0"/>
                        </a:spcBef>
                        <a:spcAft>
                          <a:spcPts val="0"/>
                        </a:spcAft>
                        <a:buClrTx/>
                        <a:buSzTx/>
                        <a:buFontTx/>
                        <a:buNone/>
                        <a:tabLst/>
                        <a:defRPr/>
                      </a:pPr>
                      <a:r>
                        <a:rPr kumimoji="0" lang="ru-RU" sz="1400" b="0" kern="1200" dirty="0" err="1" smtClean="0">
                          <a:solidFill>
                            <a:schemeClr val="tx1"/>
                          </a:solidFill>
                          <a:effectLst/>
                          <a:latin typeface="Arial" panose="020B0604020202020204" pitchFamily="34" charset="0"/>
                          <a:ea typeface="+mn-ea"/>
                          <a:cs typeface="Arial" panose="020B0604020202020204" pitchFamily="34" charset="0"/>
                        </a:rPr>
                        <a:t>Көпмүшелерді қосуды және азайтуды</a:t>
                      </a:r>
                      <a:r>
                        <a:rPr kumimoji="0" lang="ru-RU" sz="1400" b="0" kern="1200" dirty="0" smtClean="0">
                          <a:solidFill>
                            <a:schemeClr val="tx1"/>
                          </a:solidFill>
                          <a:effectLst/>
                          <a:latin typeface="Arial" panose="020B0604020202020204" pitchFamily="34" charset="0"/>
                          <a:ea typeface="+mn-ea"/>
                          <a:cs typeface="Arial" panose="020B0604020202020204" pitchFamily="34" charset="0"/>
                        </a:rPr>
                        <a:t> </a:t>
                      </a:r>
                      <a:r>
                        <a:rPr kumimoji="0" lang="ru-RU" sz="1400" b="0" kern="1200" dirty="0" err="1" smtClean="0">
                          <a:solidFill>
                            <a:schemeClr val="tx1"/>
                          </a:solidFill>
                          <a:effectLst/>
                          <a:latin typeface="Arial" panose="020B0604020202020204" pitchFamily="34" charset="0"/>
                          <a:ea typeface="+mn-ea"/>
                          <a:cs typeface="Arial" panose="020B0604020202020204" pitchFamily="34" charset="0"/>
                        </a:rPr>
                        <a:t>орындайды</a:t>
                      </a:r>
                      <a:endParaRPr lang="ru-RU" sz="1400" b="0" dirty="0">
                        <a:solidFill>
                          <a:schemeClr val="tx1"/>
                        </a:solidFill>
                        <a:effectLst/>
                        <a:latin typeface="Arial" panose="020B0604020202020204" pitchFamily="34" charset="0"/>
                        <a:ea typeface="Calibri"/>
                        <a:cs typeface="Arial" panose="020B0604020202020204" pitchFamily="34" charset="0"/>
                      </a:endParaRPr>
                    </a:p>
                  </a:txBody>
                  <a:tcPr marL="56757" marR="56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Стрелка вправо 3"/>
          <p:cNvSpPr/>
          <p:nvPr/>
        </p:nvSpPr>
        <p:spPr>
          <a:xfrm>
            <a:off x="4838699" y="2514600"/>
            <a:ext cx="127878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4838700" y="4024312"/>
            <a:ext cx="127878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7949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0"/>
            <a:ext cx="13914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Arial Narrow" pitchFamily="34" charset="0"/>
            </a:endParaRPr>
          </a:p>
        </p:txBody>
      </p:sp>
      <p:sp>
        <p:nvSpPr>
          <p:cNvPr id="3" name="TextBox 2"/>
          <p:cNvSpPr txBox="1"/>
          <p:nvPr/>
        </p:nvSpPr>
        <p:spPr>
          <a:xfrm>
            <a:off x="748048" y="44635"/>
            <a:ext cx="10561173" cy="461665"/>
          </a:xfrm>
          <a:prstGeom prst="rect">
            <a:avLst/>
          </a:prstGeom>
          <a:noFill/>
        </p:spPr>
        <p:txBody>
          <a:bodyPr wrap="square" rtlCol="0">
            <a:spAutoFit/>
          </a:bodyPr>
          <a:lstStyle/>
          <a:p>
            <a:pPr algn="ctr"/>
            <a:r>
              <a:rPr lang="kk-KZ" sz="2400" b="1" dirty="0" smtClean="0">
                <a:solidFill>
                  <a:prstClr val="black"/>
                </a:solidFill>
                <a:latin typeface="Times New Roman" panose="02020603050405020304" pitchFamily="18" charset="0"/>
                <a:cs typeface="Times New Roman" panose="02020603050405020304" pitchFamily="18" charset="0"/>
              </a:rPr>
              <a:t>Математика пәнінен бөлім бойынша жиынтық бағалау үлгісі</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CB029386-C4BD-4AA4-B116-9B6182A4672C}" type="slidenum">
              <a:rPr lang="en-US" smtClean="0">
                <a:solidFill>
                  <a:prstClr val="black">
                    <a:tint val="75000"/>
                  </a:prstClr>
                </a:solidFill>
                <a:latin typeface="Arial Narrow" pitchFamily="34" charset="0"/>
              </a:rPr>
              <a:pPr/>
              <a:t>13</a:t>
            </a:fld>
            <a:endParaRPr lang="en-US">
              <a:solidFill>
                <a:prstClr val="black">
                  <a:tint val="75000"/>
                </a:prstClr>
              </a:solidFill>
              <a:latin typeface="Arial Narrow"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015771959"/>
              </p:ext>
            </p:extLst>
          </p:nvPr>
        </p:nvGraphicFramePr>
        <p:xfrm>
          <a:off x="428625" y="548682"/>
          <a:ext cx="11344275" cy="5819009"/>
        </p:xfrm>
        <a:graphic>
          <a:graphicData uri="http://schemas.openxmlformats.org/drawingml/2006/table">
            <a:tbl>
              <a:tblPr firstRow="1" firstCol="1" bandRow="1">
                <a:tableStyleId>{D7AC3CCA-C797-4891-BE02-D94E43425B78}</a:tableStyleId>
              </a:tblPr>
              <a:tblGrid>
                <a:gridCol w="3077516"/>
                <a:gridCol w="8266759"/>
              </a:tblGrid>
              <a:tr h="576064">
                <a:tc>
                  <a:txBody>
                    <a:bodyPr/>
                    <a:lstStyle/>
                    <a:p>
                      <a:r>
                        <a:rPr kumimoji="0" lang="ru-RU" sz="1600" b="1" kern="1200" dirty="0" err="1" smtClean="0">
                          <a:solidFill>
                            <a:schemeClr val="tx1"/>
                          </a:solidFill>
                          <a:effectLst/>
                          <a:latin typeface="Times New Roman" pitchFamily="18" charset="0"/>
                          <a:ea typeface="+mn-ea"/>
                          <a:cs typeface="Times New Roman" pitchFamily="18" charset="0"/>
                        </a:rPr>
                        <a:t>Бөлім</a:t>
                      </a:r>
                      <a:endParaRPr kumimoji="0" lang="ru-RU" sz="1600" b="1" kern="1200" dirty="0" smtClean="0">
                        <a:solidFill>
                          <a:schemeClr val="tx1"/>
                        </a:solidFill>
                        <a:effectLst/>
                        <a:latin typeface="Times New Roman" pitchFamily="18" charset="0"/>
                        <a:ea typeface="+mn-ea"/>
                        <a:cs typeface="Times New Roman" pitchFamily="18" charset="0"/>
                      </a:endParaRPr>
                    </a:p>
                    <a:p>
                      <a:r>
                        <a:rPr kumimoji="0" lang="kk-KZ" sz="1600" b="1" kern="1200" dirty="0" smtClean="0">
                          <a:solidFill>
                            <a:schemeClr val="tx1"/>
                          </a:solidFill>
                          <a:effectLst/>
                          <a:latin typeface="Times New Roman" pitchFamily="18" charset="0"/>
                          <a:ea typeface="+mn-ea"/>
                          <a:cs typeface="Times New Roman" pitchFamily="18" charset="0"/>
                        </a:rPr>
                        <a:t>Бөлімше</a:t>
                      </a:r>
                      <a:endParaRPr lang="ru-RU" sz="1050" dirty="0">
                        <a:solidFill>
                          <a:schemeClr val="tx1"/>
                        </a:solidFill>
                        <a:effectLst/>
                        <a:latin typeface="Times New Roman" pitchFamily="18" charset="0"/>
                        <a:ea typeface="Calibri"/>
                        <a:cs typeface="Times New Roman" pitchFamily="18" charset="0"/>
                      </a:endParaRPr>
                    </a:p>
                  </a:txBody>
                  <a:tcPr marL="90879" marR="90879" marT="9467"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600" b="0" kern="1200" dirty="0" smtClean="0">
                          <a:solidFill>
                            <a:schemeClr val="tx1"/>
                          </a:solidFill>
                          <a:effectLst/>
                          <a:latin typeface="Times New Roman" pitchFamily="18" charset="0"/>
                          <a:ea typeface="+mn-ea"/>
                          <a:cs typeface="Times New Roman" pitchFamily="18" charset="0"/>
                        </a:rPr>
                        <a:t>7.1С </a:t>
                      </a:r>
                      <a:r>
                        <a:rPr kumimoji="0" lang="ru-RU" sz="1600" b="0" kern="1200" dirty="0" err="1" smtClean="0">
                          <a:solidFill>
                            <a:schemeClr val="tx1"/>
                          </a:solidFill>
                          <a:effectLst/>
                          <a:latin typeface="Times New Roman" pitchFamily="18" charset="0"/>
                          <a:ea typeface="+mn-ea"/>
                          <a:cs typeface="Times New Roman" pitchFamily="18" charset="0"/>
                        </a:rPr>
                        <a:t>Көпмүшелер</a:t>
                      </a:r>
                      <a:endParaRPr kumimoji="0" lang="ru-RU" sz="1600" b="0" kern="1200" dirty="0" smtClean="0">
                        <a:solidFill>
                          <a:schemeClr val="tx1"/>
                        </a:solidFill>
                        <a:effectLst/>
                        <a:latin typeface="Times New Roman" pitchFamily="18" charset="0"/>
                        <a:ea typeface="+mn-ea"/>
                        <a:cs typeface="Times New Roman" pitchFamily="18" charset="0"/>
                      </a:endParaRPr>
                    </a:p>
                    <a:p>
                      <a:r>
                        <a:rPr kumimoji="0" lang="ru-RU" sz="1600" b="0" kern="1200" dirty="0" err="1" smtClean="0">
                          <a:solidFill>
                            <a:schemeClr val="tx1"/>
                          </a:solidFill>
                          <a:effectLst/>
                          <a:latin typeface="Times New Roman" pitchFamily="18" charset="0"/>
                          <a:ea typeface="+mn-ea"/>
                          <a:cs typeface="Times New Roman" pitchFamily="18" charset="0"/>
                        </a:rPr>
                        <a:t>Көпмүшелер</a:t>
                      </a:r>
                      <a:endParaRPr lang="ru-RU" sz="1050" b="0" dirty="0">
                        <a:solidFill>
                          <a:schemeClr val="tx1"/>
                        </a:solidFill>
                        <a:effectLst/>
                        <a:latin typeface="Times New Roman" pitchFamily="18" charset="0"/>
                        <a:ea typeface="Calibri"/>
                        <a:cs typeface="Times New Roman" pitchFamily="18" charset="0"/>
                      </a:endParaRPr>
                    </a:p>
                  </a:txBody>
                  <a:tcPr marL="90879" marR="90879" marT="9467" marB="0">
                    <a:solidFill>
                      <a:schemeClr val="bg1"/>
                    </a:solidFill>
                  </a:tcPr>
                </a:tc>
              </a:tr>
              <a:tr h="576064">
                <a:tc>
                  <a:txBody>
                    <a:bodyPr/>
                    <a:lstStyle/>
                    <a:p>
                      <a:pPr>
                        <a:lnSpc>
                          <a:spcPct val="115000"/>
                        </a:lnSpc>
                        <a:spcAft>
                          <a:spcPts val="0"/>
                        </a:spcAft>
                      </a:pPr>
                      <a:r>
                        <a:rPr lang="ru-RU" sz="1600" kern="1200" dirty="0" err="1" smtClean="0">
                          <a:solidFill>
                            <a:schemeClr val="tx1"/>
                          </a:solidFill>
                          <a:effectLst/>
                          <a:latin typeface="Times New Roman" pitchFamily="18" charset="0"/>
                          <a:cs typeface="Times New Roman" pitchFamily="18" charset="0"/>
                        </a:rPr>
                        <a:t>Ойлау</a:t>
                      </a:r>
                      <a:r>
                        <a:rPr lang="ru-RU" sz="1600" kern="1200" dirty="0" smtClean="0">
                          <a:solidFill>
                            <a:schemeClr val="tx1"/>
                          </a:solidFill>
                          <a:effectLst/>
                          <a:latin typeface="Times New Roman" pitchFamily="18" charset="0"/>
                          <a:cs typeface="Times New Roman" pitchFamily="18" charset="0"/>
                        </a:rPr>
                        <a:t> </a:t>
                      </a:r>
                      <a:r>
                        <a:rPr lang="ru-RU" sz="1600" kern="1200" dirty="0" err="1" smtClean="0">
                          <a:solidFill>
                            <a:schemeClr val="tx1"/>
                          </a:solidFill>
                          <a:effectLst/>
                          <a:latin typeface="Times New Roman" pitchFamily="18" charset="0"/>
                          <a:cs typeface="Times New Roman" pitchFamily="18" charset="0"/>
                        </a:rPr>
                        <a:t>дағдыларының</a:t>
                      </a:r>
                      <a:r>
                        <a:rPr lang="ru-RU" sz="1600" kern="1200" dirty="0" smtClean="0">
                          <a:solidFill>
                            <a:schemeClr val="tx1"/>
                          </a:solidFill>
                          <a:effectLst/>
                          <a:latin typeface="Times New Roman" pitchFamily="18" charset="0"/>
                          <a:cs typeface="Times New Roman" pitchFamily="18" charset="0"/>
                        </a:rPr>
                        <a:t> </a:t>
                      </a:r>
                      <a:r>
                        <a:rPr lang="ru-RU" sz="1600" kern="1200" dirty="0" err="1" smtClean="0">
                          <a:solidFill>
                            <a:schemeClr val="tx1"/>
                          </a:solidFill>
                          <a:effectLst/>
                          <a:latin typeface="Times New Roman" pitchFamily="18" charset="0"/>
                          <a:cs typeface="Times New Roman" pitchFamily="18" charset="0"/>
                        </a:rPr>
                        <a:t>деңгейлері</a:t>
                      </a:r>
                      <a:endParaRPr lang="ru-RU" sz="1100" dirty="0">
                        <a:solidFill>
                          <a:schemeClr val="tx1"/>
                        </a:solidFill>
                        <a:effectLst/>
                        <a:latin typeface="Times New Roman" pitchFamily="18" charset="0"/>
                        <a:ea typeface="Calibri"/>
                        <a:cs typeface="Times New Roman" pitchFamily="18" charset="0"/>
                      </a:endParaRPr>
                    </a:p>
                  </a:txBody>
                  <a:tcPr marL="90879" marR="90879" marT="9467" marB="0">
                    <a:solidFill>
                      <a:schemeClr val="bg1"/>
                    </a:solidFill>
                  </a:tcPr>
                </a:tc>
                <a:tc>
                  <a:txBody>
                    <a:bodyPr/>
                    <a:lstStyle/>
                    <a:p>
                      <a:pPr>
                        <a:lnSpc>
                          <a:spcPct val="115000"/>
                        </a:lnSpc>
                        <a:spcAft>
                          <a:spcPts val="0"/>
                        </a:spcAft>
                        <a:tabLst>
                          <a:tab pos="2185035" algn="l"/>
                        </a:tabLst>
                      </a:pPr>
                      <a:r>
                        <a:rPr lang="kk-KZ" sz="1600" b="0" dirty="0" smtClean="0">
                          <a:solidFill>
                            <a:schemeClr val="tx1"/>
                          </a:solidFill>
                          <a:effectLst/>
                          <a:latin typeface="Times New Roman" pitchFamily="18" charset="0"/>
                          <a:ea typeface="Calibri"/>
                          <a:cs typeface="Times New Roman" pitchFamily="18" charset="0"/>
                        </a:rPr>
                        <a:t>Білу және түсіну</a:t>
                      </a:r>
                      <a:endParaRPr lang="ru-RU" sz="1600" b="0" dirty="0" smtClean="0">
                        <a:solidFill>
                          <a:schemeClr val="tx1"/>
                        </a:solidFill>
                        <a:effectLst/>
                        <a:latin typeface="Times New Roman" pitchFamily="18" charset="0"/>
                        <a:ea typeface="Calibri"/>
                        <a:cs typeface="Times New Roman" pitchFamily="18" charset="0"/>
                      </a:endParaRPr>
                    </a:p>
                    <a:p>
                      <a:pPr>
                        <a:lnSpc>
                          <a:spcPct val="115000"/>
                        </a:lnSpc>
                        <a:spcAft>
                          <a:spcPts val="0"/>
                        </a:spcAft>
                        <a:tabLst>
                          <a:tab pos="2185035" algn="l"/>
                        </a:tabLst>
                      </a:pPr>
                      <a:r>
                        <a:rPr lang="ru-RU" sz="1600" b="0" dirty="0" err="1" smtClean="0">
                          <a:solidFill>
                            <a:schemeClr val="tx1"/>
                          </a:solidFill>
                          <a:effectLst/>
                          <a:latin typeface="Times New Roman" pitchFamily="18" charset="0"/>
                          <a:ea typeface="Calibri"/>
                          <a:cs typeface="Times New Roman" pitchFamily="18" charset="0"/>
                        </a:rPr>
                        <a:t>Қолдану</a:t>
                      </a:r>
                      <a:endParaRPr lang="ru-RU" sz="1600" b="0" dirty="0" smtClean="0">
                        <a:solidFill>
                          <a:schemeClr val="tx1"/>
                        </a:solidFill>
                        <a:effectLst/>
                        <a:latin typeface="Times New Roman" pitchFamily="18" charset="0"/>
                        <a:ea typeface="Calibri"/>
                        <a:cs typeface="Times New Roman" pitchFamily="18" charset="0"/>
                      </a:endParaRPr>
                    </a:p>
                  </a:txBody>
                  <a:tcPr marL="90879" marR="90879" marT="9467" marB="0">
                    <a:solidFill>
                      <a:schemeClr val="bg1"/>
                    </a:solidFill>
                  </a:tcPr>
                </a:tc>
              </a:tr>
              <a:tr h="679535">
                <a:tc>
                  <a:txBody>
                    <a:bodyPr/>
                    <a:lstStyle/>
                    <a:p>
                      <a:pPr marL="0" marR="0" indent="0" algn="l" defTabSz="914400" rtl="0" eaLnBrk="1" fontAlgn="auto" latinLnBrk="0" hangingPunct="1">
                        <a:lnSpc>
                          <a:spcPct val="115000"/>
                        </a:lnSpc>
                        <a:spcBef>
                          <a:spcPts val="0"/>
                        </a:spcBef>
                        <a:spcAft>
                          <a:spcPts val="0"/>
                        </a:spcAft>
                        <a:buClrTx/>
                        <a:buSzTx/>
                        <a:buFontTx/>
                        <a:buNone/>
                        <a:tabLst>
                          <a:tab pos="2185035" algn="l"/>
                        </a:tabLst>
                        <a:defRPr/>
                      </a:pPr>
                      <a:r>
                        <a:rPr lang="ru-RU" sz="1600" b="1" kern="1200" dirty="0" err="1" smtClean="0">
                          <a:solidFill>
                            <a:schemeClr val="tx1"/>
                          </a:solidFill>
                          <a:effectLst/>
                          <a:latin typeface="Times New Roman" pitchFamily="18" charset="0"/>
                          <a:cs typeface="Times New Roman" pitchFamily="18" charset="0"/>
                        </a:rPr>
                        <a:t>Бағалау</a:t>
                      </a:r>
                      <a:r>
                        <a:rPr lang="ru-RU" sz="1600" b="1" kern="1200" dirty="0" smtClean="0">
                          <a:solidFill>
                            <a:schemeClr val="tx1"/>
                          </a:solidFill>
                          <a:effectLst/>
                          <a:latin typeface="Times New Roman" pitchFamily="18" charset="0"/>
                          <a:cs typeface="Times New Roman" pitchFamily="18" charset="0"/>
                        </a:rPr>
                        <a:t> </a:t>
                      </a:r>
                      <a:r>
                        <a:rPr lang="ru-RU" sz="1600" b="1" kern="1200" dirty="0" err="1" smtClean="0">
                          <a:solidFill>
                            <a:schemeClr val="tx1"/>
                          </a:solidFill>
                          <a:effectLst/>
                          <a:latin typeface="Times New Roman" pitchFamily="18" charset="0"/>
                          <a:cs typeface="Times New Roman" pitchFamily="18" charset="0"/>
                        </a:rPr>
                        <a:t>критерийлері</a:t>
                      </a:r>
                      <a:endParaRPr lang="ru-RU" sz="1100" b="1" dirty="0" smtClean="0">
                        <a:solidFill>
                          <a:schemeClr val="tx1"/>
                        </a:solidFill>
                        <a:effectLst/>
                        <a:latin typeface="Times New Roman" pitchFamily="18" charset="0"/>
                        <a:ea typeface="Calibri"/>
                        <a:cs typeface="Times New Roman" pitchFamily="18" charset="0"/>
                      </a:endParaRPr>
                    </a:p>
                  </a:txBody>
                  <a:tcPr marL="90879" marR="90879" marT="9467" marB="0">
                    <a:solidFill>
                      <a:schemeClr val="bg1"/>
                    </a:solidFill>
                  </a:tcPr>
                </a:tc>
                <a:tc>
                  <a:txBody>
                    <a:bodyPr/>
                    <a:lstStyle/>
                    <a:p>
                      <a:r>
                        <a:rPr kumimoji="0" lang="ru-RU" sz="1600" kern="1200" dirty="0" err="1" smtClean="0">
                          <a:solidFill>
                            <a:schemeClr val="tx1"/>
                          </a:solidFill>
                          <a:effectLst/>
                          <a:latin typeface="Times New Roman" pitchFamily="18" charset="0"/>
                          <a:ea typeface="+mn-ea"/>
                          <a:cs typeface="Times New Roman" pitchFamily="18" charset="0"/>
                        </a:rPr>
                        <a:t>Бірмүшені </a:t>
                      </a:r>
                      <a:r>
                        <a:rPr kumimoji="0" lang="ru-RU" sz="1600" kern="1200" dirty="0" smtClean="0">
                          <a:solidFill>
                            <a:schemeClr val="tx1"/>
                          </a:solidFill>
                          <a:effectLst/>
                          <a:latin typeface="Times New Roman" pitchFamily="18" charset="0"/>
                          <a:ea typeface="+mn-ea"/>
                          <a:cs typeface="Times New Roman" pitchFamily="18" charset="0"/>
                        </a:rPr>
                        <a:t>стандарт </a:t>
                      </a:r>
                      <a:r>
                        <a:rPr kumimoji="0" lang="ru-RU" sz="1600" kern="1200" dirty="0" err="1" smtClean="0">
                          <a:solidFill>
                            <a:schemeClr val="tx1"/>
                          </a:solidFill>
                          <a:effectLst/>
                          <a:latin typeface="Times New Roman" pitchFamily="18" charset="0"/>
                          <a:ea typeface="+mn-ea"/>
                          <a:cs typeface="Times New Roman" pitchFamily="18" charset="0"/>
                        </a:rPr>
                        <a:t>түрге  келтіреді</a:t>
                      </a:r>
                      <a:r>
                        <a:rPr kumimoji="0" lang="ru-RU" sz="1600" kern="1200" dirty="0" smtClean="0">
                          <a:solidFill>
                            <a:schemeClr val="tx1"/>
                          </a:solidFill>
                          <a:effectLst/>
                          <a:latin typeface="Times New Roman" pitchFamily="18" charset="0"/>
                          <a:ea typeface="+mn-ea"/>
                          <a:cs typeface="Times New Roman" pitchFamily="18" charset="0"/>
                        </a:rPr>
                        <a:t>,</a:t>
                      </a:r>
                      <a:r>
                        <a:rPr kumimoji="0" lang="ru-RU" sz="1600" kern="1200" baseline="0" dirty="0" smtClean="0">
                          <a:solidFill>
                            <a:schemeClr val="tx1"/>
                          </a:solidFill>
                          <a:effectLst/>
                          <a:latin typeface="Times New Roman" pitchFamily="18" charset="0"/>
                          <a:ea typeface="+mn-ea"/>
                          <a:cs typeface="Times New Roman" pitchFamily="18" charset="0"/>
                        </a:rPr>
                        <a:t> </a:t>
                      </a:r>
                      <a:r>
                        <a:rPr kumimoji="0" lang="ru-RU" sz="1600" kern="1200" baseline="0" dirty="0" err="1" smtClean="0">
                          <a:solidFill>
                            <a:schemeClr val="tx1"/>
                          </a:solidFill>
                          <a:effectLst/>
                          <a:latin typeface="Times New Roman" pitchFamily="18" charset="0"/>
                          <a:ea typeface="+mn-ea"/>
                          <a:cs typeface="Times New Roman" pitchFamily="18" charset="0"/>
                        </a:rPr>
                        <a:t>оның коэффициентін</a:t>
                      </a:r>
                      <a:r>
                        <a:rPr kumimoji="0" lang="ru-RU" sz="1600" kern="1200" baseline="0" dirty="0" smtClean="0">
                          <a:solidFill>
                            <a:schemeClr val="tx1"/>
                          </a:solidFill>
                          <a:effectLst/>
                          <a:latin typeface="Times New Roman" pitchFamily="18" charset="0"/>
                          <a:ea typeface="+mn-ea"/>
                          <a:cs typeface="Times New Roman" pitchFamily="18" charset="0"/>
                        </a:rPr>
                        <a:t> </a:t>
                      </a:r>
                      <a:r>
                        <a:rPr kumimoji="0" lang="ru-RU" sz="1600" kern="1200" baseline="0" dirty="0" err="1" smtClean="0">
                          <a:solidFill>
                            <a:schemeClr val="tx1"/>
                          </a:solidFill>
                          <a:effectLst/>
                          <a:latin typeface="Times New Roman" pitchFamily="18" charset="0"/>
                          <a:ea typeface="+mn-ea"/>
                          <a:cs typeface="Times New Roman" pitchFamily="18" charset="0"/>
                        </a:rPr>
                        <a:t>анықтайды</a:t>
                      </a:r>
                      <a:r>
                        <a:rPr kumimoji="0" lang="ru-RU" sz="1600" kern="1200" dirty="0" smtClean="0">
                          <a:solidFill>
                            <a:schemeClr val="tx1"/>
                          </a:solidFill>
                          <a:effectLst/>
                          <a:latin typeface="Times New Roman" pitchFamily="18" charset="0"/>
                          <a:ea typeface="+mn-ea"/>
                          <a:cs typeface="Times New Roman" pitchFamily="18" charset="0"/>
                        </a:rPr>
                        <a:t>;</a:t>
                      </a:r>
                    </a:p>
                    <a:p>
                      <a:r>
                        <a:rPr kumimoji="0" lang="ru-RU" sz="1600" kern="1200" dirty="0" err="1" smtClean="0">
                          <a:solidFill>
                            <a:schemeClr val="tx1"/>
                          </a:solidFill>
                          <a:effectLst/>
                          <a:latin typeface="Times New Roman" pitchFamily="18" charset="0"/>
                          <a:ea typeface="+mn-ea"/>
                          <a:cs typeface="Times New Roman" pitchFamily="18" charset="0"/>
                        </a:rPr>
                        <a:t>Көпмүшелерді</a:t>
                      </a:r>
                      <a:r>
                        <a:rPr kumimoji="0" lang="ru-RU" sz="1600" kern="1200" dirty="0" smtClean="0">
                          <a:solidFill>
                            <a:schemeClr val="tx1"/>
                          </a:solidFill>
                          <a:effectLst/>
                          <a:latin typeface="Times New Roman" pitchFamily="18" charset="0"/>
                          <a:ea typeface="+mn-ea"/>
                          <a:cs typeface="Times New Roman" pitchFamily="18" charset="0"/>
                        </a:rPr>
                        <a:t> </a:t>
                      </a:r>
                      <a:r>
                        <a:rPr kumimoji="0" lang="ru-RU" sz="1600" kern="1200" dirty="0" err="1" smtClean="0">
                          <a:solidFill>
                            <a:schemeClr val="tx1"/>
                          </a:solidFill>
                          <a:effectLst/>
                          <a:latin typeface="Times New Roman" pitchFamily="18" charset="0"/>
                          <a:ea typeface="+mn-ea"/>
                          <a:cs typeface="Times New Roman" pitchFamily="18" charset="0"/>
                        </a:rPr>
                        <a:t>қосу</a:t>
                      </a:r>
                      <a:r>
                        <a:rPr kumimoji="0" lang="ru-RU" sz="1600" kern="1200" dirty="0" smtClean="0">
                          <a:solidFill>
                            <a:schemeClr val="tx1"/>
                          </a:solidFill>
                          <a:effectLst/>
                          <a:latin typeface="Times New Roman" pitchFamily="18" charset="0"/>
                          <a:ea typeface="+mn-ea"/>
                          <a:cs typeface="Times New Roman" pitchFamily="18" charset="0"/>
                        </a:rPr>
                        <a:t> </a:t>
                      </a:r>
                      <a:r>
                        <a:rPr kumimoji="0" lang="ru-RU" sz="1600" kern="1200" dirty="0" err="1" smtClean="0">
                          <a:solidFill>
                            <a:schemeClr val="tx1"/>
                          </a:solidFill>
                          <a:effectLst/>
                          <a:latin typeface="Times New Roman" pitchFamily="18" charset="0"/>
                          <a:ea typeface="+mn-ea"/>
                          <a:cs typeface="Times New Roman" pitchFamily="18" charset="0"/>
                        </a:rPr>
                        <a:t>және</a:t>
                      </a:r>
                      <a:r>
                        <a:rPr kumimoji="0" lang="ru-RU" sz="1600" kern="1200" dirty="0" smtClean="0">
                          <a:solidFill>
                            <a:schemeClr val="tx1"/>
                          </a:solidFill>
                          <a:effectLst/>
                          <a:latin typeface="Times New Roman" pitchFamily="18" charset="0"/>
                          <a:ea typeface="+mn-ea"/>
                          <a:cs typeface="Times New Roman" pitchFamily="18" charset="0"/>
                        </a:rPr>
                        <a:t> </a:t>
                      </a:r>
                      <a:r>
                        <a:rPr kumimoji="0" lang="ru-RU" sz="1600" kern="1200" dirty="0" err="1" smtClean="0">
                          <a:solidFill>
                            <a:schemeClr val="tx1"/>
                          </a:solidFill>
                          <a:effectLst/>
                          <a:latin typeface="Times New Roman" pitchFamily="18" charset="0"/>
                          <a:ea typeface="+mn-ea"/>
                          <a:cs typeface="Times New Roman" pitchFamily="18" charset="0"/>
                        </a:rPr>
                        <a:t>азайтуды</a:t>
                      </a:r>
                      <a:r>
                        <a:rPr kumimoji="0" lang="ru-RU" sz="1600" kern="1200" dirty="0" smtClean="0">
                          <a:solidFill>
                            <a:schemeClr val="tx1"/>
                          </a:solidFill>
                          <a:effectLst/>
                          <a:latin typeface="Times New Roman" pitchFamily="18" charset="0"/>
                          <a:ea typeface="+mn-ea"/>
                          <a:cs typeface="Times New Roman" pitchFamily="18" charset="0"/>
                        </a:rPr>
                        <a:t>  </a:t>
                      </a:r>
                      <a:r>
                        <a:rPr kumimoji="0" lang="ru-RU" sz="1600" kern="1200" dirty="0" err="1" smtClean="0">
                          <a:solidFill>
                            <a:schemeClr val="tx1"/>
                          </a:solidFill>
                          <a:effectLst/>
                          <a:latin typeface="Times New Roman" pitchFamily="18" charset="0"/>
                          <a:ea typeface="+mn-ea"/>
                          <a:cs typeface="Times New Roman" pitchFamily="18" charset="0"/>
                        </a:rPr>
                        <a:t>орындайды</a:t>
                      </a:r>
                      <a:r>
                        <a:rPr kumimoji="0" lang="ru-RU" sz="1600" kern="1200" dirty="0" smtClean="0">
                          <a:solidFill>
                            <a:schemeClr val="tx1"/>
                          </a:solidFill>
                          <a:effectLst/>
                          <a:latin typeface="Times New Roman" pitchFamily="18" charset="0"/>
                          <a:ea typeface="+mn-ea"/>
                          <a:cs typeface="Times New Roman" pitchFamily="18" charset="0"/>
                        </a:rPr>
                        <a:t>.</a:t>
                      </a:r>
                    </a:p>
                  </a:txBody>
                  <a:tcPr marL="90879" marR="90879" marT="9467" marB="0">
                    <a:solidFill>
                      <a:schemeClr val="bg1"/>
                    </a:solidFill>
                  </a:tcPr>
                </a:tc>
              </a:tr>
              <a:tr h="322541">
                <a:tc gridSpan="2">
                  <a:txBody>
                    <a:bodyPr/>
                    <a:lstStyle/>
                    <a:p>
                      <a:pPr marL="0" marR="0" indent="0" algn="ctr" defTabSz="914400" rtl="0" eaLnBrk="1" fontAlgn="auto" latinLnBrk="0" hangingPunct="1">
                        <a:lnSpc>
                          <a:spcPct val="115000"/>
                        </a:lnSpc>
                        <a:spcBef>
                          <a:spcPts val="0"/>
                        </a:spcBef>
                        <a:spcAft>
                          <a:spcPts val="0"/>
                        </a:spcAft>
                        <a:buClrTx/>
                        <a:buSzTx/>
                        <a:buFontTx/>
                        <a:buNone/>
                        <a:tabLst>
                          <a:tab pos="2185035" algn="l"/>
                        </a:tabLst>
                        <a:defRPr/>
                      </a:pPr>
                      <a:r>
                        <a:rPr lang="ru-RU" sz="1600" b="1" dirty="0" err="1" smtClean="0">
                          <a:solidFill>
                            <a:schemeClr val="tx1"/>
                          </a:solidFill>
                          <a:effectLst/>
                          <a:latin typeface="Times New Roman" pitchFamily="18" charset="0"/>
                          <a:ea typeface="Calibri"/>
                          <a:cs typeface="Times New Roman" pitchFamily="18" charset="0"/>
                        </a:rPr>
                        <a:t>Тапсырма</a:t>
                      </a:r>
                      <a:endParaRPr lang="ru-RU" sz="1600" b="1" dirty="0" smtClean="0">
                        <a:solidFill>
                          <a:schemeClr val="tx1"/>
                        </a:solidFill>
                        <a:effectLst/>
                        <a:latin typeface="Times New Roman" pitchFamily="18" charset="0"/>
                        <a:ea typeface="Calibri"/>
                        <a:cs typeface="Times New Roman" pitchFamily="18" charset="0"/>
                      </a:endParaRPr>
                    </a:p>
                  </a:txBody>
                  <a:tcPr marL="90879" marR="90879" marT="9467" marB="0">
                    <a:solidFill>
                      <a:schemeClr val="bg1"/>
                    </a:solidFill>
                  </a:tcPr>
                </a:tc>
                <a:tc hMerge="1">
                  <a:txBody>
                    <a:bodyPr/>
                    <a:lstStyle/>
                    <a:p>
                      <a:endParaRPr lang="ru-RU" sz="1050" b="1" dirty="0">
                        <a:effectLst/>
                        <a:latin typeface="Times New Roman" panose="02020603050405020304" pitchFamily="18" charset="0"/>
                        <a:ea typeface="Calibri"/>
                        <a:cs typeface="Times New Roman" panose="02020603050405020304" pitchFamily="18" charset="0"/>
                      </a:endParaRPr>
                    </a:p>
                  </a:txBody>
                  <a:tcPr marL="68159" marR="68159" marT="9467" marB="0">
                    <a:solidFill>
                      <a:schemeClr val="bg1"/>
                    </a:solidFill>
                  </a:tcPr>
                </a:tc>
              </a:tr>
              <a:tr h="1504565">
                <a:tc gridSpan="2">
                  <a:txBody>
                    <a:bodyPr/>
                    <a:lstStyle/>
                    <a:p>
                      <a:pPr marL="0" marR="0" indent="0" algn="l" defTabSz="914400" rtl="0" eaLnBrk="1" fontAlgn="auto" latinLnBrk="0" hangingPunct="1">
                        <a:lnSpc>
                          <a:spcPct val="115000"/>
                        </a:lnSpc>
                        <a:spcBef>
                          <a:spcPts val="0"/>
                        </a:spcBef>
                        <a:spcAft>
                          <a:spcPts val="0"/>
                        </a:spcAft>
                        <a:buClrTx/>
                        <a:buSzTx/>
                        <a:buFontTx/>
                        <a:buNone/>
                        <a:tabLst>
                          <a:tab pos="2185035" algn="l"/>
                        </a:tabLst>
                        <a:defRPr/>
                      </a:pPr>
                      <a:endParaRPr lang="ru-RU" sz="1600" b="0" dirty="0" smtClean="0">
                        <a:solidFill>
                          <a:schemeClr val="tx1"/>
                        </a:solidFill>
                        <a:effectLst/>
                        <a:latin typeface="Times New Roman" pitchFamily="18" charset="0"/>
                        <a:ea typeface="Calibri"/>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tab pos="2185035" algn="l"/>
                        </a:tabLst>
                        <a:defRPr/>
                      </a:pPr>
                      <a:r>
                        <a:rPr lang="ru-RU" sz="1600" b="0" dirty="0" smtClean="0">
                          <a:solidFill>
                            <a:schemeClr val="tx1"/>
                          </a:solidFill>
                          <a:effectLst/>
                          <a:latin typeface="Times New Roman" pitchFamily="18" charset="0"/>
                          <a:ea typeface="Calibri"/>
                          <a:cs typeface="Times New Roman" pitchFamily="18" charset="0"/>
                        </a:rPr>
                        <a:t>1. </a:t>
                      </a:r>
                      <a:r>
                        <a:rPr lang="ru-RU" sz="1600" b="0" dirty="0" err="1" smtClean="0">
                          <a:solidFill>
                            <a:schemeClr val="tx1"/>
                          </a:solidFill>
                          <a:effectLst/>
                          <a:latin typeface="Times New Roman" pitchFamily="18" charset="0"/>
                          <a:ea typeface="Calibri"/>
                          <a:cs typeface="Times New Roman" pitchFamily="18" charset="0"/>
                        </a:rPr>
                        <a:t>Бірмүшені </a:t>
                      </a:r>
                      <a:r>
                        <a:rPr lang="ru-RU" sz="1600" b="0" dirty="0" smtClean="0">
                          <a:solidFill>
                            <a:schemeClr val="tx1"/>
                          </a:solidFill>
                          <a:effectLst/>
                          <a:latin typeface="Times New Roman" pitchFamily="18" charset="0"/>
                          <a:ea typeface="Calibri"/>
                          <a:cs typeface="Times New Roman" pitchFamily="18" charset="0"/>
                        </a:rPr>
                        <a:t>стандарт </a:t>
                      </a:r>
                      <a:r>
                        <a:rPr lang="ru-RU" sz="1600" b="0" dirty="0" err="1" smtClean="0">
                          <a:solidFill>
                            <a:schemeClr val="tx1"/>
                          </a:solidFill>
                          <a:effectLst/>
                          <a:latin typeface="Times New Roman" pitchFamily="18" charset="0"/>
                          <a:ea typeface="Calibri"/>
                          <a:cs typeface="Times New Roman" pitchFamily="18" charset="0"/>
                        </a:rPr>
                        <a:t>түрге келтіріңіз және оның коэффициентін</a:t>
                      </a:r>
                      <a:r>
                        <a:rPr lang="ru-RU" sz="1600" b="0" dirty="0" smtClean="0">
                          <a:solidFill>
                            <a:schemeClr val="tx1"/>
                          </a:solidFill>
                          <a:effectLst/>
                          <a:latin typeface="Times New Roman" pitchFamily="18" charset="0"/>
                          <a:ea typeface="Calibri"/>
                          <a:cs typeface="Times New Roman" pitchFamily="18" charset="0"/>
                        </a:rPr>
                        <a:t> </a:t>
                      </a:r>
                      <a:r>
                        <a:rPr lang="ru-RU" sz="1600" b="0" dirty="0" err="1" smtClean="0">
                          <a:solidFill>
                            <a:schemeClr val="tx1"/>
                          </a:solidFill>
                          <a:effectLst/>
                          <a:latin typeface="Times New Roman" pitchFamily="18" charset="0"/>
                          <a:ea typeface="Calibri"/>
                          <a:cs typeface="Times New Roman" pitchFamily="18" charset="0"/>
                        </a:rPr>
                        <a:t>көрсетіңіз</a:t>
                      </a:r>
                      <a:r>
                        <a:rPr lang="ru-RU" sz="1600" b="0" dirty="0" smtClean="0">
                          <a:solidFill>
                            <a:schemeClr val="tx1"/>
                          </a:solidFill>
                          <a:effectLst/>
                          <a:latin typeface="Times New Roman" pitchFamily="18" charset="0"/>
                          <a:ea typeface="Calibri"/>
                          <a:cs typeface="Times New Roman" pitchFamily="18" charset="0"/>
                        </a:rPr>
                        <a:t>:</a:t>
                      </a:r>
                    </a:p>
                    <a:p>
                      <a:pPr marL="0" marR="0" indent="0" algn="l" defTabSz="914400" rtl="0" eaLnBrk="1" fontAlgn="auto" latinLnBrk="0" hangingPunct="1">
                        <a:lnSpc>
                          <a:spcPct val="115000"/>
                        </a:lnSpc>
                        <a:spcBef>
                          <a:spcPts val="0"/>
                        </a:spcBef>
                        <a:spcAft>
                          <a:spcPts val="0"/>
                        </a:spcAft>
                        <a:buClrTx/>
                        <a:buSzTx/>
                        <a:buFontTx/>
                        <a:buNone/>
                        <a:tabLst>
                          <a:tab pos="2185035" algn="l"/>
                        </a:tabLst>
                        <a:defRPr/>
                      </a:pPr>
                      <a:endParaRPr lang="ru-RU" sz="1600" b="0" dirty="0" smtClean="0">
                        <a:solidFill>
                          <a:schemeClr val="tx1"/>
                        </a:solidFill>
                        <a:effectLst/>
                        <a:latin typeface="Times New Roman" pitchFamily="18" charset="0"/>
                        <a:ea typeface="Calibri"/>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tab pos="2185035" algn="l"/>
                        </a:tabLst>
                        <a:defRPr/>
                      </a:pPr>
                      <a:r>
                        <a:rPr lang="ru-RU" sz="1600" b="0" dirty="0" smtClean="0">
                          <a:solidFill>
                            <a:schemeClr val="tx1"/>
                          </a:solidFill>
                          <a:effectLst/>
                          <a:latin typeface="Times New Roman" pitchFamily="18" charset="0"/>
                          <a:ea typeface="Calibri"/>
                          <a:cs typeface="Times New Roman" pitchFamily="18" charset="0"/>
                        </a:rPr>
                        <a:t>2. </a:t>
                      </a:r>
                      <a:r>
                        <a:rPr lang="ru-RU" sz="1600" b="0" dirty="0" err="1" smtClean="0">
                          <a:solidFill>
                            <a:schemeClr val="tx1"/>
                          </a:solidFill>
                          <a:effectLst/>
                          <a:latin typeface="Times New Roman" pitchFamily="18" charset="0"/>
                          <a:ea typeface="Calibri"/>
                          <a:cs typeface="Times New Roman" pitchFamily="18" charset="0"/>
                        </a:rPr>
                        <a:t>Көпмүшелердің қосындысын және айырмасын</a:t>
                      </a:r>
                      <a:r>
                        <a:rPr lang="ru-RU" sz="1600" b="0" dirty="0" smtClean="0">
                          <a:solidFill>
                            <a:schemeClr val="tx1"/>
                          </a:solidFill>
                          <a:effectLst/>
                          <a:latin typeface="Times New Roman" pitchFamily="18" charset="0"/>
                          <a:ea typeface="Calibri"/>
                          <a:cs typeface="Times New Roman" pitchFamily="18" charset="0"/>
                        </a:rPr>
                        <a:t>  </a:t>
                      </a:r>
                      <a:r>
                        <a:rPr lang="ru-RU" sz="1600" b="0" dirty="0" err="1" smtClean="0">
                          <a:solidFill>
                            <a:schemeClr val="tx1"/>
                          </a:solidFill>
                          <a:effectLst/>
                          <a:latin typeface="Times New Roman" pitchFamily="18" charset="0"/>
                          <a:ea typeface="Calibri"/>
                          <a:cs typeface="Times New Roman" pitchFamily="18" charset="0"/>
                        </a:rPr>
                        <a:t>құрастырып, мәнін есептеңіздер</a:t>
                      </a:r>
                      <a:r>
                        <a:rPr lang="ru-RU" sz="1600" b="0" baseline="0" dirty="0" err="1" smtClean="0">
                          <a:solidFill>
                            <a:schemeClr val="tx1"/>
                          </a:solidFill>
                          <a:effectLst/>
                          <a:latin typeface="Times New Roman" pitchFamily="18" charset="0"/>
                          <a:ea typeface="Calibri"/>
                          <a:cs typeface="Times New Roman" pitchFamily="18" charset="0"/>
                        </a:rPr>
                        <a:t> және  нәтижесін </a:t>
                      </a:r>
                      <a:r>
                        <a:rPr lang="ru-RU" sz="1600" b="0" baseline="0" dirty="0" smtClean="0">
                          <a:solidFill>
                            <a:schemeClr val="tx1"/>
                          </a:solidFill>
                          <a:effectLst/>
                          <a:latin typeface="Times New Roman" pitchFamily="18" charset="0"/>
                          <a:ea typeface="Calibri"/>
                          <a:cs typeface="Times New Roman" pitchFamily="18" charset="0"/>
                        </a:rPr>
                        <a:t>стандарт </a:t>
                      </a:r>
                      <a:r>
                        <a:rPr lang="ru-RU" sz="1600" b="0" baseline="0" dirty="0" err="1" smtClean="0">
                          <a:solidFill>
                            <a:schemeClr val="tx1"/>
                          </a:solidFill>
                          <a:effectLst/>
                          <a:latin typeface="Times New Roman" pitchFamily="18" charset="0"/>
                          <a:ea typeface="Calibri"/>
                          <a:cs typeface="Times New Roman" pitchFamily="18" charset="0"/>
                        </a:rPr>
                        <a:t>түрге келтіріңіздер</a:t>
                      </a:r>
                      <a:r>
                        <a:rPr lang="ru-RU" sz="1600" b="0" baseline="0" dirty="0" smtClean="0">
                          <a:solidFill>
                            <a:schemeClr val="tx1"/>
                          </a:solidFill>
                          <a:effectLst/>
                          <a:latin typeface="Times New Roman" pitchFamily="18" charset="0"/>
                          <a:ea typeface="Calibri"/>
                          <a:cs typeface="Times New Roman" pitchFamily="18" charset="0"/>
                        </a:rPr>
                        <a:t>:</a:t>
                      </a:r>
                      <a:r>
                        <a:rPr lang="ru-RU" sz="1600" b="0" dirty="0" smtClean="0">
                          <a:solidFill>
                            <a:schemeClr val="tx1"/>
                          </a:solidFill>
                          <a:effectLst/>
                          <a:latin typeface="Times New Roman" pitchFamily="18" charset="0"/>
                          <a:ea typeface="Calibri"/>
                          <a:cs typeface="Times New Roman" pitchFamily="18" charset="0"/>
                        </a:rPr>
                        <a:t>                                                </a:t>
                      </a:r>
                      <a:r>
                        <a:rPr lang="ru-RU" sz="1600" b="0" dirty="0" err="1" smtClean="0">
                          <a:solidFill>
                            <a:schemeClr val="tx1"/>
                          </a:solidFill>
                          <a:effectLst/>
                          <a:latin typeface="Times New Roman" pitchFamily="18" charset="0"/>
                          <a:ea typeface="Calibri"/>
                          <a:cs typeface="Times New Roman" pitchFamily="18" charset="0"/>
                        </a:rPr>
                        <a:t>және</a:t>
                      </a:r>
                      <a:r>
                        <a:rPr lang="ru-RU" sz="1600" b="0" dirty="0" smtClean="0">
                          <a:solidFill>
                            <a:schemeClr val="tx1"/>
                          </a:solidFill>
                          <a:effectLst/>
                          <a:latin typeface="Times New Roman" pitchFamily="18" charset="0"/>
                          <a:ea typeface="Calibri"/>
                          <a:cs typeface="Times New Roman" pitchFamily="18" charset="0"/>
                        </a:rPr>
                        <a:t>   </a:t>
                      </a:r>
                    </a:p>
                  </a:txBody>
                  <a:tcPr marL="90879" marR="90879" marT="9467" marB="0">
                    <a:solidFill>
                      <a:schemeClr val="bg1"/>
                    </a:solidFill>
                  </a:tcPr>
                </a:tc>
                <a:tc hMerge="1">
                  <a:txBody>
                    <a:bodyPr/>
                    <a:lstStyle/>
                    <a:p>
                      <a:endParaRPr lang="ru-RU"/>
                    </a:p>
                  </a:txBody>
                  <a:tcPr/>
                </a:tc>
              </a:tr>
              <a:tr h="2160240">
                <a:tc gridSpan="2">
                  <a:txBody>
                    <a:bodyPr/>
                    <a:lstStyle/>
                    <a:p>
                      <a:pPr marL="0" marR="0" indent="0" algn="l" defTabSz="914400" rtl="0" eaLnBrk="1" fontAlgn="auto" latinLnBrk="0" hangingPunct="1">
                        <a:lnSpc>
                          <a:spcPct val="115000"/>
                        </a:lnSpc>
                        <a:spcBef>
                          <a:spcPts val="0"/>
                        </a:spcBef>
                        <a:spcAft>
                          <a:spcPts val="0"/>
                        </a:spcAft>
                        <a:buClrTx/>
                        <a:buSzTx/>
                        <a:buFontTx/>
                        <a:buNone/>
                        <a:tabLst>
                          <a:tab pos="2185035" algn="l"/>
                        </a:tabLst>
                        <a:defRPr/>
                      </a:pPr>
                      <a:endParaRPr lang="ru-RU" sz="1100" b="1" dirty="0" smtClean="0">
                        <a:solidFill>
                          <a:srgbClr val="FF0000"/>
                        </a:solidFill>
                        <a:effectLst/>
                        <a:latin typeface="Times New Roman" pitchFamily="18" charset="0"/>
                        <a:ea typeface="Calibri"/>
                        <a:cs typeface="Times New Roman" pitchFamily="18" charset="0"/>
                      </a:endParaRPr>
                    </a:p>
                  </a:txBody>
                  <a:tcPr marL="90879" marR="90879" marT="9467" marB="0">
                    <a:solidFill>
                      <a:schemeClr val="bg1"/>
                    </a:solidFill>
                  </a:tcPr>
                </a:tc>
                <a:tc hMerge="1">
                  <a:txBody>
                    <a:bodyPr/>
                    <a:lstStyle/>
                    <a:p>
                      <a:endParaRPr lang="ru-RU" sz="1050" b="1" dirty="0">
                        <a:effectLst/>
                        <a:latin typeface="Times New Roman" panose="02020603050405020304" pitchFamily="18" charset="0"/>
                        <a:ea typeface="Calibri"/>
                        <a:cs typeface="Times New Roman" panose="02020603050405020304" pitchFamily="18" charset="0"/>
                      </a:endParaRPr>
                    </a:p>
                  </a:txBody>
                  <a:tcPr marL="68159" marR="68159" marT="9467" marB="0">
                    <a:solidFill>
                      <a:schemeClr val="bg1"/>
                    </a:solidFill>
                  </a:tcPr>
                </a:tc>
              </a:tr>
            </a:tbl>
          </a:graphicData>
        </a:graphic>
      </p:graphicFrame>
      <p:sp>
        <p:nvSpPr>
          <p:cNvPr id="7" name="Rectangle 3"/>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Arial Narrow" pitchFamily="34" charset="0"/>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2005963154"/>
              </p:ext>
            </p:extLst>
          </p:nvPr>
        </p:nvGraphicFramePr>
        <p:xfrm>
          <a:off x="6911450" y="3136196"/>
          <a:ext cx="2524921" cy="539342"/>
        </p:xfrm>
        <a:graphic>
          <a:graphicData uri="http://schemas.openxmlformats.org/presentationml/2006/ole">
            <mc:AlternateContent xmlns:mc="http://schemas.openxmlformats.org/markup-compatibility/2006">
              <mc:Choice xmlns:v="urn:schemas-microsoft-com:vml" Requires="v">
                <p:oleObj spid="_x0000_s242744" name="Формула" r:id="rId4" imgW="1497950" imgH="431613" progId="Equation.3">
                  <p:embed/>
                </p:oleObj>
              </mc:Choice>
              <mc:Fallback>
                <p:oleObj name="Формула" r:id="rId4" imgW="1497950" imgH="431613"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450" y="3136196"/>
                        <a:ext cx="2524921" cy="539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Arial Narrow"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3417996955"/>
              </p:ext>
            </p:extLst>
          </p:nvPr>
        </p:nvGraphicFramePr>
        <p:xfrm>
          <a:off x="2199497" y="3882033"/>
          <a:ext cx="1408155" cy="288032"/>
        </p:xfrm>
        <a:graphic>
          <a:graphicData uri="http://schemas.openxmlformats.org/presentationml/2006/ole">
            <mc:AlternateContent xmlns:mc="http://schemas.openxmlformats.org/markup-compatibility/2006">
              <mc:Choice xmlns:v="urn:schemas-microsoft-com:vml" Requires="v">
                <p:oleObj spid="_x0000_s242745" name="Формула" r:id="rId6" imgW="838200" imgH="228600" progId="Equation.3">
                  <p:embed/>
                </p:oleObj>
              </mc:Choice>
              <mc:Fallback>
                <p:oleObj name="Формула" r:id="rId6" imgW="838200" imgH="22860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9497" y="3882033"/>
                        <a:ext cx="1408155"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1"/>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Arial Narrow" pitchFamily="34" charset="0"/>
            </a:endParaRPr>
          </a:p>
        </p:txBody>
      </p:sp>
      <p:graphicFrame>
        <p:nvGraphicFramePr>
          <p:cNvPr id="16" name="Объект 15"/>
          <p:cNvGraphicFramePr>
            <a:graphicFrameLocks noChangeAspect="1"/>
          </p:cNvGraphicFramePr>
          <p:nvPr>
            <p:extLst>
              <p:ext uri="{D42A27DB-BD31-4B8C-83A1-F6EECF244321}">
                <p14:modId xmlns:p14="http://schemas.microsoft.com/office/powerpoint/2010/main" val="662020320"/>
              </p:ext>
            </p:extLst>
          </p:nvPr>
        </p:nvGraphicFramePr>
        <p:xfrm>
          <a:off x="4717255" y="3801427"/>
          <a:ext cx="1369436" cy="300608"/>
        </p:xfrm>
        <a:graphic>
          <a:graphicData uri="http://schemas.openxmlformats.org/presentationml/2006/ole">
            <mc:AlternateContent xmlns:mc="http://schemas.openxmlformats.org/markup-compatibility/2006">
              <mc:Choice xmlns:v="urn:schemas-microsoft-com:vml" Requires="v">
                <p:oleObj spid="_x0000_s242746" name="Формула" r:id="rId8" imgW="787400" imgH="228600" progId="Equation.3">
                  <p:embed/>
                </p:oleObj>
              </mc:Choice>
              <mc:Fallback>
                <p:oleObj name="Формула" r:id="rId8" imgW="787400" imgH="22860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7255" y="3801427"/>
                        <a:ext cx="1369436"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1291990403"/>
              </p:ext>
            </p:extLst>
          </p:nvPr>
        </p:nvGraphicFramePr>
        <p:xfrm>
          <a:off x="678824" y="4344100"/>
          <a:ext cx="10699621" cy="1962912"/>
        </p:xfrm>
        <a:graphic>
          <a:graphicData uri="http://schemas.openxmlformats.org/drawingml/2006/table">
            <a:tbl>
              <a:tblPr firstRow="1" firstCol="1" bandRow="1"/>
              <a:tblGrid>
                <a:gridCol w="712655"/>
                <a:gridCol w="8832981"/>
                <a:gridCol w="1153985"/>
              </a:tblGrid>
              <a:tr h="272164">
                <a:tc>
                  <a:txBody>
                    <a:bodyPr/>
                    <a:lstStyle/>
                    <a:p>
                      <a:pPr algn="ctr">
                        <a:lnSpc>
                          <a:spcPct val="115000"/>
                        </a:lnSpc>
                        <a:spcAft>
                          <a:spcPts val="0"/>
                        </a:spcAft>
                        <a:tabLst>
                          <a:tab pos="2185035" algn="l"/>
                        </a:tabLst>
                      </a:pPr>
                      <a:r>
                        <a:rPr lang="ru-RU" sz="1600" b="1" dirty="0">
                          <a:effectLst/>
                          <a:latin typeface="Arial Narrow" pitchFamily="34" charset="0"/>
                          <a:ea typeface="Calibri"/>
                          <a:cs typeface="Times New Roman"/>
                        </a:rPr>
                        <a:t>№</a:t>
                      </a:r>
                      <a:endParaRPr lang="ru-RU" sz="1600" dirty="0">
                        <a:effectLst/>
                        <a:latin typeface="Arial Narrow" pitchFamily="34" charset="0"/>
                        <a:ea typeface="Calibri"/>
                        <a:cs typeface="Times New Roman"/>
                      </a:endParaRPr>
                    </a:p>
                  </a:txBody>
                  <a:tcPr marL="70691" marR="70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600" b="1" dirty="0" smtClean="0">
                          <a:effectLst/>
                          <a:latin typeface="Times New Roman" pitchFamily="18" charset="0"/>
                          <a:ea typeface="Calibri"/>
                          <a:cs typeface="Times New Roman" pitchFamily="18" charset="0"/>
                        </a:rPr>
                        <a:t>Дескрипторлар</a:t>
                      </a:r>
                      <a:endParaRPr lang="ru-RU" sz="1600" dirty="0">
                        <a:effectLst/>
                        <a:latin typeface="Times New Roman" pitchFamily="18" charset="0"/>
                        <a:ea typeface="Calibri"/>
                        <a:cs typeface="Times New Roman" pitchFamily="18" charset="0"/>
                      </a:endParaRPr>
                    </a:p>
                  </a:txBody>
                  <a:tcPr marL="70691" marR="70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Arial Narrow" pitchFamily="34" charset="0"/>
                          <a:ea typeface="Calibri"/>
                          <a:cs typeface="Times New Roman"/>
                        </a:rPr>
                        <a:t>Балл</a:t>
                      </a:r>
                      <a:endParaRPr lang="ru-RU" sz="1600" dirty="0">
                        <a:effectLst/>
                        <a:latin typeface="Arial Narrow" pitchFamily="34" charset="0"/>
                        <a:ea typeface="Calibri"/>
                        <a:cs typeface="Times New Roman"/>
                      </a:endParaRPr>
                    </a:p>
                  </a:txBody>
                  <a:tcPr marL="70691" marR="70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27">
                <a:tc rowSpan="4">
                  <a:txBody>
                    <a:bodyPr/>
                    <a:lstStyle/>
                    <a:p>
                      <a:pPr algn="ctr"/>
                      <a:r>
                        <a:rPr lang="kk-KZ" sz="1800" dirty="0" smtClean="0">
                          <a:latin typeface="Arial Narrow" pitchFamily="34" charset="0"/>
                          <a:cs typeface="Times New Roman" panose="02020603050405020304" pitchFamily="18" charset="0"/>
                        </a:rPr>
                        <a:t>1</a:t>
                      </a:r>
                      <a:endParaRPr lang="ru-RU" sz="1800" dirty="0">
                        <a:latin typeface="Arial Narrow" pitchFamily="34" charset="0"/>
                        <a:cs typeface="Times New Roman" panose="02020603050405020304" pitchFamily="18" charset="0"/>
                      </a:endParaRPr>
                    </a:p>
                  </a:txBody>
                  <a:tcPr marL="70691" marR="70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85035" algn="l"/>
                        </a:tabLst>
                      </a:pPr>
                      <a:r>
                        <a:rPr lang="ru-RU" sz="1600" dirty="0" err="1" smtClean="0">
                          <a:effectLst/>
                          <a:latin typeface="Times New Roman" pitchFamily="18" charset="0"/>
                          <a:ea typeface="Calibri"/>
                          <a:cs typeface="Times New Roman" pitchFamily="18" charset="0"/>
                        </a:rPr>
                        <a:t>Бірмүшелердің</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коэффициенттерін</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көбейтеді</a:t>
                      </a:r>
                      <a:endParaRPr lang="ru-RU" sz="1600" dirty="0">
                        <a:effectLst/>
                        <a:latin typeface="Times New Roman" pitchFamily="18" charset="0"/>
                        <a:ea typeface="Calibri"/>
                        <a:cs typeface="Times New Roman" pitchFamily="18" charset="0"/>
                      </a:endParaRP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185035" algn="l"/>
                        </a:tabLst>
                      </a:pPr>
                      <a:r>
                        <a:rPr lang="ru-RU" sz="1600">
                          <a:effectLst/>
                          <a:latin typeface="Arial Narrow" pitchFamily="34" charset="0"/>
                          <a:ea typeface="Calibri"/>
                          <a:cs typeface="Times New Roman"/>
                        </a:rPr>
                        <a:t>1</a:t>
                      </a: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27">
                <a:tc vMerge="1">
                  <a:txBody>
                    <a:bodyPr/>
                    <a:lstStyle/>
                    <a:p>
                      <a:endParaRPr lang="ru-RU"/>
                    </a:p>
                  </a:txBody>
                  <a:tcPr/>
                </a:tc>
                <a:tc>
                  <a:txBody>
                    <a:bodyPr/>
                    <a:lstStyle/>
                    <a:p>
                      <a:pPr>
                        <a:lnSpc>
                          <a:spcPct val="115000"/>
                        </a:lnSpc>
                        <a:spcAft>
                          <a:spcPts val="0"/>
                        </a:spcAft>
                        <a:tabLst>
                          <a:tab pos="2185035" algn="l"/>
                        </a:tabLst>
                      </a:pPr>
                      <a:r>
                        <a:rPr lang="ru-RU" sz="1600" dirty="0" err="1" smtClean="0">
                          <a:effectLst/>
                          <a:latin typeface="Times New Roman" pitchFamily="18" charset="0"/>
                          <a:ea typeface="Calibri"/>
                          <a:cs typeface="Times New Roman" pitchFamily="18" charset="0"/>
                        </a:rPr>
                        <a:t>Айнымалыларды</a:t>
                      </a:r>
                      <a:r>
                        <a:rPr lang="ru-RU" sz="1600" dirty="0" smtClean="0">
                          <a:effectLst/>
                          <a:latin typeface="Times New Roman" pitchFamily="18" charset="0"/>
                          <a:ea typeface="Calibri"/>
                          <a:cs typeface="Times New Roman" pitchFamily="18" charset="0"/>
                        </a:rPr>
                        <a:t> </a:t>
                      </a:r>
                      <a:r>
                        <a:rPr lang="ru-RU" sz="1600" dirty="0" err="1" smtClean="0">
                          <a:effectLst/>
                          <a:latin typeface="Times New Roman" pitchFamily="18" charset="0"/>
                          <a:ea typeface="Calibri"/>
                          <a:cs typeface="Times New Roman" pitchFamily="18" charset="0"/>
                        </a:rPr>
                        <a:t>көбейткенде</a:t>
                      </a:r>
                      <a:r>
                        <a:rPr lang="ru-RU" sz="1600" dirty="0" smtClean="0">
                          <a:effectLst/>
                          <a:latin typeface="Times New Roman" pitchFamily="18" charset="0"/>
                          <a:ea typeface="Calibri"/>
                          <a:cs typeface="Times New Roman" pitchFamily="18" charset="0"/>
                        </a:rPr>
                        <a:t> </a:t>
                      </a:r>
                      <a:r>
                        <a:rPr lang="ru-RU" sz="1600" dirty="0" err="1" smtClean="0">
                          <a:effectLst/>
                          <a:latin typeface="Times New Roman" pitchFamily="18" charset="0"/>
                          <a:ea typeface="Calibri"/>
                          <a:cs typeface="Times New Roman" pitchFamily="18" charset="0"/>
                        </a:rPr>
                        <a:t>дәреженің</a:t>
                      </a:r>
                      <a:r>
                        <a:rPr lang="ru-RU" sz="1600" dirty="0" smtClean="0">
                          <a:effectLst/>
                          <a:latin typeface="Times New Roman" pitchFamily="18" charset="0"/>
                          <a:ea typeface="Calibri"/>
                          <a:cs typeface="Times New Roman" pitchFamily="18" charset="0"/>
                        </a:rPr>
                        <a:t> </a:t>
                      </a:r>
                      <a:r>
                        <a:rPr lang="ru-RU" sz="1600" dirty="0" err="1" smtClean="0">
                          <a:effectLst/>
                          <a:latin typeface="Times New Roman" pitchFamily="18" charset="0"/>
                          <a:ea typeface="Calibri"/>
                          <a:cs typeface="Times New Roman" pitchFamily="18" charset="0"/>
                        </a:rPr>
                        <a:t>қасиеттерін</a:t>
                      </a:r>
                      <a:r>
                        <a:rPr lang="ru-RU" sz="1600" dirty="0" smtClean="0">
                          <a:effectLst/>
                          <a:latin typeface="Times New Roman" pitchFamily="18" charset="0"/>
                          <a:ea typeface="Calibri"/>
                          <a:cs typeface="Times New Roman" pitchFamily="18" charset="0"/>
                        </a:rPr>
                        <a:t> </a:t>
                      </a:r>
                      <a:r>
                        <a:rPr lang="ru-RU" sz="1600" dirty="0" err="1" smtClean="0">
                          <a:effectLst/>
                          <a:latin typeface="Times New Roman" pitchFamily="18" charset="0"/>
                          <a:ea typeface="Calibri"/>
                          <a:cs typeface="Times New Roman" pitchFamily="18" charset="0"/>
                        </a:rPr>
                        <a:t>қолданады</a:t>
                      </a:r>
                      <a:endParaRPr lang="ru-RU" sz="1600" dirty="0">
                        <a:effectLst/>
                        <a:latin typeface="Times New Roman" pitchFamily="18" charset="0"/>
                        <a:ea typeface="Calibri"/>
                        <a:cs typeface="Times New Roman" pitchFamily="18" charset="0"/>
                      </a:endParaRP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185035" algn="l"/>
                        </a:tabLst>
                      </a:pPr>
                      <a:r>
                        <a:rPr lang="ru-RU" sz="1600">
                          <a:effectLst/>
                          <a:latin typeface="Arial Narrow" pitchFamily="34" charset="0"/>
                          <a:ea typeface="Calibri"/>
                          <a:cs typeface="Times New Roman"/>
                        </a:rPr>
                        <a:t>1</a:t>
                      </a: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27">
                <a:tc vMerge="1">
                  <a:txBody>
                    <a:bodyPr/>
                    <a:lstStyle/>
                    <a:p>
                      <a:endParaRPr lang="ru-RU"/>
                    </a:p>
                  </a:txBody>
                  <a:tcPr/>
                </a:tc>
                <a:tc>
                  <a:txBody>
                    <a:bodyPr/>
                    <a:lstStyle/>
                    <a:p>
                      <a:pPr>
                        <a:lnSpc>
                          <a:spcPct val="115000"/>
                        </a:lnSpc>
                        <a:spcAft>
                          <a:spcPts val="0"/>
                        </a:spcAft>
                        <a:tabLst>
                          <a:tab pos="2185035" algn="l"/>
                        </a:tabLst>
                      </a:pPr>
                      <a:r>
                        <a:rPr kumimoji="0" lang="ru-RU" sz="1600" kern="1200" dirty="0" err="1" smtClean="0">
                          <a:solidFill>
                            <a:schemeClr val="tx1"/>
                          </a:solidFill>
                          <a:effectLst/>
                          <a:latin typeface="Times New Roman" pitchFamily="18" charset="0"/>
                          <a:ea typeface="+mn-ea"/>
                          <a:cs typeface="Times New Roman" pitchFamily="18" charset="0"/>
                        </a:rPr>
                        <a:t>Бірмүшені</a:t>
                      </a:r>
                      <a:r>
                        <a:rPr kumimoji="0" lang="ru-RU" sz="1600" kern="1200" dirty="0" smtClean="0">
                          <a:solidFill>
                            <a:schemeClr val="tx1"/>
                          </a:solidFill>
                          <a:effectLst/>
                          <a:latin typeface="Times New Roman" pitchFamily="18" charset="0"/>
                          <a:ea typeface="+mn-ea"/>
                          <a:cs typeface="Times New Roman" pitchFamily="18" charset="0"/>
                        </a:rPr>
                        <a:t> стандарт </a:t>
                      </a:r>
                      <a:r>
                        <a:rPr kumimoji="0" lang="ru-RU" sz="1600" kern="1200" dirty="0" err="1" smtClean="0">
                          <a:solidFill>
                            <a:schemeClr val="tx1"/>
                          </a:solidFill>
                          <a:effectLst/>
                          <a:latin typeface="Times New Roman" pitchFamily="18" charset="0"/>
                          <a:ea typeface="+mn-ea"/>
                          <a:cs typeface="Times New Roman" pitchFamily="18" charset="0"/>
                        </a:rPr>
                        <a:t>түрде</a:t>
                      </a:r>
                      <a:r>
                        <a:rPr kumimoji="0" lang="ru-RU" sz="1600" kern="1200" dirty="0" smtClean="0">
                          <a:solidFill>
                            <a:schemeClr val="tx1"/>
                          </a:solidFill>
                          <a:effectLst/>
                          <a:latin typeface="Times New Roman" pitchFamily="18" charset="0"/>
                          <a:ea typeface="+mn-ea"/>
                          <a:cs typeface="Times New Roman" pitchFamily="18" charset="0"/>
                        </a:rPr>
                        <a:t>  </a:t>
                      </a:r>
                      <a:r>
                        <a:rPr kumimoji="0" lang="ru-RU" sz="1600" kern="1200" dirty="0" err="1" smtClean="0">
                          <a:solidFill>
                            <a:schemeClr val="tx1"/>
                          </a:solidFill>
                          <a:effectLst/>
                          <a:latin typeface="Times New Roman" pitchFamily="18" charset="0"/>
                          <a:ea typeface="+mn-ea"/>
                          <a:cs typeface="Times New Roman" pitchFamily="18" charset="0"/>
                        </a:rPr>
                        <a:t>жазады</a:t>
                      </a:r>
                      <a:endParaRPr lang="ru-RU" sz="1600" dirty="0">
                        <a:effectLst/>
                        <a:latin typeface="Times New Roman" pitchFamily="18" charset="0"/>
                        <a:ea typeface="Calibri"/>
                        <a:cs typeface="Times New Roman" pitchFamily="18" charset="0"/>
                      </a:endParaRP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185035" algn="l"/>
                        </a:tabLst>
                      </a:pPr>
                      <a:r>
                        <a:rPr lang="ru-RU" sz="1600" dirty="0">
                          <a:effectLst/>
                          <a:latin typeface="Arial Narrow" pitchFamily="34" charset="0"/>
                          <a:ea typeface="Calibri"/>
                          <a:cs typeface="Times New Roman"/>
                        </a:rPr>
                        <a:t>1</a:t>
                      </a: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27">
                <a:tc vMerge="1">
                  <a:txBody>
                    <a:bodyPr/>
                    <a:lstStyle/>
                    <a:p>
                      <a:endParaRPr lang="ru-RU"/>
                    </a:p>
                  </a:txBody>
                  <a:tcPr/>
                </a:tc>
                <a:tc>
                  <a:txBody>
                    <a:bodyPr/>
                    <a:lstStyle/>
                    <a:p>
                      <a:pPr>
                        <a:lnSpc>
                          <a:spcPct val="115000"/>
                        </a:lnSpc>
                        <a:spcAft>
                          <a:spcPts val="0"/>
                        </a:spcAft>
                        <a:tabLst>
                          <a:tab pos="2185035" algn="l"/>
                        </a:tabLst>
                      </a:pPr>
                      <a:r>
                        <a:rPr lang="ru-RU" sz="1600" dirty="0" err="1" smtClean="0">
                          <a:effectLst/>
                          <a:latin typeface="Times New Roman" pitchFamily="18" charset="0"/>
                          <a:ea typeface="Calibri"/>
                          <a:cs typeface="Times New Roman" pitchFamily="18" charset="0"/>
                        </a:rPr>
                        <a:t>Бірмүшенің</a:t>
                      </a:r>
                      <a:r>
                        <a:rPr lang="ru-RU" sz="1600" dirty="0" smtClean="0">
                          <a:effectLst/>
                          <a:latin typeface="Times New Roman" pitchFamily="18" charset="0"/>
                          <a:ea typeface="Calibri"/>
                          <a:cs typeface="Times New Roman" pitchFamily="18" charset="0"/>
                        </a:rPr>
                        <a:t> </a:t>
                      </a:r>
                      <a:r>
                        <a:rPr lang="ru-RU" sz="1600" dirty="0" err="1" smtClean="0">
                          <a:effectLst/>
                          <a:latin typeface="Times New Roman" pitchFamily="18" charset="0"/>
                          <a:ea typeface="Calibri"/>
                          <a:cs typeface="Times New Roman" pitchFamily="18" charset="0"/>
                        </a:rPr>
                        <a:t>коэффициентін</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көрсетеді</a:t>
                      </a:r>
                      <a:endParaRPr lang="ru-RU" sz="1600" dirty="0">
                        <a:effectLst/>
                        <a:latin typeface="Times New Roman" pitchFamily="18" charset="0"/>
                        <a:ea typeface="Calibri"/>
                        <a:cs typeface="Times New Roman" pitchFamily="18" charset="0"/>
                      </a:endParaRP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185035" algn="l"/>
                        </a:tabLst>
                      </a:pPr>
                      <a:r>
                        <a:rPr lang="ru-RU" sz="1600" dirty="0">
                          <a:effectLst/>
                          <a:latin typeface="Arial Narrow" pitchFamily="34" charset="0"/>
                          <a:ea typeface="Calibri"/>
                          <a:cs typeface="Times New Roman"/>
                        </a:rPr>
                        <a:t>1</a:t>
                      </a: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27">
                <a:tc rowSpan="2">
                  <a:txBody>
                    <a:bodyPr/>
                    <a:lstStyle/>
                    <a:p>
                      <a:pPr algn="ctr"/>
                      <a:r>
                        <a:rPr lang="kk-KZ" sz="1800" dirty="0" smtClean="0">
                          <a:latin typeface="Arial Narrow" pitchFamily="34" charset="0"/>
                          <a:cs typeface="Times New Roman" panose="02020603050405020304" pitchFamily="18" charset="0"/>
                        </a:rPr>
                        <a:t>2</a:t>
                      </a:r>
                      <a:endParaRPr lang="ru-RU" sz="1800" dirty="0">
                        <a:latin typeface="Arial Narrow" pitchFamily="34" charset="0"/>
                        <a:cs typeface="Times New Roman" panose="02020603050405020304" pitchFamily="18" charset="0"/>
                      </a:endParaRPr>
                    </a:p>
                  </a:txBody>
                  <a:tcPr marL="70691" marR="70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85035" algn="l"/>
                        </a:tabLst>
                      </a:pPr>
                      <a:r>
                        <a:rPr lang="ru-RU" sz="1600" dirty="0" err="1" smtClean="0">
                          <a:effectLst/>
                          <a:latin typeface="Times New Roman" pitchFamily="18" charset="0"/>
                          <a:ea typeface="Calibri"/>
                          <a:cs typeface="Times New Roman" pitchFamily="18" charset="0"/>
                        </a:rPr>
                        <a:t>Көпмүшелердің</a:t>
                      </a:r>
                      <a:r>
                        <a:rPr lang="ru-RU" sz="1600" dirty="0" smtClean="0">
                          <a:effectLst/>
                          <a:latin typeface="Times New Roman" pitchFamily="18" charset="0"/>
                          <a:ea typeface="Calibri"/>
                          <a:cs typeface="Times New Roman" pitchFamily="18" charset="0"/>
                        </a:rPr>
                        <a:t> </a:t>
                      </a:r>
                      <a:r>
                        <a:rPr lang="ru-RU" sz="1600" dirty="0" err="1" smtClean="0">
                          <a:effectLst/>
                          <a:latin typeface="Times New Roman" pitchFamily="18" charset="0"/>
                          <a:ea typeface="Calibri"/>
                          <a:cs typeface="Times New Roman" pitchFamily="18" charset="0"/>
                        </a:rPr>
                        <a:t>қосындысын</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табады</a:t>
                      </a:r>
                      <a:endParaRPr lang="ru-RU" sz="1600" dirty="0">
                        <a:effectLst/>
                        <a:latin typeface="Times New Roman" pitchFamily="18" charset="0"/>
                        <a:ea typeface="Calibri"/>
                        <a:cs typeface="Times New Roman" pitchFamily="18" charset="0"/>
                      </a:endParaRP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185035" algn="l"/>
                        </a:tabLst>
                      </a:pPr>
                      <a:r>
                        <a:rPr lang="ru-RU" sz="1600" dirty="0">
                          <a:effectLst/>
                          <a:latin typeface="Arial Narrow" pitchFamily="34" charset="0"/>
                          <a:ea typeface="Calibri"/>
                          <a:cs typeface="Times New Roman"/>
                        </a:rPr>
                        <a:t>1</a:t>
                      </a: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27">
                <a:tc vMerge="1">
                  <a:txBody>
                    <a:bodyPr/>
                    <a:lstStyle/>
                    <a:p>
                      <a:endParaRPr lang="ru-RU"/>
                    </a:p>
                  </a:txBody>
                  <a:tcPr/>
                </a:tc>
                <a:tc>
                  <a:txBody>
                    <a:bodyPr/>
                    <a:lstStyle/>
                    <a:p>
                      <a:pPr>
                        <a:lnSpc>
                          <a:spcPct val="115000"/>
                        </a:lnSpc>
                        <a:spcAft>
                          <a:spcPts val="0"/>
                        </a:spcAft>
                        <a:tabLst>
                          <a:tab pos="2185035" algn="l"/>
                        </a:tabLst>
                      </a:pPr>
                      <a:r>
                        <a:rPr lang="ru-RU" sz="1600" dirty="0" err="1" smtClean="0">
                          <a:effectLst/>
                          <a:latin typeface="Times New Roman" pitchFamily="18" charset="0"/>
                          <a:ea typeface="Calibri"/>
                          <a:cs typeface="Times New Roman" pitchFamily="18" charset="0"/>
                        </a:rPr>
                        <a:t>Көпмүшелердің айырмасын</a:t>
                      </a:r>
                      <a:r>
                        <a:rPr lang="ru-RU" sz="160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табады</a:t>
                      </a:r>
                      <a:endParaRPr lang="ru-RU" sz="1600" dirty="0">
                        <a:effectLst/>
                        <a:latin typeface="Times New Roman" pitchFamily="18" charset="0"/>
                        <a:ea typeface="Calibri"/>
                        <a:cs typeface="Times New Roman" pitchFamily="18" charset="0"/>
                      </a:endParaRP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185035" algn="l"/>
                        </a:tabLst>
                      </a:pPr>
                      <a:r>
                        <a:rPr lang="ru-RU" sz="1600" dirty="0">
                          <a:effectLst/>
                          <a:latin typeface="Arial Narrow" pitchFamily="34" charset="0"/>
                          <a:ea typeface="Calibri"/>
                          <a:cs typeface="Times New Roman"/>
                        </a:rPr>
                        <a:t>1</a:t>
                      </a:r>
                    </a:p>
                  </a:txBody>
                  <a:tcPr marL="70691" marR="706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524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38200" y="106247"/>
            <a:ext cx="10515600" cy="469715"/>
          </a:xfrm>
          <a:prstGeom prst="rect">
            <a:avLst/>
          </a:prstGeom>
        </p:spPr>
        <p:txBody>
          <a:bodyPr vert="horz" lIns="91440" tIns="45720" rIns="91440" bIns="45720" rtlCol="0" anchor="ctr">
            <a:normAutofit/>
          </a:bodyPr>
          <a:lstStyle/>
          <a:p>
            <a:pPr lvl="0" algn="ctr">
              <a:lnSpc>
                <a:spcPct val="90000"/>
              </a:lnSpc>
              <a:spcBef>
                <a:spcPct val="0"/>
              </a:spcBef>
              <a:defRPr/>
            </a:pPr>
            <a:r>
              <a:rPr lang="kk-KZ" sz="2400" b="1" dirty="0" smtClean="0">
                <a:latin typeface="Times New Roman" pitchFamily="18" charset="0"/>
                <a:cs typeface="Times New Roman" pitchFamily="18" charset="0"/>
              </a:rPr>
              <a:t> </a:t>
            </a:r>
            <a:r>
              <a:rPr lang="kk-KZ" sz="2400" b="1" dirty="0">
                <a:latin typeface="Times New Roman" pitchFamily="18" charset="0"/>
                <a:cs typeface="Times New Roman" pitchFamily="18" charset="0"/>
              </a:rPr>
              <a:t>1 </a:t>
            </a:r>
            <a:r>
              <a:rPr lang="kk-KZ" sz="2400" b="1" dirty="0" smtClean="0">
                <a:latin typeface="Times New Roman" pitchFamily="18" charset="0"/>
                <a:cs typeface="Times New Roman" pitchFamily="18" charset="0"/>
              </a:rPr>
              <a:t>тоқсан бойнша жиынтық бағалау (үзінді)</a:t>
            </a:r>
            <a:endParaRPr kumimoji="0" lang="ru-RU"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43714" name="Picture 2"/>
          <p:cNvPicPr>
            <a:picLocks noChangeAspect="1" noChangeArrowheads="1"/>
          </p:cNvPicPr>
          <p:nvPr/>
        </p:nvPicPr>
        <p:blipFill>
          <a:blip r:embed="rId2" cstate="print"/>
          <a:srcRect/>
          <a:stretch>
            <a:fillRect/>
          </a:stretch>
        </p:blipFill>
        <p:spPr bwMode="auto">
          <a:xfrm>
            <a:off x="296546" y="1143000"/>
            <a:ext cx="5153446" cy="3736023"/>
          </a:xfrm>
          <a:prstGeom prst="rect">
            <a:avLst/>
          </a:prstGeom>
          <a:noFill/>
          <a:ln w="9525">
            <a:noFill/>
            <a:miter lim="800000"/>
            <a:headEnd/>
            <a:tailEnd/>
          </a:ln>
        </p:spPr>
      </p:pic>
      <p:pic>
        <p:nvPicPr>
          <p:cNvPr id="273410" name="Picture 2"/>
          <p:cNvPicPr>
            <a:picLocks noChangeAspect="1" noChangeArrowheads="1"/>
          </p:cNvPicPr>
          <p:nvPr/>
        </p:nvPicPr>
        <p:blipFill>
          <a:blip r:embed="rId3" cstate="print"/>
          <a:srcRect/>
          <a:stretch>
            <a:fillRect/>
          </a:stretch>
        </p:blipFill>
        <p:spPr bwMode="auto">
          <a:xfrm>
            <a:off x="5607861" y="1173479"/>
            <a:ext cx="6157419" cy="3858411"/>
          </a:xfrm>
          <a:prstGeom prst="rect">
            <a:avLst/>
          </a:prstGeom>
          <a:noFill/>
          <a:ln w="9525">
            <a:noFill/>
            <a:miter lim="800000"/>
            <a:headEnd/>
            <a:tailEnd/>
          </a:ln>
        </p:spPr>
      </p:pic>
    </p:spTree>
    <p:extLst>
      <p:ext uri="{BB962C8B-B14F-4D97-AF65-F5344CB8AC3E}">
        <p14:creationId xmlns:p14="http://schemas.microsoft.com/office/powerpoint/2010/main" val="4115273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911424" y="1019126"/>
            <a:ext cx="5156200" cy="537667"/>
          </a:xfrm>
          <a:ln w="38100">
            <a:solidFill>
              <a:srgbClr val="00B050"/>
            </a:solidFill>
          </a:ln>
        </p:spPr>
        <p:txBody>
          <a:bodyPr/>
          <a:lstStyle/>
          <a:p>
            <a:pPr algn="ctr"/>
            <a:r>
              <a:rPr lang="ru-RU" dirty="0" err="1" smtClean="0">
                <a:latin typeface="Times New Roman" panose="02020603050405020304" pitchFamily="18" charset="0"/>
                <a:cs typeface="Times New Roman" panose="02020603050405020304" pitchFamily="18" charset="0"/>
              </a:rPr>
              <a:t>Бөлім</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Ортақ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тақырып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бойынша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2"/>
          </p:nvPr>
        </p:nvSpPr>
        <p:spPr>
          <a:xfrm>
            <a:off x="47328" y="1700808"/>
            <a:ext cx="6336704" cy="4680520"/>
          </a:xfrm>
          <a:ln>
            <a:solidFill>
              <a:srgbClr val="00B050"/>
            </a:solidFill>
          </a:ln>
        </p:spPr>
        <p:txBody>
          <a:bodyPr>
            <a:noAutofit/>
          </a:bodyPr>
          <a:lstStyle/>
          <a:p>
            <a:pPr marL="446088" lvl="4" indent="-263525">
              <a:lnSpc>
                <a:spcPct val="125000"/>
              </a:lnSpc>
              <a:spcBef>
                <a:spcPts val="0"/>
              </a:spcBef>
              <a:buClr>
                <a:srgbClr val="0065BD"/>
              </a:buClr>
              <a:buFont typeface="Arial" panose="020B0604020202020204" pitchFamily="34" charset="0"/>
              <a:buChar char="•"/>
              <a:defRPr/>
            </a:pPr>
            <a:r>
              <a:rPr lang="ru-RU" altLang="en-US" sz="1800" dirty="0" err="1" smtClean="0">
                <a:latin typeface="Times New Roman" panose="02020603050405020304" pitchFamily="18" charset="0"/>
                <a:cs typeface="Times New Roman" panose="02020603050405020304" pitchFamily="18" charset="0"/>
              </a:rPr>
              <a:t>Бөлім</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бойынша</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оқу</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мақсаттарын</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қамтиды</a:t>
            </a:r>
            <a:r>
              <a:rPr lang="ru-RU" altLang="en-US" sz="1800" dirty="0" smtClean="0">
                <a:latin typeface="Times New Roman" panose="02020603050405020304" pitchFamily="18" charset="0"/>
                <a:cs typeface="Times New Roman" panose="02020603050405020304" pitchFamily="18" charset="0"/>
              </a:rPr>
              <a:t>;</a:t>
            </a:r>
            <a:endParaRPr lang="ru-RU" altLang="en-US" sz="1800" dirty="0">
              <a:latin typeface="Times New Roman" panose="02020603050405020304" pitchFamily="18" charset="0"/>
              <a:cs typeface="Times New Roman" panose="02020603050405020304" pitchFamily="18" charset="0"/>
            </a:endParaRPr>
          </a:p>
          <a:p>
            <a:pPr marL="446088" indent="-263525" algn="just"/>
            <a:r>
              <a:rPr lang="ru-RU" sz="1800" dirty="0" err="1" smtClean="0">
                <a:latin typeface="Times New Roman" panose="02020603050405020304" pitchFamily="18" charset="0"/>
                <a:cs typeface="Times New Roman" panose="02020603050405020304" pitchFamily="18" charset="0"/>
              </a:rPr>
              <a:t>Жаратылыстану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және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тілдік</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пәндерден</a:t>
            </a:r>
            <a:r>
              <a:rPr lang="ru-RU" sz="1800"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бөлімдер</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бойынша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әлеуметтік-гуманитарлық</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пәндерден</a:t>
            </a:r>
            <a:r>
              <a:rPr lang="ru-RU" sz="1800"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ортақ</a:t>
            </a:r>
            <a:r>
              <a:rPr lang="ru-RU" sz="1800"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тақырып</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бойынша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ұйымдастырылады</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a:t>
            </a:r>
            <a:endParaRPr lang="ru-RU" sz="1800" dirty="0" smtClean="0">
              <a:latin typeface="Times New Roman" panose="02020603050405020304" pitchFamily="18" charset="0"/>
              <a:cs typeface="Times New Roman" panose="02020603050405020304" pitchFamily="18" charset="0"/>
            </a:endParaRPr>
          </a:p>
          <a:p>
            <a:pPr marL="446088" indent="-263525" algn="just">
              <a:buFont typeface="Arial" panose="020B0604020202020204" pitchFamily="34" charset="0"/>
              <a:buChar char="•"/>
            </a:pPr>
            <a:r>
              <a:rPr lang="ru-RU" altLang="en-US" sz="1800" dirty="0" smtClean="0">
                <a:latin typeface="Times New Roman" panose="02020603050405020304" pitchFamily="18" charset="0"/>
                <a:cs typeface="Times New Roman" panose="02020603050405020304" pitchFamily="18" charset="0"/>
              </a:rPr>
              <a:t>5-20 минут </a:t>
            </a:r>
            <a:r>
              <a:rPr lang="ru-RU" altLang="en-US" sz="1800" dirty="0" err="1" smtClean="0">
                <a:latin typeface="Times New Roman" panose="02020603050405020304" pitchFamily="18" charset="0"/>
                <a:cs typeface="Times New Roman" panose="02020603050405020304" pitchFamily="18" charset="0"/>
              </a:rPr>
              <a:t>уақыт</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беріледі</a:t>
            </a:r>
            <a:r>
              <a:rPr lang="ru-RU" altLang="en-US" sz="1800" dirty="0" smtClean="0">
                <a:latin typeface="Times New Roman" panose="02020603050405020304" pitchFamily="18" charset="0"/>
                <a:cs typeface="Times New Roman" panose="02020603050405020304" pitchFamily="18" charset="0"/>
              </a:rPr>
              <a:t>;</a:t>
            </a:r>
            <a:endParaRPr lang="ru-RU" altLang="en-US" sz="1800" dirty="0">
              <a:latin typeface="Times New Roman" panose="02020603050405020304" pitchFamily="18" charset="0"/>
              <a:cs typeface="Times New Roman" panose="02020603050405020304" pitchFamily="18" charset="0"/>
            </a:endParaRPr>
          </a:p>
          <a:p>
            <a:pPr marL="468313" lvl="4" indent="-285750">
              <a:lnSpc>
                <a:spcPct val="125000"/>
              </a:lnSpc>
              <a:buClr>
                <a:srgbClr val="0065BD"/>
              </a:buClr>
              <a:buFont typeface="Arial" panose="020B0604020202020204" pitchFamily="34" charset="0"/>
              <a:buChar char="•"/>
              <a:defRPr/>
            </a:pPr>
            <a:r>
              <a:rPr lang="ru-RU" sz="1800" dirty="0" err="1" smtClean="0">
                <a:latin typeface="Times New Roman" panose="02020603050405020304" pitchFamily="18" charset="0"/>
                <a:cs typeface="Times New Roman" panose="02020603050405020304" pitchFamily="18" charset="0"/>
              </a:rPr>
              <a:t>Ойлау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деңгейлері</a:t>
            </a:r>
            <a:r>
              <a:rPr lang="ru-RU" sz="1800" dirty="0" smtClean="0">
                <a:latin typeface="Times New Roman" panose="02020603050405020304" pitchFamily="18" charset="0"/>
                <a:cs typeface="Times New Roman" panose="02020603050405020304" pitchFamily="18" charset="0"/>
              </a:rPr>
              <a:t> мен </a:t>
            </a:r>
            <a:r>
              <a:rPr lang="ru-RU" sz="1800" dirty="0" err="1" smtClean="0">
                <a:latin typeface="Times New Roman" panose="02020603050405020304" pitchFamily="18" charset="0"/>
                <a:cs typeface="Times New Roman" panose="02020603050405020304" pitchFamily="18" charset="0"/>
              </a:rPr>
              <a:t>бағалау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критерийлеріне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сәйкес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жүргізіледі</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468313" lvl="4" indent="-285750">
              <a:lnSpc>
                <a:spcPct val="125000"/>
              </a:lnSpc>
              <a:spcBef>
                <a:spcPts val="0"/>
              </a:spcBef>
              <a:buClr>
                <a:srgbClr val="0065BD"/>
              </a:buClr>
              <a:buFont typeface="Arial" panose="020B0604020202020204" pitchFamily="34" charset="0"/>
              <a:buChar char="•"/>
              <a:defRPr/>
            </a:pPr>
            <a:r>
              <a:rPr lang="ru-RU" altLang="en-US" sz="1800" dirty="0" smtClean="0">
                <a:latin typeface="Times New Roman" panose="02020603050405020304" pitchFamily="18" charset="0"/>
                <a:cs typeface="Times New Roman" panose="02020603050405020304" pitchFamily="18" charset="0"/>
              </a:rPr>
              <a:t>Балл </a:t>
            </a:r>
            <a:r>
              <a:rPr lang="ru-RU" altLang="en-US" sz="1800" dirty="0" err="1" smtClean="0">
                <a:latin typeface="Times New Roman" panose="02020603050405020304" pitchFamily="18" charset="0"/>
                <a:cs typeface="Times New Roman" panose="02020603050405020304" pitchFamily="18" charset="0"/>
              </a:rPr>
              <a:t>дескрипторларға</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сәйкес</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қойылады</a:t>
            </a:r>
            <a:r>
              <a:rPr lang="ru-RU" altLang="en-US" sz="1800" dirty="0" smtClean="0">
                <a:latin typeface="Times New Roman" panose="02020603050405020304" pitchFamily="18" charset="0"/>
                <a:cs typeface="Times New Roman" panose="02020603050405020304" pitchFamily="18" charset="0"/>
              </a:rPr>
              <a:t>;</a:t>
            </a:r>
            <a:endParaRPr lang="ru-RU" altLang="en-US" sz="1800" dirty="0">
              <a:latin typeface="Times New Roman" panose="02020603050405020304" pitchFamily="18" charset="0"/>
              <a:cs typeface="Times New Roman" panose="02020603050405020304" pitchFamily="18" charset="0"/>
            </a:endParaRPr>
          </a:p>
          <a:p>
            <a:pPr marL="468313" lvl="4" indent="-285750">
              <a:lnSpc>
                <a:spcPct val="125000"/>
              </a:lnSpc>
              <a:spcBef>
                <a:spcPts val="0"/>
              </a:spcBef>
              <a:buClr>
                <a:srgbClr val="0065BD"/>
              </a:buClr>
              <a:buFont typeface="Arial" panose="020B0604020202020204" pitchFamily="34" charset="0"/>
              <a:buChar char="•"/>
              <a:defRPr/>
            </a:pPr>
            <a:r>
              <a:rPr lang="ru-RU" sz="1800" dirty="0" err="1" smtClean="0">
                <a:latin typeface="Times New Roman" panose="02020603050405020304" pitchFamily="18" charset="0"/>
                <a:cs typeface="Times New Roman" panose="02020603050405020304" pitchFamily="18" charset="0"/>
              </a:rPr>
              <a:t>Оқу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жетістіктерінің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деңгейлері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бойынша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төмен</a:t>
            </a:r>
            <a:r>
              <a:rPr lang="ru-RU" sz="1800" dirty="0" smtClean="0">
                <a:latin typeface="Times New Roman" panose="02020603050405020304" pitchFamily="18" charset="0"/>
                <a:cs typeface="Times New Roman" panose="02020603050405020304" pitchFamily="18" charset="0"/>
              </a:rPr>
              <a:t>, орта, </a:t>
            </a:r>
            <a:r>
              <a:rPr lang="ru-RU" sz="1800" dirty="0" err="1" smtClean="0">
                <a:latin typeface="Times New Roman" panose="02020603050405020304" pitchFamily="18" charset="0"/>
                <a:cs typeface="Times New Roman" panose="02020603050405020304" pitchFamily="18" charset="0"/>
              </a:rPr>
              <a:t>жоғары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кері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байланыс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беріледі</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468313" lvl="4" indent="-285750">
              <a:lnSpc>
                <a:spcPct val="125000"/>
              </a:lnSpc>
              <a:spcBef>
                <a:spcPts val="0"/>
              </a:spcBef>
              <a:buClr>
                <a:srgbClr val="0065BD"/>
              </a:buClr>
              <a:buFont typeface="Arial" panose="020B0604020202020204" pitchFamily="34" charset="0"/>
              <a:buChar char="•"/>
              <a:defRPr/>
            </a:pPr>
            <a:r>
              <a:rPr lang="ru-RU" altLang="en-US" sz="1800" dirty="0" err="1" smtClean="0">
                <a:latin typeface="Times New Roman" panose="02020603050405020304" pitchFamily="18" charset="0"/>
                <a:cs typeface="Times New Roman" panose="02020603050405020304" pitchFamily="18" charset="0"/>
              </a:rPr>
              <a:t>Тоқсандық</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бағаға</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әсер</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етеді</a:t>
            </a:r>
            <a:r>
              <a:rPr lang="ru-RU" altLang="en-US" sz="1800" dirty="0" smtClean="0">
                <a:latin typeface="Times New Roman" panose="02020603050405020304" pitchFamily="18" charset="0"/>
                <a:cs typeface="Times New Roman" panose="02020603050405020304" pitchFamily="18" charset="0"/>
              </a:rPr>
              <a:t> (50%);</a:t>
            </a:r>
            <a:endParaRPr lang="ru-RU" altLang="en-US" sz="18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quarter" idx="3"/>
          </p:nvPr>
        </p:nvSpPr>
        <p:spPr>
          <a:xfrm>
            <a:off x="7056107" y="1052736"/>
            <a:ext cx="4175787" cy="504056"/>
          </a:xfrm>
          <a:ln w="38100">
            <a:solidFill>
              <a:srgbClr val="00B050"/>
            </a:solidFill>
          </a:ln>
        </p:spPr>
        <p:txBody>
          <a:bodyPr/>
          <a:lstStyle/>
          <a:p>
            <a:pPr algn="ctr"/>
            <a:r>
              <a:rPr lang="kk-KZ" dirty="0" smtClean="0">
                <a:latin typeface="Times New Roman" panose="02020603050405020304" pitchFamily="18" charset="0"/>
                <a:cs typeface="Times New Roman" panose="02020603050405020304" pitchFamily="18" charset="0"/>
              </a:rPr>
              <a:t>Тоқсан бойынша</a:t>
            </a:r>
            <a:endParaRPr lang="ru-RU"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quarter" idx="4"/>
          </p:nvPr>
        </p:nvSpPr>
        <p:spPr>
          <a:xfrm>
            <a:off x="6480043" y="1700808"/>
            <a:ext cx="5472608" cy="4680520"/>
          </a:xfrm>
          <a:ln>
            <a:solidFill>
              <a:srgbClr val="00B050"/>
            </a:solidFill>
          </a:ln>
        </p:spPr>
        <p:txBody>
          <a:bodyPr>
            <a:normAutofit/>
          </a:bodyPr>
          <a:lstStyle/>
          <a:p>
            <a:pPr marL="446088" lvl="4" indent="-263525">
              <a:lnSpc>
                <a:spcPct val="125000"/>
              </a:lnSpc>
              <a:spcBef>
                <a:spcPts val="0"/>
              </a:spcBef>
              <a:spcAft>
                <a:spcPts val="600"/>
              </a:spcAft>
              <a:buClr>
                <a:srgbClr val="0065BD"/>
              </a:buClr>
              <a:buFont typeface="Arial" panose="020B0604020202020204" pitchFamily="34" charset="0"/>
              <a:buChar char="•"/>
              <a:defRPr/>
            </a:pPr>
            <a:r>
              <a:rPr lang="ru-RU" altLang="en-US" sz="1800" dirty="0" err="1" smtClean="0">
                <a:latin typeface="Times New Roman" panose="02020603050405020304" pitchFamily="18" charset="0"/>
                <a:cs typeface="Times New Roman" panose="02020603050405020304" pitchFamily="18" charset="0"/>
              </a:rPr>
              <a:t>Тоқсандағы</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барлық</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бөлімдердегі</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оқу</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мақсаттарын</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қамтиды</a:t>
            </a:r>
            <a:r>
              <a:rPr lang="ru-RU" altLang="en-US" sz="1800" dirty="0" smtClean="0">
                <a:latin typeface="Times New Roman" panose="02020603050405020304" pitchFamily="18" charset="0"/>
                <a:cs typeface="Times New Roman" panose="02020603050405020304" pitchFamily="18" charset="0"/>
              </a:rPr>
              <a:t>;</a:t>
            </a:r>
          </a:p>
          <a:p>
            <a:pPr marL="446088" lvl="4" indent="-263525">
              <a:lnSpc>
                <a:spcPct val="125000"/>
              </a:lnSpc>
              <a:spcBef>
                <a:spcPts val="0"/>
              </a:spcBef>
              <a:buClr>
                <a:srgbClr val="0065BD"/>
              </a:buClr>
              <a:defRPr/>
            </a:pPr>
            <a:r>
              <a:rPr lang="ru-RU" dirty="0" err="1">
                <a:latin typeface="Times New Roman" panose="02020603050405020304" pitchFamily="18" charset="0"/>
                <a:cs typeface="Times New Roman" panose="02020603050405020304" pitchFamily="18" charset="0"/>
              </a:rPr>
              <a:t>Жаратылыстану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тілдік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пәндерден</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бөлімдер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әлеуметтік-гуманитарлық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пәндерден</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ортақ</a:t>
            </a:r>
            <a:r>
              <a:rPr lang="ru-RU"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тақырып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ұйымдастырылады</a:t>
            </a:r>
            <a:r>
              <a:rPr lang="ru-RU" dirty="0">
                <a:latin typeface="Times New Roman" panose="02020603050405020304" pitchFamily="18" charset="0"/>
                <a:cs typeface="Times New Roman" panose="02020603050405020304" pitchFamily="18" charset="0"/>
              </a:rPr>
              <a:t> ;</a:t>
            </a:r>
          </a:p>
          <a:p>
            <a:pPr marL="446088" lvl="4" indent="-263525">
              <a:lnSpc>
                <a:spcPct val="125000"/>
              </a:lnSpc>
              <a:spcBef>
                <a:spcPts val="0"/>
              </a:spcBef>
              <a:buClr>
                <a:srgbClr val="0065BD"/>
              </a:buClr>
              <a:buFont typeface="Arial" panose="020B0604020202020204" pitchFamily="34" charset="0"/>
              <a:buChar char="•"/>
              <a:defRPr/>
            </a:pPr>
            <a:r>
              <a:rPr lang="ru-RU" altLang="en-US" sz="1800" dirty="0" err="1" smtClean="0">
                <a:latin typeface="Times New Roman" panose="02020603050405020304" pitchFamily="18" charset="0"/>
                <a:cs typeface="Times New Roman" panose="02020603050405020304" pitchFamily="18" charset="0"/>
              </a:rPr>
              <a:t>Сабаққа</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берілген</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уақытта</a:t>
            </a:r>
            <a:r>
              <a:rPr lang="ru-RU" altLang="en-US" sz="1800" dirty="0" smtClean="0">
                <a:latin typeface="Times New Roman" panose="02020603050405020304" pitchFamily="18" charset="0"/>
                <a:cs typeface="Times New Roman" panose="02020603050405020304" pitchFamily="18" charset="0"/>
              </a:rPr>
              <a:t> </a:t>
            </a:r>
            <a:r>
              <a:rPr lang="ru-RU" altLang="en-US" sz="1800" dirty="0" err="1" smtClean="0">
                <a:latin typeface="Times New Roman" panose="02020603050405020304" pitchFamily="18" charset="0"/>
                <a:cs typeface="Times New Roman" panose="02020603050405020304" pitchFamily="18" charset="0"/>
              </a:rPr>
              <a:t>орындалады</a:t>
            </a:r>
            <a:r>
              <a:rPr lang="ru-RU" altLang="en-US" sz="1800" dirty="0" smtClean="0">
                <a:latin typeface="Times New Roman" panose="02020603050405020304" pitchFamily="18" charset="0"/>
                <a:cs typeface="Times New Roman" panose="02020603050405020304" pitchFamily="18" charset="0"/>
              </a:rPr>
              <a:t>;</a:t>
            </a:r>
            <a:endParaRPr lang="ru-RU" altLang="en-US" sz="1800" dirty="0">
              <a:latin typeface="Times New Roman" panose="02020603050405020304" pitchFamily="18" charset="0"/>
              <a:cs typeface="Times New Roman" panose="02020603050405020304" pitchFamily="18" charset="0"/>
            </a:endParaRPr>
          </a:p>
          <a:p>
            <a:pPr marL="468313" lvl="4" indent="-285750">
              <a:lnSpc>
                <a:spcPct val="125000"/>
              </a:lnSpc>
              <a:buClr>
                <a:srgbClr val="0065BD"/>
              </a:buClr>
              <a:buFont typeface="Arial" panose="020B0604020202020204" pitchFamily="34" charset="0"/>
              <a:buChar char="•"/>
              <a:defRPr/>
            </a:pPr>
            <a:r>
              <a:rPr lang="ru-RU" sz="1800" dirty="0" err="1" smtClean="0">
                <a:latin typeface="Times New Roman" panose="02020603050405020304" pitchFamily="18" charset="0"/>
                <a:cs typeface="Times New Roman" panose="02020603050405020304" pitchFamily="18" charset="0"/>
              </a:rPr>
              <a:t>Жиынтық</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бағалау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спецификациясына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сәйкес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өтеді</a:t>
            </a:r>
            <a:endParaRPr lang="ru-RU" sz="1800" dirty="0" smtClean="0">
              <a:latin typeface="Times New Roman" panose="02020603050405020304" pitchFamily="18" charset="0"/>
              <a:cs typeface="Times New Roman" panose="02020603050405020304" pitchFamily="18" charset="0"/>
            </a:endParaRPr>
          </a:p>
          <a:p>
            <a:pPr marL="468313" lvl="4" indent="-285750">
              <a:lnSpc>
                <a:spcPct val="125000"/>
              </a:lnSpc>
              <a:spcBef>
                <a:spcPts val="0"/>
              </a:spcBef>
              <a:buClr>
                <a:srgbClr val="0065BD"/>
              </a:buClr>
              <a:buFont typeface="Arial" panose="020B0604020202020204" pitchFamily="34" charset="0"/>
              <a:buChar char="•"/>
              <a:defRPr/>
            </a:pPr>
            <a:r>
              <a:rPr lang="ru-RU" altLang="en-US" dirty="0" err="1" smtClean="0">
                <a:latin typeface="Times New Roman" panose="02020603050405020304" pitchFamily="18" charset="0"/>
                <a:cs typeface="Times New Roman" panose="02020603050405020304" pitchFamily="18" charset="0"/>
              </a:rPr>
              <a:t>Нәтижесі</a:t>
            </a:r>
            <a:r>
              <a:rPr lang="ru-RU" altLang="en-US" dirty="0" smtClean="0">
                <a:latin typeface="Times New Roman" panose="02020603050405020304" pitchFamily="18" charset="0"/>
                <a:cs typeface="Times New Roman" panose="02020603050405020304" pitchFamily="18" charset="0"/>
              </a:rPr>
              <a:t> балл </a:t>
            </a:r>
            <a:r>
              <a:rPr lang="ru-RU" altLang="en-US" dirty="0" err="1" smtClean="0">
                <a:latin typeface="Times New Roman" panose="02020603050405020304" pitchFamily="18" charset="0"/>
                <a:cs typeface="Times New Roman" panose="02020603050405020304" pitchFamily="18" charset="0"/>
              </a:rPr>
              <a:t>қою</a:t>
            </a:r>
            <a:r>
              <a:rPr lang="ru-RU" altLang="en-US" dirty="0" smtClean="0">
                <a:latin typeface="Times New Roman" panose="02020603050405020304" pitchFamily="18" charset="0"/>
                <a:cs typeface="Times New Roman" panose="02020603050405020304" pitchFamily="18" charset="0"/>
              </a:rPr>
              <a:t> </a:t>
            </a:r>
            <a:r>
              <a:rPr lang="ru-RU" altLang="en-US" dirty="0" err="1" smtClean="0">
                <a:latin typeface="Times New Roman" panose="02020603050405020304" pitchFamily="18" charset="0"/>
                <a:cs typeface="Times New Roman" panose="02020603050405020304" pitchFamily="18" charset="0"/>
              </a:rPr>
              <a:t>ережесіне</a:t>
            </a:r>
            <a:r>
              <a:rPr lang="ru-RU" altLang="en-US" dirty="0" smtClean="0">
                <a:latin typeface="Times New Roman" panose="02020603050405020304" pitchFamily="18" charset="0"/>
                <a:cs typeface="Times New Roman" panose="02020603050405020304" pitchFamily="18" charset="0"/>
              </a:rPr>
              <a:t> </a:t>
            </a:r>
            <a:r>
              <a:rPr lang="ru-RU" altLang="en-US" dirty="0" err="1" smtClean="0">
                <a:latin typeface="Times New Roman" panose="02020603050405020304" pitchFamily="18" charset="0"/>
                <a:cs typeface="Times New Roman" panose="02020603050405020304" pitchFamily="18" charset="0"/>
              </a:rPr>
              <a:t>сәйкес</a:t>
            </a:r>
            <a:r>
              <a:rPr lang="ru-RU" altLang="en-US" dirty="0" smtClean="0">
                <a:latin typeface="Times New Roman" panose="02020603050405020304" pitchFamily="18" charset="0"/>
                <a:cs typeface="Times New Roman" panose="02020603050405020304" pitchFamily="18" charset="0"/>
              </a:rPr>
              <a:t> </a:t>
            </a:r>
            <a:r>
              <a:rPr lang="ru-RU" altLang="en-US" dirty="0" err="1" smtClean="0">
                <a:latin typeface="Times New Roman" panose="02020603050405020304" pitchFamily="18" charset="0"/>
                <a:cs typeface="Times New Roman" panose="02020603050405020304" pitchFamily="18" charset="0"/>
              </a:rPr>
              <a:t>қойылады</a:t>
            </a:r>
            <a:r>
              <a:rPr lang="ru-RU" altLang="en-US" sz="1800" dirty="0" smtClean="0">
                <a:latin typeface="Times New Roman" panose="02020603050405020304" pitchFamily="18" charset="0"/>
                <a:cs typeface="Times New Roman" panose="02020603050405020304" pitchFamily="18" charset="0"/>
              </a:rPr>
              <a:t>;</a:t>
            </a:r>
          </a:p>
          <a:p>
            <a:pPr marL="468313" lvl="4" indent="-285750">
              <a:lnSpc>
                <a:spcPct val="125000"/>
              </a:lnSpc>
              <a:spcBef>
                <a:spcPts val="0"/>
              </a:spcBef>
              <a:buClr>
                <a:srgbClr val="0065BD"/>
              </a:buClr>
              <a:defRPr/>
            </a:pPr>
            <a:r>
              <a:rPr lang="ru-RU" altLang="en-US" dirty="0" err="1" smtClean="0">
                <a:latin typeface="Times New Roman" panose="02020603050405020304" pitchFamily="18" charset="0"/>
                <a:cs typeface="Times New Roman" panose="02020603050405020304" pitchFamily="18" charset="0"/>
              </a:rPr>
              <a:t>Тоқсандық</a:t>
            </a:r>
            <a:r>
              <a:rPr lang="ru-RU" altLang="en-US" dirty="0" smtClean="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бағаға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әсер</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етеді</a:t>
            </a:r>
            <a:r>
              <a:rPr lang="ru-RU" altLang="en-US" dirty="0">
                <a:latin typeface="Times New Roman" panose="02020603050405020304" pitchFamily="18" charset="0"/>
                <a:cs typeface="Times New Roman" panose="02020603050405020304" pitchFamily="18" charset="0"/>
              </a:rPr>
              <a:t> (50</a:t>
            </a:r>
            <a:r>
              <a:rPr lang="ru-RU" altLang="en-US" dirty="0" smtClean="0">
                <a:latin typeface="Times New Roman" panose="02020603050405020304" pitchFamily="18" charset="0"/>
                <a:cs typeface="Times New Roman" panose="02020603050405020304" pitchFamily="18" charset="0"/>
              </a:rPr>
              <a:t>%)</a:t>
            </a:r>
            <a:endParaRPr lang="ru-RU" altLang="en-US" dirty="0">
              <a:latin typeface="Times New Roman" panose="02020603050405020304" pitchFamily="18" charset="0"/>
              <a:cs typeface="Times New Roman" panose="02020603050405020304" pitchFamily="18" charset="0"/>
            </a:endParaRPr>
          </a:p>
          <a:p>
            <a:pPr marL="468313" lvl="4" indent="-285750">
              <a:lnSpc>
                <a:spcPct val="125000"/>
              </a:lnSpc>
              <a:spcBef>
                <a:spcPts val="0"/>
              </a:spcBef>
              <a:buClr>
                <a:srgbClr val="0065BD"/>
              </a:buClr>
              <a:buFont typeface="Arial" panose="020B0604020202020204" pitchFamily="34" charset="0"/>
              <a:buChar char="•"/>
              <a:defRPr/>
            </a:pPr>
            <a:endParaRPr lang="ru-RU" altLang="en-US" sz="1800" dirty="0" smtClean="0">
              <a:latin typeface="Arial Narrow" pitchFamily="34" charset="0"/>
              <a:cs typeface="Times New Roman" panose="02020603050405020304" pitchFamily="18" charset="0"/>
            </a:endParaRPr>
          </a:p>
          <a:p>
            <a:pPr marL="182563" lvl="4" indent="0">
              <a:lnSpc>
                <a:spcPct val="125000"/>
              </a:lnSpc>
              <a:spcBef>
                <a:spcPts val="0"/>
              </a:spcBef>
              <a:buClr>
                <a:srgbClr val="0065BD"/>
              </a:buClr>
              <a:buNone/>
              <a:defRPr/>
            </a:pPr>
            <a:endParaRPr lang="ru-RU" altLang="en-US" sz="1800" dirty="0">
              <a:latin typeface="Arial Narrow" pitchFamily="34" charset="0"/>
              <a:cs typeface="Times New Roman" panose="02020603050405020304" pitchFamily="18" charset="0"/>
            </a:endParaRPr>
          </a:p>
          <a:p>
            <a:endParaRPr lang="ru-RU" dirty="0">
              <a:latin typeface="Arial Narrow" pitchFamily="34" charset="0"/>
            </a:endParaRPr>
          </a:p>
        </p:txBody>
      </p:sp>
      <p:sp>
        <p:nvSpPr>
          <p:cNvPr id="6" name="Заголовок 5"/>
          <p:cNvSpPr>
            <a:spLocks noGrp="1"/>
          </p:cNvSpPr>
          <p:nvPr>
            <p:ph type="title"/>
          </p:nvPr>
        </p:nvSpPr>
        <p:spPr>
          <a:xfrm>
            <a:off x="431372" y="188640"/>
            <a:ext cx="11617289" cy="758984"/>
          </a:xfrm>
        </p:spPr>
        <p:txBody>
          <a:bodyPr>
            <a:normAutofit/>
          </a:bodyPr>
          <a:lstStyle/>
          <a:p>
            <a:pPr algn="ctr"/>
            <a:r>
              <a:rPr lang="ru-RU" sz="2800" b="1" dirty="0" err="1" smtClean="0">
                <a:latin typeface="Times New Roman" panose="02020603050405020304" pitchFamily="18" charset="0"/>
                <a:cs typeface="Times New Roman" panose="02020603050405020304" pitchFamily="18" charset="0"/>
              </a:rPr>
              <a:t>Жиынты</a:t>
            </a:r>
            <a:r>
              <a:rPr lang="kk-KZ" sz="2800" b="1" dirty="0" smtClean="0">
                <a:latin typeface="Times New Roman" panose="02020603050405020304" pitchFamily="18" charset="0"/>
                <a:cs typeface="Times New Roman" panose="02020603050405020304" pitchFamily="18" charset="0"/>
              </a:rPr>
              <a:t>қ бағалау үдерісі</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994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304" y="232519"/>
            <a:ext cx="10515600" cy="513648"/>
          </a:xfrm>
        </p:spPr>
        <p:txBody>
          <a:bodyPr>
            <a:normAutofit/>
          </a:bodyPr>
          <a:lstStyle/>
          <a:p>
            <a:pPr algn="ctr"/>
            <a:r>
              <a:rPr lang="ru-RU" sz="2400" b="1" dirty="0" err="1" smtClean="0">
                <a:latin typeface="Times New Roman" pitchFamily="18" charset="0"/>
                <a:cs typeface="Times New Roman" pitchFamily="18" charset="0"/>
              </a:rPr>
              <a:t>Бағалау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жүйелеріндегі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айырмашылықтар</a:t>
            </a:r>
            <a:endParaRPr lang="ru-RU" sz="2400" b="1"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nvPr>
        </p:nvGraphicFramePr>
        <p:xfrm>
          <a:off x="244147" y="733425"/>
          <a:ext cx="11636092" cy="6053212"/>
        </p:xfrm>
        <a:graphic>
          <a:graphicData uri="http://schemas.openxmlformats.org/drawingml/2006/table">
            <a:tbl>
              <a:tblPr firstRow="1" bandRow="1">
                <a:tableStyleId>{5C22544A-7EE6-4342-B048-85BDC9FD1C3A}</a:tableStyleId>
              </a:tblPr>
              <a:tblGrid>
                <a:gridCol w="3016717"/>
                <a:gridCol w="4249496"/>
                <a:gridCol w="4369879"/>
              </a:tblGrid>
              <a:tr h="485251">
                <a:tc>
                  <a:txBody>
                    <a:bodyPr/>
                    <a:lstStyle/>
                    <a:p>
                      <a:pPr algn="ctr"/>
                      <a:r>
                        <a:rPr lang="ru-RU" sz="1200" dirty="0" err="1" smtClean="0">
                          <a:solidFill>
                            <a:schemeClr val="tx1"/>
                          </a:solidFill>
                          <a:latin typeface="Times New Roman" pitchFamily="18" charset="0"/>
                          <a:cs typeface="Times New Roman" pitchFamily="18" charset="0"/>
                        </a:rPr>
                        <a:t>Сипаттамалар</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err="1" smtClean="0">
                          <a:solidFill>
                            <a:schemeClr val="tx1"/>
                          </a:solidFill>
                          <a:latin typeface="Times New Roman" pitchFamily="18" charset="0"/>
                          <a:cs typeface="Times New Roman" pitchFamily="18" charset="0"/>
                        </a:rPr>
                        <a:t>Нормативті</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бағытталған</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бағалау</a:t>
                      </a:r>
                      <a:r>
                        <a:rPr lang="ru-RU" sz="1200" dirty="0" smtClean="0">
                          <a:solidFill>
                            <a:schemeClr val="tx1"/>
                          </a:solidFill>
                          <a:latin typeface="Times New Roman" pitchFamily="18" charset="0"/>
                          <a:cs typeface="Times New Roman" pitchFamily="18" charset="0"/>
                        </a:rPr>
                        <a:t> </a:t>
                      </a:r>
                    </a:p>
                    <a:p>
                      <a:pPr algn="ctr"/>
                      <a:r>
                        <a:rPr lang="ru-RU" sz="1200" dirty="0" smtClean="0">
                          <a:solidFill>
                            <a:schemeClr val="tx1"/>
                          </a:solidFill>
                          <a:latin typeface="Times New Roman" pitchFamily="18" charset="0"/>
                          <a:cs typeface="Times New Roman" pitchFamily="18" charset="0"/>
                        </a:rPr>
                        <a:t>(</a:t>
                      </a:r>
                      <a:r>
                        <a:rPr lang="ru-RU" sz="1200" dirty="0" err="1" smtClean="0">
                          <a:solidFill>
                            <a:schemeClr val="tx1"/>
                          </a:solidFill>
                          <a:latin typeface="Times New Roman" pitchFamily="18" charset="0"/>
                          <a:cs typeface="Times New Roman" pitchFamily="18" charset="0"/>
                        </a:rPr>
                        <a:t>қазіргі</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таңда</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орын</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алатын</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жүйе</a:t>
                      </a: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err="1" smtClean="0">
                          <a:solidFill>
                            <a:schemeClr val="tx1"/>
                          </a:solidFill>
                          <a:latin typeface="Times New Roman" pitchFamily="18" charset="0"/>
                          <a:cs typeface="Times New Roman" pitchFamily="18" charset="0"/>
                        </a:rPr>
                        <a:t>Критериалды</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бағалау</a:t>
                      </a:r>
                      <a:endParaRPr lang="ru-RU" sz="1200" dirty="0" smtClean="0">
                        <a:solidFill>
                          <a:schemeClr val="tx1"/>
                        </a:solidFill>
                        <a:latin typeface="Times New Roman" pitchFamily="18" charset="0"/>
                        <a:cs typeface="Times New Roman" pitchFamily="18" charset="0"/>
                      </a:endParaRPr>
                    </a:p>
                    <a:p>
                      <a:pPr algn="ctr"/>
                      <a:r>
                        <a:rPr lang="ru-RU" sz="1200" dirty="0" smtClean="0">
                          <a:solidFill>
                            <a:schemeClr val="tx1"/>
                          </a:solidFill>
                          <a:latin typeface="Times New Roman" pitchFamily="18" charset="0"/>
                          <a:cs typeface="Times New Roman" pitchFamily="18" charset="0"/>
                        </a:rPr>
                        <a:t>(</a:t>
                      </a:r>
                      <a:r>
                        <a:rPr lang="ru-RU" sz="1200" dirty="0" err="1" smtClean="0">
                          <a:solidFill>
                            <a:schemeClr val="tx1"/>
                          </a:solidFill>
                          <a:latin typeface="Times New Roman" pitchFamily="18" charset="0"/>
                          <a:cs typeface="Times New Roman" pitchFamily="18" charset="0"/>
                        </a:rPr>
                        <a:t>мазмұнды</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жаңарту</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шеңберіндегі</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жүйе</a:t>
                      </a: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a:tc>
              </a:tr>
              <a:tr h="448199">
                <a:tc>
                  <a:txBody>
                    <a:bodyPr/>
                    <a:lstStyle/>
                    <a:p>
                      <a:r>
                        <a:rPr lang="ru-RU" sz="1200" b="0" i="0" u="none" strike="noStrike" kern="1200" baseline="0" dirty="0" err="1" smtClean="0">
                          <a:solidFill>
                            <a:schemeClr val="dk1"/>
                          </a:solidFill>
                          <a:latin typeface="Times New Roman" pitchFamily="18" charset="0"/>
                          <a:ea typeface="+mn-ea"/>
                          <a:cs typeface="Times New Roman" pitchFamily="18" charset="0"/>
                        </a:rPr>
                        <a:t>Оқушылардың</a:t>
                      </a:r>
                      <a:r>
                        <a:rPr lang="ru-RU" sz="1200" b="0" i="0" u="none" strike="noStrike" kern="1200" baseline="0" dirty="0" smtClean="0">
                          <a:solidFill>
                            <a:schemeClr val="dk1"/>
                          </a:solidFill>
                          <a:latin typeface="Times New Roman" pitchFamily="18" charset="0"/>
                          <a:ea typeface="+mn-ea"/>
                          <a:cs typeface="Times New Roman" pitchFamily="18" charset="0"/>
                        </a:rPr>
                        <a:t> </a:t>
                      </a:r>
                      <a:r>
                        <a:rPr lang="ru-RU" sz="1200" b="0" i="0" u="none" strike="noStrike" kern="1200" baseline="0" dirty="0" err="1" smtClean="0">
                          <a:solidFill>
                            <a:schemeClr val="dk1"/>
                          </a:solidFill>
                          <a:latin typeface="Times New Roman" pitchFamily="18" charset="0"/>
                          <a:ea typeface="+mn-ea"/>
                          <a:cs typeface="Times New Roman" pitchFamily="18" charset="0"/>
                        </a:rPr>
                        <a:t>нәтижелерін</a:t>
                      </a:r>
                      <a:r>
                        <a:rPr lang="ru-RU" sz="1200" b="0" i="0" u="none" strike="noStrike" kern="1200" baseline="0" dirty="0" smtClean="0">
                          <a:solidFill>
                            <a:schemeClr val="dk1"/>
                          </a:solidFill>
                          <a:latin typeface="Times New Roman" pitchFamily="18" charset="0"/>
                          <a:ea typeface="+mn-ea"/>
                          <a:cs typeface="Times New Roman" pitchFamily="18" charset="0"/>
                        </a:rPr>
                        <a:t> </a:t>
                      </a:r>
                      <a:r>
                        <a:rPr lang="ru-RU" sz="1200" b="0" i="0" u="none" strike="noStrike" kern="1200" baseline="0" dirty="0" err="1" smtClean="0">
                          <a:solidFill>
                            <a:schemeClr val="dk1"/>
                          </a:solidFill>
                          <a:latin typeface="Times New Roman" pitchFamily="18" charset="0"/>
                          <a:ea typeface="+mn-ea"/>
                          <a:cs typeface="Times New Roman" pitchFamily="18" charset="0"/>
                        </a:rPr>
                        <a:t>салыстыру</a:t>
                      </a:r>
                      <a:r>
                        <a:rPr lang="ru-RU" sz="1200" b="0" i="0" u="none" strike="noStrike" kern="1200" baseline="0" dirty="0" smtClean="0">
                          <a:solidFill>
                            <a:schemeClr val="dk1"/>
                          </a:solidFill>
                          <a:latin typeface="Times New Roman" pitchFamily="18" charset="0"/>
                          <a:ea typeface="+mn-ea"/>
                          <a:cs typeface="Times New Roman" pitchFamily="18" charset="0"/>
                        </a:rPr>
                        <a:t> </a:t>
                      </a:r>
                      <a:r>
                        <a:rPr lang="ru-RU" sz="1200" b="0" i="0" u="none" strike="noStrike" kern="1200" baseline="0" dirty="0" err="1" smtClean="0">
                          <a:solidFill>
                            <a:schemeClr val="dk1"/>
                          </a:solidFill>
                          <a:latin typeface="Times New Roman" pitchFamily="18" charset="0"/>
                          <a:ea typeface="+mn-ea"/>
                          <a:cs typeface="Times New Roman" pitchFamily="18" charset="0"/>
                        </a:rPr>
                        <a:t>аймағы</a:t>
                      </a:r>
                      <a:endParaRPr lang="ru-RU" sz="1200" dirty="0">
                        <a:latin typeface="Times New Roman" pitchFamily="18" charset="0"/>
                        <a:cs typeface="Times New Roman" pitchFamily="18" charset="0"/>
                      </a:endParaRPr>
                    </a:p>
                  </a:txBody>
                  <a:tcPr/>
                </a:tc>
                <a:tc>
                  <a:txBody>
                    <a:bodyPr/>
                    <a:lstStyle/>
                    <a:p>
                      <a:pPr algn="just"/>
                      <a:r>
                        <a:rPr lang="ru-RU" sz="1200" b="0" baseline="0" dirty="0" err="1" smtClean="0">
                          <a:latin typeface="Times New Roman" pitchFamily="18" charset="0"/>
                          <a:cs typeface="Times New Roman" pitchFamily="18" charset="0"/>
                        </a:rPr>
                        <a:t>Оқушылардың</a:t>
                      </a:r>
                      <a:r>
                        <a:rPr lang="ru-RU" sz="1200" b="0" baseline="0" dirty="0" smtClean="0">
                          <a:latin typeface="Times New Roman" pitchFamily="18" charset="0"/>
                          <a:cs typeface="Times New Roman" pitchFamily="18" charset="0"/>
                        </a:rPr>
                        <a:t> </a:t>
                      </a:r>
                      <a:r>
                        <a:rPr lang="ru-RU" sz="1200" b="0" baseline="0" dirty="0" err="1" smtClean="0">
                          <a:latin typeface="Times New Roman" pitchFamily="18" charset="0"/>
                          <a:cs typeface="Times New Roman" pitchFamily="18" charset="0"/>
                        </a:rPr>
                        <a:t>оқу</a:t>
                      </a:r>
                      <a:r>
                        <a:rPr lang="ru-RU" sz="1200" b="0" baseline="0" dirty="0" smtClean="0">
                          <a:latin typeface="Times New Roman" pitchFamily="18" charset="0"/>
                          <a:cs typeface="Times New Roman" pitchFamily="18" charset="0"/>
                        </a:rPr>
                        <a:t> </a:t>
                      </a:r>
                      <a:r>
                        <a:rPr lang="ru-RU" sz="1200" b="0" baseline="0" dirty="0" err="1" smtClean="0">
                          <a:latin typeface="Times New Roman" pitchFamily="18" charset="0"/>
                          <a:cs typeface="Times New Roman" pitchFamily="18" charset="0"/>
                        </a:rPr>
                        <a:t>жетістіктерін</a:t>
                      </a:r>
                      <a:r>
                        <a:rPr lang="ru-RU" sz="1200" b="0" baseline="0" dirty="0" smtClean="0">
                          <a:latin typeface="Times New Roman" pitchFamily="18" charset="0"/>
                          <a:cs typeface="Times New Roman" pitchFamily="18" charset="0"/>
                        </a:rPr>
                        <a:t> </a:t>
                      </a:r>
                      <a:r>
                        <a:rPr lang="ru-RU" sz="1200" b="0" baseline="0" dirty="0" err="1" smtClean="0">
                          <a:latin typeface="Times New Roman" pitchFamily="18" charset="0"/>
                          <a:cs typeface="Times New Roman" pitchFamily="18" charset="0"/>
                        </a:rPr>
                        <a:t>басқа</a:t>
                      </a:r>
                      <a:r>
                        <a:rPr lang="ru-RU" sz="1200" b="0" baseline="0" dirty="0" smtClean="0">
                          <a:latin typeface="Times New Roman" pitchFamily="18" charset="0"/>
                          <a:cs typeface="Times New Roman" pitchFamily="18" charset="0"/>
                        </a:rPr>
                        <a:t> </a:t>
                      </a:r>
                      <a:r>
                        <a:rPr lang="ru-RU" sz="1200" b="0" baseline="0" dirty="0" err="1" smtClean="0">
                          <a:latin typeface="Times New Roman" pitchFamily="18" charset="0"/>
                          <a:cs typeface="Times New Roman" pitchFamily="18" charset="0"/>
                        </a:rPr>
                        <a:t>оқушылардың</a:t>
                      </a:r>
                      <a:r>
                        <a:rPr lang="ru-RU" sz="1200" b="0" baseline="0" dirty="0" smtClean="0">
                          <a:latin typeface="Times New Roman" pitchFamily="18" charset="0"/>
                          <a:cs typeface="Times New Roman" pitchFamily="18" charset="0"/>
                        </a:rPr>
                        <a:t> </a:t>
                      </a:r>
                      <a:r>
                        <a:rPr lang="ru-RU" sz="1200" b="0" baseline="0" dirty="0" err="1" smtClean="0">
                          <a:latin typeface="Times New Roman" pitchFamily="18" charset="0"/>
                          <a:cs typeface="Times New Roman" pitchFamily="18" charset="0"/>
                        </a:rPr>
                        <a:t>оқу</a:t>
                      </a:r>
                      <a:r>
                        <a:rPr lang="ru-RU" sz="1200" b="0" baseline="0" dirty="0" smtClean="0">
                          <a:latin typeface="Times New Roman" pitchFamily="18" charset="0"/>
                          <a:cs typeface="Times New Roman" pitchFamily="18" charset="0"/>
                        </a:rPr>
                        <a:t> </a:t>
                      </a:r>
                      <a:r>
                        <a:rPr lang="ru-RU" sz="1200" b="0" baseline="0" dirty="0" err="1" smtClean="0">
                          <a:latin typeface="Times New Roman" pitchFamily="18" charset="0"/>
                          <a:cs typeface="Times New Roman" pitchFamily="18" charset="0"/>
                        </a:rPr>
                        <a:t>жетістіктерімен</a:t>
                      </a:r>
                      <a:r>
                        <a:rPr lang="ru-RU" sz="1200" b="0" baseline="0" dirty="0" smtClean="0">
                          <a:latin typeface="Times New Roman" pitchFamily="18" charset="0"/>
                          <a:cs typeface="Times New Roman" pitchFamily="18" charset="0"/>
                        </a:rPr>
                        <a:t> </a:t>
                      </a:r>
                      <a:r>
                        <a:rPr lang="ru-RU" sz="1200" b="0" baseline="0" dirty="0" err="1" smtClean="0">
                          <a:latin typeface="Times New Roman" pitchFamily="18" charset="0"/>
                          <a:cs typeface="Times New Roman" pitchFamily="18" charset="0"/>
                        </a:rPr>
                        <a:t>салыстыру</a:t>
                      </a:r>
                      <a:endParaRPr lang="ru-RU" sz="1200" dirty="0">
                        <a:latin typeface="Times New Roman" pitchFamily="18" charset="0"/>
                        <a:cs typeface="Times New Roman" pitchFamily="18" charset="0"/>
                      </a:endParaRPr>
                    </a:p>
                  </a:txBody>
                  <a:tcPr/>
                </a:tc>
                <a:tc>
                  <a:txBody>
                    <a:bodyPr/>
                    <a:lstStyle/>
                    <a:p>
                      <a:pPr algn="l"/>
                      <a:r>
                        <a:rPr lang="ru-RU" sz="1200" dirty="0" err="1" smtClean="0">
                          <a:latin typeface="Times New Roman" pitchFamily="18" charset="0"/>
                          <a:cs typeface="Times New Roman" pitchFamily="18" charset="0"/>
                        </a:rPr>
                        <a:t>Оқушылардың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оқу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жетістіктерін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критерийлерге</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негізделген</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күтілетін</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нәтижелермен</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салыстыру</a:t>
                      </a:r>
                      <a:endParaRPr lang="ru-RU" sz="1200" baseline="0" dirty="0" smtClean="0">
                        <a:latin typeface="Times New Roman" pitchFamily="18" charset="0"/>
                        <a:cs typeface="Times New Roman" pitchFamily="18" charset="0"/>
                      </a:endParaRPr>
                    </a:p>
                  </a:txBody>
                  <a:tcPr/>
                </a:tc>
              </a:tr>
              <a:tr h="1486843">
                <a:tc>
                  <a:txBody>
                    <a:bodyPr/>
                    <a:lstStyle/>
                    <a:p>
                      <a:pPr algn="l"/>
                      <a:r>
                        <a:rPr lang="ru-RU" sz="1200" b="1" dirty="0" err="1" smtClean="0">
                          <a:solidFill>
                            <a:schemeClr val="tx1"/>
                          </a:solidFill>
                          <a:latin typeface="Times New Roman" pitchFamily="18" charset="0"/>
                          <a:cs typeface="Times New Roman" pitchFamily="18" charset="0"/>
                        </a:rPr>
                        <a:t>Бағалаудың</a:t>
                      </a:r>
                      <a:r>
                        <a:rPr lang="ru-RU" sz="1200" b="1" dirty="0" smtClean="0">
                          <a:solidFill>
                            <a:schemeClr val="tx1"/>
                          </a:solidFill>
                          <a:latin typeface="Times New Roman" pitchFamily="18" charset="0"/>
                          <a:cs typeface="Times New Roman" pitchFamily="18" charset="0"/>
                        </a:rPr>
                        <a:t> </a:t>
                      </a:r>
                      <a:r>
                        <a:rPr lang="ru-RU" sz="1200" b="1" dirty="0" err="1" smtClean="0">
                          <a:solidFill>
                            <a:schemeClr val="tx1"/>
                          </a:solidFill>
                          <a:latin typeface="Times New Roman" pitchFamily="18" charset="0"/>
                          <a:cs typeface="Times New Roman" pitchFamily="18" charset="0"/>
                        </a:rPr>
                        <a:t>түрлері</a:t>
                      </a:r>
                      <a:endParaRPr lang="ru-RU" sz="1200" b="1" dirty="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smtClean="0">
                          <a:solidFill>
                            <a:schemeClr val="tx1"/>
                          </a:solidFill>
                          <a:latin typeface="Times New Roman" pitchFamily="18" charset="0"/>
                          <a:cs typeface="Times New Roman" pitchFamily="18" charset="0"/>
                        </a:rPr>
                        <a:t>Ағымдағы</a:t>
                      </a:r>
                      <a:r>
                        <a:rPr lang="ru-RU" sz="1200" b="1" dirty="0" smtClean="0">
                          <a:solidFill>
                            <a:schemeClr val="tx1"/>
                          </a:solidFill>
                          <a:latin typeface="Times New Roman" pitchFamily="18" charset="0"/>
                          <a:cs typeface="Times New Roman" pitchFamily="18" charset="0"/>
                        </a:rPr>
                        <a:t> </a:t>
                      </a:r>
                      <a:r>
                        <a:rPr lang="ru-RU" sz="1200" b="1" dirty="0" err="1" smtClean="0">
                          <a:solidFill>
                            <a:schemeClr val="tx1"/>
                          </a:solidFill>
                          <a:latin typeface="Times New Roman" pitchFamily="18" charset="0"/>
                          <a:cs typeface="Times New Roman" pitchFamily="18" charset="0"/>
                        </a:rPr>
                        <a:t>бағалау</a:t>
                      </a:r>
                      <a:r>
                        <a:rPr lang="ru-RU" sz="1200" b="1" dirty="0" smtClean="0">
                          <a:solidFill>
                            <a:schemeClr val="tx1"/>
                          </a:solidFill>
                          <a:latin typeface="Times New Roman" pitchFamily="18" charset="0"/>
                          <a:cs typeface="Times New Roman" pitchFamily="18" charset="0"/>
                        </a:rPr>
                        <a:t> </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мұғалімнің</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жүйелі</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түрде</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бағаны</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тіркеу</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арқылы</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үнемі</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жүргізіп</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отыратын</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бағалауы</a:t>
                      </a:r>
                      <a:endParaRPr kumimoji="0" lang="ru-RU" sz="1200" kern="1200" dirty="0" smtClean="0">
                        <a:solidFill>
                          <a:schemeClr val="dk1"/>
                        </a:solidFill>
                        <a:effectLst/>
                        <a:latin typeface="Times New Roman" pitchFamily="18" charset="0"/>
                        <a:ea typeface="+mn-ea"/>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smtClean="0">
                          <a:solidFill>
                            <a:schemeClr val="tx1"/>
                          </a:solidFill>
                          <a:latin typeface="Times New Roman" pitchFamily="18" charset="0"/>
                          <a:cs typeface="Times New Roman" pitchFamily="18" charset="0"/>
                        </a:rPr>
                        <a:t>Қалыптастырушы</a:t>
                      </a:r>
                      <a:r>
                        <a:rPr lang="ru-RU" sz="1200" b="1" dirty="0" smtClean="0">
                          <a:solidFill>
                            <a:schemeClr val="tx1"/>
                          </a:solidFill>
                          <a:latin typeface="Times New Roman" pitchFamily="18" charset="0"/>
                          <a:cs typeface="Times New Roman" pitchFamily="18" charset="0"/>
                        </a:rPr>
                        <a:t> </a:t>
                      </a:r>
                      <a:r>
                        <a:rPr lang="ru-RU" sz="1200" b="1" dirty="0" err="1" smtClean="0">
                          <a:solidFill>
                            <a:schemeClr val="tx1"/>
                          </a:solidFill>
                          <a:latin typeface="Times New Roman" pitchFamily="18" charset="0"/>
                          <a:cs typeface="Times New Roman" pitchFamily="18" charset="0"/>
                        </a:rPr>
                        <a:t>бағалау</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мұғалімдерді</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оқушыларды</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және</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педагогикалық</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үдерістің</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басқа</a:t>
                      </a:r>
                      <a:r>
                        <a:rPr lang="ru-RU" sz="1200" dirty="0" smtClean="0">
                          <a:solidFill>
                            <a:schemeClr val="tx1"/>
                          </a:solidFill>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да  </a:t>
                      </a:r>
                      <a:r>
                        <a:rPr lang="ru-RU" sz="1200" dirty="0" err="1" smtClean="0">
                          <a:solidFill>
                            <a:schemeClr val="tx1"/>
                          </a:solidFill>
                          <a:latin typeface="Times New Roman" pitchFamily="18" charset="0"/>
                          <a:cs typeface="Times New Roman" pitchFamily="18" charset="0"/>
                        </a:rPr>
                        <a:t>қатысушыларын</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оқуды</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жетілдіру</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үшін</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қажет</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ақпаратпен</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қамтамасыз</a:t>
                      </a:r>
                      <a:r>
                        <a:rPr lang="ru-RU" sz="1200" dirty="0" smtClean="0">
                          <a:solidFill>
                            <a:schemeClr val="tx1"/>
                          </a:solidFill>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err="1" smtClean="0">
                          <a:solidFill>
                            <a:schemeClr val="tx1"/>
                          </a:solidFill>
                          <a:latin typeface="Times New Roman" pitchFamily="18" charset="0"/>
                          <a:cs typeface="Times New Roman" pitchFamily="18" charset="0"/>
                        </a:rPr>
                        <a:t>ететін</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оқудың</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ағымдағы</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бағалануы</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нәтижесі</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баға</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ретінде</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тіркелмейді</a:t>
                      </a:r>
                      <a:r>
                        <a:rPr lang="ru-RU" sz="1200" dirty="0" smtClean="0">
                          <a:solidFill>
                            <a:schemeClr val="tx1"/>
                          </a:solidFill>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smtClean="0">
                          <a:solidFill>
                            <a:schemeClr val="tx1"/>
                          </a:solidFill>
                          <a:latin typeface="Times New Roman" pitchFamily="18" charset="0"/>
                          <a:cs typeface="Times New Roman" pitchFamily="18" charset="0"/>
                        </a:rPr>
                        <a:t>Жиынтық</a:t>
                      </a:r>
                      <a:r>
                        <a:rPr lang="ru-RU" sz="1200" b="1" dirty="0" smtClean="0">
                          <a:solidFill>
                            <a:schemeClr val="tx1"/>
                          </a:solidFill>
                          <a:latin typeface="Times New Roman" pitchFamily="18" charset="0"/>
                          <a:cs typeface="Times New Roman" pitchFamily="18" charset="0"/>
                        </a:rPr>
                        <a:t> </a:t>
                      </a:r>
                      <a:r>
                        <a:rPr lang="ru-RU" sz="1200" b="1" dirty="0" err="1" smtClean="0">
                          <a:solidFill>
                            <a:schemeClr val="tx1"/>
                          </a:solidFill>
                          <a:latin typeface="Times New Roman" pitchFamily="18" charset="0"/>
                          <a:cs typeface="Times New Roman" pitchFamily="18" charset="0"/>
                        </a:rPr>
                        <a:t>бағалау</a:t>
                      </a:r>
                      <a:r>
                        <a:rPr lang="ru-RU" sz="1200" b="0" dirty="0" smtClean="0">
                          <a:solidFill>
                            <a:schemeClr val="tx1"/>
                          </a:solidFill>
                          <a:latin typeface="Times New Roman" pitchFamily="18" charset="0"/>
                          <a:cs typeface="Times New Roman" pitchFamily="18" charset="0"/>
                        </a:rPr>
                        <a:t>-  </a:t>
                      </a:r>
                      <a:r>
                        <a:rPr lang="ru-RU" sz="1200" b="0" dirty="0" err="1" smtClean="0">
                          <a:solidFill>
                            <a:schemeClr val="tx1"/>
                          </a:solidFill>
                          <a:latin typeface="Times New Roman" pitchFamily="18" charset="0"/>
                          <a:cs typeface="Times New Roman" pitchFamily="18" charset="0"/>
                        </a:rPr>
                        <a:t>оқушылардың</a:t>
                      </a:r>
                      <a:r>
                        <a:rPr lang="ru-RU" sz="1200" b="0" dirty="0" smtClean="0">
                          <a:solidFill>
                            <a:schemeClr val="tx1"/>
                          </a:solidFill>
                          <a:latin typeface="Times New Roman" pitchFamily="18" charset="0"/>
                          <a:cs typeface="Times New Roman" pitchFamily="18" charset="0"/>
                        </a:rPr>
                        <a:t> </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белгілі</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бір</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оқу</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кезеңін</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аяқтағандағы</a:t>
                      </a:r>
                      <a:r>
                        <a:rPr lang="ru-RU" sz="1200" b="0" baseline="0" dirty="0" smtClean="0">
                          <a:solidFill>
                            <a:schemeClr val="tx1"/>
                          </a:solidFill>
                          <a:latin typeface="Times New Roman" pitchFamily="18" charset="0"/>
                          <a:cs typeface="Times New Roman" pitchFamily="18" charset="0"/>
                        </a:rPr>
                        <a:t> </a:t>
                      </a:r>
                      <a:r>
                        <a:rPr lang="ru-RU" sz="1200" b="0" dirty="0" err="1" smtClean="0">
                          <a:solidFill>
                            <a:schemeClr val="tx1"/>
                          </a:solidFill>
                          <a:latin typeface="Times New Roman" pitchFamily="18" charset="0"/>
                          <a:cs typeface="Times New Roman" pitchFamily="18" charset="0"/>
                        </a:rPr>
                        <a:t>оқу</a:t>
                      </a:r>
                      <a:r>
                        <a:rPr lang="ru-RU" sz="1200" b="0" dirty="0" smtClean="0">
                          <a:solidFill>
                            <a:schemeClr val="tx1"/>
                          </a:solidFill>
                          <a:latin typeface="Times New Roman" pitchFamily="18" charset="0"/>
                          <a:cs typeface="Times New Roman" pitchFamily="18" charset="0"/>
                        </a:rPr>
                        <a:t> </a:t>
                      </a:r>
                      <a:r>
                        <a:rPr lang="ru-RU" sz="1200" b="0" dirty="0" err="1" smtClean="0">
                          <a:solidFill>
                            <a:schemeClr val="tx1"/>
                          </a:solidFill>
                          <a:latin typeface="Times New Roman" pitchFamily="18" charset="0"/>
                          <a:cs typeface="Times New Roman" pitchFamily="18" charset="0"/>
                        </a:rPr>
                        <a:t>жетістіктерінің</a:t>
                      </a:r>
                      <a:r>
                        <a:rPr lang="ru-RU" sz="1200" b="0" dirty="0" smtClean="0">
                          <a:solidFill>
                            <a:schemeClr val="tx1"/>
                          </a:solidFill>
                          <a:latin typeface="Times New Roman" pitchFamily="18" charset="0"/>
                          <a:cs typeface="Times New Roman" pitchFamily="18" charset="0"/>
                        </a:rPr>
                        <a:t> </a:t>
                      </a:r>
                      <a:r>
                        <a:rPr lang="ru-RU" sz="1200" b="0" dirty="0" err="1" smtClean="0">
                          <a:solidFill>
                            <a:schemeClr val="tx1"/>
                          </a:solidFill>
                          <a:latin typeface="Times New Roman" pitchFamily="18" charset="0"/>
                          <a:cs typeface="Times New Roman" pitchFamily="18" charset="0"/>
                        </a:rPr>
                        <a:t>деңгейі</a:t>
                      </a:r>
                      <a:r>
                        <a:rPr lang="ru-RU" sz="1200" b="0" dirty="0" smtClean="0">
                          <a:solidFill>
                            <a:schemeClr val="tx1"/>
                          </a:solidFill>
                          <a:latin typeface="Times New Roman" pitchFamily="18" charset="0"/>
                          <a:cs typeface="Times New Roman" pitchFamily="18" charset="0"/>
                        </a:rPr>
                        <a:t> </a:t>
                      </a:r>
                      <a:r>
                        <a:rPr lang="ru-RU" sz="1200" b="0" baseline="0" dirty="0" smtClean="0">
                          <a:solidFill>
                            <a:schemeClr val="tx1"/>
                          </a:solidFill>
                          <a:latin typeface="Times New Roman" pitchFamily="18" charset="0"/>
                          <a:cs typeface="Times New Roman" pitchFamily="18" charset="0"/>
                        </a:rPr>
                        <a:t>(</a:t>
                      </a:r>
                      <a:r>
                        <a:rPr lang="ru-RU" sz="1200" b="0" baseline="0" dirty="0" err="1" smtClean="0">
                          <a:solidFill>
                            <a:schemeClr val="tx1"/>
                          </a:solidFill>
                          <a:latin typeface="Times New Roman" pitchFamily="18" charset="0"/>
                          <a:cs typeface="Times New Roman" pitchFamily="18" charset="0"/>
                        </a:rPr>
                        <a:t>бөлім</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бойынша</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және</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тоқсандық</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жиынтық</a:t>
                      </a:r>
                      <a:r>
                        <a:rPr lang="ru-RU" sz="1200" b="0" baseline="0" dirty="0" smtClean="0">
                          <a:solidFill>
                            <a:schemeClr val="tx1"/>
                          </a:solidFill>
                          <a:latin typeface="Times New Roman" pitchFamily="18" charset="0"/>
                          <a:cs typeface="Times New Roman" pitchFamily="18" charset="0"/>
                        </a:rPr>
                        <a:t> </a:t>
                      </a:r>
                      <a:r>
                        <a:rPr lang="ru-RU" sz="1200" b="0" baseline="0" dirty="0" err="1" smtClean="0">
                          <a:solidFill>
                            <a:schemeClr val="tx1"/>
                          </a:solidFill>
                          <a:latin typeface="Times New Roman" pitchFamily="18" charset="0"/>
                          <a:cs typeface="Times New Roman" pitchFamily="18" charset="0"/>
                        </a:rPr>
                        <a:t>бағалау</a:t>
                      </a:r>
                      <a:r>
                        <a:rPr lang="ru-RU" sz="1200" b="0" baseline="0" dirty="0" smtClean="0">
                          <a:solidFill>
                            <a:schemeClr val="tx1"/>
                          </a:solidFill>
                          <a:latin typeface="Times New Roman" pitchFamily="18" charset="0"/>
                          <a:cs typeface="Times New Roman" pitchFamily="18" charset="0"/>
                        </a:rPr>
                        <a:t>)</a:t>
                      </a:r>
                      <a:endParaRPr lang="ru-RU" sz="1200" b="0" dirty="0" smtClean="0">
                        <a:solidFill>
                          <a:schemeClr val="tx1"/>
                        </a:solidFill>
                        <a:latin typeface="Times New Roman" pitchFamily="18" charset="0"/>
                        <a:cs typeface="Times New Roman" pitchFamily="18" charset="0"/>
                      </a:endParaRPr>
                    </a:p>
                  </a:txBody>
                  <a:tcPr anchor="ctr"/>
                </a:tc>
              </a:tr>
              <a:tr h="575087">
                <a:tc>
                  <a:txBody>
                    <a:bodyPr/>
                    <a:lstStyle/>
                    <a:p>
                      <a:pPr algn="l"/>
                      <a:r>
                        <a:rPr lang="ru-RU" sz="1200" b="1" dirty="0" err="1" smtClean="0">
                          <a:latin typeface="Times New Roman" pitchFamily="18" charset="0"/>
                          <a:cs typeface="Times New Roman" pitchFamily="18" charset="0"/>
                        </a:rPr>
                        <a:t>Қорытынды</a:t>
                      </a:r>
                      <a:r>
                        <a:rPr lang="ru-RU" sz="1200" b="1" baseline="0" dirty="0" smtClean="0">
                          <a:latin typeface="Times New Roman" pitchFamily="18" charset="0"/>
                          <a:cs typeface="Times New Roman" pitchFamily="18" charset="0"/>
                        </a:rPr>
                        <a:t> </a:t>
                      </a:r>
                      <a:r>
                        <a:rPr lang="ru-RU" sz="1200" b="1" baseline="0" dirty="0" err="1" smtClean="0">
                          <a:latin typeface="Times New Roman" pitchFamily="18" charset="0"/>
                          <a:cs typeface="Times New Roman" pitchFamily="18" charset="0"/>
                        </a:rPr>
                        <a:t>бағалау</a:t>
                      </a:r>
                      <a:r>
                        <a:rPr lang="ru-RU" sz="1200" b="1" baseline="0" dirty="0" smtClean="0">
                          <a:latin typeface="Times New Roman" pitchFamily="18" charset="0"/>
                          <a:cs typeface="Times New Roman" pitchFamily="18" charset="0"/>
                        </a:rPr>
                        <a:t> </a:t>
                      </a:r>
                      <a:r>
                        <a:rPr lang="ru-RU" sz="1200" b="1" baseline="0" dirty="0" err="1" smtClean="0">
                          <a:latin typeface="Times New Roman" pitchFamily="18" charset="0"/>
                          <a:cs typeface="Times New Roman" pitchFamily="18" charset="0"/>
                        </a:rPr>
                        <a:t>нәтижесі</a:t>
                      </a:r>
                      <a:endParaRPr lang="ru-RU" sz="1200" b="1" dirty="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err="1" smtClean="0">
                          <a:latin typeface="Times New Roman" pitchFamily="18" charset="0"/>
                          <a:cs typeface="Times New Roman" pitchFamily="18" charset="0"/>
                        </a:rPr>
                        <a:t>Оқушының</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барлық</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бағалары</a:t>
                      </a:r>
                      <a:r>
                        <a:rPr lang="ru-RU" sz="1200" baseline="0" dirty="0" smtClean="0">
                          <a:latin typeface="Times New Roman" pitchFamily="18" charset="0"/>
                          <a:cs typeface="Times New Roman" pitchFamily="18" charset="0"/>
                        </a:rPr>
                        <a:t> орта </a:t>
                      </a:r>
                      <a:r>
                        <a:rPr lang="ru-RU" sz="1200" baseline="0" dirty="0" err="1" smtClean="0">
                          <a:latin typeface="Times New Roman" pitchFamily="18" charset="0"/>
                          <a:cs typeface="Times New Roman" pitchFamily="18" charset="0"/>
                        </a:rPr>
                        <a:t>арифметикалық</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негізде</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қойылады</a:t>
                      </a:r>
                      <a:endParaRPr lang="ru-RU" sz="1200" dirty="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err="1" smtClean="0">
                          <a:solidFill>
                            <a:schemeClr val="tx1"/>
                          </a:solidFill>
                          <a:latin typeface="Times New Roman" pitchFamily="18" charset="0"/>
                          <a:cs typeface="Times New Roman" pitchFamily="18" charset="0"/>
                        </a:rPr>
                        <a:t>Бөлім</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бойынша</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және</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тоқсандық</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жиынтық</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бағаның</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пайыздық</a:t>
                      </a:r>
                      <a:r>
                        <a:rPr lang="ru-RU" sz="1200" dirty="0" smtClean="0">
                          <a:solidFill>
                            <a:schemeClr val="tx1"/>
                          </a:solidFill>
                          <a:latin typeface="Times New Roman" pitchFamily="18" charset="0"/>
                          <a:cs typeface="Times New Roman" pitchFamily="18" charset="0"/>
                        </a:rPr>
                        <a:t> ара </a:t>
                      </a:r>
                      <a:r>
                        <a:rPr lang="ru-RU" sz="1200" dirty="0" err="1" smtClean="0">
                          <a:solidFill>
                            <a:schemeClr val="tx1"/>
                          </a:solidFill>
                          <a:latin typeface="Times New Roman" pitchFamily="18" charset="0"/>
                          <a:cs typeface="Times New Roman" pitchFamily="18" charset="0"/>
                        </a:rPr>
                        <a:t>қатынасы</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ретінде</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қойылады</a:t>
                      </a:r>
                      <a:r>
                        <a:rPr lang="ru-RU" sz="1200" baseline="0" dirty="0" smtClean="0">
                          <a:solidFill>
                            <a:schemeClr val="tx1"/>
                          </a:solidFill>
                          <a:latin typeface="Times New Roman" pitchFamily="18" charset="0"/>
                          <a:cs typeface="Times New Roman" pitchFamily="18" charset="0"/>
                        </a:rPr>
                        <a:t>.</a:t>
                      </a:r>
                      <a:endParaRPr lang="ru-RU" sz="1200" dirty="0" smtClean="0">
                        <a:solidFill>
                          <a:schemeClr val="tx1"/>
                        </a:solidFill>
                        <a:latin typeface="Times New Roman" pitchFamily="18" charset="0"/>
                        <a:cs typeface="Times New Roman" pitchFamily="18" charset="0"/>
                      </a:endParaRPr>
                    </a:p>
                  </a:txBody>
                  <a:tcPr anchor="ctr"/>
                </a:tc>
              </a:tr>
              <a:tr h="431277">
                <a:tc>
                  <a:txBody>
                    <a:bodyPr/>
                    <a:lstStyle/>
                    <a:p>
                      <a:pPr algn="l"/>
                      <a:r>
                        <a:rPr lang="ru-RU" sz="1200" baseline="0" dirty="0" err="1" smtClean="0">
                          <a:solidFill>
                            <a:schemeClr val="tx1"/>
                          </a:solidFill>
                          <a:latin typeface="Times New Roman" pitchFamily="18" charset="0"/>
                          <a:cs typeface="Times New Roman" pitchFamily="18" charset="0"/>
                        </a:rPr>
                        <a:t>Мазмұн</a:t>
                      </a:r>
                      <a:r>
                        <a:rPr lang="ru-RU" sz="1200" baseline="0" dirty="0" smtClean="0">
                          <a:solidFill>
                            <a:schemeClr val="tx1"/>
                          </a:solidFill>
                          <a:latin typeface="Times New Roman" pitchFamily="18" charset="0"/>
                          <a:cs typeface="Times New Roman" pitchFamily="18" charset="0"/>
                        </a:rPr>
                        <a:t> мен </a:t>
                      </a:r>
                      <a:r>
                        <a:rPr lang="ru-RU" sz="1200" baseline="0" dirty="0" err="1" smtClean="0">
                          <a:solidFill>
                            <a:schemeClr val="tx1"/>
                          </a:solidFill>
                          <a:latin typeface="Times New Roman" pitchFamily="18" charset="0"/>
                          <a:cs typeface="Times New Roman" pitchFamily="18" charset="0"/>
                        </a:rPr>
                        <a:t>бағалаудың</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өзара</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байланысы</a:t>
                      </a:r>
                      <a:endParaRPr lang="ru-RU" sz="1200" dirty="0">
                        <a:solidFill>
                          <a:schemeClr val="tx1"/>
                        </a:solidFill>
                        <a:latin typeface="Times New Roman" pitchFamily="18" charset="0"/>
                        <a:cs typeface="Times New Roman" pitchFamily="18" charset="0"/>
                      </a:endParaRPr>
                    </a:p>
                  </a:txBody>
                  <a:tcPr/>
                </a:tc>
                <a:tc>
                  <a:txBody>
                    <a:bodyPr/>
                    <a:lstStyle/>
                    <a:p>
                      <a:pPr algn="just"/>
                      <a:r>
                        <a:rPr lang="ru-RU" sz="1200" dirty="0" err="1" smtClean="0">
                          <a:solidFill>
                            <a:schemeClr val="tx1"/>
                          </a:solidFill>
                          <a:latin typeface="Times New Roman" pitchFamily="18" charset="0"/>
                          <a:cs typeface="Times New Roman" pitchFamily="18" charset="0"/>
                        </a:rPr>
                        <a:t>Мақсаттардың</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жалпыланған</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тұжырымдамасына</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байланысты</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оқу</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мақсаттарына</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жету</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жолдарын</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көрсетпейді</a:t>
                      </a:r>
                      <a:r>
                        <a:rPr lang="ru-RU" sz="1200" baseline="0" dirty="0" smtClean="0">
                          <a:solidFill>
                            <a:schemeClr val="tx1"/>
                          </a:solidFill>
                          <a:latin typeface="Times New Roman" pitchFamily="18" charset="0"/>
                          <a:cs typeface="Times New Roman" pitchFamily="18" charset="0"/>
                        </a:rPr>
                        <a:t> </a:t>
                      </a:r>
                      <a:endParaRPr lang="ru-RU" sz="1200" dirty="0">
                        <a:solidFill>
                          <a:schemeClr val="tx1"/>
                        </a:solidFill>
                        <a:latin typeface="Times New Roman" pitchFamily="18" charset="0"/>
                        <a:cs typeface="Times New Roman" pitchFamily="18" charset="0"/>
                      </a:endParaRPr>
                    </a:p>
                  </a:txBody>
                  <a:tcPr/>
                </a:tc>
                <a:tc>
                  <a:txBody>
                    <a:bodyPr/>
                    <a:lstStyle/>
                    <a:p>
                      <a:pPr algn="l"/>
                      <a:r>
                        <a:rPr lang="ru-RU" sz="1200" dirty="0" err="1" smtClean="0">
                          <a:solidFill>
                            <a:schemeClr val="tx1"/>
                          </a:solidFill>
                          <a:latin typeface="Times New Roman" pitchFamily="18" charset="0"/>
                          <a:cs typeface="Times New Roman" pitchFamily="18" charset="0"/>
                        </a:rPr>
                        <a:t>Мақсаттарға</a:t>
                      </a:r>
                      <a:r>
                        <a:rPr lang="ru-RU" sz="120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және</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күтілетін</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нәтижелерге</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жетуді</a:t>
                      </a:r>
                      <a:r>
                        <a:rPr lang="ru-RU" sz="1200" baseline="0" dirty="0" smtClean="0">
                          <a:solidFill>
                            <a:schemeClr val="tx1"/>
                          </a:solidFill>
                          <a:latin typeface="Times New Roman" pitchFamily="18" charset="0"/>
                          <a:cs typeface="Times New Roman" pitchFamily="18" charset="0"/>
                        </a:rPr>
                        <a:t> </a:t>
                      </a:r>
                      <a:r>
                        <a:rPr lang="ru-RU" sz="1200" baseline="0" dirty="0" err="1" smtClean="0">
                          <a:solidFill>
                            <a:schemeClr val="tx1"/>
                          </a:solidFill>
                          <a:latin typeface="Times New Roman" pitchFamily="18" charset="0"/>
                          <a:cs typeface="Times New Roman" pitchFamily="18" charset="0"/>
                        </a:rPr>
                        <a:t>көрсетеді</a:t>
                      </a:r>
                      <a:r>
                        <a:rPr lang="ru-RU" sz="1200" baseline="0" dirty="0" smtClean="0">
                          <a:solidFill>
                            <a:schemeClr val="tx1"/>
                          </a:solidFill>
                          <a:latin typeface="Times New Roman" pitchFamily="18" charset="0"/>
                          <a:cs typeface="Times New Roman" pitchFamily="18" charset="0"/>
                        </a:rPr>
                        <a:t> </a:t>
                      </a:r>
                      <a:endParaRPr lang="ru-RU" sz="1200" dirty="0">
                        <a:solidFill>
                          <a:schemeClr val="tx1"/>
                        </a:solidFill>
                        <a:latin typeface="Times New Roman" pitchFamily="18" charset="0"/>
                        <a:cs typeface="Times New Roman" pitchFamily="18" charset="0"/>
                      </a:endParaRPr>
                    </a:p>
                  </a:txBody>
                  <a:tcPr/>
                </a:tc>
              </a:tr>
              <a:tr h="433663">
                <a:tc>
                  <a:txBody>
                    <a:bodyPr/>
                    <a:lstStyle/>
                    <a:p>
                      <a:pPr algn="l"/>
                      <a:r>
                        <a:rPr lang="ru-RU" sz="1200" dirty="0" err="1" smtClean="0">
                          <a:latin typeface="Times New Roman" pitchFamily="18" charset="0"/>
                          <a:cs typeface="Times New Roman" pitchFamily="18" charset="0"/>
                        </a:rPr>
                        <a:t>Бағалаудың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бағыты</a:t>
                      </a:r>
                      <a:r>
                        <a:rPr lang="ru-RU" sz="1200" baseline="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a:txBody>
                  <a:tcPr/>
                </a:tc>
                <a:tc>
                  <a:txBody>
                    <a:bodyPr/>
                    <a:lstStyle/>
                    <a:p>
                      <a:pPr algn="just"/>
                      <a:r>
                        <a:rPr lang="ru-RU" sz="1200" dirty="0" err="1" smtClean="0">
                          <a:latin typeface="Times New Roman" pitchFamily="18" charset="0"/>
                          <a:cs typeface="Times New Roman" pitchFamily="18" charset="0"/>
                        </a:rPr>
                        <a:t>Ақпараты</a:t>
                      </a:r>
                      <a:r>
                        <a:rPr lang="ru-RU" sz="1200" dirty="0" smtClean="0">
                          <a:latin typeface="Times New Roman" pitchFamily="18" charset="0"/>
                          <a:cs typeface="Times New Roman" pitchFamily="18" charset="0"/>
                        </a:rPr>
                        <a:t> аз </a:t>
                      </a:r>
                      <a:r>
                        <a:rPr lang="ru-RU" sz="1200" dirty="0" err="1" smtClean="0">
                          <a:latin typeface="Times New Roman" pitchFamily="18" charset="0"/>
                          <a:cs typeface="Times New Roman" pitchFamily="18" charset="0"/>
                        </a:rPr>
                        <a:t>баға</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алу</a:t>
                      </a:r>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бағаны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сандық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түрде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білдіру</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tc>
                <a:tc>
                  <a:txBody>
                    <a:bodyPr/>
                    <a:lstStyle/>
                    <a:p>
                      <a:pPr algn="l"/>
                      <a:r>
                        <a:rPr lang="ru-RU" sz="1200" baseline="0" dirty="0" err="1" smtClean="0">
                          <a:latin typeface="Times New Roman" pitchFamily="18" charset="0"/>
                          <a:cs typeface="Times New Roman" pitchFamily="18" charset="0"/>
                        </a:rPr>
                        <a:t>Мазмұндылығы</a:t>
                      </a:r>
                      <a:r>
                        <a:rPr lang="ru-RU" sz="1200" baseline="0" dirty="0" smtClean="0">
                          <a:latin typeface="Times New Roman" pitchFamily="18" charset="0"/>
                          <a:cs typeface="Times New Roman" pitchFamily="18" charset="0"/>
                        </a:rPr>
                        <a:t> мен </a:t>
                      </a:r>
                      <a:r>
                        <a:rPr lang="ru-RU" sz="1200" baseline="0" dirty="0" err="1" smtClean="0">
                          <a:latin typeface="Times New Roman" pitchFamily="18" charset="0"/>
                          <a:cs typeface="Times New Roman" pitchFamily="18" charset="0"/>
                        </a:rPr>
                        <a:t>толықтылығымен</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ерекшеленетін</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күтілетін</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нәтижелерге</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жету</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жайында</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пайымдау</a:t>
                      </a:r>
                      <a:r>
                        <a:rPr lang="ru-RU" sz="1200" baseline="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a:txBody>
                  <a:tcPr/>
                </a:tc>
              </a:tr>
              <a:tr h="1883914">
                <a:tc>
                  <a:txBody>
                    <a:bodyPr/>
                    <a:lstStyle/>
                    <a:p>
                      <a:pPr algn="l"/>
                      <a:r>
                        <a:rPr lang="ru-RU" sz="1200" baseline="0" dirty="0" err="1" smtClean="0">
                          <a:latin typeface="Times New Roman" pitchFamily="18" charset="0"/>
                          <a:cs typeface="Times New Roman" pitchFamily="18" charset="0"/>
                        </a:rPr>
                        <a:t>Мұғалім</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тәжірибесіндегі</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бағалау</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үдерісінің</a:t>
                      </a:r>
                      <a:r>
                        <a:rPr lang="ru-RU" sz="1200" baseline="0" dirty="0" smtClean="0">
                          <a:latin typeface="Times New Roman" pitchFamily="18" charset="0"/>
                          <a:cs typeface="Times New Roman" pitchFamily="18" charset="0"/>
                        </a:rPr>
                        <a:t> </a:t>
                      </a:r>
                      <a:r>
                        <a:rPr lang="ru-RU" sz="1200" baseline="0" dirty="0" err="1" smtClean="0">
                          <a:latin typeface="Times New Roman" pitchFamily="18" charset="0"/>
                          <a:cs typeface="Times New Roman" pitchFamily="18" charset="0"/>
                        </a:rPr>
                        <a:t>сипаттамасы</a:t>
                      </a:r>
                      <a:endParaRPr lang="ru-RU" sz="1200" dirty="0">
                        <a:latin typeface="Times New Roman" pitchFamily="18" charset="0"/>
                        <a:cs typeface="Times New Roman" pitchFamily="18" charset="0"/>
                      </a:endParaRPr>
                    </a:p>
                  </a:txBody>
                  <a:tcPr/>
                </a:tc>
                <a:tc>
                  <a:txBody>
                    <a:bodyPr/>
                    <a:lstStyle/>
                    <a:p>
                      <a:pPr marL="285750" indent="-285750" algn="just">
                        <a:buFont typeface="Arial" pitchFamily="34" charset="0"/>
                        <a:buChar char="•"/>
                      </a:pPr>
                      <a:r>
                        <a:rPr lang="ru-RU" sz="1200" b="0" i="0" kern="1200" dirty="0" smtClean="0">
                          <a:solidFill>
                            <a:schemeClr val="dk1"/>
                          </a:solidFill>
                          <a:effectLst/>
                          <a:latin typeface="Times New Roman" pitchFamily="18" charset="0"/>
                          <a:ea typeface="+mn-ea"/>
                          <a:cs typeface="Times New Roman" pitchFamily="18" charset="0"/>
                        </a:rPr>
                        <a:t>«</a:t>
                      </a:r>
                      <a:r>
                        <a:rPr lang="ru-RU" sz="1200" b="0" i="0" kern="1200" dirty="0" err="1" smtClean="0">
                          <a:solidFill>
                            <a:schemeClr val="dk1"/>
                          </a:solidFill>
                          <a:effectLst/>
                          <a:latin typeface="Times New Roman" pitchFamily="18" charset="0"/>
                          <a:ea typeface="+mn-ea"/>
                          <a:cs typeface="Times New Roman" pitchFamily="18" charset="0"/>
                        </a:rPr>
                        <a:t>жарысу</a:t>
                      </a:r>
                      <a:r>
                        <a:rPr lang="ru-RU" sz="1200" b="0" i="0" kern="1200" dirty="0" smtClean="0">
                          <a:solidFill>
                            <a:schemeClr val="dk1"/>
                          </a:solidFill>
                          <a:effectLst/>
                          <a:latin typeface="Times New Roman" pitchFamily="18" charset="0"/>
                          <a:ea typeface="+mn-ea"/>
                          <a:cs typeface="Times New Roman" pitchFamily="18" charset="0"/>
                        </a:rPr>
                        <a:t>»</a:t>
                      </a:r>
                    </a:p>
                    <a:p>
                      <a:pPr marL="285750" indent="-285750" algn="just">
                        <a:buFont typeface="Arial" pitchFamily="34" charset="0"/>
                        <a:buChar char="•"/>
                      </a:pPr>
                      <a:r>
                        <a:rPr lang="ru-RU" sz="1200" b="0" i="0" kern="1200" dirty="0" err="1" smtClean="0">
                          <a:solidFill>
                            <a:schemeClr val="dk1"/>
                          </a:solidFill>
                          <a:effectLst/>
                          <a:latin typeface="Times New Roman" pitchFamily="18" charset="0"/>
                          <a:ea typeface="+mn-ea"/>
                          <a:cs typeface="Times New Roman" pitchFamily="18" charset="0"/>
                        </a:rPr>
                        <a:t>шектеулі</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ақпарат</a:t>
                      </a:r>
                      <a:r>
                        <a:rPr lang="ru-RU" sz="1200" b="0" i="0" kern="1200" baseline="0" dirty="0" smtClean="0">
                          <a:solidFill>
                            <a:schemeClr val="dk1"/>
                          </a:solidFill>
                          <a:effectLst/>
                          <a:latin typeface="Times New Roman" pitchFamily="18" charset="0"/>
                          <a:ea typeface="+mn-ea"/>
                          <a:cs typeface="Times New Roman" pitchFamily="18" charset="0"/>
                        </a:rPr>
                        <a:t> беру </a:t>
                      </a:r>
                      <a:endParaRPr lang="ru-RU" sz="1200" b="0" i="0" kern="1200" dirty="0" smtClean="0">
                        <a:solidFill>
                          <a:schemeClr val="dk1"/>
                        </a:solidFill>
                        <a:effectLst/>
                        <a:latin typeface="Times New Roman" pitchFamily="18" charset="0"/>
                        <a:ea typeface="+mn-ea"/>
                        <a:cs typeface="Times New Roman" pitchFamily="18" charset="0"/>
                      </a:endParaRPr>
                    </a:p>
                    <a:p>
                      <a:pPr marL="285750" indent="-285750" algn="just">
                        <a:buFont typeface="Arial" pitchFamily="34" charset="0"/>
                        <a:buChar char="•"/>
                      </a:pPr>
                      <a:r>
                        <a:rPr lang="ru-RU" sz="1200" b="0" i="0" kern="1200" dirty="0" err="1" smtClean="0">
                          <a:solidFill>
                            <a:schemeClr val="dk1"/>
                          </a:solidFill>
                          <a:effectLst/>
                          <a:latin typeface="Times New Roman" pitchFamily="18" charset="0"/>
                          <a:ea typeface="+mn-ea"/>
                          <a:cs typeface="Times New Roman" pitchFamily="18" charset="0"/>
                        </a:rPr>
                        <a:t>шәкілдің</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өрескелдігі</a:t>
                      </a:r>
                      <a:r>
                        <a:rPr lang="ru-RU" sz="1200" b="0" i="0" kern="1200" dirty="0" smtClean="0">
                          <a:solidFill>
                            <a:schemeClr val="dk1"/>
                          </a:solidFill>
                          <a:effectLst/>
                          <a:latin typeface="Times New Roman" pitchFamily="18" charset="0"/>
                          <a:ea typeface="+mn-ea"/>
                          <a:cs typeface="Times New Roman" pitchFamily="18" charset="0"/>
                        </a:rPr>
                        <a:t>»</a:t>
                      </a:r>
                    </a:p>
                    <a:p>
                      <a:pPr marL="285750" indent="-285750" algn="just">
                        <a:buFont typeface="Arial" pitchFamily="34" charset="0"/>
                        <a:buChar char="•"/>
                      </a:pPr>
                      <a:r>
                        <a:rPr lang="ru-RU" sz="1200" b="0" i="0" kern="1200" dirty="0" err="1" smtClean="0">
                          <a:solidFill>
                            <a:schemeClr val="dk1"/>
                          </a:solidFill>
                          <a:effectLst/>
                          <a:latin typeface="Times New Roman" pitchFamily="18" charset="0"/>
                          <a:ea typeface="+mn-ea"/>
                          <a:cs typeface="Times New Roman" pitchFamily="18" charset="0"/>
                        </a:rPr>
                        <a:t>нормалар</a:t>
                      </a:r>
                      <a:r>
                        <a:rPr lang="ru-RU" sz="1200" b="0" i="0" kern="1200" dirty="0" smtClean="0">
                          <a:solidFill>
                            <a:schemeClr val="dk1"/>
                          </a:solidFill>
                          <a:effectLst/>
                          <a:latin typeface="Times New Roman" pitchFamily="18" charset="0"/>
                          <a:ea typeface="+mn-ea"/>
                          <a:cs typeface="Times New Roman" pitchFamily="18" charset="0"/>
                        </a:rPr>
                        <a:t> мен </a:t>
                      </a:r>
                      <a:r>
                        <a:rPr lang="ru-RU" sz="1200" b="0" i="0" kern="1200" dirty="0" err="1" smtClean="0">
                          <a:solidFill>
                            <a:schemeClr val="dk1"/>
                          </a:solidFill>
                          <a:effectLst/>
                          <a:latin typeface="Times New Roman" pitchFamily="18" charset="0"/>
                          <a:ea typeface="+mn-ea"/>
                          <a:cs typeface="Times New Roman" pitchFamily="18" charset="0"/>
                        </a:rPr>
                        <a:t>критерийлердің</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жөнсіздігі</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олардың</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жабық</a:t>
                      </a:r>
                      <a:r>
                        <a:rPr lang="ru-RU" sz="1200" b="0" i="0" kern="1200" baseline="0" dirty="0" smtClean="0">
                          <a:solidFill>
                            <a:schemeClr val="dk1"/>
                          </a:solidFill>
                          <a:effectLst/>
                          <a:latin typeface="Times New Roman" pitchFamily="18" charset="0"/>
                          <a:ea typeface="+mn-ea"/>
                          <a:cs typeface="Times New Roman" pitchFamily="18" charset="0"/>
                        </a:rPr>
                        <a:t> </a:t>
                      </a:r>
                      <a:r>
                        <a:rPr lang="ru-RU" sz="1200" b="0" i="0" kern="1200" baseline="0" dirty="0" err="1" smtClean="0">
                          <a:solidFill>
                            <a:schemeClr val="dk1"/>
                          </a:solidFill>
                          <a:effectLst/>
                          <a:latin typeface="Times New Roman" pitchFamily="18" charset="0"/>
                          <a:ea typeface="+mn-ea"/>
                          <a:cs typeface="Times New Roman" pitchFamily="18" charset="0"/>
                        </a:rPr>
                        <a:t>болуы</a:t>
                      </a:r>
                      <a:endParaRPr lang="ru-RU" sz="1200" b="0" i="0" kern="1200" dirty="0" smtClean="0">
                        <a:solidFill>
                          <a:schemeClr val="dk1"/>
                        </a:solidFill>
                        <a:effectLst/>
                        <a:latin typeface="Times New Roman" pitchFamily="18" charset="0"/>
                        <a:ea typeface="+mn-ea"/>
                        <a:cs typeface="Times New Roman" pitchFamily="18" charset="0"/>
                      </a:endParaRPr>
                    </a:p>
                    <a:p>
                      <a:pPr marL="285750" indent="-285750" algn="just">
                        <a:buFont typeface="Arial" pitchFamily="34" charset="0"/>
                        <a:buChar char="•"/>
                      </a:pPr>
                      <a:r>
                        <a:rPr lang="ru-RU" sz="1200" b="0" i="0" kern="1200" dirty="0" smtClean="0">
                          <a:solidFill>
                            <a:schemeClr val="dk1"/>
                          </a:solidFill>
                          <a:effectLst/>
                          <a:latin typeface="Times New Roman" pitchFamily="18" charset="0"/>
                          <a:ea typeface="+mn-ea"/>
                          <a:cs typeface="Times New Roman" pitchFamily="18" charset="0"/>
                        </a:rPr>
                        <a:t>«</a:t>
                      </a:r>
                      <a:r>
                        <a:rPr lang="ru-RU" sz="1200" b="0" i="0" kern="1200" dirty="0" err="1" smtClean="0">
                          <a:solidFill>
                            <a:schemeClr val="dk1"/>
                          </a:solidFill>
                          <a:effectLst/>
                          <a:latin typeface="Times New Roman" pitchFamily="18" charset="0"/>
                          <a:ea typeface="+mn-ea"/>
                          <a:cs typeface="Times New Roman" pitchFamily="18" charset="0"/>
                        </a:rPr>
                        <a:t>азайту</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әдісі</a:t>
                      </a:r>
                      <a:endParaRPr lang="ru-RU" sz="1200" b="0" i="0" kern="1200" dirty="0" smtClean="0">
                        <a:solidFill>
                          <a:schemeClr val="dk1"/>
                        </a:solidFill>
                        <a:effectLst/>
                        <a:latin typeface="Times New Roman" pitchFamily="18" charset="0"/>
                        <a:ea typeface="+mn-ea"/>
                        <a:cs typeface="Times New Roman" pitchFamily="18" charset="0"/>
                      </a:endParaRPr>
                    </a:p>
                    <a:p>
                      <a:pPr marL="285750" indent="-285750" algn="just">
                        <a:buFont typeface="Arial" pitchFamily="34" charset="0"/>
                        <a:buChar char="•"/>
                      </a:pPr>
                      <a:r>
                        <a:rPr lang="ru-RU" sz="1200" b="0" i="0" kern="1200" baseline="0" dirty="0" err="1" smtClean="0">
                          <a:solidFill>
                            <a:schemeClr val="dk1"/>
                          </a:solidFill>
                          <a:effectLst/>
                          <a:latin typeface="Times New Roman" pitchFamily="18" charset="0"/>
                          <a:ea typeface="+mn-ea"/>
                          <a:cs typeface="Times New Roman" pitchFamily="18" charset="0"/>
                        </a:rPr>
                        <a:t>шешім</a:t>
                      </a:r>
                      <a:r>
                        <a:rPr lang="ru-RU" sz="1200" b="0" i="0" kern="1200" baseline="0" dirty="0" smtClean="0">
                          <a:solidFill>
                            <a:schemeClr val="dk1"/>
                          </a:solidFill>
                          <a:effectLst/>
                          <a:latin typeface="Times New Roman" pitchFamily="18" charset="0"/>
                          <a:ea typeface="+mn-ea"/>
                          <a:cs typeface="Times New Roman" pitchFamily="18" charset="0"/>
                        </a:rPr>
                        <a:t> </a:t>
                      </a:r>
                      <a:r>
                        <a:rPr lang="ru-RU" sz="1200" b="0" i="0" kern="1200" baseline="0" dirty="0" err="1" smtClean="0">
                          <a:solidFill>
                            <a:schemeClr val="dk1"/>
                          </a:solidFill>
                          <a:effectLst/>
                          <a:latin typeface="Times New Roman" pitchFamily="18" charset="0"/>
                          <a:ea typeface="+mn-ea"/>
                          <a:cs typeface="Times New Roman" pitchFamily="18" charset="0"/>
                        </a:rPr>
                        <a:t>қабылдау</a:t>
                      </a:r>
                      <a:r>
                        <a:rPr lang="ru-RU" sz="1200" b="0" i="0" kern="1200" baseline="0" dirty="0" smtClean="0">
                          <a:solidFill>
                            <a:schemeClr val="dk1"/>
                          </a:solidFill>
                          <a:effectLst/>
                          <a:latin typeface="Times New Roman" pitchFamily="18" charset="0"/>
                          <a:ea typeface="+mn-ea"/>
                          <a:cs typeface="Times New Roman" pitchFamily="18" charset="0"/>
                        </a:rPr>
                        <a:t> </a:t>
                      </a:r>
                      <a:r>
                        <a:rPr lang="ru-RU" sz="1200" b="0" i="0" kern="1200" baseline="0" dirty="0" err="1" smtClean="0">
                          <a:solidFill>
                            <a:schemeClr val="dk1"/>
                          </a:solidFill>
                          <a:effectLst/>
                          <a:latin typeface="Times New Roman" pitchFamily="18" charset="0"/>
                          <a:ea typeface="+mn-ea"/>
                          <a:cs typeface="Times New Roman" pitchFamily="18" charset="0"/>
                        </a:rPr>
                        <a:t>субъективтілігі</a:t>
                      </a:r>
                      <a:r>
                        <a:rPr lang="ru-RU" sz="1200" b="0" i="0" kern="1200" baseline="0" dirty="0" smtClean="0">
                          <a:solidFill>
                            <a:schemeClr val="dk1"/>
                          </a:solidFill>
                          <a:effectLst/>
                          <a:latin typeface="Times New Roman" pitchFamily="18" charset="0"/>
                          <a:ea typeface="+mn-ea"/>
                          <a:cs typeface="Times New Roman" pitchFamily="18" charset="0"/>
                        </a:rPr>
                        <a:t> </a:t>
                      </a:r>
                      <a:r>
                        <a:rPr lang="ru-RU" sz="1200" b="0" i="0" kern="1200" baseline="0" dirty="0" err="1" smtClean="0">
                          <a:solidFill>
                            <a:schemeClr val="dk1"/>
                          </a:solidFill>
                          <a:effectLst/>
                          <a:latin typeface="Times New Roman" pitchFamily="18" charset="0"/>
                          <a:ea typeface="+mn-ea"/>
                          <a:cs typeface="Times New Roman" pitchFamily="18" charset="0"/>
                        </a:rPr>
                        <a:t>және</a:t>
                      </a:r>
                      <a:r>
                        <a:rPr lang="ru-RU" sz="1200" b="0" i="0" kern="1200" baseline="0" dirty="0" smtClean="0">
                          <a:solidFill>
                            <a:schemeClr val="dk1"/>
                          </a:solidFill>
                          <a:effectLst/>
                          <a:latin typeface="Times New Roman" pitchFamily="18" charset="0"/>
                          <a:ea typeface="+mn-ea"/>
                          <a:cs typeface="Times New Roman" pitchFamily="18" charset="0"/>
                        </a:rPr>
                        <a:t>  </a:t>
                      </a:r>
                      <a:r>
                        <a:rPr lang="ru-RU" sz="1200" b="0" i="0" kern="1200" baseline="0" dirty="0" err="1" smtClean="0">
                          <a:solidFill>
                            <a:schemeClr val="dk1"/>
                          </a:solidFill>
                          <a:effectLst/>
                          <a:latin typeface="Times New Roman" pitchFamily="18" charset="0"/>
                          <a:ea typeface="+mn-ea"/>
                          <a:cs typeface="Times New Roman" pitchFamily="18" charset="0"/>
                        </a:rPr>
                        <a:t>артық</a:t>
                      </a:r>
                      <a:r>
                        <a:rPr lang="ru-RU" sz="1200" b="0" i="0" kern="1200" baseline="0" dirty="0" smtClean="0">
                          <a:solidFill>
                            <a:schemeClr val="dk1"/>
                          </a:solidFill>
                          <a:effectLst/>
                          <a:latin typeface="Times New Roman" pitchFamily="18" charset="0"/>
                          <a:ea typeface="+mn-ea"/>
                          <a:cs typeface="Times New Roman" pitchFamily="18" charset="0"/>
                        </a:rPr>
                        <a:t> </a:t>
                      </a:r>
                      <a:r>
                        <a:rPr lang="ru-RU" sz="1200" b="0" i="0" kern="1200" baseline="0" dirty="0" err="1" smtClean="0">
                          <a:solidFill>
                            <a:schemeClr val="dk1"/>
                          </a:solidFill>
                          <a:effectLst/>
                          <a:latin typeface="Times New Roman" pitchFamily="18" charset="0"/>
                          <a:ea typeface="+mn-ea"/>
                          <a:cs typeface="Times New Roman" pitchFamily="18" charset="0"/>
                        </a:rPr>
                        <a:t>күтілімдер</a:t>
                      </a:r>
                      <a:r>
                        <a:rPr lang="ru-RU" sz="1200" b="0" i="0" kern="1200" baseline="0" dirty="0" smtClean="0">
                          <a:solidFill>
                            <a:schemeClr val="dk1"/>
                          </a:solidFill>
                          <a:effectLst/>
                          <a:latin typeface="Times New Roman" pitchFamily="18" charset="0"/>
                          <a:ea typeface="+mn-ea"/>
                          <a:cs typeface="Times New Roman" pitchFamily="18" charset="0"/>
                        </a:rPr>
                        <a:t> </a:t>
                      </a: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i="0" kern="1200" dirty="0" err="1" smtClean="0">
                          <a:solidFill>
                            <a:schemeClr val="dk1"/>
                          </a:solidFill>
                          <a:effectLst/>
                          <a:latin typeface="Times New Roman" pitchFamily="18" charset="0"/>
                          <a:ea typeface="+mn-ea"/>
                          <a:cs typeface="Times New Roman" pitchFamily="18" charset="0"/>
                        </a:rPr>
                        <a:t>уақыт</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факторын</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қолданудың</a:t>
                      </a:r>
                      <a:r>
                        <a:rPr lang="ru-RU" sz="1200" b="0" i="0" kern="1200" baseline="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ақталмауы</a:t>
                      </a:r>
                      <a:endParaRPr lang="ru-RU" sz="1200" dirty="0">
                        <a:latin typeface="Times New Roman" pitchFamily="18" charset="0"/>
                        <a:cs typeface="Times New Roman" pitchFamily="18" charset="0"/>
                      </a:endParaRPr>
                    </a:p>
                  </a:txBody>
                  <a:tcPr/>
                </a:tc>
                <a:tc>
                  <a:txBody>
                    <a:bodyPr/>
                    <a:lstStyle/>
                    <a:p>
                      <a:pPr marL="285750" indent="-285750" algn="l">
                        <a:buFont typeface="Arial" pitchFamily="34" charset="0"/>
                        <a:buChar char="•"/>
                      </a:pPr>
                      <a:r>
                        <a:rPr lang="ru-RU" sz="1200" b="0" i="0" kern="1200" dirty="0" err="1" smtClean="0">
                          <a:solidFill>
                            <a:schemeClr val="dk1"/>
                          </a:solidFill>
                          <a:effectLst/>
                          <a:latin typeface="Times New Roman" pitchFamily="18" charset="0"/>
                          <a:ea typeface="+mn-ea"/>
                          <a:cs typeface="Times New Roman" pitchFamily="18" charset="0"/>
                        </a:rPr>
                        <a:t>ақпараттың</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ашықтығы</a:t>
                      </a:r>
                      <a:r>
                        <a:rPr lang="ru-RU" sz="1200" b="0" i="0" kern="1200" dirty="0" smtClean="0">
                          <a:solidFill>
                            <a:schemeClr val="dk1"/>
                          </a:solidFill>
                          <a:effectLst/>
                          <a:latin typeface="Times New Roman" pitchFamily="18" charset="0"/>
                          <a:ea typeface="+mn-ea"/>
                          <a:cs typeface="Times New Roman" pitchFamily="18" charset="0"/>
                        </a:rPr>
                        <a:t> мен </a:t>
                      </a:r>
                      <a:r>
                        <a:rPr lang="ru-RU" sz="1200" b="0" i="0" kern="1200" dirty="0" err="1" smtClean="0">
                          <a:solidFill>
                            <a:schemeClr val="dk1"/>
                          </a:solidFill>
                          <a:effectLst/>
                          <a:latin typeface="Times New Roman" pitchFamily="18" charset="0"/>
                          <a:ea typeface="+mn-ea"/>
                          <a:cs typeface="Times New Roman" pitchFamily="18" charset="0"/>
                        </a:rPr>
                        <a:t>оқу</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үдерісіне</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сай</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талаптар</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нормалар</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критерийлер</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және</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бағалау</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рәсімінің</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айқындылығы</a:t>
                      </a:r>
                      <a:r>
                        <a:rPr lang="ru-RU" sz="1200" b="0" i="0" kern="1200" dirty="0" smtClean="0">
                          <a:solidFill>
                            <a:schemeClr val="dk1"/>
                          </a:solidFill>
                          <a:effectLst/>
                          <a:latin typeface="Times New Roman" pitchFamily="18" charset="0"/>
                          <a:ea typeface="+mn-ea"/>
                          <a:cs typeface="Times New Roman" pitchFamily="18" charset="0"/>
                        </a:rPr>
                        <a:t> </a:t>
                      </a:r>
                    </a:p>
                    <a:p>
                      <a:pPr marL="285750" indent="-285750" algn="l">
                        <a:buFont typeface="Arial" pitchFamily="34" charset="0"/>
                        <a:buChar char="•"/>
                      </a:pPr>
                      <a:r>
                        <a:rPr lang="ru-RU" sz="1200" b="0" i="0" kern="1200" dirty="0" err="1" smtClean="0">
                          <a:solidFill>
                            <a:schemeClr val="dk1"/>
                          </a:solidFill>
                          <a:effectLst/>
                          <a:latin typeface="Times New Roman" pitchFamily="18" charset="0"/>
                          <a:ea typeface="+mn-ea"/>
                          <a:cs typeface="Times New Roman" pitchFamily="18" charset="0"/>
                        </a:rPr>
                        <a:t>оқуға</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қызығушылықты</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ынталандыру</a:t>
                      </a:r>
                      <a:r>
                        <a:rPr lang="ru-RU" sz="1200" b="0" i="0" kern="1200" dirty="0" smtClean="0">
                          <a:solidFill>
                            <a:schemeClr val="dk1"/>
                          </a:solidFill>
                          <a:effectLst/>
                          <a:latin typeface="Times New Roman" pitchFamily="18" charset="0"/>
                          <a:ea typeface="+mn-ea"/>
                          <a:cs typeface="Times New Roman" pitchFamily="18" charset="0"/>
                        </a:rPr>
                        <a:t>, </a:t>
                      </a:r>
                    </a:p>
                    <a:p>
                      <a:pPr marL="285750" indent="-285750" algn="l">
                        <a:buFont typeface="Arial" pitchFamily="34" charset="0"/>
                        <a:buChar char="•"/>
                      </a:pPr>
                      <a:r>
                        <a:rPr lang="ru-RU" sz="1200" b="0" i="0" kern="1200" dirty="0" smtClean="0">
                          <a:solidFill>
                            <a:schemeClr val="dk1"/>
                          </a:solidFill>
                          <a:effectLst/>
                          <a:latin typeface="Times New Roman" pitchFamily="18" charset="0"/>
                          <a:ea typeface="+mn-ea"/>
                          <a:cs typeface="Times New Roman" pitchFamily="18" charset="0"/>
                        </a:rPr>
                        <a:t>даму </a:t>
                      </a:r>
                      <a:r>
                        <a:rPr lang="ru-RU" sz="1200" b="0" i="0" kern="1200" dirty="0" err="1" smtClean="0">
                          <a:solidFill>
                            <a:schemeClr val="dk1"/>
                          </a:solidFill>
                          <a:effectLst/>
                          <a:latin typeface="Times New Roman" pitchFamily="18" charset="0"/>
                          <a:ea typeface="+mn-ea"/>
                          <a:cs typeface="Times New Roman" pitchFamily="18" charset="0"/>
                        </a:rPr>
                        <a:t>жолдарын</a:t>
                      </a:r>
                      <a:r>
                        <a:rPr lang="ru-RU" sz="1200" b="0" i="0" kern="1200" baseline="0" dirty="0" smtClean="0">
                          <a:solidFill>
                            <a:schemeClr val="dk1"/>
                          </a:solidFill>
                          <a:effectLst/>
                          <a:latin typeface="Times New Roman" pitchFamily="18" charset="0"/>
                          <a:ea typeface="+mn-ea"/>
                          <a:cs typeface="Times New Roman" pitchFamily="18" charset="0"/>
                        </a:rPr>
                        <a:t> </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ұсыну</a:t>
                      </a:r>
                      <a:r>
                        <a:rPr lang="ru-RU" sz="1200" b="0" i="0" kern="1200" dirty="0" smtClean="0">
                          <a:solidFill>
                            <a:schemeClr val="dk1"/>
                          </a:solidFill>
                          <a:effectLst/>
                          <a:latin typeface="Times New Roman" pitchFamily="18" charset="0"/>
                          <a:ea typeface="+mn-ea"/>
                          <a:cs typeface="Times New Roman" pitchFamily="18" charset="0"/>
                        </a:rPr>
                        <a: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i="0" kern="1200" dirty="0" err="1" smtClean="0">
                          <a:solidFill>
                            <a:schemeClr val="dk1"/>
                          </a:solidFill>
                          <a:effectLst/>
                          <a:latin typeface="Times New Roman" pitchFamily="18" charset="0"/>
                          <a:ea typeface="+mn-ea"/>
                          <a:cs typeface="Times New Roman" pitchFamily="18" charset="0"/>
                        </a:rPr>
                        <a:t>қойылатын</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бағалардың</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мәнін</a:t>
                      </a:r>
                      <a:r>
                        <a:rPr lang="ru-RU" sz="1200" b="0" i="0" kern="1200" dirty="0" smtClean="0">
                          <a:solidFill>
                            <a:schemeClr val="dk1"/>
                          </a:solidFill>
                          <a:effectLst/>
                          <a:latin typeface="Times New Roman" pitchFamily="18" charset="0"/>
                          <a:ea typeface="+mn-ea"/>
                          <a:cs typeface="Times New Roman" pitchFamily="18" charset="0"/>
                        </a:rPr>
                        <a:t> </a:t>
                      </a:r>
                      <a:r>
                        <a:rPr lang="ru-RU" sz="1200" b="0" i="0" kern="1200" dirty="0" err="1" smtClean="0">
                          <a:solidFill>
                            <a:schemeClr val="dk1"/>
                          </a:solidFill>
                          <a:effectLst/>
                          <a:latin typeface="Times New Roman" pitchFamily="18" charset="0"/>
                          <a:ea typeface="+mn-ea"/>
                          <a:cs typeface="Times New Roman" pitchFamily="18" charset="0"/>
                        </a:rPr>
                        <a:t>түсіну</a:t>
                      </a:r>
                      <a:endParaRPr lang="ru-RU" sz="1200" dirty="0" smtClean="0">
                        <a:latin typeface="Times New Roman" pitchFamily="18" charset="0"/>
                        <a:cs typeface="Times New Roman" pitchFamily="18" charset="0"/>
                      </a:endParaRPr>
                    </a:p>
                    <a:p>
                      <a:pPr marL="285750" indent="-285750" algn="l">
                        <a:buFont typeface="Arial" pitchFamily="34" charset="0"/>
                        <a:buChar char="•"/>
                      </a:pPr>
                      <a:endParaRPr lang="ru-RU" sz="12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616069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674" y="143620"/>
            <a:ext cx="10515600" cy="1038632"/>
          </a:xfrm>
        </p:spPr>
        <p:txBody>
          <a:bodyPr>
            <a:normAutofit/>
          </a:bodyPr>
          <a:lstStyle/>
          <a:p>
            <a:pPr algn="ctr"/>
            <a:r>
              <a:rPr lang="ru-RU" sz="3200" b="1" dirty="0" err="1" smtClean="0">
                <a:latin typeface="Times New Roman" pitchFamily="18" charset="0"/>
                <a:cs typeface="Times New Roman" pitchFamily="18" charset="0"/>
              </a:rPr>
              <a:t>Бағалау</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жүйесінде</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білім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алушылардың</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жеке</a:t>
            </a:r>
            <a:r>
              <a:rPr lang="ru-RU" sz="3200" b="1" dirty="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траекториясының</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үлгісі</a:t>
            </a:r>
            <a:endParaRPr lang="ru-RU" sz="3200" b="1"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11" r="1599" b="9981"/>
          <a:stretch/>
        </p:blipFill>
        <p:spPr bwMode="auto">
          <a:xfrm>
            <a:off x="227998" y="1173706"/>
            <a:ext cx="11964002" cy="53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643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609886"/>
            <a:ext cx="10229092" cy="3986177"/>
          </a:xfrm>
        </p:spPr>
        <p:txBody>
          <a:bodyPr anchor="t">
            <a:normAutofit fontScale="90000"/>
          </a:bodyPr>
          <a:lstStyle/>
          <a:p>
            <a:pPr algn="l"/>
            <a:r>
              <a:rPr lang="ru-RU" sz="2900" dirty="0" smtClean="0">
                <a:solidFill>
                  <a:srgbClr val="0070C0"/>
                </a:solidFill>
                <a:latin typeface="Times New Roman" pitchFamily="18" charset="0"/>
                <a:cs typeface="Times New Roman" pitchFamily="18" charset="0"/>
              </a:rPr>
              <a:t>Рефлексия «</a:t>
            </a:r>
            <a:r>
              <a:rPr lang="ru-RU" sz="2900" dirty="0" err="1" smtClean="0">
                <a:solidFill>
                  <a:srgbClr val="0070C0"/>
                </a:solidFill>
                <a:latin typeface="Times New Roman" pitchFamily="18" charset="0"/>
                <a:cs typeface="Times New Roman" pitchFamily="18" charset="0"/>
              </a:rPr>
              <a:t>Допты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қағып </a:t>
            </a:r>
            <a:r>
              <a:rPr lang="ru-RU" sz="2900" dirty="0" smtClean="0">
                <a:solidFill>
                  <a:srgbClr val="0070C0"/>
                </a:solidFill>
                <a:latin typeface="Times New Roman" pitchFamily="18" charset="0"/>
                <a:cs typeface="Times New Roman" pitchFamily="18" charset="0"/>
              </a:rPr>
              <a:t>ал»</a:t>
            </a:r>
            <a:r>
              <a:rPr lang="ru-RU" sz="2900" b="1" dirty="0" smtClean="0">
                <a:solidFill>
                  <a:srgbClr val="0070C0"/>
                </a:solidFill>
                <a:latin typeface="Times New Roman" pitchFamily="18" charset="0"/>
                <a:cs typeface="Times New Roman" pitchFamily="18" charset="0"/>
              </a:rPr>
              <a:t/>
            </a:r>
            <a:br>
              <a:rPr lang="ru-RU" sz="2900" b="1" dirty="0" smtClean="0">
                <a:solidFill>
                  <a:srgbClr val="0070C0"/>
                </a:solidFill>
                <a:latin typeface="Times New Roman" pitchFamily="18" charset="0"/>
                <a:cs typeface="Times New Roman" pitchFamily="18" charset="0"/>
              </a:rPr>
            </a:br>
            <a:r>
              <a:rPr lang="ru-RU" sz="2900" b="1" dirty="0" smtClean="0">
                <a:solidFill>
                  <a:srgbClr val="0070C0"/>
                </a:solidFill>
                <a:latin typeface="Times New Roman" pitchFamily="18" charset="0"/>
                <a:cs typeface="Times New Roman" pitchFamily="18" charset="0"/>
              </a:rPr>
              <a:t/>
            </a:r>
            <a:br>
              <a:rPr lang="ru-RU" sz="2900" b="1" dirty="0" smtClean="0">
                <a:solidFill>
                  <a:srgbClr val="0070C0"/>
                </a:solidFill>
                <a:latin typeface="Times New Roman" pitchFamily="18" charset="0"/>
                <a:cs typeface="Times New Roman" pitchFamily="18" charset="0"/>
              </a:rPr>
            </a:br>
            <a:r>
              <a:rPr lang="ru-RU" sz="2900" b="1" dirty="0" err="1" smtClean="0">
                <a:solidFill>
                  <a:srgbClr val="0070C0"/>
                </a:solidFill>
                <a:latin typeface="Times New Roman" pitchFamily="18" charset="0"/>
                <a:cs typeface="Times New Roman" pitchFamily="18" charset="0"/>
              </a:rPr>
              <a:t>Барлық тыңдаушылар</a:t>
            </a:r>
            <a:r>
              <a:rPr lang="ru-RU" sz="2900" dirty="0" err="1" smtClean="0">
                <a:solidFill>
                  <a:srgbClr val="0070C0"/>
                </a:solidFill>
                <a:latin typeface="Times New Roman" pitchFamily="18" charset="0"/>
                <a:cs typeface="Times New Roman" pitchFamily="18" charset="0"/>
              </a:rPr>
              <a:t> теңдей екі</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қатарға бөлінеді</a:t>
            </a:r>
            <a:r>
              <a:rPr lang="ru-RU" sz="2900" dirty="0" smtClean="0">
                <a:solidFill>
                  <a:srgbClr val="0070C0"/>
                </a:solidFill>
                <a:latin typeface="Times New Roman" pitchFamily="18" charset="0"/>
                <a:cs typeface="Times New Roman" pitchFamily="18" charset="0"/>
              </a:rPr>
              <a:t>.  </a:t>
            </a:r>
            <a:br>
              <a:rPr lang="ru-RU" sz="2900" dirty="0" smtClean="0">
                <a:solidFill>
                  <a:srgbClr val="0070C0"/>
                </a:solidFill>
                <a:latin typeface="Times New Roman" pitchFamily="18" charset="0"/>
                <a:cs typeface="Times New Roman" pitchFamily="18" charset="0"/>
              </a:rPr>
            </a:br>
            <a:r>
              <a:rPr lang="ru-RU" sz="2900" dirty="0">
                <a:solidFill>
                  <a:srgbClr val="0070C0"/>
                </a:solidFill>
                <a:latin typeface="Times New Roman" pitchFamily="18" charset="0"/>
                <a:cs typeface="Times New Roman" pitchFamily="18" charset="0"/>
              </a:rPr>
              <a:t/>
            </a:r>
            <a:br>
              <a:rPr lang="ru-RU" sz="2900" dirty="0">
                <a:solidFill>
                  <a:srgbClr val="0070C0"/>
                </a:solidFill>
                <a:latin typeface="Times New Roman" pitchFamily="18" charset="0"/>
                <a:cs typeface="Times New Roman" pitchFamily="18" charset="0"/>
              </a:rPr>
            </a:br>
            <a:r>
              <a:rPr lang="ru-RU" sz="2900" dirty="0" err="1" smtClean="0">
                <a:solidFill>
                  <a:srgbClr val="0070C0"/>
                </a:solidFill>
                <a:latin typeface="Times New Roman" pitchFamily="18" charset="0"/>
                <a:cs typeface="Times New Roman" pitchFamily="18" charset="0"/>
              </a:rPr>
              <a:t>Бірінші</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қатар қарсы беттегі</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бір</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адамды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таңдап, оған  бүгінгі тақырып бойынша</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қарастырылған негізгі</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бір</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ұғымды айтып</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немесе</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сұрақ қойып, допты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лақтырады.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Допты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қағып алған тыңдаушы сол</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ұғымды толық сипаттап</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немесе</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сұраққа жауап</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беріп</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келесі</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ұғымды дауыстап</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допты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қарсы бетке</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лақтырады.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Ойын</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бірнеше</a:t>
            </a:r>
            <a:r>
              <a:rPr lang="ru-RU" sz="2900" dirty="0" smtClean="0">
                <a:solidFill>
                  <a:srgbClr val="0070C0"/>
                </a:solidFill>
                <a:latin typeface="Times New Roman" pitchFamily="18" charset="0"/>
                <a:cs typeface="Times New Roman" pitchFamily="18" charset="0"/>
              </a:rPr>
              <a:t> минут </a:t>
            </a:r>
            <a:r>
              <a:rPr lang="ru-RU" sz="2900" dirty="0" err="1" smtClean="0">
                <a:solidFill>
                  <a:srgbClr val="0070C0"/>
                </a:solidFill>
                <a:latin typeface="Times New Roman" pitchFamily="18" charset="0"/>
                <a:cs typeface="Times New Roman" pitchFamily="18" charset="0"/>
              </a:rPr>
              <a:t>бойына</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осылай</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жалғасады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Нәтижесінде тыңдаушылар өтілген материалды</a:t>
            </a:r>
            <a:r>
              <a:rPr lang="ru-RU" sz="2900" dirty="0" smtClean="0">
                <a:solidFill>
                  <a:srgbClr val="0070C0"/>
                </a:solidFill>
                <a:latin typeface="Times New Roman" pitchFamily="18" charset="0"/>
                <a:cs typeface="Times New Roman" pitchFamily="18" charset="0"/>
              </a:rPr>
              <a:t> </a:t>
            </a:r>
            <a:r>
              <a:rPr lang="ru-RU" sz="2900" dirty="0" err="1" smtClean="0">
                <a:solidFill>
                  <a:srgbClr val="0070C0"/>
                </a:solidFill>
                <a:latin typeface="Times New Roman" pitchFamily="18" charset="0"/>
                <a:cs typeface="Times New Roman" pitchFamily="18" charset="0"/>
              </a:rPr>
              <a:t>қайталайды</a:t>
            </a:r>
            <a:r>
              <a:rPr lang="ru-RU" sz="2600" dirty="0" err="1" smtClean="0">
                <a:solidFill>
                  <a:schemeClr val="tx1"/>
                </a:solidFill>
                <a:latin typeface="Times New Roman" pitchFamily="18" charset="0"/>
                <a:cs typeface="Times New Roman" pitchFamily="18" charset="0"/>
              </a:rPr>
              <a:t>.</a:t>
            </a:r>
            <a:r>
              <a:rPr lang="ru-RU" sz="2600" dirty="0" smtClean="0">
                <a:solidFill>
                  <a:schemeClr val="tx1"/>
                </a:solidFill>
                <a:latin typeface="Times New Roman" pitchFamily="18" charset="0"/>
                <a:cs typeface="Times New Roman" pitchFamily="18" charset="0"/>
              </a:rPr>
              <a:t> </a:t>
            </a:r>
            <a:r>
              <a:rPr lang="ru-RU" sz="2600" dirty="0" smtClean="0">
                <a:latin typeface="Times New Roman" pitchFamily="18" charset="0"/>
                <a:cs typeface="Times New Roman" pitchFamily="18" charset="0"/>
              </a:rPr>
              <a:t/>
            </a:r>
            <a:br>
              <a:rPr lang="ru-RU" sz="2600" dirty="0" smtClean="0">
                <a:latin typeface="Times New Roman" pitchFamily="18" charset="0"/>
                <a:cs typeface="Times New Roman" pitchFamily="18" charset="0"/>
              </a:rPr>
            </a:br>
            <a:r>
              <a:rPr lang="ru-RU" sz="2600" dirty="0">
                <a:latin typeface="Times New Roman" pitchFamily="18" charset="0"/>
                <a:cs typeface="Times New Roman" pitchFamily="18" charset="0"/>
              </a:rPr>
              <a:t/>
            </a:r>
            <a:br>
              <a:rPr lang="ru-RU" sz="2600" dirty="0">
                <a:latin typeface="Times New Roman" pitchFamily="18" charset="0"/>
                <a:cs typeface="Times New Roman" pitchFamily="18" charset="0"/>
              </a:rPr>
            </a:br>
            <a:r>
              <a:rPr lang="ru-RU" sz="2000" dirty="0">
                <a:latin typeface="Arial Narrow" panose="020B0606020202030204" pitchFamily="34" charset="0"/>
              </a:rPr>
              <a:t/>
            </a:r>
            <a:br>
              <a:rPr lang="ru-RU" sz="2000" dirty="0">
                <a:latin typeface="Arial Narrow" panose="020B0606020202030204" pitchFamily="34" charset="0"/>
              </a:rPr>
            </a:br>
            <a:endParaRPr lang="ru-RU" sz="1300" b="1" dirty="0">
              <a:latin typeface="Arial Narrow" panose="020B0606020202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4416" y="4427620"/>
            <a:ext cx="2856463" cy="21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21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5825" y="203200"/>
            <a:ext cx="10515600" cy="1325563"/>
          </a:xfrm>
        </p:spPr>
        <p:txBody>
          <a:bodyPr>
            <a:normAutofit/>
          </a:bodyPr>
          <a:lstStyle/>
          <a:p>
            <a:pPr algn="ctr"/>
            <a:r>
              <a:rPr lang="ru-RU" sz="2800" b="1" dirty="0" err="1" smtClean="0">
                <a:latin typeface="Times New Roman" pitchFamily="18" charset="0"/>
                <a:cs typeface="Times New Roman" pitchFamily="18" charset="0"/>
              </a:rPr>
              <a:t>Бастауыш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білім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берудің</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типтік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оқу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жоспарына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сәйкес</a:t>
            </a:r>
            <a:r>
              <a:rPr lang="ru-RU" sz="2800" b="1" dirty="0" smtClean="0">
                <a:latin typeface="Times New Roman" pitchFamily="18" charset="0"/>
                <a:cs typeface="Times New Roman" pitchFamily="18" charset="0"/>
              </a:rPr>
              <a:t> бағалау </a:t>
            </a:r>
            <a:r>
              <a:rPr lang="ru-RU" sz="2800" b="1" dirty="0" err="1" smtClean="0">
                <a:latin typeface="Times New Roman" pitchFamily="18" charset="0"/>
                <a:cs typeface="Times New Roman" pitchFamily="18" charset="0"/>
              </a:rPr>
              <a:t>рәсімдерінің</a:t>
            </a:r>
            <a:r>
              <a:rPr lang="ru-RU" sz="2800" b="1" dirty="0" smtClean="0">
                <a:latin typeface="Times New Roman" pitchFamily="18" charset="0"/>
                <a:cs typeface="Times New Roman" pitchFamily="18" charset="0"/>
              </a:rPr>
              <a:t> саны, 2-сынып</a:t>
            </a:r>
            <a:endParaRPr lang="ru-RU" sz="2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47765068"/>
              </p:ext>
            </p:extLst>
          </p:nvPr>
        </p:nvGraphicFramePr>
        <p:xfrm>
          <a:off x="888641" y="1524005"/>
          <a:ext cx="10869163" cy="4896801"/>
        </p:xfrm>
        <a:graphic>
          <a:graphicData uri="http://schemas.openxmlformats.org/drawingml/2006/table">
            <a:tbl>
              <a:tblPr firstRow="1" firstCol="1" bandRow="1">
                <a:tableStyleId>{5C22544A-7EE6-4342-B048-85BDC9FD1C3A}</a:tableStyleId>
              </a:tblPr>
              <a:tblGrid>
                <a:gridCol w="493353"/>
                <a:gridCol w="1838027"/>
                <a:gridCol w="1119560"/>
                <a:gridCol w="755476"/>
                <a:gridCol w="455106"/>
                <a:gridCol w="791884"/>
                <a:gridCol w="464208"/>
                <a:gridCol w="819190"/>
                <a:gridCol w="455106"/>
                <a:gridCol w="864701"/>
                <a:gridCol w="436900"/>
                <a:gridCol w="2375652"/>
              </a:tblGrid>
              <a:tr h="372538">
                <a:tc rowSpan="2">
                  <a:txBody>
                    <a:bodyPr/>
                    <a:lstStyle/>
                    <a:p>
                      <a:pPr algn="ctr">
                        <a:lnSpc>
                          <a:spcPct val="107000"/>
                        </a:lnSpc>
                        <a:spcAft>
                          <a:spcPts val="0"/>
                        </a:spcAft>
                      </a:pPr>
                      <a:r>
                        <a:rPr lang="ru-RU" sz="1600" dirty="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kk-KZ" sz="1600" dirty="0" smtClean="0">
                          <a:effectLst/>
                          <a:latin typeface="Times New Roman" pitchFamily="18" charset="0"/>
                          <a:ea typeface="+mn-ea"/>
                          <a:cs typeface="Times New Roman" pitchFamily="18" charset="0"/>
                        </a:rPr>
                        <a:t>Пәндер</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ru-RU" sz="1600" dirty="0" err="1" smtClean="0">
                          <a:effectLst/>
                          <a:latin typeface="Times New Roman" pitchFamily="18" charset="0"/>
                          <a:cs typeface="Times New Roman" pitchFamily="18" charset="0"/>
                        </a:rPr>
                        <a:t>Апталық</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сағат</a:t>
                      </a:r>
                      <a:r>
                        <a:rPr lang="ru-RU" sz="1600" dirty="0" smtClean="0">
                          <a:effectLst/>
                          <a:latin typeface="Times New Roman" pitchFamily="18" charset="0"/>
                          <a:cs typeface="Times New Roman" pitchFamily="18" charset="0"/>
                        </a:rPr>
                        <a:t> саны</a:t>
                      </a:r>
                      <a:endParaRPr lang="ru-RU" sz="1600" dirty="0">
                        <a:solidFill>
                          <a:srgbClr val="00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8">
                  <a:txBody>
                    <a:bodyPr/>
                    <a:lstStyle/>
                    <a:p>
                      <a:pPr algn="ctr">
                        <a:lnSpc>
                          <a:spcPct val="107000"/>
                        </a:lnSpc>
                        <a:spcAft>
                          <a:spcPts val="0"/>
                        </a:spcAft>
                      </a:pPr>
                      <a:r>
                        <a:rPr lang="ru-RU" sz="1600" dirty="0" smtClean="0">
                          <a:effectLst/>
                          <a:latin typeface="Times New Roman" pitchFamily="18" charset="0"/>
                          <a:ea typeface="+mn-ea"/>
                          <a:cs typeface="Times New Roman" pitchFamily="18" charset="0"/>
                        </a:rPr>
                        <a:t>Бағалау</a:t>
                      </a:r>
                      <a:r>
                        <a:rPr lang="ru-RU" sz="1600" baseline="0" dirty="0" smtClean="0">
                          <a:effectLst/>
                          <a:latin typeface="Times New Roman" pitchFamily="18" charset="0"/>
                          <a:ea typeface="+mn-ea"/>
                          <a:cs typeface="Times New Roman" pitchFamily="18" charset="0"/>
                        </a:rPr>
                        <a:t> </a:t>
                      </a:r>
                      <a:r>
                        <a:rPr lang="ru-RU" sz="1600" baseline="0" dirty="0" err="1" smtClean="0">
                          <a:effectLst/>
                          <a:latin typeface="Times New Roman" pitchFamily="18" charset="0"/>
                          <a:ea typeface="+mn-ea"/>
                          <a:cs typeface="Times New Roman" pitchFamily="18" charset="0"/>
                        </a:rPr>
                        <a:t>рәсімдері</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0"/>
                        </a:spcAft>
                      </a:pP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0"/>
                        </a:spcAft>
                      </a:pP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0"/>
                        </a:spcAft>
                      </a:pPr>
                      <a:endParaRPr lang="ru-RU" sz="14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07000"/>
                        </a:lnSpc>
                        <a:spcAft>
                          <a:spcPts val="0"/>
                        </a:spcAft>
                      </a:pPr>
                      <a:r>
                        <a:rPr lang="ru-RU" sz="1600" dirty="0" err="1" smtClean="0">
                          <a:effectLst/>
                          <a:latin typeface="Times New Roman" pitchFamily="18" charset="0"/>
                          <a:ea typeface="Calibri"/>
                          <a:cs typeface="Times New Roman" pitchFamily="18" charset="0"/>
                        </a:rPr>
                        <a:t>Негіздеме</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842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en-US" sz="1600" dirty="0" smtClean="0">
                          <a:effectLst/>
                          <a:latin typeface="Times New Roman" pitchFamily="18" charset="0"/>
                          <a:ea typeface="Calibri"/>
                          <a:cs typeface="Times New Roman" pitchFamily="18" charset="0"/>
                        </a:rPr>
                        <a:t>I</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тоқсан</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бойын</a:t>
                      </a:r>
                      <a:endParaRPr lang="ru-RU" sz="1600" baseline="0" dirty="0" smtClean="0">
                        <a:effectLst/>
                        <a:latin typeface="Times New Roman" pitchFamily="18" charset="0"/>
                        <a:ea typeface="Calibri"/>
                        <a:cs typeface="Times New Roman" pitchFamily="18" charset="0"/>
                      </a:endParaRPr>
                    </a:p>
                    <a:p>
                      <a:pPr algn="ctr">
                        <a:lnSpc>
                          <a:spcPct val="107000"/>
                        </a:lnSpc>
                        <a:spcAft>
                          <a:spcPts val="0"/>
                        </a:spcAft>
                      </a:pPr>
                      <a:r>
                        <a:rPr lang="ru-RU" sz="1600" baseline="0" dirty="0" err="1" smtClean="0">
                          <a:effectLst/>
                          <a:latin typeface="Times New Roman" pitchFamily="18" charset="0"/>
                          <a:ea typeface="Calibri"/>
                          <a:cs typeface="Times New Roman" pitchFamily="18" charset="0"/>
                        </a:rPr>
                        <a:t>ша</a:t>
                      </a:r>
                      <a:r>
                        <a:rPr lang="ru-RU" sz="1600" baseline="0" dirty="0" smtClean="0">
                          <a:effectLst/>
                          <a:latin typeface="Times New Roman" pitchFamily="18" charset="0"/>
                          <a:ea typeface="Calibri"/>
                          <a:cs typeface="Times New Roman" pitchFamily="18" charset="0"/>
                        </a:rPr>
                        <a:t> ББ саны</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dirty="0" smtClean="0">
                          <a:effectLst/>
                          <a:latin typeface="Times New Roman" pitchFamily="18" charset="0"/>
                          <a:ea typeface="Calibri"/>
                          <a:cs typeface="Times New Roman" pitchFamily="18" charset="0"/>
                        </a:rPr>
                        <a:t>I</a:t>
                      </a:r>
                      <a:r>
                        <a:rPr lang="kk-KZ" sz="1600" dirty="0" smtClean="0">
                          <a:effectLst/>
                          <a:latin typeface="Times New Roman" pitchFamily="18" charset="0"/>
                          <a:ea typeface="Calibri"/>
                          <a:cs typeface="Times New Roman" pitchFamily="18" charset="0"/>
                        </a:rPr>
                        <a:t> т ЖБ</a:t>
                      </a:r>
                      <a:r>
                        <a:rPr lang="en-US" sz="1600" dirty="0" smtClean="0">
                          <a:effectLst/>
                          <a:latin typeface="Times New Roman" pitchFamily="18" charset="0"/>
                          <a:ea typeface="Calibri"/>
                          <a:cs typeface="Times New Roman" pitchFamily="18" charset="0"/>
                        </a:rPr>
                        <a:t> </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dirty="0" smtClean="0">
                          <a:effectLst/>
                          <a:latin typeface="Times New Roman" pitchFamily="18" charset="0"/>
                          <a:ea typeface="Calibri"/>
                          <a:cs typeface="Times New Roman" pitchFamily="18" charset="0"/>
                        </a:rPr>
                        <a:t>II</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тоқсан</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бойынша</a:t>
                      </a:r>
                      <a:r>
                        <a:rPr lang="ru-RU" sz="1600" baseline="0" dirty="0" smtClean="0">
                          <a:effectLst/>
                          <a:latin typeface="Times New Roman" pitchFamily="18" charset="0"/>
                          <a:ea typeface="Calibri"/>
                          <a:cs typeface="Times New Roman" pitchFamily="18" charset="0"/>
                        </a:rPr>
                        <a:t> ББ саны</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latin typeface="Times New Roman" pitchFamily="18" charset="0"/>
                          <a:ea typeface="Calibri"/>
                          <a:cs typeface="Times New Roman" pitchFamily="18" charset="0"/>
                        </a:rPr>
                        <a:t>II</a:t>
                      </a:r>
                      <a:r>
                        <a:rPr lang="kk-KZ" sz="1600" dirty="0" smtClean="0">
                          <a:effectLst/>
                          <a:latin typeface="Times New Roman" pitchFamily="18" charset="0"/>
                          <a:ea typeface="Calibri"/>
                          <a:cs typeface="Times New Roman" pitchFamily="18" charset="0"/>
                        </a:rPr>
                        <a:t> т ЖБ</a:t>
                      </a:r>
                      <a:r>
                        <a:rPr lang="en-US" sz="1600" dirty="0" smtClean="0">
                          <a:effectLst/>
                          <a:latin typeface="Times New Roman" pitchFamily="18" charset="0"/>
                          <a:ea typeface="Calibri"/>
                          <a:cs typeface="Times New Roman" pitchFamily="18" charset="0"/>
                        </a:rPr>
                        <a:t>  </a:t>
                      </a:r>
                      <a:endParaRPr lang="ru-RU" sz="1600" dirty="0" smtClean="0">
                        <a:effectLst/>
                        <a:latin typeface="Times New Roman" pitchFamily="18" charset="0"/>
                        <a:ea typeface="Calibri"/>
                        <a:cs typeface="Times New Roman" pitchFamily="18" charset="0"/>
                      </a:endParaRPr>
                    </a:p>
                    <a:p>
                      <a:pPr algn="ctr">
                        <a:lnSpc>
                          <a:spcPct val="107000"/>
                        </a:lnSpc>
                        <a:spcAft>
                          <a:spcPts val="0"/>
                        </a:spcAft>
                      </a:pP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dirty="0" smtClean="0">
                          <a:effectLst/>
                          <a:latin typeface="Times New Roman" pitchFamily="18" charset="0"/>
                          <a:ea typeface="Calibri"/>
                          <a:cs typeface="Times New Roman" pitchFamily="18" charset="0"/>
                        </a:rPr>
                        <a:t>III</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тоқсан</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бойынша</a:t>
                      </a:r>
                      <a:r>
                        <a:rPr lang="ru-RU" sz="1600" baseline="0" dirty="0" smtClean="0">
                          <a:effectLst/>
                          <a:latin typeface="Times New Roman" pitchFamily="18" charset="0"/>
                          <a:ea typeface="Calibri"/>
                          <a:cs typeface="Times New Roman" pitchFamily="18" charset="0"/>
                        </a:rPr>
                        <a:t> ББ саны</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latin typeface="Times New Roman" pitchFamily="18" charset="0"/>
                          <a:ea typeface="Calibri"/>
                          <a:cs typeface="Times New Roman" pitchFamily="18" charset="0"/>
                        </a:rPr>
                        <a:t>III </a:t>
                      </a:r>
                      <a:r>
                        <a:rPr lang="kk-KZ" sz="1600" dirty="0" smtClean="0">
                          <a:effectLst/>
                          <a:latin typeface="Times New Roman" pitchFamily="18" charset="0"/>
                          <a:ea typeface="Calibri"/>
                          <a:cs typeface="Times New Roman" pitchFamily="18" charset="0"/>
                        </a:rPr>
                        <a:t>т ЖБ</a:t>
                      </a:r>
                      <a:r>
                        <a:rPr lang="en-US" sz="1600" dirty="0" smtClean="0">
                          <a:effectLst/>
                          <a:latin typeface="Times New Roman" pitchFamily="18" charset="0"/>
                          <a:ea typeface="Calibri"/>
                          <a:cs typeface="Times New Roman" pitchFamily="18" charset="0"/>
                        </a:rPr>
                        <a:t> </a:t>
                      </a:r>
                      <a:endParaRPr lang="ru-RU" sz="1600" dirty="0" smtClean="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dirty="0" smtClean="0">
                          <a:effectLst/>
                          <a:latin typeface="Times New Roman" pitchFamily="18" charset="0"/>
                          <a:ea typeface="Calibri"/>
                          <a:cs typeface="Times New Roman" pitchFamily="18" charset="0"/>
                        </a:rPr>
                        <a:t>IV</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тоқсан</a:t>
                      </a:r>
                      <a:r>
                        <a:rPr lang="ru-RU" sz="1600" baseline="0" dirty="0" smtClean="0">
                          <a:effectLst/>
                          <a:latin typeface="Times New Roman" pitchFamily="18" charset="0"/>
                          <a:ea typeface="Calibri"/>
                          <a:cs typeface="Times New Roman" pitchFamily="18" charset="0"/>
                        </a:rPr>
                        <a:t> </a:t>
                      </a:r>
                      <a:r>
                        <a:rPr lang="ru-RU" sz="1600" baseline="0" dirty="0" err="1" smtClean="0">
                          <a:effectLst/>
                          <a:latin typeface="Times New Roman" pitchFamily="18" charset="0"/>
                          <a:ea typeface="Calibri"/>
                          <a:cs typeface="Times New Roman" pitchFamily="18" charset="0"/>
                        </a:rPr>
                        <a:t>бойынша</a:t>
                      </a:r>
                      <a:r>
                        <a:rPr lang="ru-RU" sz="1600" baseline="0" dirty="0" smtClean="0">
                          <a:effectLst/>
                          <a:latin typeface="Times New Roman" pitchFamily="18" charset="0"/>
                          <a:ea typeface="Calibri"/>
                          <a:cs typeface="Times New Roman" pitchFamily="18" charset="0"/>
                        </a:rPr>
                        <a:t> ББ саны</a:t>
                      </a:r>
                      <a:endParaRPr lang="ru-RU" sz="16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latin typeface="Times New Roman" pitchFamily="18" charset="0"/>
                          <a:ea typeface="Calibri"/>
                          <a:cs typeface="Times New Roman" pitchFamily="18" charset="0"/>
                        </a:rPr>
                        <a:t>IV </a:t>
                      </a:r>
                      <a:r>
                        <a:rPr lang="kk-KZ" sz="1600" dirty="0" smtClean="0">
                          <a:effectLst/>
                          <a:latin typeface="Times New Roman" pitchFamily="18" charset="0"/>
                          <a:ea typeface="Calibri"/>
                          <a:cs typeface="Times New Roman" pitchFamily="18" charset="0"/>
                        </a:rPr>
                        <a:t>т ЖБ</a:t>
                      </a:r>
                      <a:r>
                        <a:rPr lang="en-US" sz="1600" dirty="0" smtClean="0">
                          <a:effectLst/>
                          <a:latin typeface="Times New Roman" pitchFamily="18" charset="0"/>
                          <a:ea typeface="Calibri"/>
                          <a:cs typeface="Times New Roman" pitchFamily="18" charset="0"/>
                        </a:rPr>
                        <a:t> </a:t>
                      </a:r>
                      <a:endParaRPr lang="ru-RU" sz="1600" dirty="0" smtClean="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963">
                <a:tc>
                  <a:txBody>
                    <a:bodyPr/>
                    <a:lstStyle/>
                    <a:p>
                      <a:pPr algn="ctr">
                        <a:lnSpc>
                          <a:spcPct val="107000"/>
                        </a:lnSpc>
                        <a:spcAft>
                          <a:spcPts val="0"/>
                        </a:spcAft>
                      </a:pPr>
                      <a:r>
                        <a:rPr lang="ru-RU" sz="1600" dirty="0">
                          <a:effectLst/>
                          <a:latin typeface="Times New Roman" pitchFamily="18" charset="0"/>
                          <a:cs typeface="Times New Roman" pitchFamily="18" charset="0"/>
                        </a:rPr>
                        <a:t>1</a:t>
                      </a:r>
                      <a:endParaRPr lang="ru-RU" sz="1600" dirty="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Орыс</a:t>
                      </a:r>
                      <a:r>
                        <a:rPr lang="ru-RU" sz="1600" baseline="0" dirty="0" smtClean="0">
                          <a:effectLst/>
                          <a:latin typeface="Times New Roman" pitchFamily="18" charset="0"/>
                          <a:cs typeface="Times New Roman" pitchFamily="18" charset="0"/>
                        </a:rPr>
                        <a:t> </a:t>
                      </a:r>
                      <a:r>
                        <a:rPr lang="ru-RU" sz="1600" baseline="0" dirty="0" err="1" smtClean="0">
                          <a:effectLst/>
                          <a:latin typeface="Times New Roman" pitchFamily="18" charset="0"/>
                          <a:cs typeface="Times New Roman" pitchFamily="18" charset="0"/>
                        </a:rPr>
                        <a:t>тілі</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a:effectLst/>
                          <a:latin typeface="Times New Roman" pitchFamily="18" charset="0"/>
                          <a:cs typeface="Times New Roman" pitchFamily="18" charset="0"/>
                        </a:rPr>
                        <a:t>4</a:t>
                      </a:r>
                      <a:endParaRPr lang="ru-RU" sz="16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11">
                  <a:txBody>
                    <a:bodyPr/>
                    <a:lstStyle/>
                    <a:p>
                      <a:pPr algn="ctr">
                        <a:lnSpc>
                          <a:spcPct val="107000"/>
                        </a:lnSpc>
                        <a:spcAft>
                          <a:spcPts val="0"/>
                        </a:spcAft>
                      </a:pPr>
                      <a:r>
                        <a:rPr lang="en-US" sz="1600" dirty="0" smtClean="0">
                          <a:effectLst/>
                          <a:latin typeface="Times New Roman" pitchFamily="18" charset="0"/>
                          <a:ea typeface="Calibri"/>
                          <a:cs typeface="Times New Roman" pitchFamily="18" charset="0"/>
                        </a:rPr>
                        <a:t>9</a:t>
                      </a:r>
                      <a:r>
                        <a:rPr lang="kk-KZ" sz="1600" dirty="0" smtClean="0">
                          <a:effectLst/>
                          <a:latin typeface="Times New Roman" pitchFamily="18" charset="0"/>
                          <a:ea typeface="Calibri"/>
                          <a:cs typeface="Times New Roman" pitchFamily="18" charset="0"/>
                        </a:rPr>
                        <a:t> апта</a:t>
                      </a:r>
                      <a:endParaRPr lang="ru-RU" sz="1600" dirty="0">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11">
                  <a:txBody>
                    <a:bodyPr/>
                    <a:lstStyle/>
                    <a:p>
                      <a:pPr algn="ctr">
                        <a:lnSpc>
                          <a:spcPct val="107000"/>
                        </a:lnSpc>
                        <a:spcAft>
                          <a:spcPts val="0"/>
                        </a:spcAft>
                      </a:pPr>
                      <a:r>
                        <a:rPr lang="ru-RU" sz="1600" dirty="0" smtClean="0">
                          <a:solidFill>
                            <a:schemeClr val="tx1"/>
                          </a:solidFill>
                          <a:effectLst/>
                          <a:latin typeface="Times New Roman" pitchFamily="18" charset="0"/>
                          <a:ea typeface="Calibri"/>
                          <a:cs typeface="Times New Roman" pitchFamily="18" charset="0"/>
                        </a:rPr>
                        <a:t>7 </a:t>
                      </a:r>
                      <a:r>
                        <a:rPr lang="ru-RU" sz="1600" dirty="0" err="1" smtClean="0">
                          <a:solidFill>
                            <a:schemeClr val="tx1"/>
                          </a:solidFill>
                          <a:effectLst/>
                          <a:latin typeface="Times New Roman" pitchFamily="18" charset="0"/>
                          <a:ea typeface="Calibri"/>
                          <a:cs typeface="Times New Roman" pitchFamily="18" charset="0"/>
                        </a:rPr>
                        <a:t>апта</a:t>
                      </a:r>
                      <a:endParaRPr lang="ru-RU" sz="16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11">
                  <a:txBody>
                    <a:bodyPr/>
                    <a:lstStyle/>
                    <a:p>
                      <a:pPr algn="ctr">
                        <a:lnSpc>
                          <a:spcPct val="107000"/>
                        </a:lnSpc>
                        <a:spcAft>
                          <a:spcPts val="0"/>
                        </a:spcAft>
                      </a:pPr>
                      <a:r>
                        <a:rPr lang="ru-RU" sz="1600" dirty="0" smtClean="0">
                          <a:solidFill>
                            <a:schemeClr val="tx1"/>
                          </a:solidFill>
                          <a:effectLst/>
                          <a:latin typeface="Times New Roman" pitchFamily="18" charset="0"/>
                          <a:ea typeface="Calibri"/>
                          <a:cs typeface="Times New Roman" pitchFamily="18" charset="0"/>
                        </a:rPr>
                        <a:t>10 </a:t>
                      </a:r>
                      <a:r>
                        <a:rPr lang="ru-RU" sz="1600" dirty="0" err="1" smtClean="0">
                          <a:solidFill>
                            <a:schemeClr val="tx1"/>
                          </a:solidFill>
                          <a:effectLst/>
                          <a:latin typeface="Times New Roman" pitchFamily="18" charset="0"/>
                          <a:ea typeface="Calibri"/>
                          <a:cs typeface="Times New Roman" pitchFamily="18" charset="0"/>
                        </a:rPr>
                        <a:t>апта</a:t>
                      </a:r>
                      <a:endParaRPr lang="ru-RU" sz="16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11">
                  <a:txBody>
                    <a:bodyPr/>
                    <a:lstStyle/>
                    <a:p>
                      <a:pPr algn="ctr">
                        <a:lnSpc>
                          <a:spcPct val="107000"/>
                        </a:lnSpc>
                        <a:spcAft>
                          <a:spcPts val="0"/>
                        </a:spcAft>
                      </a:pPr>
                      <a:r>
                        <a:rPr lang="ru-RU" sz="1600" dirty="0" smtClean="0">
                          <a:solidFill>
                            <a:schemeClr val="tx1"/>
                          </a:solidFill>
                          <a:effectLst/>
                          <a:latin typeface="Times New Roman" pitchFamily="18" charset="0"/>
                          <a:ea typeface="Calibri"/>
                          <a:cs typeface="Times New Roman" pitchFamily="18" charset="0"/>
                        </a:rPr>
                        <a:t>8 </a:t>
                      </a:r>
                      <a:r>
                        <a:rPr lang="ru-RU" sz="1600" dirty="0" err="1" smtClean="0">
                          <a:solidFill>
                            <a:schemeClr val="tx1"/>
                          </a:solidFill>
                          <a:effectLst/>
                          <a:latin typeface="Times New Roman" pitchFamily="18" charset="0"/>
                          <a:ea typeface="Calibri"/>
                          <a:cs typeface="Times New Roman" pitchFamily="18" charset="0"/>
                        </a:rPr>
                        <a:t>апта</a:t>
                      </a:r>
                      <a:endParaRPr lang="ru-RU" sz="1600" dirty="0">
                        <a:solidFill>
                          <a:schemeClr val="tx1"/>
                        </a:solidFill>
                        <a:effectLst/>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pPr algn="ctr">
                        <a:lnSpc>
                          <a:spcPct val="107000"/>
                        </a:lnSpc>
                        <a:spcAft>
                          <a:spcPts val="0"/>
                        </a:spcAft>
                      </a:pPr>
                      <a:r>
                        <a:rPr lang="ru-RU" sz="1600" dirty="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Бөлімдер</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бойынша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963">
                <a:tc>
                  <a:txBody>
                    <a:bodyPr/>
                    <a:lstStyle/>
                    <a:p>
                      <a:pPr algn="ctr">
                        <a:lnSpc>
                          <a:spcPct val="107000"/>
                        </a:lnSpc>
                        <a:spcAft>
                          <a:spcPts val="0"/>
                        </a:spcAft>
                      </a:pPr>
                      <a:r>
                        <a:rPr lang="ru-RU" sz="1600">
                          <a:effectLst/>
                          <a:latin typeface="Times New Roman" pitchFamily="18" charset="0"/>
                          <a:cs typeface="Times New Roman" pitchFamily="18" charset="0"/>
                        </a:rPr>
                        <a:t>2</a:t>
                      </a:r>
                      <a:endParaRPr lang="ru-RU" sz="160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Әдебиет</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a:effectLst/>
                          <a:latin typeface="Times New Roman" pitchFamily="18" charset="0"/>
                          <a:cs typeface="Times New Roman" pitchFamily="18" charset="0"/>
                        </a:rPr>
                        <a:t>3</a:t>
                      </a:r>
                      <a:endParaRPr lang="ru-RU" sz="16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07000"/>
                        </a:lnSpc>
                        <a:spcAft>
                          <a:spcPts val="0"/>
                        </a:spcAft>
                      </a:pPr>
                      <a:endParaRPr lang="ru-RU" sz="1100" dirty="0">
                        <a:effectLst/>
                        <a:latin typeface="Calibri"/>
                        <a:ea typeface="Calibri"/>
                        <a:cs typeface="Times New Roman"/>
                      </a:endParaRPr>
                    </a:p>
                  </a:txBody>
                  <a:tcPr marL="68580" marR="68580" marT="0" marB="0" anchor="ctr"/>
                </a:tc>
              </a:tr>
              <a:tr h="264963">
                <a:tc>
                  <a:txBody>
                    <a:bodyPr/>
                    <a:lstStyle/>
                    <a:p>
                      <a:pPr algn="ctr">
                        <a:lnSpc>
                          <a:spcPct val="107000"/>
                        </a:lnSpc>
                        <a:spcAft>
                          <a:spcPts val="0"/>
                        </a:spcAft>
                      </a:pPr>
                      <a:r>
                        <a:rPr lang="ru-RU" sz="1600">
                          <a:effectLst/>
                          <a:latin typeface="Times New Roman" pitchFamily="18" charset="0"/>
                          <a:cs typeface="Times New Roman" pitchFamily="18" charset="0"/>
                        </a:rPr>
                        <a:t>3</a:t>
                      </a:r>
                      <a:endParaRPr lang="ru-RU" sz="160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Қазақ</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тілі</a:t>
                      </a:r>
                      <a:r>
                        <a:rPr lang="ru-RU" sz="1600" dirty="0" smtClean="0">
                          <a:effectLst/>
                          <a:latin typeface="Times New Roman" pitchFamily="18" charset="0"/>
                          <a:cs typeface="Times New Roman" pitchFamily="18" charset="0"/>
                        </a:rPr>
                        <a:t> </a:t>
                      </a:r>
                      <a:r>
                        <a:rPr lang="ru-RU" sz="1600" dirty="0">
                          <a:effectLst/>
                          <a:latin typeface="Times New Roman" pitchFamily="18" charset="0"/>
                          <a:cs typeface="Times New Roman" pitchFamily="18" charset="0"/>
                        </a:rPr>
                        <a:t>(Т2)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a:effectLst/>
                          <a:latin typeface="Times New Roman" pitchFamily="18" charset="0"/>
                          <a:cs typeface="Times New Roman" pitchFamily="18" charset="0"/>
                        </a:rPr>
                        <a:t>2</a:t>
                      </a:r>
                      <a:endParaRPr lang="ru-RU" sz="16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07000"/>
                        </a:lnSpc>
                        <a:spcAft>
                          <a:spcPts val="0"/>
                        </a:spcAft>
                      </a:pPr>
                      <a:endParaRPr lang="ru-RU" sz="1100" dirty="0">
                        <a:effectLst/>
                        <a:latin typeface="Calibri"/>
                        <a:ea typeface="Calibri"/>
                        <a:cs typeface="Times New Roman"/>
                      </a:endParaRPr>
                    </a:p>
                  </a:txBody>
                  <a:tcPr marL="68580" marR="68580" marT="0" marB="0" anchor="ctr"/>
                </a:tc>
              </a:tr>
              <a:tr h="264963">
                <a:tc>
                  <a:txBody>
                    <a:bodyPr/>
                    <a:lstStyle/>
                    <a:p>
                      <a:pPr algn="ctr">
                        <a:lnSpc>
                          <a:spcPct val="107000"/>
                        </a:lnSpc>
                        <a:spcAft>
                          <a:spcPts val="0"/>
                        </a:spcAft>
                      </a:pPr>
                      <a:r>
                        <a:rPr lang="ru-RU" sz="1600">
                          <a:effectLst/>
                          <a:latin typeface="Times New Roman" pitchFamily="18" charset="0"/>
                          <a:cs typeface="Times New Roman" pitchFamily="18" charset="0"/>
                        </a:rPr>
                        <a:t>4</a:t>
                      </a:r>
                      <a:endParaRPr lang="ru-RU" sz="160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Ағылшын</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тілі</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a:effectLst/>
                          <a:latin typeface="Times New Roman" pitchFamily="18" charset="0"/>
                          <a:cs typeface="Times New Roman" pitchFamily="18" charset="0"/>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solidFill>
                            <a:srgbClr val="FF0000"/>
                          </a:solidFill>
                          <a:latin typeface="Times New Roman" pitchFamily="18" charset="0"/>
                          <a:cs typeface="Times New Roman" pitchFamily="18" charset="0"/>
                        </a:rPr>
                        <a:t>4</a:t>
                      </a:r>
                      <a:endParaRPr lang="ru-RU" sz="1600" dirty="0">
                        <a:solidFill>
                          <a:srgbClr val="FF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07000"/>
                        </a:lnSpc>
                        <a:spcAft>
                          <a:spcPts val="0"/>
                        </a:spcAft>
                      </a:pPr>
                      <a:endParaRPr lang="ru-RU" sz="1100" dirty="0">
                        <a:effectLst/>
                        <a:latin typeface="Calibri"/>
                        <a:ea typeface="Calibri"/>
                        <a:cs typeface="Times New Roman"/>
                      </a:endParaRPr>
                    </a:p>
                  </a:txBody>
                  <a:tcPr marL="68580" marR="68580" marT="0" marB="0" anchor="ctr"/>
                </a:tc>
              </a:tr>
              <a:tr h="264963">
                <a:tc>
                  <a:txBody>
                    <a:bodyPr/>
                    <a:lstStyle/>
                    <a:p>
                      <a:pPr algn="ctr">
                        <a:lnSpc>
                          <a:spcPct val="107000"/>
                        </a:lnSpc>
                        <a:spcAft>
                          <a:spcPts val="0"/>
                        </a:spcAft>
                      </a:pPr>
                      <a:r>
                        <a:rPr lang="ru-RU" sz="1600" dirty="0">
                          <a:effectLst/>
                          <a:latin typeface="Times New Roman" pitchFamily="18" charset="0"/>
                          <a:cs typeface="Times New Roman" pitchFamily="18" charset="0"/>
                        </a:rPr>
                        <a:t>5</a:t>
                      </a:r>
                      <a:endParaRPr lang="ru-RU" sz="1600" dirty="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a:effectLst/>
                          <a:latin typeface="Times New Roman" pitchFamily="18" charset="0"/>
                          <a:cs typeface="Times New Roman" pitchFamily="18" charset="0"/>
                        </a:rPr>
                        <a:t>Математика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a:effectLst/>
                          <a:latin typeface="Times New Roman" pitchFamily="18" charset="0"/>
                          <a:cs typeface="Times New Roman" pitchFamily="18" charset="0"/>
                        </a:rPr>
                        <a:t>4</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latin typeface="Times New Roman" pitchFamily="18" charset="0"/>
                          <a:ea typeface="Calibri"/>
                          <a:cs typeface="Times New Roman" pitchFamily="18" charset="0"/>
                        </a:rPr>
                        <a:t>3</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latin typeface="Times New Roman" pitchFamily="18" charset="0"/>
                          <a:ea typeface="Calibri"/>
                          <a:cs typeface="Times New Roman" pitchFamily="18" charset="0"/>
                        </a:rPr>
                        <a:t>3</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latin typeface="Times New Roman" pitchFamily="18" charset="0"/>
                          <a:ea typeface="Calibri"/>
                          <a:cs typeface="Times New Roman" pitchFamily="18" charset="0"/>
                        </a:rPr>
                        <a:t>3</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400" dirty="0">
                        <a:effectLst/>
                        <a:latin typeface="Times New Roman" pitchFamily="18" charset="0"/>
                        <a:ea typeface="Calibri"/>
                        <a:cs typeface="Times New Roman" pitchFamily="18" charset="0"/>
                      </a:endParaRPr>
                    </a:p>
                  </a:txBody>
                  <a:tcPr marL="68580" marR="68580" marT="0" marB="0" anchor="ctr"/>
                </a:tc>
              </a:tr>
              <a:tr h="264963">
                <a:tc>
                  <a:txBody>
                    <a:bodyPr/>
                    <a:lstStyle/>
                    <a:p>
                      <a:pPr algn="ctr">
                        <a:lnSpc>
                          <a:spcPct val="107000"/>
                        </a:lnSpc>
                        <a:spcAft>
                          <a:spcPts val="0"/>
                        </a:spcAft>
                      </a:pPr>
                      <a:r>
                        <a:rPr lang="ru-RU" sz="1600">
                          <a:effectLst/>
                          <a:latin typeface="Times New Roman" pitchFamily="18" charset="0"/>
                          <a:cs typeface="Times New Roman" pitchFamily="18" charset="0"/>
                        </a:rPr>
                        <a:t>6</a:t>
                      </a:r>
                      <a:endParaRPr lang="ru-RU" sz="160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Жаратылыстану</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a:effectLst/>
                          <a:latin typeface="Times New Roman" pitchFamily="18" charset="0"/>
                          <a:cs typeface="Times New Roman" pitchFamily="18" charset="0"/>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latin typeface="Times New Roman" pitchFamily="18" charset="0"/>
                          <a:ea typeface="Calibri"/>
                          <a:cs typeface="Times New Roman" pitchFamily="18" charset="0"/>
                        </a:rPr>
                        <a:t>3</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latin typeface="Times New Roman" pitchFamily="18" charset="0"/>
                          <a:ea typeface="Calibri"/>
                          <a:cs typeface="Times New Roman" pitchFamily="18" charset="0"/>
                        </a:rPr>
                        <a:t>2</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smtClean="0">
                          <a:effectLst/>
                          <a:latin typeface="Times New Roman" pitchFamily="18" charset="0"/>
                          <a:ea typeface="Calibri"/>
                          <a:cs typeface="Times New Roman" pitchFamily="18" charset="0"/>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07000"/>
                        </a:lnSpc>
                        <a:spcAft>
                          <a:spcPts val="0"/>
                        </a:spcAft>
                      </a:pPr>
                      <a:endParaRPr lang="ru-RU" sz="1100" dirty="0">
                        <a:effectLst/>
                        <a:latin typeface="Calibri"/>
                        <a:ea typeface="Calibri"/>
                        <a:cs typeface="Times New Roman"/>
                      </a:endParaRPr>
                    </a:p>
                  </a:txBody>
                  <a:tcPr marL="68580" marR="68580" marT="0" marB="0" anchor="ctr"/>
                </a:tc>
              </a:tr>
              <a:tr h="264963">
                <a:tc>
                  <a:txBody>
                    <a:bodyPr/>
                    <a:lstStyle/>
                    <a:p>
                      <a:pPr algn="ctr">
                        <a:lnSpc>
                          <a:spcPct val="107000"/>
                        </a:lnSpc>
                        <a:spcAft>
                          <a:spcPts val="0"/>
                        </a:spcAft>
                      </a:pPr>
                      <a:r>
                        <a:rPr lang="ru-RU" sz="1600" dirty="0">
                          <a:effectLst/>
                          <a:latin typeface="Times New Roman" pitchFamily="18" charset="0"/>
                          <a:cs typeface="Times New Roman" pitchFamily="18" charset="0"/>
                        </a:rPr>
                        <a:t>7</a:t>
                      </a:r>
                      <a:endParaRPr lang="ru-RU" sz="1600" dirty="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Өзін</a:t>
                      </a:r>
                      <a:r>
                        <a:rPr lang="ru-RU" sz="1600" dirty="0" smtClean="0">
                          <a:effectLst/>
                          <a:latin typeface="Times New Roman" pitchFamily="18" charset="0"/>
                          <a:cs typeface="Times New Roman" pitchFamily="18" charset="0"/>
                        </a:rPr>
                        <a:t>–</a:t>
                      </a:r>
                      <a:r>
                        <a:rPr lang="ru-RU" sz="1600" dirty="0" err="1" smtClean="0">
                          <a:effectLst/>
                          <a:latin typeface="Times New Roman" pitchFamily="18" charset="0"/>
                          <a:cs typeface="Times New Roman" pitchFamily="18" charset="0"/>
                        </a:rPr>
                        <a:t>өзі</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тану</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a:effectLst/>
                          <a:latin typeface="Times New Roman" pitchFamily="18" charset="0"/>
                          <a:cs typeface="Times New Roman" pitchFamily="18" charset="0"/>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rowSpan="4">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   </a:t>
                      </a:r>
                      <a:r>
                        <a:rPr lang="ru-RU" sz="1600" dirty="0" err="1" smtClean="0">
                          <a:solidFill>
                            <a:schemeClr val="tx1"/>
                          </a:solidFill>
                          <a:effectLst/>
                          <a:latin typeface="Times New Roman" pitchFamily="18" charset="0"/>
                          <a:cs typeface="Times New Roman" pitchFamily="18" charset="0"/>
                        </a:rPr>
                        <a:t>Ортақ</a:t>
                      </a:r>
                      <a:r>
                        <a:rPr lang="ru-RU" sz="1600" dirty="0" smtClean="0">
                          <a:solidFill>
                            <a:schemeClr val="tx1"/>
                          </a:solidFill>
                          <a:effectLst/>
                          <a:latin typeface="Times New Roman" pitchFamily="18" charset="0"/>
                          <a:cs typeface="Times New Roman" pitchFamily="18" charset="0"/>
                        </a:rPr>
                        <a:t> </a:t>
                      </a:r>
                      <a:r>
                        <a:rPr lang="ru-RU" sz="1600" dirty="0" err="1" smtClean="0">
                          <a:solidFill>
                            <a:schemeClr val="tx1"/>
                          </a:solidFill>
                          <a:effectLst/>
                          <a:latin typeface="Times New Roman" pitchFamily="18" charset="0"/>
                          <a:cs typeface="Times New Roman" pitchFamily="18" charset="0"/>
                        </a:rPr>
                        <a:t>тақырыптар</a:t>
                      </a:r>
                      <a:r>
                        <a:rPr lang="ru-RU" sz="1600" dirty="0" smtClean="0">
                          <a:solidFill>
                            <a:schemeClr val="tx1"/>
                          </a:solidFill>
                          <a:effectLst/>
                          <a:latin typeface="Times New Roman" pitchFamily="18" charset="0"/>
                          <a:cs typeface="Times New Roman" pitchFamily="18" charset="0"/>
                        </a:rPr>
                        <a:t> </a:t>
                      </a:r>
                      <a:r>
                        <a:rPr lang="ru-RU" sz="1600" dirty="0" err="1" smtClean="0">
                          <a:solidFill>
                            <a:schemeClr val="tx1"/>
                          </a:solidFill>
                          <a:effectLst/>
                          <a:latin typeface="Times New Roman" pitchFamily="18" charset="0"/>
                          <a:cs typeface="Times New Roman" pitchFamily="18" charset="0"/>
                        </a:rPr>
                        <a:t>бойынша</a:t>
                      </a:r>
                      <a:endParaRPr lang="ru-RU" sz="1600" dirty="0" smtClean="0">
                        <a:solidFill>
                          <a:schemeClr val="tx1"/>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r>
              <a:tr h="476340">
                <a:tc>
                  <a:txBody>
                    <a:bodyPr/>
                    <a:lstStyle/>
                    <a:p>
                      <a:pPr algn="ctr">
                        <a:lnSpc>
                          <a:spcPct val="107000"/>
                        </a:lnSpc>
                        <a:spcAft>
                          <a:spcPts val="0"/>
                        </a:spcAft>
                      </a:pPr>
                      <a:r>
                        <a:rPr lang="ru-RU" sz="1600" dirty="0">
                          <a:effectLst/>
                          <a:latin typeface="Times New Roman" pitchFamily="18" charset="0"/>
                          <a:ea typeface="+mn-ea"/>
                          <a:cs typeface="Times New Roman" pitchFamily="18" charset="0"/>
                        </a:rPr>
                        <a:t>8</a:t>
                      </a:r>
                      <a:endParaRPr lang="ru-RU" sz="1600" dirty="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Бейнелеу</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өнері</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a:effectLst/>
                          <a:latin typeface="Times New Roman" pitchFamily="18" charset="0"/>
                          <a:cs typeface="Times New Roman" pitchFamily="18" charset="0"/>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l">
                        <a:lnSpc>
                          <a:spcPct val="107000"/>
                        </a:lnSpc>
                        <a:spcAft>
                          <a:spcPts val="0"/>
                        </a:spcAft>
                      </a:pPr>
                      <a:endParaRPr lang="ru-RU" sz="1100" dirty="0">
                        <a:effectLst/>
                        <a:latin typeface="Calibri"/>
                        <a:ea typeface="Calibri"/>
                        <a:cs typeface="Times New Roman"/>
                      </a:endParaRPr>
                    </a:p>
                  </a:txBody>
                  <a:tcPr marL="68580" marR="68580" marT="0" marB="0" anchor="ctr"/>
                </a:tc>
              </a:tr>
              <a:tr h="246487">
                <a:tc>
                  <a:txBody>
                    <a:bodyPr/>
                    <a:lstStyle/>
                    <a:p>
                      <a:pPr algn="ctr">
                        <a:lnSpc>
                          <a:spcPct val="107000"/>
                        </a:lnSpc>
                        <a:spcAft>
                          <a:spcPts val="0"/>
                        </a:spcAft>
                      </a:pPr>
                      <a:r>
                        <a:rPr lang="ru-RU" sz="1600" dirty="0" smtClean="0">
                          <a:effectLst/>
                          <a:latin typeface="Times New Roman" pitchFamily="18" charset="0"/>
                          <a:ea typeface="+mn-ea"/>
                          <a:cs typeface="Times New Roman" pitchFamily="18" charset="0"/>
                        </a:rPr>
                        <a:t>9</a:t>
                      </a:r>
                      <a:endParaRPr lang="ru-RU" sz="1600" dirty="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Еңбекке</a:t>
                      </a:r>
                      <a:r>
                        <a:rPr lang="ru-RU" sz="1600" dirty="0" smtClean="0">
                          <a:effectLst/>
                          <a:latin typeface="Times New Roman" pitchFamily="18" charset="0"/>
                          <a:cs typeface="Times New Roman" pitchFamily="18" charset="0"/>
                        </a:rPr>
                        <a:t> баулу</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a:effectLst/>
                          <a:latin typeface="Times New Roman" pitchFamily="18" charset="0"/>
                          <a:cs typeface="Times New Roman" pitchFamily="18" charset="0"/>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l">
                        <a:lnSpc>
                          <a:spcPct val="107000"/>
                        </a:lnSpc>
                        <a:spcAft>
                          <a:spcPts val="0"/>
                        </a:spcAft>
                      </a:pPr>
                      <a:endParaRPr lang="ru-RU" sz="1100" dirty="0">
                        <a:effectLst/>
                        <a:latin typeface="Calibri"/>
                        <a:ea typeface="Calibri"/>
                        <a:cs typeface="Times New Roman"/>
                      </a:endParaRPr>
                    </a:p>
                  </a:txBody>
                  <a:tcPr marL="68580" marR="68580" marT="0" marB="0" anchor="ctr"/>
                </a:tc>
              </a:tr>
              <a:tr h="276830">
                <a:tc>
                  <a:txBody>
                    <a:bodyPr/>
                    <a:lstStyle/>
                    <a:p>
                      <a:pPr algn="ctr">
                        <a:lnSpc>
                          <a:spcPct val="107000"/>
                        </a:lnSpc>
                        <a:spcAft>
                          <a:spcPts val="0"/>
                        </a:spcAft>
                      </a:pPr>
                      <a:r>
                        <a:rPr lang="ru-RU" sz="1600" dirty="0" smtClean="0">
                          <a:effectLst/>
                          <a:latin typeface="Times New Roman" pitchFamily="18" charset="0"/>
                          <a:cs typeface="Times New Roman" pitchFamily="18" charset="0"/>
                        </a:rPr>
                        <a:t>10</a:t>
                      </a:r>
                      <a:endParaRPr lang="ru-RU" sz="1600" dirty="0">
                        <a:effectLst/>
                        <a:latin typeface="Times New Roman" pitchFamily="18" charset="0"/>
                        <a:ea typeface="Calibri"/>
                        <a:cs typeface="Times New Roman" pitchFamily="18"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a:effectLst/>
                          <a:latin typeface="Times New Roman" pitchFamily="18" charset="0"/>
                          <a:cs typeface="Times New Roman" pitchFamily="18" charset="0"/>
                        </a:rPr>
                        <a:t>Музыка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a:effectLst/>
                          <a:latin typeface="Times New Roman" pitchFamily="18" charset="0"/>
                          <a:cs typeface="Times New Roman" pitchFamily="18" charset="0"/>
                        </a:rPr>
                        <a:t>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a:txBody>
                    <a:bodyPr/>
                    <a:lstStyle/>
                    <a:p>
                      <a:pPr algn="ctr">
                        <a:lnSpc>
                          <a:spcPct val="107000"/>
                        </a:lnSpc>
                        <a:spcAft>
                          <a:spcPts val="0"/>
                        </a:spcAft>
                      </a:pPr>
                      <a:r>
                        <a:rPr lang="ru-RU" sz="1600" dirty="0" smtClean="0">
                          <a:solidFill>
                            <a:schemeClr val="tx1"/>
                          </a:solidFill>
                          <a:effectLst/>
                          <a:latin typeface="Times New Roman" pitchFamily="18" charset="0"/>
                          <a:cs typeface="Times New Roman"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000" dirty="0" smtClean="0">
                        <a:solidFill>
                          <a:srgbClr val="FF0000"/>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28575" cap="flat" cmpd="sng" algn="ctr">
                      <a:noFill/>
                      <a:prstDash val="solid"/>
                      <a:round/>
                      <a:headEnd type="none" w="med" len="med"/>
                      <a:tailEnd type="none" w="med" len="med"/>
                    </a:lnBlToTr>
                  </a:tcPr>
                </a:tc>
                <a:tc vMerge="1">
                  <a:txBody>
                    <a:bodyPr/>
                    <a:lstStyle/>
                    <a:p>
                      <a:pPr algn="ctr">
                        <a:lnSpc>
                          <a:spcPct val="107000"/>
                        </a:lnSpc>
                        <a:spcAft>
                          <a:spcPts val="0"/>
                        </a:spcAft>
                      </a:pPr>
                      <a:endParaRPr lang="ru-RU" sz="1800" dirty="0">
                        <a:solidFill>
                          <a:srgbClr val="FF0000"/>
                        </a:solidFill>
                        <a:effectLst/>
                        <a:latin typeface="Times New Roman" pitchFamily="18" charset="0"/>
                        <a:ea typeface="Calibri"/>
                        <a:cs typeface="Times New Roman" pitchFamily="18" charset="0"/>
                      </a:endParaRPr>
                    </a:p>
                  </a:txBody>
                  <a:tcPr marL="68580" marR="68580" marT="0" marB="0" anchor="ctr"/>
                </a:tc>
              </a:tr>
              <a:tr h="350822">
                <a:tc>
                  <a:txBody>
                    <a:bodyPr/>
                    <a:lstStyle/>
                    <a:p>
                      <a:pPr algn="ctr">
                        <a:lnSpc>
                          <a:spcPct val="107000"/>
                        </a:lnSpc>
                        <a:spcAft>
                          <a:spcPts val="0"/>
                        </a:spcAft>
                      </a:pPr>
                      <a:r>
                        <a:rPr lang="ru-RU" sz="1600" dirty="0" smtClean="0">
                          <a:effectLst/>
                          <a:latin typeface="Times New Roman" pitchFamily="18" charset="0"/>
                          <a:cs typeface="Times New Roman" pitchFamily="18" charset="0"/>
                        </a:rPr>
                        <a:t>11</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ru-RU" sz="1600" dirty="0" err="1" smtClean="0">
                          <a:effectLst/>
                          <a:latin typeface="Times New Roman" pitchFamily="18" charset="0"/>
                          <a:cs typeface="Times New Roman" pitchFamily="18" charset="0"/>
                        </a:rPr>
                        <a:t>Дене</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шынықтыру</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a:effectLst/>
                          <a:latin typeface="Times New Roman" pitchFamily="18" charset="0"/>
                          <a:cs typeface="Times New Roman" pitchFamily="18" charset="0"/>
                        </a:rPr>
                        <a:t>3</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ru-RU" sz="10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solidFill>
                            <a:schemeClr val="tx1"/>
                          </a:solidFill>
                          <a:effectLst/>
                          <a:latin typeface="Times New Roman" pitchFamily="18" charset="0"/>
                          <a:ea typeface="Calibri"/>
                          <a:cs typeface="Times New Roman" pitchFamily="18" charset="0"/>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ru-RU" sz="10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solidFill>
                            <a:schemeClr val="tx1"/>
                          </a:solidFill>
                          <a:effectLst/>
                          <a:latin typeface="Times New Roman" pitchFamily="18" charset="0"/>
                          <a:ea typeface="Calibri"/>
                          <a:cs typeface="Times New Roman" pitchFamily="18" charset="0"/>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ru-RU" sz="10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smtClean="0">
                          <a:solidFill>
                            <a:schemeClr val="tx1"/>
                          </a:solidFill>
                          <a:effectLst/>
                          <a:latin typeface="Times New Roman" pitchFamily="18" charset="0"/>
                          <a:ea typeface="Calibri"/>
                          <a:cs typeface="Times New Roman" pitchFamily="18" charset="0"/>
                        </a:rPr>
                        <a:t>2</a:t>
                      </a:r>
                      <a:endParaRPr lang="ru-RU"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ru-RU" sz="10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600" dirty="0" err="1" smtClean="0">
                          <a:effectLst/>
                          <a:latin typeface="Times New Roman" pitchFamily="18" charset="0"/>
                          <a:cs typeface="Times New Roman" pitchFamily="18" charset="0"/>
                        </a:rPr>
                        <a:t>Бөлімдер</a:t>
                      </a:r>
                      <a:r>
                        <a:rPr lang="ru-RU" sz="1600" dirty="0" smtClean="0">
                          <a:effectLst/>
                          <a:latin typeface="Times New Roman" pitchFamily="18" charset="0"/>
                          <a:cs typeface="Times New Roman" pitchFamily="18" charset="0"/>
                        </a:rPr>
                        <a:t> </a:t>
                      </a:r>
                      <a:r>
                        <a:rPr lang="ru-RU" sz="1600" dirty="0" err="1" smtClean="0">
                          <a:effectLst/>
                          <a:latin typeface="Times New Roman" pitchFamily="18" charset="0"/>
                          <a:cs typeface="Times New Roman" pitchFamily="18" charset="0"/>
                        </a:rPr>
                        <a:t>бойынша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09068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582742"/>
            <a:ext cx="10410427" cy="7166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2600" b="1" dirty="0">
                <a:solidFill>
                  <a:srgbClr val="1D7D9B"/>
                </a:solidFill>
                <a:latin typeface="Times New Roman" pitchFamily="18" charset="0"/>
                <a:cs typeface="Times New Roman" pitchFamily="18" charset="0"/>
              </a:rPr>
              <a:t>Тоқсандық </a:t>
            </a:r>
            <a:r>
              <a:rPr lang="ru-RU" sz="2600" b="1" dirty="0" err="1" smtClean="0">
                <a:solidFill>
                  <a:srgbClr val="1D7D9B"/>
                </a:solidFill>
                <a:latin typeface="Times New Roman" pitchFamily="18" charset="0"/>
                <a:cs typeface="Times New Roman" pitchFamily="18" charset="0"/>
              </a:rPr>
              <a:t>жиынтық </a:t>
            </a:r>
            <a:r>
              <a:rPr lang="ru-RU" sz="2600" b="1" dirty="0" err="1">
                <a:solidFill>
                  <a:srgbClr val="1D7D9B"/>
                </a:solidFill>
                <a:latin typeface="Times New Roman" pitchFamily="18" charset="0"/>
                <a:cs typeface="Times New Roman" pitchFamily="18" charset="0"/>
              </a:rPr>
              <a:t>бағалау</a:t>
            </a:r>
            <a:endParaRPr lang="ru-RU" sz="2600" b="1" dirty="0">
              <a:solidFill>
                <a:srgbClr val="1D7D9B"/>
              </a:solidFill>
              <a:latin typeface="Times New Roman" pitchFamily="18" charset="0"/>
              <a:cs typeface="Times New Roman" pitchFamily="18" charset="0"/>
            </a:endParaRPr>
          </a:p>
        </p:txBody>
      </p:sp>
      <p:sp>
        <p:nvSpPr>
          <p:cNvPr id="236546" name="Rectangle 2"/>
          <p:cNvSpPr>
            <a:spLocks noChangeArrowheads="1"/>
          </p:cNvSpPr>
          <p:nvPr/>
        </p:nvSpPr>
        <p:spPr bwMode="auto">
          <a:xfrm>
            <a:off x="1058785" y="1339903"/>
            <a:ext cx="10708105"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Тоқсандық жиынтық бағалау тоқсан аяғында өткізіліп, балл және баға қою арқылы оқушының білімі, дағдысы, түсінуі туралы дәлелдемелерін </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көрсетеді.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Тоқсандық жиынтық бағалау түрлі бақылау және тексеру жұмыстарын ұйымдастыру арқылы өткізіледі.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Тоқсандық жиынтық жұмысты құрастыруда оның білу мен түсінуді, қолдану дағдыларымен ғана шектелмей, оқушының жоғарғы деңгейдегі ойлау қабілетін: анализ, синтез және баға беруін анықтауға мүмкіндік беретін тапсырмаларды қамтуы маңызды екендігін ескерген жөн.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Тоқсандық жиынтық бағалауға арналған тапсырмалар үлгілері әдістемелік нұсқаулықтарда беріледі.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Дегенмен әр мектеп жиынтық бағалау тапсырмаларын өз еркімен </a:t>
            </a: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дайындай алады. Мұғалімге көмек ретінде жиынтық бағалаудың тапсырмалары жинақталған базасы да қолданылуы мүмкін.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Оқу жылының басында мектептегі әдістемелік бірлестікте оқу жылына арналып жасалған бағалау жоспары әзірленеді.</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58665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latin typeface="Times New Roman" pitchFamily="18" charset="0"/>
                <a:cs typeface="Times New Roman" pitchFamily="18" charset="0"/>
              </a:rPr>
              <a:t>1-тоқсан </a:t>
            </a:r>
            <a:r>
              <a:rPr lang="ru-RU" sz="2800" b="1" dirty="0" err="1" smtClean="0">
                <a:latin typeface="Times New Roman" pitchFamily="18" charset="0"/>
                <a:cs typeface="Times New Roman" pitchFamily="18" charset="0"/>
              </a:rPr>
              <a:t>ішіндегі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жиынтық</a:t>
            </a:r>
            <a:r>
              <a:rPr lang="ru-RU" sz="2800" b="1" dirty="0" smtClean="0">
                <a:latin typeface="Times New Roman" pitchFamily="18" charset="0"/>
                <a:cs typeface="Times New Roman" pitchFamily="18" charset="0"/>
              </a:rPr>
              <a:t> бағалау </a:t>
            </a:r>
            <a:r>
              <a:rPr lang="ru-RU" sz="2800" b="1" dirty="0" err="1" smtClean="0">
                <a:latin typeface="Times New Roman" pitchFamily="18" charset="0"/>
                <a:cs typeface="Times New Roman" pitchFamily="18" charset="0"/>
              </a:rPr>
              <a:t>рәсімі</a:t>
            </a:r>
            <a:endParaRPr lang="ru-RU" sz="28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09961865"/>
              </p:ext>
            </p:extLst>
          </p:nvPr>
        </p:nvGraphicFramePr>
        <p:xfrm>
          <a:off x="1081825" y="1617971"/>
          <a:ext cx="9376625" cy="4379710"/>
        </p:xfrm>
        <a:graphic>
          <a:graphicData uri="http://schemas.openxmlformats.org/drawingml/2006/table">
            <a:tbl>
              <a:tblPr/>
              <a:tblGrid>
                <a:gridCol w="7091965"/>
                <a:gridCol w="2284660"/>
              </a:tblGrid>
              <a:tr h="776687">
                <a:tc>
                  <a:txBody>
                    <a:bodyPr/>
                    <a:lstStyle/>
                    <a:p>
                      <a:pPr algn="ctr" fontAlgn="ctr"/>
                      <a:r>
                        <a:rPr lang="ru-RU" sz="2800" b="1" dirty="0" err="1" smtClean="0">
                          <a:latin typeface="Times New Roman" pitchFamily="18" charset="0"/>
                          <a:cs typeface="Times New Roman" pitchFamily="18" charset="0"/>
                        </a:rPr>
                        <a:t>Жиынтық</a:t>
                      </a:r>
                      <a:r>
                        <a:rPr lang="ru-RU" sz="2800" b="1" dirty="0" smtClean="0">
                          <a:latin typeface="Times New Roman" pitchFamily="18" charset="0"/>
                          <a:cs typeface="Times New Roman" pitchFamily="18" charset="0"/>
                        </a:rPr>
                        <a:t> бағалау </a:t>
                      </a:r>
                      <a:endParaRPr lang="ru-RU" sz="28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2800" b="1" i="0" u="none" strike="noStrike" dirty="0" smtClean="0">
                          <a:solidFill>
                            <a:srgbClr val="000000"/>
                          </a:solidFill>
                          <a:latin typeface="Times New Roman"/>
                        </a:rPr>
                        <a:t>Меншікті</a:t>
                      </a:r>
                      <a:r>
                        <a:rPr lang="kk-KZ" sz="2800" b="1" i="0" u="none" strike="noStrike" baseline="0" dirty="0" smtClean="0">
                          <a:solidFill>
                            <a:srgbClr val="000000"/>
                          </a:solidFill>
                          <a:latin typeface="Times New Roman"/>
                        </a:rPr>
                        <a:t> салмағы</a:t>
                      </a:r>
                      <a:endParaRPr lang="ru-RU" sz="28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7985">
                <a:tc>
                  <a:txBody>
                    <a:bodyPr/>
                    <a:lstStyle/>
                    <a:p>
                      <a:pPr algn="ctr" fontAlgn="ctr"/>
                      <a:r>
                        <a:rPr lang="ru-RU" sz="2800" b="0" i="0" u="none" strike="noStrike" dirty="0" smtClean="0">
                          <a:solidFill>
                            <a:srgbClr val="000000"/>
                          </a:solidFill>
                          <a:latin typeface="Times New Roman"/>
                        </a:rPr>
                        <a:t>1-бөлім </a:t>
                      </a:r>
                      <a:r>
                        <a:rPr lang="ru-RU" sz="2800" b="0" i="0" u="none" strike="noStrike" dirty="0" err="1" smtClean="0">
                          <a:solidFill>
                            <a:srgbClr val="000000"/>
                          </a:solidFill>
                          <a:latin typeface="Times New Roman"/>
                        </a:rPr>
                        <a:t>бойынша</a:t>
                      </a:r>
                      <a:r>
                        <a:rPr lang="ru-RU" sz="2800" b="0" i="0" u="none" strike="noStrike" dirty="0" smtClean="0">
                          <a:solidFill>
                            <a:srgbClr val="000000"/>
                          </a:solidFill>
                          <a:latin typeface="Times New Roman"/>
                        </a:rPr>
                        <a:t> </a:t>
                      </a:r>
                      <a:r>
                        <a:rPr lang="ru-RU" sz="2800" b="0" i="0" u="none" strike="noStrike" dirty="0" err="1" smtClean="0">
                          <a:solidFill>
                            <a:srgbClr val="000000"/>
                          </a:solidFill>
                          <a:latin typeface="Times New Roman"/>
                        </a:rPr>
                        <a:t>жиынтық</a:t>
                      </a:r>
                      <a:r>
                        <a:rPr lang="ru-RU" sz="2800" b="0" i="0" u="none" strike="noStrike" dirty="0" smtClean="0">
                          <a:solidFill>
                            <a:srgbClr val="000000"/>
                          </a:solidFill>
                          <a:latin typeface="Times New Roman"/>
                        </a:rPr>
                        <a:t> </a:t>
                      </a:r>
                      <a:r>
                        <a:rPr lang="ru-RU" sz="2800" b="0" i="0" u="none" strike="noStrike" dirty="0" err="1" smtClean="0">
                          <a:solidFill>
                            <a:srgbClr val="000000"/>
                          </a:solidFill>
                          <a:latin typeface="Times New Roman"/>
                        </a:rPr>
                        <a:t>бағалау</a:t>
                      </a:r>
                      <a:endParaRPr lang="ru-RU" sz="28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2400" b="0" i="0" u="none" strike="noStrike" dirty="0" smtClean="0">
                          <a:solidFill>
                            <a:srgbClr val="000000"/>
                          </a:solidFill>
                          <a:latin typeface="Times New Roman"/>
                        </a:rPr>
                        <a:t>15%</a:t>
                      </a:r>
                      <a:endParaRPr lang="ru-RU" sz="2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238">
                <a:tc>
                  <a:txBody>
                    <a:bodyPr/>
                    <a:lstStyle/>
                    <a:p>
                      <a:pPr algn="ctr" fontAlgn="ctr"/>
                      <a:r>
                        <a:rPr lang="ru-RU" sz="2800" b="0" i="0" u="none" strike="noStrike" dirty="0" smtClean="0">
                          <a:solidFill>
                            <a:srgbClr val="000000"/>
                          </a:solidFill>
                          <a:latin typeface="Times New Roman"/>
                        </a:rPr>
                        <a:t>2-бөлім </a:t>
                      </a:r>
                      <a:r>
                        <a:rPr lang="ru-RU" sz="2800" b="0" i="0" u="none" strike="noStrike" dirty="0" err="1" smtClean="0">
                          <a:solidFill>
                            <a:srgbClr val="000000"/>
                          </a:solidFill>
                          <a:latin typeface="Times New Roman"/>
                        </a:rPr>
                        <a:t>бойынша</a:t>
                      </a:r>
                      <a:r>
                        <a:rPr lang="ru-RU" sz="2800" b="0" i="0" u="none" strike="noStrike" dirty="0" smtClean="0">
                          <a:solidFill>
                            <a:srgbClr val="000000"/>
                          </a:solidFill>
                          <a:latin typeface="Times New Roman"/>
                        </a:rPr>
                        <a:t> </a:t>
                      </a:r>
                      <a:r>
                        <a:rPr lang="ru-RU" sz="2800" b="0" i="0" u="none" strike="noStrike" dirty="0" err="1" smtClean="0">
                          <a:solidFill>
                            <a:srgbClr val="000000"/>
                          </a:solidFill>
                          <a:latin typeface="Times New Roman"/>
                        </a:rPr>
                        <a:t>жиынтық</a:t>
                      </a:r>
                      <a:r>
                        <a:rPr lang="ru-RU" sz="2800" b="0" i="0" u="none" strike="noStrike" dirty="0" smtClean="0">
                          <a:solidFill>
                            <a:srgbClr val="000000"/>
                          </a:solidFill>
                          <a:latin typeface="Times New Roman"/>
                        </a:rPr>
                        <a:t> </a:t>
                      </a:r>
                      <a:r>
                        <a:rPr lang="ru-RU" sz="2800" b="0" i="0" u="none" strike="noStrike" dirty="0" err="1" smtClean="0">
                          <a:solidFill>
                            <a:srgbClr val="000000"/>
                          </a:solidFill>
                          <a:latin typeface="Times New Roman"/>
                        </a:rPr>
                        <a:t>бағалау</a:t>
                      </a:r>
                      <a:endParaRPr lang="ru-RU" sz="28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2400" b="0" i="0" u="none" strike="noStrike" dirty="0" smtClean="0">
                          <a:solidFill>
                            <a:srgbClr val="000000"/>
                          </a:solidFill>
                          <a:latin typeface="Times New Roman"/>
                        </a:rPr>
                        <a:t>15%</a:t>
                      </a:r>
                      <a:endParaRPr lang="ru-RU" sz="2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242">
                <a:tc>
                  <a:txBody>
                    <a:bodyPr/>
                    <a:lstStyle/>
                    <a:p>
                      <a:pPr algn="ctr" fontAlgn="ctr"/>
                      <a:r>
                        <a:rPr lang="ru-RU" sz="2800" b="0" i="0" u="none" strike="noStrike" dirty="0" smtClean="0">
                          <a:solidFill>
                            <a:srgbClr val="000000"/>
                          </a:solidFill>
                          <a:latin typeface="Times New Roman"/>
                        </a:rPr>
                        <a:t>3-бөлім </a:t>
                      </a:r>
                      <a:r>
                        <a:rPr lang="ru-RU" sz="2800" b="0" i="0" u="none" strike="noStrike" dirty="0" err="1" smtClean="0">
                          <a:solidFill>
                            <a:srgbClr val="000000"/>
                          </a:solidFill>
                          <a:latin typeface="Times New Roman"/>
                        </a:rPr>
                        <a:t>бойынша</a:t>
                      </a:r>
                      <a:r>
                        <a:rPr lang="ru-RU" sz="2800" b="0" i="0" u="none" strike="noStrike" dirty="0" smtClean="0">
                          <a:solidFill>
                            <a:srgbClr val="000000"/>
                          </a:solidFill>
                          <a:latin typeface="Times New Roman"/>
                        </a:rPr>
                        <a:t> </a:t>
                      </a:r>
                      <a:r>
                        <a:rPr lang="ru-RU" sz="2800" b="0" i="0" u="none" strike="noStrike" dirty="0" err="1" smtClean="0">
                          <a:solidFill>
                            <a:srgbClr val="000000"/>
                          </a:solidFill>
                          <a:latin typeface="Times New Roman"/>
                        </a:rPr>
                        <a:t>жиынтық</a:t>
                      </a:r>
                      <a:r>
                        <a:rPr lang="ru-RU" sz="2800" b="0" i="0" u="none" strike="noStrike" dirty="0" smtClean="0">
                          <a:solidFill>
                            <a:srgbClr val="000000"/>
                          </a:solidFill>
                          <a:latin typeface="Times New Roman"/>
                        </a:rPr>
                        <a:t> </a:t>
                      </a:r>
                      <a:r>
                        <a:rPr lang="ru-RU" sz="2800" b="0" i="0" u="none" strike="noStrike" dirty="0" err="1" smtClean="0">
                          <a:solidFill>
                            <a:srgbClr val="000000"/>
                          </a:solidFill>
                          <a:latin typeface="Times New Roman"/>
                        </a:rPr>
                        <a:t>бағалау</a:t>
                      </a:r>
                      <a:endParaRPr lang="ru-RU" sz="28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2400" b="0" i="0" u="none" strike="noStrike" dirty="0" smtClean="0">
                          <a:solidFill>
                            <a:srgbClr val="000000"/>
                          </a:solidFill>
                          <a:latin typeface="Times New Roman"/>
                        </a:rPr>
                        <a:t>20%</a:t>
                      </a:r>
                      <a:endParaRPr lang="ru-RU" sz="24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409">
                <a:tc>
                  <a:txBody>
                    <a:bodyPr/>
                    <a:lstStyle/>
                    <a:p>
                      <a:pPr algn="ctr" fontAlgn="ctr"/>
                      <a:r>
                        <a:rPr lang="ru-RU" sz="2800" b="0" i="0" u="none" strike="noStrike" dirty="0" smtClean="0">
                          <a:solidFill>
                            <a:srgbClr val="000000"/>
                          </a:solidFill>
                          <a:latin typeface="Times New Roman"/>
                        </a:rPr>
                        <a:t>1-тоқсан </a:t>
                      </a:r>
                      <a:r>
                        <a:rPr lang="ru-RU" sz="2800" b="0" i="0" u="none" strike="noStrike" dirty="0" err="1" smtClean="0">
                          <a:solidFill>
                            <a:srgbClr val="000000"/>
                          </a:solidFill>
                          <a:latin typeface="Times New Roman"/>
                        </a:rPr>
                        <a:t>бойынша</a:t>
                      </a:r>
                      <a:r>
                        <a:rPr lang="ru-RU" sz="2800" b="0" i="0" u="none" strike="noStrike" dirty="0" smtClean="0">
                          <a:solidFill>
                            <a:srgbClr val="000000"/>
                          </a:solidFill>
                          <a:latin typeface="Times New Roman"/>
                        </a:rPr>
                        <a:t> </a:t>
                      </a:r>
                      <a:r>
                        <a:rPr lang="ru-RU" sz="2800" b="0" i="0" u="none" strike="noStrike" dirty="0" err="1" smtClean="0">
                          <a:solidFill>
                            <a:srgbClr val="000000"/>
                          </a:solidFill>
                          <a:latin typeface="Times New Roman"/>
                        </a:rPr>
                        <a:t>жиынтық</a:t>
                      </a:r>
                      <a:r>
                        <a:rPr lang="ru-RU" sz="2800" b="0" i="0" u="none" strike="noStrike" dirty="0" smtClean="0">
                          <a:solidFill>
                            <a:srgbClr val="000000"/>
                          </a:solidFill>
                          <a:latin typeface="Times New Roman"/>
                        </a:rPr>
                        <a:t> бағалау</a:t>
                      </a:r>
                      <a:endParaRPr lang="ru-RU" sz="28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2400" b="0" i="0" u="none" strike="noStrike" dirty="0">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0871">
                <a:tc>
                  <a:txBody>
                    <a:bodyPr/>
                    <a:lstStyle/>
                    <a:p>
                      <a:pPr algn="ctr" fontAlgn="ctr"/>
                      <a:r>
                        <a:rPr lang="ru-RU" sz="2800" b="1" i="0" u="none" strike="noStrike" dirty="0" smtClean="0">
                          <a:solidFill>
                            <a:srgbClr val="000000"/>
                          </a:solidFill>
                          <a:latin typeface="Times New Roman"/>
                        </a:rPr>
                        <a:t>1-тоқсанның </a:t>
                      </a:r>
                      <a:r>
                        <a:rPr lang="ru-RU" sz="2800" b="1" i="0" u="none" strike="noStrike" dirty="0" err="1" smtClean="0">
                          <a:solidFill>
                            <a:srgbClr val="000000"/>
                          </a:solidFill>
                          <a:latin typeface="Times New Roman"/>
                        </a:rPr>
                        <a:t>қорытынды</a:t>
                      </a:r>
                      <a:r>
                        <a:rPr lang="ru-RU" sz="2800" b="1" i="0" u="none" strike="noStrike" dirty="0" smtClean="0">
                          <a:solidFill>
                            <a:srgbClr val="000000"/>
                          </a:solidFill>
                          <a:latin typeface="Times New Roman"/>
                        </a:rPr>
                        <a:t> </a:t>
                      </a:r>
                      <a:r>
                        <a:rPr lang="ru-RU" sz="2800" b="1" i="0" u="none" strike="noStrike" dirty="0" err="1" smtClean="0">
                          <a:solidFill>
                            <a:srgbClr val="000000"/>
                          </a:solidFill>
                          <a:latin typeface="Times New Roman"/>
                        </a:rPr>
                        <a:t>бағасы</a:t>
                      </a:r>
                      <a:endParaRPr lang="ru-RU" sz="28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2400" b="1" i="0" u="none" strike="noStrike" dirty="0">
                          <a:solidFill>
                            <a:srgbClr val="000000"/>
                          </a:solidFill>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48459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793" y="270515"/>
            <a:ext cx="10515600" cy="486213"/>
          </a:xfrm>
        </p:spPr>
        <p:txBody>
          <a:bodyPr>
            <a:noAutofit/>
          </a:bodyPr>
          <a:lstStyle/>
          <a:p>
            <a:pPr algn="ctr"/>
            <a:r>
              <a:rPr lang="ru-RU" sz="2800" b="1" dirty="0" err="1" smtClean="0">
                <a:latin typeface="Times New Roman" pitchFamily="18" charset="0"/>
                <a:cs typeface="Times New Roman" pitchFamily="18" charset="0"/>
              </a:rPr>
              <a:t>Бағалау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үдерісі</a:t>
            </a:r>
            <a:r>
              <a:rPr lang="ru-RU" sz="2800" b="1" dirty="0" smtClean="0">
                <a:latin typeface="Times New Roman" pitchFamily="18" charset="0"/>
                <a:cs typeface="Times New Roman" pitchFamily="18" charset="0"/>
              </a:rPr>
              <a:t> ( «Математика» </a:t>
            </a:r>
            <a:r>
              <a:rPr lang="ru-RU" sz="2800" b="1" dirty="0" err="1" smtClean="0">
                <a:latin typeface="Times New Roman" pitchFamily="18" charset="0"/>
                <a:cs typeface="Times New Roman" pitchFamily="18" charset="0"/>
              </a:rPr>
              <a:t>пәні</a:t>
            </a:r>
            <a:r>
              <a:rPr lang="ru-RU" sz="2800" b="1" dirty="0" smtClean="0">
                <a:latin typeface="Times New Roman" pitchFamily="18" charset="0"/>
                <a:cs typeface="Times New Roman" pitchFamily="18" charset="0"/>
              </a:rPr>
              <a:t>, 2-сынып)</a:t>
            </a:r>
            <a:endParaRPr lang="ru-RU" sz="28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18378303"/>
              </p:ext>
            </p:extLst>
          </p:nvPr>
        </p:nvGraphicFramePr>
        <p:xfrm>
          <a:off x="800691" y="958835"/>
          <a:ext cx="10818423" cy="3695709"/>
        </p:xfrm>
        <a:graphic>
          <a:graphicData uri="http://schemas.openxmlformats.org/drawingml/2006/table">
            <a:tbl>
              <a:tblPr/>
              <a:tblGrid>
                <a:gridCol w="527222"/>
                <a:gridCol w="258822"/>
                <a:gridCol w="404251"/>
                <a:gridCol w="91814"/>
                <a:gridCol w="379812"/>
                <a:gridCol w="521888"/>
                <a:gridCol w="264156"/>
                <a:gridCol w="56146"/>
                <a:gridCol w="452847"/>
                <a:gridCol w="321967"/>
                <a:gridCol w="325646"/>
                <a:gridCol w="254912"/>
                <a:gridCol w="902525"/>
                <a:gridCol w="748145"/>
                <a:gridCol w="25400"/>
                <a:gridCol w="724956"/>
                <a:gridCol w="734060"/>
                <a:gridCol w="688769"/>
                <a:gridCol w="570015"/>
                <a:gridCol w="724395"/>
                <a:gridCol w="570016"/>
                <a:gridCol w="700644"/>
                <a:gridCol w="570015"/>
              </a:tblGrid>
              <a:tr h="406611">
                <a:tc rowSpan="7">
                  <a:txBody>
                    <a:bodyPr/>
                    <a:lstStyle/>
                    <a:p>
                      <a:pPr algn="ctr" fontAlgn="b"/>
                      <a:r>
                        <a:rPr lang="ru-RU" sz="1100" b="1" i="0" u="none" strike="noStrike" dirty="0" smtClean="0">
                          <a:solidFill>
                            <a:srgbClr val="000000"/>
                          </a:solidFill>
                          <a:latin typeface="Times New Roman" pitchFamily="18" charset="0"/>
                          <a:cs typeface="Times New Roman" pitchFamily="18" charset="0"/>
                        </a:rPr>
                        <a:t>1А</a:t>
                      </a:r>
                    </a:p>
                    <a:p>
                      <a:pPr algn="ctr" fontAlgn="b"/>
                      <a:r>
                        <a:rPr lang="ru-RU" sz="1100" b="1" i="0" u="none" strike="noStrike" dirty="0" err="1" smtClean="0">
                          <a:solidFill>
                            <a:srgbClr val="000000"/>
                          </a:solidFill>
                          <a:latin typeface="Times New Roman" pitchFamily="18" charset="0"/>
                          <a:cs typeface="Times New Roman" pitchFamily="18" charset="0"/>
                        </a:rPr>
                        <a:t>бөлімі</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gridSpan="3">
                  <a:txBody>
                    <a:bodyPr/>
                    <a:lstStyle/>
                    <a:p>
                      <a:pPr algn="ctr" fontAlgn="b"/>
                      <a:r>
                        <a:rPr lang="ru-RU" sz="1100" b="1" i="0" u="none" strike="noStrike" dirty="0" smtClean="0">
                          <a:solidFill>
                            <a:srgbClr val="000000"/>
                          </a:solidFill>
                          <a:latin typeface="Times New Roman" pitchFamily="18" charset="0"/>
                          <a:cs typeface="Times New Roman" pitchFamily="18" charset="0"/>
                        </a:rPr>
                        <a:t>1.1,</a:t>
                      </a:r>
                    </a:p>
                    <a:p>
                      <a:pPr algn="ctr" fontAlgn="b"/>
                      <a:r>
                        <a:rPr lang="ru-RU" sz="1100" b="1" i="0" u="none" strike="noStrike" dirty="0" smtClean="0">
                          <a:solidFill>
                            <a:srgbClr val="000000"/>
                          </a:solidFill>
                          <a:latin typeface="Times New Roman" pitchFamily="18" charset="0"/>
                          <a:cs typeface="Times New Roman" pitchFamily="18" charset="0"/>
                        </a:rPr>
                        <a:t> 4.1</a:t>
                      </a:r>
                    </a:p>
                    <a:p>
                      <a:pPr algn="ctr" fontAlgn="b"/>
                      <a:r>
                        <a:rPr lang="kk-KZ" sz="1100" b="1" i="0" u="none" strike="noStrike" dirty="0" smtClean="0">
                          <a:solidFill>
                            <a:srgbClr val="000000"/>
                          </a:solidFill>
                          <a:latin typeface="Times New Roman" pitchFamily="18" charset="0"/>
                          <a:cs typeface="Times New Roman" pitchFamily="18" charset="0"/>
                        </a:rPr>
                        <a:t>бөліктері</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hMerge="1">
                  <a:txBody>
                    <a:bodyPr/>
                    <a:lstStyle/>
                    <a:p>
                      <a:pPr algn="ctr" fontAlgn="b"/>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hMerge="1">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gridSpan="2">
                  <a:txBody>
                    <a:bodyPr/>
                    <a:lstStyle/>
                    <a:p>
                      <a:pPr algn="ctr" fontAlgn="b"/>
                      <a:r>
                        <a:rPr lang="ru-RU" sz="1100" b="1" i="0" u="none" strike="noStrike" dirty="0" smtClean="0">
                          <a:solidFill>
                            <a:srgbClr val="000000"/>
                          </a:solidFill>
                          <a:latin typeface="Times New Roman" pitchFamily="18" charset="0"/>
                          <a:cs typeface="Times New Roman" pitchFamily="18" charset="0"/>
                        </a:rPr>
                        <a:t>2.4.1.1, 2.1.1.2,</a:t>
                      </a:r>
                      <a:r>
                        <a:rPr lang="ru-RU" sz="1100" b="1" i="0" u="none" strike="noStrike" baseline="0" dirty="0" smtClean="0">
                          <a:solidFill>
                            <a:srgbClr val="000000"/>
                          </a:solidFill>
                          <a:latin typeface="Times New Roman" pitchFamily="18" charset="0"/>
                          <a:cs typeface="Times New Roman" pitchFamily="18" charset="0"/>
                        </a:rPr>
                        <a:t> 2.1.1.1,</a:t>
                      </a:r>
                    </a:p>
                    <a:p>
                      <a:pPr algn="ctr" fontAlgn="b"/>
                      <a:r>
                        <a:rPr lang="ru-RU" sz="1100" b="1" i="0" u="none" strike="noStrike" baseline="0" dirty="0" smtClean="0">
                          <a:solidFill>
                            <a:srgbClr val="000000"/>
                          </a:solidFill>
                          <a:latin typeface="Times New Roman" pitchFamily="18" charset="0"/>
                          <a:cs typeface="Times New Roman" pitchFamily="18" charset="0"/>
                        </a:rPr>
                        <a:t>2.1.1.6,</a:t>
                      </a:r>
                    </a:p>
                    <a:p>
                      <a:pPr algn="ctr" fontAlgn="b"/>
                      <a:r>
                        <a:rPr lang="ru-RU" sz="1100" b="1" i="0" u="none" strike="noStrike" baseline="0" dirty="0" smtClean="0">
                          <a:solidFill>
                            <a:srgbClr val="000000"/>
                          </a:solidFill>
                          <a:latin typeface="Times New Roman" pitchFamily="18" charset="0"/>
                          <a:cs typeface="Times New Roman" pitchFamily="18" charset="0"/>
                        </a:rPr>
                        <a:t>2.1.1.7</a:t>
                      </a:r>
                    </a:p>
                    <a:p>
                      <a:pPr algn="ctr" fontAlgn="b"/>
                      <a:r>
                        <a:rPr lang="kk-KZ" sz="1100" b="1" i="0" u="none" strike="noStrike" baseline="0" dirty="0" smtClean="0">
                          <a:solidFill>
                            <a:srgbClr val="000000"/>
                          </a:solidFill>
                          <a:latin typeface="Times New Roman" pitchFamily="18" charset="0"/>
                          <a:cs typeface="Times New Roman" pitchFamily="18" charset="0"/>
                        </a:rPr>
                        <a:t>оқу мақсаттары</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hMerge="1">
                  <a:txBody>
                    <a:bodyPr/>
                    <a:lstStyle/>
                    <a:p>
                      <a:pPr algn="ctr" fontAlgn="b"/>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gridSpan="3">
                  <a:txBody>
                    <a:bodyPr/>
                    <a:lstStyle/>
                    <a:p>
                      <a:pPr algn="ctr" fontAlgn="b"/>
                      <a:r>
                        <a:rPr lang="ru-RU" sz="1100" b="1" i="0" u="none" strike="noStrike" dirty="0" err="1" smtClean="0">
                          <a:solidFill>
                            <a:srgbClr val="000000"/>
                          </a:solidFill>
                          <a:latin typeface="Times New Roman" pitchFamily="18" charset="0"/>
                          <a:cs typeface="Times New Roman" pitchFamily="18" charset="0"/>
                        </a:rPr>
                        <a:t>Болжалды</a:t>
                      </a:r>
                      <a:r>
                        <a:rPr lang="ru-RU" sz="1100" b="1" i="0" u="none" strike="noStrike" dirty="0" smtClean="0">
                          <a:solidFill>
                            <a:srgbClr val="000000"/>
                          </a:solidFill>
                          <a:latin typeface="Times New Roman" pitchFamily="18" charset="0"/>
                          <a:cs typeface="Times New Roman" pitchFamily="18" charset="0"/>
                        </a:rPr>
                        <a:t> </a:t>
                      </a:r>
                      <a:r>
                        <a:rPr lang="ru-RU" sz="1100" b="1" i="0" u="none" strike="noStrike" dirty="0" err="1" smtClean="0">
                          <a:solidFill>
                            <a:srgbClr val="000000"/>
                          </a:solidFill>
                          <a:latin typeface="Times New Roman" pitchFamily="18" charset="0"/>
                          <a:cs typeface="Times New Roman" pitchFamily="18" charset="0"/>
                        </a:rPr>
                        <a:t>нәтижелер</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hMerge="1">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hMerge="1">
                  <a:txBody>
                    <a:bodyPr/>
                    <a:lstStyle/>
                    <a:p>
                      <a:pPr algn="ctr" fontAlgn="b"/>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3">
                  <a:txBody>
                    <a:bodyPr/>
                    <a:lstStyle/>
                    <a:p>
                      <a:pPr algn="ctr" fontAlgn="b"/>
                      <a:r>
                        <a:rPr lang="ru-RU" sz="1100" b="1" i="0" u="none" strike="noStrike" dirty="0" err="1" smtClean="0">
                          <a:solidFill>
                            <a:srgbClr val="000000"/>
                          </a:solidFill>
                          <a:latin typeface="Times New Roman" pitchFamily="18" charset="0"/>
                          <a:cs typeface="Times New Roman" pitchFamily="18" charset="0"/>
                        </a:rPr>
                        <a:t>Критерийлер</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ctr" fontAlgn="b"/>
                      <a:endParaRPr lang="ru-RU" sz="1400" b="1" i="0" u="none" strike="noStrike">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ctr" fontAlgn="b"/>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0" u="none" strike="noStrike" dirty="0" smtClean="0">
                          <a:solidFill>
                            <a:srgbClr val="000000"/>
                          </a:solidFill>
                          <a:latin typeface="Times New Roman" pitchFamily="18" charset="0"/>
                          <a:cs typeface="Times New Roman" pitchFamily="18" charset="0"/>
                        </a:rPr>
                        <a:t>1-бөлім </a:t>
                      </a:r>
                      <a:r>
                        <a:rPr lang="ru-RU" sz="1100" b="1" i="0" u="none" strike="noStrike" dirty="0" err="1" smtClean="0">
                          <a:solidFill>
                            <a:srgbClr val="000000"/>
                          </a:solidFill>
                          <a:latin typeface="Times New Roman" pitchFamily="18" charset="0"/>
                          <a:cs typeface="Times New Roman" pitchFamily="18" charset="0"/>
                        </a:rPr>
                        <a:t>бойынша</a:t>
                      </a:r>
                      <a:r>
                        <a:rPr lang="ru-RU" sz="1100" b="1" i="0" u="none" strike="noStrike" dirty="0" smtClean="0">
                          <a:solidFill>
                            <a:srgbClr val="000000"/>
                          </a:solidFill>
                          <a:latin typeface="Times New Roman" pitchFamily="18" charset="0"/>
                          <a:cs typeface="Times New Roman" pitchFamily="18" charset="0"/>
                        </a:rPr>
                        <a:t> </a:t>
                      </a:r>
                      <a:r>
                        <a:rPr lang="ru-RU" sz="1100" b="1" i="0" u="none" strike="noStrike" dirty="0" err="1" smtClean="0">
                          <a:solidFill>
                            <a:srgbClr val="000000"/>
                          </a:solidFill>
                          <a:latin typeface="Times New Roman" pitchFamily="18" charset="0"/>
                          <a:cs typeface="Times New Roman" pitchFamily="18" charset="0"/>
                        </a:rPr>
                        <a:t>бағалау</a:t>
                      </a:r>
                      <a:endParaRPr lang="ru-RU" sz="1100" b="1" i="0" u="none" strike="noStrike" dirty="0" smtClean="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1" i="0" u="none" strike="noStrike">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0" u="none" strike="noStrike" dirty="0" smtClean="0">
                          <a:solidFill>
                            <a:srgbClr val="000000"/>
                          </a:solidFill>
                          <a:latin typeface="Times New Roman" pitchFamily="18" charset="0"/>
                          <a:cs typeface="Times New Roman" pitchFamily="18" charset="0"/>
                        </a:rPr>
                        <a:t>2-бөлім </a:t>
                      </a:r>
                      <a:r>
                        <a:rPr lang="ru-RU" sz="1100" b="1" i="0" u="none" strike="noStrike" dirty="0" err="1" smtClean="0">
                          <a:solidFill>
                            <a:srgbClr val="000000"/>
                          </a:solidFill>
                          <a:latin typeface="Times New Roman" pitchFamily="18" charset="0"/>
                          <a:cs typeface="Times New Roman" pitchFamily="18" charset="0"/>
                        </a:rPr>
                        <a:t>бойынша</a:t>
                      </a:r>
                      <a:r>
                        <a:rPr lang="ru-RU" sz="1100" b="1" i="0" u="none" strike="noStrike" dirty="0" smtClean="0">
                          <a:solidFill>
                            <a:srgbClr val="000000"/>
                          </a:solidFill>
                          <a:latin typeface="Times New Roman" pitchFamily="18" charset="0"/>
                          <a:cs typeface="Times New Roman" pitchFamily="18" charset="0"/>
                        </a:rPr>
                        <a:t> </a:t>
                      </a:r>
                      <a:r>
                        <a:rPr lang="ru-RU" sz="1100" b="1" i="0" u="none" strike="noStrike" dirty="0" err="1" smtClean="0">
                          <a:solidFill>
                            <a:srgbClr val="000000"/>
                          </a:solidFill>
                          <a:latin typeface="Times New Roman" pitchFamily="18" charset="0"/>
                          <a:cs typeface="Times New Roman" pitchFamily="18" charset="0"/>
                        </a:rPr>
                        <a:t>бағалау</a:t>
                      </a:r>
                      <a:endParaRPr lang="ru-RU" sz="1100" b="1" i="0" u="none" strike="noStrike" dirty="0" smtClean="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0" u="none" strike="noStrike" dirty="0" smtClean="0">
                          <a:solidFill>
                            <a:srgbClr val="000000"/>
                          </a:solidFill>
                          <a:latin typeface="Times New Roman" pitchFamily="18" charset="0"/>
                          <a:cs typeface="Times New Roman" pitchFamily="18" charset="0"/>
                        </a:rPr>
                        <a:t>3-бөлім </a:t>
                      </a:r>
                      <a:r>
                        <a:rPr lang="ru-RU" sz="1100" b="1" i="0" u="none" strike="noStrike" dirty="0" err="1" smtClean="0">
                          <a:solidFill>
                            <a:srgbClr val="000000"/>
                          </a:solidFill>
                          <a:latin typeface="Times New Roman" pitchFamily="18" charset="0"/>
                          <a:cs typeface="Times New Roman" pitchFamily="18" charset="0"/>
                        </a:rPr>
                        <a:t>бойынша</a:t>
                      </a:r>
                      <a:r>
                        <a:rPr lang="ru-RU" sz="1100" b="1" i="0" u="none" strike="noStrike" dirty="0" smtClean="0">
                          <a:solidFill>
                            <a:srgbClr val="000000"/>
                          </a:solidFill>
                          <a:latin typeface="Times New Roman" pitchFamily="18" charset="0"/>
                          <a:cs typeface="Times New Roman" pitchFamily="18" charset="0"/>
                        </a:rPr>
                        <a:t> </a:t>
                      </a:r>
                      <a:r>
                        <a:rPr lang="ru-RU" sz="1100" b="1" i="0" u="none" strike="noStrike" dirty="0" err="1" smtClean="0">
                          <a:solidFill>
                            <a:srgbClr val="000000"/>
                          </a:solidFill>
                          <a:latin typeface="Times New Roman" pitchFamily="18" charset="0"/>
                          <a:cs typeface="Times New Roman" pitchFamily="18" charset="0"/>
                        </a:rPr>
                        <a:t>бағалау</a:t>
                      </a:r>
                      <a:endParaRPr lang="ru-RU" sz="1100" b="1" i="0" u="none" strike="noStrike" dirty="0" smtClean="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ru-RU" sz="1400" b="1" i="0" u="none" strike="noStrike" dirty="0" smtClean="0">
                          <a:solidFill>
                            <a:srgbClr val="000000"/>
                          </a:solidFill>
                          <a:latin typeface="Times New Roman" pitchFamily="18" charset="0"/>
                          <a:cs typeface="Times New Roman" pitchFamily="18" charset="0"/>
                        </a:rPr>
                        <a:t>1-тоқсандық</a:t>
                      </a:r>
                      <a:r>
                        <a:rPr lang="ru-RU" sz="1400" b="1" i="0" u="none" strike="noStrike" baseline="0"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жиынтық</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бағалау</a:t>
                      </a:r>
                      <a:endParaRPr lang="ru-RU" sz="14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pitchFamily="18" charset="0"/>
                          <a:cs typeface="Times New Roman" pitchFamily="18" charset="0"/>
                        </a:rPr>
                        <a:t>Барлығы</a:t>
                      </a:r>
                      <a:r>
                        <a:rPr lang="ru-RU" sz="1400" b="1" i="0" u="none" strike="noStrike" dirty="0" smtClean="0">
                          <a:solidFill>
                            <a:srgbClr val="000000"/>
                          </a:solidFill>
                          <a:latin typeface="Times New Roman" pitchFamily="18" charset="0"/>
                          <a:cs typeface="Times New Roman" pitchFamily="18" charset="0"/>
                        </a:rPr>
                        <a:t> </a:t>
                      </a:r>
                      <a:endParaRPr lang="ru-RU" sz="14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ru-RU" sz="18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141">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kk-KZ" sz="1100" b="1" i="0" u="none" strike="noStrike" dirty="0" smtClean="0">
                          <a:solidFill>
                            <a:srgbClr val="000000"/>
                          </a:solidFill>
                          <a:latin typeface="Times New Roman" pitchFamily="18" charset="0"/>
                          <a:cs typeface="Times New Roman" pitchFamily="18" charset="0"/>
                        </a:rPr>
                        <a:t>Тапсырмалар</a:t>
                      </a:r>
                      <a:r>
                        <a:rPr lang="kk-KZ" sz="1100" b="1" i="0" u="none" strike="noStrike" baseline="0" dirty="0" smtClean="0">
                          <a:solidFill>
                            <a:srgbClr val="000000"/>
                          </a:solidFill>
                          <a:latin typeface="Times New Roman" pitchFamily="18" charset="0"/>
                          <a:cs typeface="Times New Roman" pitchFamily="18" charset="0"/>
                        </a:rPr>
                        <a:t> саны</a:t>
                      </a:r>
                      <a:endParaRPr lang="ru-RU" sz="1100" b="1" i="0" u="none" strike="noStrike" dirty="0" smtClean="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0" u="none" strike="noStrike" dirty="0" err="1" smtClean="0">
                          <a:solidFill>
                            <a:srgbClr val="000000"/>
                          </a:solidFill>
                          <a:latin typeface="Times New Roman" pitchFamily="18" charset="0"/>
                          <a:cs typeface="Times New Roman" pitchFamily="18" charset="0"/>
                        </a:rPr>
                        <a:t>Ұпайлар</a:t>
                      </a:r>
                      <a:endParaRPr lang="ru-RU" sz="1100" b="1" i="0" u="none" strike="noStrike" dirty="0" smtClean="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kk-KZ" sz="1100" b="1" i="0" u="none" strike="noStrike" dirty="0" smtClean="0">
                          <a:solidFill>
                            <a:srgbClr val="000000"/>
                          </a:solidFill>
                          <a:latin typeface="Times New Roman" pitchFamily="18" charset="0"/>
                          <a:cs typeface="Times New Roman" pitchFamily="18" charset="0"/>
                        </a:rPr>
                        <a:t>Тапсырмалар</a:t>
                      </a:r>
                      <a:r>
                        <a:rPr lang="kk-KZ" sz="1100" b="1" i="0" u="none" strike="noStrike" baseline="0" dirty="0" smtClean="0">
                          <a:solidFill>
                            <a:srgbClr val="000000"/>
                          </a:solidFill>
                          <a:latin typeface="Times New Roman" pitchFamily="18" charset="0"/>
                          <a:cs typeface="Times New Roman" pitchFamily="18" charset="0"/>
                        </a:rPr>
                        <a:t> саны</a:t>
                      </a:r>
                      <a:endParaRPr lang="ru-RU" sz="1100" b="1" i="0" u="none" strike="noStrike" dirty="0" smtClean="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err="1" smtClean="0">
                          <a:solidFill>
                            <a:srgbClr val="000000"/>
                          </a:solidFill>
                          <a:latin typeface="Times New Roman" pitchFamily="18" charset="0"/>
                          <a:cs typeface="Times New Roman" pitchFamily="18" charset="0"/>
                        </a:rPr>
                        <a:t>Ұпайлар</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kk-KZ" sz="1100" b="1" i="0" u="none" strike="noStrike" dirty="0" smtClean="0">
                          <a:solidFill>
                            <a:srgbClr val="000000"/>
                          </a:solidFill>
                          <a:latin typeface="Times New Roman" pitchFamily="18" charset="0"/>
                          <a:cs typeface="Times New Roman" pitchFamily="18" charset="0"/>
                        </a:rPr>
                        <a:t>Тапсырмалар</a:t>
                      </a:r>
                      <a:r>
                        <a:rPr lang="kk-KZ" sz="1100" b="1" i="0" u="none" strike="noStrike" baseline="0" dirty="0" smtClean="0">
                          <a:solidFill>
                            <a:srgbClr val="000000"/>
                          </a:solidFill>
                          <a:latin typeface="Times New Roman" pitchFamily="18" charset="0"/>
                          <a:cs typeface="Times New Roman" pitchFamily="18" charset="0"/>
                        </a:rPr>
                        <a:t> саны</a:t>
                      </a:r>
                      <a:endParaRPr lang="ru-RU" sz="1100" b="1" i="0" u="none" strike="noStrike" dirty="0" smtClean="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err="1" smtClean="0">
                          <a:solidFill>
                            <a:srgbClr val="000000"/>
                          </a:solidFill>
                          <a:latin typeface="Times New Roman" pitchFamily="18" charset="0"/>
                          <a:cs typeface="Times New Roman" pitchFamily="18" charset="0"/>
                        </a:rPr>
                        <a:t>Ұпайлар</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kk-KZ" sz="1100" b="1" i="0" u="none" strike="noStrike" dirty="0" smtClean="0">
                          <a:solidFill>
                            <a:srgbClr val="000000"/>
                          </a:solidFill>
                          <a:latin typeface="Times New Roman" pitchFamily="18" charset="0"/>
                          <a:cs typeface="Times New Roman" pitchFamily="18" charset="0"/>
                        </a:rPr>
                        <a:t>Тапсырмалар</a:t>
                      </a:r>
                      <a:r>
                        <a:rPr lang="kk-KZ" sz="1100" b="1" i="0" u="none" strike="noStrike" baseline="0" dirty="0" smtClean="0">
                          <a:solidFill>
                            <a:srgbClr val="000000"/>
                          </a:solidFill>
                          <a:latin typeface="Times New Roman" pitchFamily="18" charset="0"/>
                          <a:cs typeface="Times New Roman" pitchFamily="18" charset="0"/>
                        </a:rPr>
                        <a:t> саны</a:t>
                      </a:r>
                      <a:endParaRPr lang="ru-RU" sz="1100" b="1" i="0" u="none" strike="noStrike" dirty="0" smtClean="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err="1" smtClean="0">
                          <a:solidFill>
                            <a:srgbClr val="000000"/>
                          </a:solidFill>
                          <a:latin typeface="Times New Roman" pitchFamily="18" charset="0"/>
                          <a:cs typeface="Times New Roman" pitchFamily="18" charset="0"/>
                        </a:rPr>
                        <a:t>Ұпайлар</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kk-KZ" sz="1100" b="1" i="0" u="none" strike="noStrike" dirty="0" smtClean="0">
                          <a:solidFill>
                            <a:srgbClr val="000000"/>
                          </a:solidFill>
                          <a:latin typeface="Times New Roman" pitchFamily="18" charset="0"/>
                          <a:cs typeface="Times New Roman" pitchFamily="18" charset="0"/>
                        </a:rPr>
                        <a:t>Тапсырмалар</a:t>
                      </a:r>
                      <a:r>
                        <a:rPr lang="kk-KZ" sz="1100" b="1" i="0" u="none" strike="noStrike" baseline="0" dirty="0" smtClean="0">
                          <a:solidFill>
                            <a:srgbClr val="000000"/>
                          </a:solidFill>
                          <a:latin typeface="Times New Roman" pitchFamily="18" charset="0"/>
                          <a:cs typeface="Times New Roman" pitchFamily="18" charset="0"/>
                        </a:rPr>
                        <a:t> саны</a:t>
                      </a:r>
                      <a:endParaRPr lang="ru-RU" sz="1100" b="1" i="0" u="none" strike="noStrike" dirty="0" smtClean="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1100" b="1" i="0" u="none" strike="noStrike" dirty="0" err="1" smtClean="0">
                          <a:solidFill>
                            <a:srgbClr val="000000"/>
                          </a:solidFill>
                          <a:latin typeface="Times New Roman" pitchFamily="18" charset="0"/>
                          <a:cs typeface="Times New Roman" pitchFamily="18" charset="0"/>
                        </a:rPr>
                        <a:t>Ұпайлар</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282">
                <a:tc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1100" b="0" i="0" u="none" strike="noStrike" dirty="0" err="1" smtClean="0">
                          <a:solidFill>
                            <a:srgbClr val="000000"/>
                          </a:solidFill>
                          <a:latin typeface="Times New Roman" pitchFamily="18" charset="0"/>
                          <a:cs typeface="Times New Roman" pitchFamily="18" charset="0"/>
                        </a:rPr>
                        <a:t>Білу</a:t>
                      </a:r>
                      <a:r>
                        <a:rPr lang="ru-RU" sz="1100" b="0" i="0" u="none" strike="noStrike" dirty="0" smtClean="0">
                          <a:solidFill>
                            <a:srgbClr val="000000"/>
                          </a:solidFill>
                          <a:latin typeface="Times New Roman" pitchFamily="18" charset="0"/>
                          <a:cs typeface="Times New Roman" pitchFamily="18" charset="0"/>
                        </a:rPr>
                        <a:t> </a:t>
                      </a:r>
                      <a:r>
                        <a:rPr lang="ru-RU" sz="1100" b="0" i="0" u="none" strike="noStrike" dirty="0" err="1" smtClean="0">
                          <a:solidFill>
                            <a:srgbClr val="000000"/>
                          </a:solidFill>
                          <a:latin typeface="Times New Roman" pitchFamily="18" charset="0"/>
                          <a:cs typeface="Times New Roman" pitchFamily="18" charset="0"/>
                        </a:rPr>
                        <a:t>және</a:t>
                      </a:r>
                      <a:r>
                        <a:rPr lang="ru-RU" sz="1100" b="0" i="0" u="none" strike="noStrike" dirty="0" smtClean="0">
                          <a:solidFill>
                            <a:srgbClr val="000000"/>
                          </a:solidFill>
                          <a:latin typeface="Times New Roman" pitchFamily="18" charset="0"/>
                          <a:cs typeface="Times New Roman" pitchFamily="18" charset="0"/>
                        </a:rPr>
                        <a:t> </a:t>
                      </a:r>
                      <a:r>
                        <a:rPr lang="ru-RU" sz="1100" b="0" i="0" u="none" strike="noStrike" dirty="0" err="1" smtClean="0">
                          <a:solidFill>
                            <a:srgbClr val="000000"/>
                          </a:solidFill>
                          <a:latin typeface="Times New Roman" pitchFamily="18" charset="0"/>
                          <a:cs typeface="Times New Roman" pitchFamily="18" charset="0"/>
                        </a:rPr>
                        <a:t>түсіну</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2</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ru-RU" sz="1100" b="0" i="0" u="none" strike="noStrike" dirty="0" smtClean="0">
                          <a:solidFill>
                            <a:srgbClr val="000000"/>
                          </a:solidFill>
                          <a:latin typeface="Times New Roman" pitchFamily="18" charset="0"/>
                          <a:cs typeface="Times New Roman" pitchFamily="18" charset="0"/>
                        </a:rPr>
                        <a:t>3</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2</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3</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282">
                <a:tc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1100" b="0" i="0" u="none" strike="noStrike" dirty="0" err="1" smtClean="0">
                          <a:solidFill>
                            <a:srgbClr val="000000"/>
                          </a:solidFill>
                          <a:latin typeface="Times New Roman" pitchFamily="18" charset="0"/>
                          <a:cs typeface="Times New Roman" pitchFamily="18" charset="0"/>
                        </a:rPr>
                        <a:t>Қолдану</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2</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ru-RU" sz="1100" b="0" i="0" u="none" strike="noStrike" dirty="0" smtClean="0">
                          <a:solidFill>
                            <a:srgbClr val="000000"/>
                          </a:solidFill>
                          <a:latin typeface="Times New Roman" pitchFamily="18" charset="0"/>
                          <a:cs typeface="Times New Roman" pitchFamily="18" charset="0"/>
                        </a:rPr>
                        <a:t>6</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3</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8</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1</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2</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dirty="0" smtClean="0">
                          <a:latin typeface="Times New Roman" pitchFamily="18" charset="0"/>
                          <a:cs typeface="Times New Roman" pitchFamily="18" charset="0"/>
                        </a:rPr>
                        <a:t>2</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6</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8</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22</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282">
                <a:tc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1100" b="0" i="0" u="none" strike="noStrike" dirty="0" err="1" smtClean="0">
                          <a:solidFill>
                            <a:srgbClr val="000000"/>
                          </a:solidFill>
                          <a:effectLst/>
                          <a:latin typeface="+mn-lt"/>
                        </a:rPr>
                        <a:t>Саралау</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1</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2</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dirty="0" smtClean="0">
                          <a:latin typeface="Times New Roman" pitchFamily="18" charset="0"/>
                          <a:cs typeface="Times New Roman" pitchFamily="18" charset="0"/>
                        </a:rPr>
                        <a:t>2</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5</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3</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7</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282">
                <a:tc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1100" b="0" i="0" u="none" strike="noStrike" dirty="0" smtClean="0">
                          <a:solidFill>
                            <a:srgbClr val="000000"/>
                          </a:solidFill>
                          <a:latin typeface="Times New Roman" pitchFamily="18" charset="0"/>
                          <a:cs typeface="Times New Roman" pitchFamily="18" charset="0"/>
                        </a:rPr>
                        <a:t>Синтез</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1</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4</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1</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dirty="0" smtClean="0">
                          <a:latin typeface="Times New Roman" pitchFamily="18" charset="0"/>
                          <a:cs typeface="Times New Roman" pitchFamily="18" charset="0"/>
                        </a:rPr>
                        <a:t>4</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2627">
                <a:tc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ru-RU"/>
                    </a:p>
                  </a:txBody>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lang="ru-RU"/>
                    </a:p>
                  </a:txBody>
                  <a:tcPr/>
                </a:tc>
                <a:tc hMerge="1" vMerge="1">
                  <a:txBody>
                    <a:bodyPr/>
                    <a:lstStyle/>
                    <a:p>
                      <a:pPr algn="ctr" fontAlgn="b"/>
                      <a:endParaRPr lang="ru-RU" sz="1400" b="0" i="0" u="none" strike="noStrike">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1100" b="0" i="0" u="none" strike="noStrike" dirty="0" err="1" smtClean="0">
                          <a:solidFill>
                            <a:srgbClr val="000000"/>
                          </a:solidFill>
                          <a:latin typeface="Times New Roman" pitchFamily="18" charset="0"/>
                          <a:cs typeface="Times New Roman" pitchFamily="18" charset="0"/>
                        </a:rPr>
                        <a:t>Бағалау</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7453">
                <a:tc gridSpan="12">
                  <a:txBody>
                    <a:bodyPr/>
                    <a:lstStyle/>
                    <a:p>
                      <a:pPr algn="ctr" fontAlgn="b"/>
                      <a:r>
                        <a:rPr lang="ru-RU" sz="1100" b="1" i="0" u="none" strike="noStrike" dirty="0" err="1" smtClean="0">
                          <a:solidFill>
                            <a:srgbClr val="000000"/>
                          </a:solidFill>
                          <a:latin typeface="Times New Roman" pitchFamily="18" charset="0"/>
                          <a:cs typeface="Times New Roman" pitchFamily="18" charset="0"/>
                        </a:rPr>
                        <a:t>Барлығы</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4</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ru-RU" sz="1100" b="1" i="0" u="none" strike="noStrike" dirty="0" smtClean="0">
                          <a:solidFill>
                            <a:srgbClr val="000000"/>
                          </a:solidFill>
                          <a:latin typeface="Times New Roman" pitchFamily="18" charset="0"/>
                          <a:cs typeface="Times New Roman" pitchFamily="18" charset="0"/>
                        </a:rPr>
                        <a:t>9</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4</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latin typeface="Times New Roman" pitchFamily="18" charset="0"/>
                          <a:cs typeface="Times New Roman" pitchFamily="18" charset="0"/>
                        </a:rPr>
                        <a:t>10</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latin typeface="Times New Roman" pitchFamily="18" charset="0"/>
                          <a:cs typeface="Times New Roman" pitchFamily="18" charset="0"/>
                        </a:rPr>
                        <a:t>2</a:t>
                      </a:r>
                      <a:endParaRPr lang="ru-RU" sz="11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latin typeface="Times New Roman" pitchFamily="18" charset="0"/>
                          <a:cs typeface="Times New Roman" pitchFamily="18" charset="0"/>
                        </a:rPr>
                        <a:t>6</a:t>
                      </a:r>
                      <a:endParaRPr lang="ru-RU" sz="11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100" dirty="0" smtClean="0">
                          <a:latin typeface="Times New Roman" pitchFamily="18" charset="0"/>
                          <a:cs typeface="Times New Roman" pitchFamily="18" charset="0"/>
                        </a:rPr>
                        <a:t>4</a:t>
                      </a:r>
                      <a:endParaRPr lang="ru-RU" sz="11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b="1" dirty="0" smtClean="0">
                          <a:latin typeface="Times New Roman" pitchFamily="18" charset="0"/>
                          <a:cs typeface="Times New Roman" pitchFamily="18" charset="0"/>
                        </a:rPr>
                        <a:t>11</a:t>
                      </a:r>
                      <a:endParaRPr lang="ru-RU" sz="1100" b="1"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b="1" dirty="0" smtClean="0">
                          <a:latin typeface="Times New Roman" pitchFamily="18" charset="0"/>
                          <a:cs typeface="Times New Roman" pitchFamily="18" charset="0"/>
                        </a:rPr>
                        <a:t>14</a:t>
                      </a:r>
                      <a:endParaRPr lang="ru-RU" sz="1100" b="1"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100" b="1" dirty="0" smtClean="0">
                          <a:latin typeface="Times New Roman" pitchFamily="18" charset="0"/>
                          <a:cs typeface="Times New Roman" pitchFamily="18" charset="0"/>
                        </a:rPr>
                        <a:t>36</a:t>
                      </a:r>
                      <a:endParaRPr lang="ru-RU" sz="1100" b="1"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141">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a:txBody>
                    <a:bodyPr/>
                    <a:lstStyle/>
                    <a:p>
                      <a:pPr algn="ctr" fontAlgn="b"/>
                      <a:endParaRPr lang="ru-RU" sz="1100" b="0" i="0" u="none" strike="noStrike">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ru-RU"/>
                    </a:p>
                  </a:txBody>
                  <a:tcPr/>
                </a:tc>
                <a:tc gridSpan="2">
                  <a:txBody>
                    <a:bodyPr/>
                    <a:lstStyle/>
                    <a:p>
                      <a:pPr algn="ctr" fontAlgn="b"/>
                      <a:endParaRPr lang="ru-RU" sz="1100" b="0" i="0" u="none" strike="noStrike" dirty="0">
                        <a:solidFill>
                          <a:srgbClr val="000000"/>
                        </a:solidFill>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ru-RU"/>
                    </a:p>
                  </a:txBody>
                  <a:tcPr/>
                </a:tc>
              </a:tr>
            </a:tbl>
          </a:graphicData>
        </a:graphic>
      </p:graphicFrame>
      <p:sp>
        <p:nvSpPr>
          <p:cNvPr id="4" name="Стрелка вправо 3"/>
          <p:cNvSpPr/>
          <p:nvPr/>
        </p:nvSpPr>
        <p:spPr>
          <a:xfrm>
            <a:off x="1680586" y="3278414"/>
            <a:ext cx="2667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sz="1100" dirty="0"/>
          </a:p>
        </p:txBody>
      </p:sp>
      <p:sp>
        <p:nvSpPr>
          <p:cNvPr id="5" name="Стрелка вправо 4"/>
          <p:cNvSpPr/>
          <p:nvPr/>
        </p:nvSpPr>
        <p:spPr>
          <a:xfrm>
            <a:off x="2402224" y="3281836"/>
            <a:ext cx="2667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sz="1100"/>
          </a:p>
        </p:txBody>
      </p:sp>
      <p:sp>
        <p:nvSpPr>
          <p:cNvPr id="8" name="Стрелка вправо 7"/>
          <p:cNvSpPr/>
          <p:nvPr/>
        </p:nvSpPr>
        <p:spPr>
          <a:xfrm>
            <a:off x="3227755" y="2892109"/>
            <a:ext cx="2667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sz="1100"/>
          </a:p>
        </p:txBody>
      </p:sp>
      <p:graphicFrame>
        <p:nvGraphicFramePr>
          <p:cNvPr id="9" name="Таблица 8"/>
          <p:cNvGraphicFramePr>
            <a:graphicFrameLocks noGrp="1"/>
          </p:cNvGraphicFramePr>
          <p:nvPr>
            <p:extLst>
              <p:ext uri="{D42A27DB-BD31-4B8C-83A1-F6EECF244321}">
                <p14:modId xmlns:p14="http://schemas.microsoft.com/office/powerpoint/2010/main" val="2225375685"/>
              </p:ext>
            </p:extLst>
          </p:nvPr>
        </p:nvGraphicFramePr>
        <p:xfrm>
          <a:off x="466725" y="4592343"/>
          <a:ext cx="11449050" cy="2092305"/>
        </p:xfrm>
        <a:graphic>
          <a:graphicData uri="http://schemas.openxmlformats.org/drawingml/2006/table">
            <a:tbl>
              <a:tblPr/>
              <a:tblGrid>
                <a:gridCol w="1569078"/>
                <a:gridCol w="40647"/>
                <a:gridCol w="1009650"/>
                <a:gridCol w="704850"/>
                <a:gridCol w="857250"/>
                <a:gridCol w="666750"/>
                <a:gridCol w="1023109"/>
                <a:gridCol w="670369"/>
                <a:gridCol w="773046"/>
                <a:gridCol w="1630355"/>
                <a:gridCol w="740279"/>
                <a:gridCol w="1763667"/>
              </a:tblGrid>
              <a:tr h="231141">
                <a:tc>
                  <a:txBody>
                    <a:bodyPr/>
                    <a:lstStyle/>
                    <a:p>
                      <a:pPr algn="l" fontAlgn="b"/>
                      <a:endParaRPr lang="ru-RU"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itchFamily="18" charset="0"/>
                          <a:cs typeface="Times New Roman" pitchFamily="18" charset="0"/>
                        </a:rPr>
                        <a:t>1-бөлім </a:t>
                      </a:r>
                      <a:r>
                        <a:rPr lang="ru-RU" sz="1400" b="1" i="0" u="none" strike="noStrike" dirty="0" err="1" smtClean="0">
                          <a:solidFill>
                            <a:srgbClr val="000000"/>
                          </a:solidFill>
                          <a:latin typeface="Times New Roman" pitchFamily="18" charset="0"/>
                          <a:cs typeface="Times New Roman" pitchFamily="18" charset="0"/>
                        </a:rPr>
                        <a:t>бойынша</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бағалау</a:t>
                      </a:r>
                      <a:endParaRPr lang="ru-RU" sz="1400" b="1" i="0" u="none" strike="noStrike" dirty="0" smtClean="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itchFamily="18" charset="0"/>
                          <a:cs typeface="Times New Roman" pitchFamily="18" charset="0"/>
                        </a:rPr>
                        <a:t>2-бөлім </a:t>
                      </a:r>
                      <a:r>
                        <a:rPr lang="ru-RU" sz="1400" b="1" i="0" u="none" strike="noStrike" dirty="0" err="1" smtClean="0">
                          <a:solidFill>
                            <a:srgbClr val="000000"/>
                          </a:solidFill>
                          <a:latin typeface="Times New Roman" pitchFamily="18" charset="0"/>
                          <a:cs typeface="Times New Roman" pitchFamily="18" charset="0"/>
                        </a:rPr>
                        <a:t>бойынша</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бағалау</a:t>
                      </a:r>
                      <a:endParaRPr lang="ru-RU" sz="1400" b="1" i="0" u="none" strike="noStrike" dirty="0" smtClean="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itchFamily="18" charset="0"/>
                          <a:cs typeface="Times New Roman" pitchFamily="18" charset="0"/>
                        </a:rPr>
                        <a:t>3-бөлім </a:t>
                      </a:r>
                      <a:r>
                        <a:rPr lang="ru-RU" sz="1400" b="1" i="0" u="none" strike="noStrike" dirty="0" err="1" smtClean="0">
                          <a:solidFill>
                            <a:srgbClr val="000000"/>
                          </a:solidFill>
                          <a:latin typeface="Times New Roman" pitchFamily="18" charset="0"/>
                          <a:cs typeface="Times New Roman" pitchFamily="18" charset="0"/>
                        </a:rPr>
                        <a:t>бойынша</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бағалау</a:t>
                      </a:r>
                      <a:endParaRPr lang="ru-RU" sz="1400" b="1" i="0" u="none" strike="noStrike" dirty="0" smtClean="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ctr" fontAlgn="b"/>
                      <a:r>
                        <a:rPr lang="ru-RU" sz="1400" b="1" i="0" u="none" strike="noStrike" dirty="0">
                          <a:solidFill>
                            <a:srgbClr val="000000"/>
                          </a:solidFill>
                          <a:latin typeface="Times New Roman" pitchFamily="18" charset="0"/>
                          <a:cs typeface="Times New Roman"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ctr" fontAlgn="b"/>
                      <a:r>
                        <a:rPr lang="ru-RU" sz="1400" b="1" i="0" u="none" strike="noStrike" dirty="0" smtClean="0">
                          <a:solidFill>
                            <a:srgbClr val="000000"/>
                          </a:solidFill>
                          <a:latin typeface="Times New Roman" pitchFamily="18" charset="0"/>
                          <a:cs typeface="Times New Roman" pitchFamily="18" charset="0"/>
                        </a:rPr>
                        <a:t>1-тоқсан</a:t>
                      </a:r>
                    </a:p>
                    <a:p>
                      <a:pPr algn="ctr" fontAlgn="b"/>
                      <a:r>
                        <a:rPr lang="ru-RU" sz="1400" b="1" i="0" u="none" strike="noStrike" dirty="0" err="1" smtClean="0">
                          <a:solidFill>
                            <a:srgbClr val="000000"/>
                          </a:solidFill>
                          <a:latin typeface="Times New Roman" pitchFamily="18" charset="0"/>
                          <a:cs typeface="Times New Roman" pitchFamily="18" charset="0"/>
                        </a:rPr>
                        <a:t>дық</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бағалау</a:t>
                      </a:r>
                      <a:endParaRPr lang="ru-RU" sz="1400" b="1" i="0" u="none" strike="noStrike" dirty="0">
                        <a:solidFill>
                          <a:srgbClr val="000000"/>
                        </a:solidFill>
                        <a:latin typeface="Times New Roman" pitchFamily="18" charset="0"/>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rowSpan="3">
                  <a:txBody>
                    <a:bodyPr/>
                    <a:lstStyle/>
                    <a:p>
                      <a:pPr algn="ctr" fontAlgn="ctr"/>
                      <a:r>
                        <a:rPr lang="ru-RU" sz="1400" b="0" i="0" u="none" strike="noStrike" dirty="0" smtClean="0">
                          <a:solidFill>
                            <a:srgbClr val="000000"/>
                          </a:solidFill>
                          <a:latin typeface="Times New Roman" pitchFamily="18" charset="0"/>
                          <a:cs typeface="Times New Roman" pitchFamily="18" charset="0"/>
                        </a:rPr>
                        <a:t>1</a:t>
                      </a:r>
                      <a:r>
                        <a:rPr lang="kk-KZ" sz="1400" b="0" i="0" u="none" strike="noStrike" dirty="0" smtClean="0">
                          <a:solidFill>
                            <a:srgbClr val="000000"/>
                          </a:solidFill>
                          <a:latin typeface="Times New Roman" pitchFamily="18" charset="0"/>
                          <a:cs typeface="Times New Roman" pitchFamily="18" charset="0"/>
                        </a:rPr>
                        <a:t>-тоқсан бағасы</a:t>
                      </a:r>
                      <a:endParaRPr lang="ru-RU" sz="1400" b="0" i="0" u="none" strike="noStrike" dirty="0" smtClean="0">
                        <a:solidFill>
                          <a:srgbClr val="000000"/>
                        </a:solidFill>
                        <a:latin typeface="Times New Roman" pitchFamily="18" charset="0"/>
                        <a:cs typeface="Times New Roman" pitchFamily="18" charset="0"/>
                      </a:endParaRPr>
                    </a:p>
                    <a:p>
                      <a:pPr algn="ctr" fontAlgn="ctr"/>
                      <a:r>
                        <a:rPr lang="ru-RU" sz="1400" b="0" i="0" u="none" strike="noStrike" dirty="0" smtClean="0">
                          <a:solidFill>
                            <a:srgbClr val="000000"/>
                          </a:solidFill>
                          <a:latin typeface="Times New Roman" pitchFamily="18" charset="0"/>
                          <a:cs typeface="Times New Roman" pitchFamily="18" charset="0"/>
                        </a:rPr>
                        <a:t>= </a:t>
                      </a:r>
                      <a:r>
                        <a:rPr lang="ru-RU" sz="1400" b="0" i="0" u="none" strike="noStrike" dirty="0">
                          <a:solidFill>
                            <a:srgbClr val="000000"/>
                          </a:solidFill>
                          <a:latin typeface="Times New Roman" pitchFamily="18" charset="0"/>
                          <a:cs typeface="Times New Roman" pitchFamily="18" charset="0"/>
                        </a:rPr>
                        <a:t>100</a:t>
                      </a:r>
                      <a:r>
                        <a:rPr lang="ru-RU" sz="1400" b="0" i="0" u="none" strike="noStrike" dirty="0" smtClean="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algn="l"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fontAlgn="b"/>
                      <a:r>
                        <a:rPr lang="ru-RU" sz="1400" b="1" i="0" u="none" strike="noStrike" dirty="0" err="1" smtClean="0">
                          <a:solidFill>
                            <a:srgbClr val="000000"/>
                          </a:solidFill>
                          <a:latin typeface="Times New Roman" pitchFamily="18" charset="0"/>
                          <a:cs typeface="Times New Roman" pitchFamily="18" charset="0"/>
                        </a:rPr>
                        <a:t>Жылдық</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бағасы</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барлық</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тоқсандық</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бойынша</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орташа</a:t>
                      </a:r>
                      <a:r>
                        <a:rPr lang="ru-RU" sz="1400" b="1" i="0" u="none" strike="noStrike" dirty="0" smtClean="0">
                          <a:solidFill>
                            <a:srgbClr val="000000"/>
                          </a:solidFill>
                          <a:latin typeface="Times New Roman" pitchFamily="18" charset="0"/>
                          <a:cs typeface="Times New Roman" pitchFamily="18" charset="0"/>
                        </a:rPr>
                        <a:t> </a:t>
                      </a:r>
                      <a:r>
                        <a:rPr lang="ru-RU" sz="1400" b="1" i="0" u="none" strike="noStrike" dirty="0" err="1" smtClean="0">
                          <a:solidFill>
                            <a:srgbClr val="000000"/>
                          </a:solidFill>
                          <a:latin typeface="Times New Roman" pitchFamily="18" charset="0"/>
                          <a:cs typeface="Times New Roman" pitchFamily="18" charset="0"/>
                        </a:rPr>
                        <a:t>арифметикалық</a:t>
                      </a:r>
                      <a:endParaRPr lang="ru-RU" sz="14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31141">
                <a:tc>
                  <a:txBody>
                    <a:bodyPr/>
                    <a:lstStyle/>
                    <a:p>
                      <a:pPr algn="ctr" fontAlgn="b"/>
                      <a:r>
                        <a:rPr lang="ru-RU" sz="1200" b="1" i="0" u="none" strike="noStrike" dirty="0" err="1" smtClean="0">
                          <a:solidFill>
                            <a:srgbClr val="000000"/>
                          </a:solidFill>
                          <a:latin typeface="Times New Roman" pitchFamily="18" charset="0"/>
                          <a:cs typeface="Times New Roman" pitchFamily="18" charset="0"/>
                        </a:rPr>
                        <a:t>Ұпайлар</a:t>
                      </a:r>
                      <a:endParaRPr lang="ru-RU" sz="12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ru-RU"/>
                    </a:p>
                  </a:txBody>
                  <a:tcPr/>
                </a:tc>
                <a:tc>
                  <a:txBody>
                    <a:bodyPr/>
                    <a:lstStyle/>
                    <a:p>
                      <a:pPr algn="ctr" fontAlgn="b"/>
                      <a:r>
                        <a:rPr lang="ru-RU" sz="1400" b="0" i="0" u="none" strike="noStrike" dirty="0" smtClean="0">
                          <a:solidFill>
                            <a:srgbClr val="000000"/>
                          </a:solidFill>
                          <a:latin typeface="Times New Roman" pitchFamily="18" charset="0"/>
                          <a:cs typeface="Times New Roman" pitchFamily="18" charset="0"/>
                        </a:rPr>
                        <a:t>…</a:t>
                      </a:r>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fontAlgn="b"/>
                      <a:endParaRPr lang="ru-RU" sz="1400" b="0" i="0" u="none" strike="noStrike" dirty="0">
                        <a:solidFill>
                          <a:srgbClr val="000000"/>
                        </a:solidFill>
                        <a:latin typeface="Calibri"/>
                      </a:endParaRPr>
                    </a:p>
                  </a:txBody>
                  <a:tcPr marL="0" marR="0" marT="0" marB="0" anchor="b">
                    <a:lnL>
                      <a:noFill/>
                    </a:lnL>
                    <a:lnR>
                      <a:noFill/>
                    </a:lnR>
                    <a:lnT>
                      <a:noFill/>
                    </a:lnT>
                    <a:lnB>
                      <a:noFill/>
                    </a:lnB>
                  </a:tcPr>
                </a:tc>
              </a:tr>
              <a:tr h="527661">
                <a:tc>
                  <a:txBody>
                    <a:bodyPr/>
                    <a:lstStyle/>
                    <a:p>
                      <a:pPr algn="ctr" fontAlgn="b"/>
                      <a:r>
                        <a:rPr lang="kk-KZ" sz="1200" b="1" i="0" u="none" strike="noStrike" dirty="0" smtClean="0">
                          <a:solidFill>
                            <a:srgbClr val="000000"/>
                          </a:solidFill>
                          <a:latin typeface="Times New Roman" pitchFamily="18" charset="0"/>
                          <a:cs typeface="Times New Roman" pitchFamily="18" charset="0"/>
                        </a:rPr>
                        <a:t>Тоқсандық</a:t>
                      </a:r>
                      <a:r>
                        <a:rPr lang="kk-KZ" sz="1200" b="1" i="0" u="none" strike="noStrike" baseline="0" dirty="0" smtClean="0">
                          <a:solidFill>
                            <a:srgbClr val="000000"/>
                          </a:solidFill>
                          <a:latin typeface="Times New Roman" pitchFamily="18" charset="0"/>
                          <a:cs typeface="Times New Roman" pitchFamily="18" charset="0"/>
                        </a:rPr>
                        <a:t> бағадағы үлесі</a:t>
                      </a:r>
                      <a:endParaRPr lang="ru-RU" sz="12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0" i="0" u="none" strike="noStrike" dirty="0" smtClean="0">
                          <a:solidFill>
                            <a:srgbClr val="000000"/>
                          </a:solidFill>
                          <a:latin typeface="Times New Roman" pitchFamily="18" charset="0"/>
                          <a:cs typeface="Times New Roman" pitchFamily="18" charset="0"/>
                        </a:rPr>
                        <a:t>15%</a:t>
                      </a:r>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0" i="0" u="none" strike="noStrike" dirty="0" smtClean="0">
                          <a:solidFill>
                            <a:srgbClr val="000000"/>
                          </a:solidFill>
                          <a:latin typeface="Times New Roman" pitchFamily="18" charset="0"/>
                          <a:cs typeface="Times New Roman" pitchFamily="18" charset="0"/>
                        </a:rPr>
                        <a:t>15%</a:t>
                      </a:r>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0" i="0" u="none" strike="noStrike" dirty="0" smtClean="0">
                          <a:solidFill>
                            <a:srgbClr val="000000"/>
                          </a:solidFill>
                          <a:latin typeface="Times New Roman" pitchFamily="18" charset="0"/>
                          <a:cs typeface="Times New Roman" pitchFamily="18" charset="0"/>
                        </a:rPr>
                        <a:t>20%</a:t>
                      </a:r>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0" i="0" u="none" strike="noStrike" dirty="0">
                          <a:solidFill>
                            <a:srgbClr val="000000"/>
                          </a:solidFill>
                          <a:latin typeface="Times New Roman" pitchFamily="18" charset="0"/>
                          <a:cs typeface="Times New Roman" pitchFamily="18"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ru-RU"/>
                    </a:p>
                  </a:txBody>
                  <a:tcPr/>
                </a:tc>
                <a:tc>
                  <a:txBody>
                    <a:bodyPr/>
                    <a:lstStyle/>
                    <a:p>
                      <a:pPr algn="l"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fontAlgn="b"/>
                      <a:endParaRPr lang="ru-RU" sz="1400" b="0" i="0" u="none" strike="noStrike" dirty="0">
                        <a:solidFill>
                          <a:srgbClr val="000000"/>
                        </a:solidFill>
                        <a:latin typeface="Calibri"/>
                      </a:endParaRPr>
                    </a:p>
                  </a:txBody>
                  <a:tcPr marL="0" marR="0" marT="0" marB="0" anchor="b">
                    <a:lnL>
                      <a:noFill/>
                    </a:lnL>
                    <a:lnR>
                      <a:noFill/>
                    </a:lnR>
                    <a:lnT>
                      <a:noFill/>
                    </a:lnT>
                    <a:lnB>
                      <a:noFill/>
                    </a:lnB>
                  </a:tcPr>
                </a:tc>
              </a:tr>
              <a:tr h="693423">
                <a:tc>
                  <a:txBody>
                    <a:bodyPr/>
                    <a:lstStyle/>
                    <a:p>
                      <a:pPr algn="ctr" fontAlgn="b"/>
                      <a:r>
                        <a:rPr lang="ru-RU" sz="1200" b="1" i="0" u="none" strike="noStrike" dirty="0" err="1" smtClean="0">
                          <a:solidFill>
                            <a:srgbClr val="000000"/>
                          </a:solidFill>
                          <a:latin typeface="Times New Roman" pitchFamily="18" charset="0"/>
                          <a:cs typeface="Times New Roman" pitchFamily="18" charset="0"/>
                        </a:rPr>
                        <a:t>Ең</a:t>
                      </a:r>
                      <a:r>
                        <a:rPr lang="ru-RU" sz="1200" b="1" i="0" u="none" strike="noStrike" dirty="0" smtClean="0">
                          <a:solidFill>
                            <a:srgbClr val="000000"/>
                          </a:solidFill>
                          <a:latin typeface="Times New Roman" pitchFamily="18" charset="0"/>
                          <a:cs typeface="Times New Roman" pitchFamily="18" charset="0"/>
                        </a:rPr>
                        <a:t> </a:t>
                      </a:r>
                      <a:r>
                        <a:rPr lang="ru-RU" sz="1200" b="1" i="0" u="none" strike="noStrike" dirty="0" err="1" smtClean="0">
                          <a:solidFill>
                            <a:srgbClr val="000000"/>
                          </a:solidFill>
                          <a:latin typeface="Times New Roman" pitchFamily="18" charset="0"/>
                          <a:cs typeface="Times New Roman" pitchFamily="18" charset="0"/>
                        </a:rPr>
                        <a:t>жоғары</a:t>
                      </a:r>
                      <a:r>
                        <a:rPr lang="ru-RU" sz="1200" b="1" i="0" u="none" strike="noStrike" dirty="0" smtClean="0">
                          <a:solidFill>
                            <a:srgbClr val="000000"/>
                          </a:solidFill>
                          <a:latin typeface="Times New Roman" pitchFamily="18" charset="0"/>
                          <a:cs typeface="Times New Roman" pitchFamily="18" charset="0"/>
                        </a:rPr>
                        <a:t> </a:t>
                      </a:r>
                      <a:r>
                        <a:rPr lang="ru-RU" sz="1200" b="1" i="0" u="none" strike="noStrike" dirty="0" err="1" smtClean="0">
                          <a:solidFill>
                            <a:srgbClr val="000000"/>
                          </a:solidFill>
                          <a:latin typeface="Times New Roman" pitchFamily="18" charset="0"/>
                          <a:cs typeface="Times New Roman" pitchFamily="18" charset="0"/>
                        </a:rPr>
                        <a:t>ықтимал</a:t>
                      </a:r>
                      <a:r>
                        <a:rPr lang="ru-RU" sz="1200" b="1" i="0" u="none" strike="noStrike" dirty="0" smtClean="0">
                          <a:solidFill>
                            <a:srgbClr val="000000"/>
                          </a:solidFill>
                          <a:latin typeface="Times New Roman" pitchFamily="18" charset="0"/>
                          <a:cs typeface="Times New Roman" pitchFamily="18" charset="0"/>
                        </a:rPr>
                        <a:t> ұпай</a:t>
                      </a:r>
                      <a:endParaRPr lang="ru-RU" sz="12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a:solidFill>
                          <a:srgbClr val="000000"/>
                        </a:solidFill>
                        <a:latin typeface="Times New Roman" pitchFamily="18" charset="0"/>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0" i="0" u="none" strike="noStrike" dirty="0" smtClean="0">
                          <a:solidFill>
                            <a:srgbClr val="000000"/>
                          </a:solidFill>
                          <a:latin typeface="Times New Roman" pitchFamily="18" charset="0"/>
                          <a:cs typeface="Times New Roman" pitchFamily="18" charset="0"/>
                        </a:rPr>
                        <a:t>1,35</a:t>
                      </a:r>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0" i="0" u="none" strike="noStrike" dirty="0" smtClean="0">
                          <a:solidFill>
                            <a:srgbClr val="000000"/>
                          </a:solidFill>
                          <a:latin typeface="Times New Roman" pitchFamily="18" charset="0"/>
                          <a:cs typeface="Times New Roman" pitchFamily="18" charset="0"/>
                        </a:rPr>
                        <a:t>1,5</a:t>
                      </a:r>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0" i="0" u="none" strike="noStrike" dirty="0" smtClean="0">
                          <a:solidFill>
                            <a:srgbClr val="000000"/>
                          </a:solidFill>
                          <a:latin typeface="Times New Roman" pitchFamily="18" charset="0"/>
                          <a:cs typeface="Times New Roman" pitchFamily="18" charset="0"/>
                        </a:rPr>
                        <a:t>1,2</a:t>
                      </a:r>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400" b="0" i="0" u="none" strike="noStrike" dirty="0" smtClean="0">
                          <a:solidFill>
                            <a:srgbClr val="000000"/>
                          </a:solidFill>
                          <a:latin typeface="Times New Roman" pitchFamily="18" charset="0"/>
                          <a:cs typeface="Times New Roman" pitchFamily="18" charset="0"/>
                        </a:rPr>
                        <a:t>10,5</a:t>
                      </a:r>
                      <a:endParaRPr lang="ru-RU" sz="1400" b="0"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14,25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algn="l" fontAlgn="b"/>
                      <a:endParaRPr lang="ru-RU" sz="1400" b="0" i="0" u="none" strike="noStrike" dirty="0">
                        <a:solidFill>
                          <a:srgbClr val="000000"/>
                        </a:solidFill>
                        <a:latin typeface="Times New Roman" pitchFamily="18" charset="0"/>
                        <a:cs typeface="Times New Roman"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endParaRPr lang="ru-RU" sz="1400" b="1" i="0" u="none" strike="noStrike"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931545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780371159"/>
              </p:ext>
            </p:extLst>
          </p:nvPr>
        </p:nvGraphicFramePr>
        <p:xfrm>
          <a:off x="212340" y="358335"/>
          <a:ext cx="11722362" cy="6707423"/>
        </p:xfrm>
        <a:graphic>
          <a:graphicData uri="http://schemas.openxmlformats.org/drawingml/2006/table">
            <a:tbl>
              <a:tblPr/>
              <a:tblGrid>
                <a:gridCol w="1616460"/>
                <a:gridCol w="451104"/>
                <a:gridCol w="328793"/>
                <a:gridCol w="1594813"/>
                <a:gridCol w="648906"/>
                <a:gridCol w="152638"/>
                <a:gridCol w="716668"/>
                <a:gridCol w="716668"/>
                <a:gridCol w="1815594"/>
                <a:gridCol w="588226"/>
                <a:gridCol w="2215934"/>
                <a:gridCol w="187886"/>
                <a:gridCol w="688672"/>
              </a:tblGrid>
              <a:tr h="163898">
                <a:tc gridSpan="3">
                  <a:txBody>
                    <a:bodyPr/>
                    <a:lstStyle/>
                    <a:p>
                      <a:pPr algn="l" fontAlgn="b"/>
                      <a:endParaRPr lang="ru-RU" sz="12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l" fontAlgn="b"/>
                      <a:endParaRPr lang="ru-RU" sz="12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ru-RU" sz="12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00033">
                <a:tc gridSpan="7">
                  <a:txBody>
                    <a:bodyPr/>
                    <a:lstStyle/>
                    <a:p>
                      <a:pPr algn="ctr" fontAlgn="b"/>
                      <a:r>
                        <a:rPr lang="ru-RU" sz="1200" b="1" i="0" u="none" strike="noStrike" dirty="0">
                          <a:solidFill>
                            <a:srgbClr val="FF0000"/>
                          </a:solidFill>
                          <a:effectLst/>
                          <a:latin typeface="Times New Roman"/>
                        </a:rPr>
                        <a:t>І </a:t>
                      </a:r>
                      <a:r>
                        <a:rPr lang="ru-RU" sz="1200" b="1" i="0" u="none" strike="noStrike" dirty="0" err="1" smtClean="0">
                          <a:solidFill>
                            <a:srgbClr val="FF0000"/>
                          </a:solidFill>
                          <a:effectLst/>
                          <a:latin typeface="Times New Roman"/>
                        </a:rPr>
                        <a:t>тоқсан</a:t>
                      </a:r>
                      <a:r>
                        <a:rPr lang="ru-RU" sz="1200" b="1" i="0" u="none" strike="noStrike" dirty="0" smtClean="0">
                          <a:solidFill>
                            <a:srgbClr val="FF0000"/>
                          </a:solidFill>
                          <a:effectLst/>
                          <a:latin typeface="Times New Roman"/>
                        </a:rPr>
                        <a:t> </a:t>
                      </a:r>
                      <a:r>
                        <a:rPr lang="ru-RU" sz="1200" b="1" i="0" u="none" strike="noStrike" dirty="0">
                          <a:solidFill>
                            <a:srgbClr val="FF0000"/>
                          </a:solidFill>
                          <a:effectLst/>
                          <a:latin typeface="Times New Roman"/>
                        </a:rPr>
                        <a:t>- 9 </a:t>
                      </a:r>
                      <a:r>
                        <a:rPr lang="ru-RU" sz="1200" b="1" i="0" u="none" strike="noStrike" dirty="0" err="1" smtClean="0">
                          <a:solidFill>
                            <a:srgbClr val="FF0000"/>
                          </a:solidFill>
                          <a:effectLst/>
                          <a:latin typeface="Times New Roman"/>
                        </a:rPr>
                        <a:t>апта</a:t>
                      </a:r>
                      <a:endParaRPr lang="ru-RU" sz="1200" b="1" i="0"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5">
                  <a:txBody>
                    <a:bodyPr/>
                    <a:lstStyle/>
                    <a:p>
                      <a:pPr algn="ctr" fontAlgn="ctr"/>
                      <a:r>
                        <a:rPr lang="ru-RU" sz="1200" b="1" i="0" u="none" strike="noStrike" dirty="0">
                          <a:solidFill>
                            <a:srgbClr val="FF0000"/>
                          </a:solidFill>
                          <a:effectLst/>
                          <a:latin typeface="Times New Roman"/>
                        </a:rPr>
                        <a:t>ІІ </a:t>
                      </a:r>
                      <a:r>
                        <a:rPr lang="ru-RU" sz="1200" b="1" i="0" u="none" strike="noStrike" dirty="0" err="1" smtClean="0">
                          <a:solidFill>
                            <a:srgbClr val="FF0000"/>
                          </a:solidFill>
                          <a:effectLst/>
                          <a:latin typeface="Times New Roman"/>
                        </a:rPr>
                        <a:t>тоқсан</a:t>
                      </a:r>
                      <a:r>
                        <a:rPr lang="ru-RU" sz="1200" b="1" i="0" u="none" strike="noStrike" dirty="0" smtClean="0">
                          <a:solidFill>
                            <a:srgbClr val="FF0000"/>
                          </a:solidFill>
                          <a:effectLst/>
                          <a:latin typeface="Times New Roman"/>
                        </a:rPr>
                        <a:t> - </a:t>
                      </a:r>
                      <a:r>
                        <a:rPr lang="ru-RU" sz="1200" b="1" i="0" u="none" strike="noStrike" dirty="0">
                          <a:solidFill>
                            <a:srgbClr val="FF0000"/>
                          </a:solidFill>
                          <a:effectLst/>
                          <a:latin typeface="Times New Roman"/>
                        </a:rPr>
                        <a:t>7 </a:t>
                      </a:r>
                      <a:r>
                        <a:rPr lang="ru-RU" sz="1200" b="1" i="0" u="none" strike="noStrike" dirty="0" err="1" smtClean="0">
                          <a:solidFill>
                            <a:srgbClr val="FF0000"/>
                          </a:solidFill>
                          <a:effectLst/>
                          <a:latin typeface="Times New Roman"/>
                        </a:rPr>
                        <a:t>апта</a:t>
                      </a:r>
                      <a:endParaRPr lang="ru-RU" sz="1200" b="1" i="0" u="none" strike="noStrike" dirty="0">
                        <a:solidFill>
                          <a:srgbClr val="FF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50695">
                <a:tc>
                  <a:txBody>
                    <a:bodyPr/>
                    <a:lstStyle/>
                    <a:p>
                      <a:pPr algn="ctr" fontAlgn="ctr"/>
                      <a:r>
                        <a:rPr lang="ru-RU" sz="1200" b="1" i="0" u="none" strike="noStrike" dirty="0" err="1"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dirty="0" err="1" smtClean="0">
                          <a:solidFill>
                            <a:srgbClr val="000000"/>
                          </a:solidFill>
                          <a:effectLst/>
                          <a:latin typeface="Times New Roman"/>
                        </a:rPr>
                        <a:t>Мақсаттар</a:t>
                      </a:r>
                      <a:r>
                        <a:rPr lang="ru-RU" sz="1200" b="1" i="0" u="none" strike="noStrike" dirty="0" smtClean="0">
                          <a:solidFill>
                            <a:srgbClr val="000000"/>
                          </a:solidFill>
                          <a:effectLst/>
                          <a:latin typeface="Times New Roman"/>
                        </a:rPr>
                        <a:t> саны</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ru-RU" sz="1200" b="1" i="0" u="none" strike="noStrike" dirty="0" err="1"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1" i="0" u="none" strike="noStrike" dirty="0" err="1" smtClean="0">
                          <a:solidFill>
                            <a:srgbClr val="000000"/>
                          </a:solidFill>
                          <a:effectLst/>
                          <a:latin typeface="Times New Roman"/>
                        </a:rPr>
                        <a:t>Мақсаттар</a:t>
                      </a:r>
                      <a:r>
                        <a:rPr lang="ru-RU" sz="1200" b="1" i="0" u="none" strike="noStrike" dirty="0" smtClean="0">
                          <a:solidFill>
                            <a:srgbClr val="000000"/>
                          </a:solidFill>
                          <a:effectLst/>
                          <a:latin typeface="Times New Roman"/>
                        </a:rPr>
                        <a:t> саны</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872">
                <a:tc rowSpan="2">
                  <a:txBody>
                    <a:bodyPr/>
                    <a:lstStyle/>
                    <a:p>
                      <a:pPr algn="ctr" fontAlgn="ctr"/>
                      <a:r>
                        <a:rPr lang="ru-RU" sz="1200" b="0" i="1" u="none" strike="noStrike" dirty="0" smtClean="0">
                          <a:solidFill>
                            <a:srgbClr val="000000"/>
                          </a:solidFill>
                          <a:effectLst/>
                          <a:latin typeface="Times New Roman"/>
                        </a:rPr>
                        <a:t>Мен </a:t>
                      </a:r>
                      <a:r>
                        <a:rPr lang="ru-RU" sz="1200" b="0" i="1" u="none" strike="noStrike" dirty="0" err="1" smtClean="0">
                          <a:solidFill>
                            <a:srgbClr val="000000"/>
                          </a:solidFill>
                          <a:effectLst/>
                          <a:latin typeface="Times New Roman"/>
                        </a:rPr>
                        <a:t>зерттеушімін</a:t>
                      </a: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108000" algn="l" fontAlgn="b"/>
                      <a:r>
                        <a:rPr lang="ru-RU" sz="1200" b="0" i="0" u="none" strike="noStrike" dirty="0">
                          <a:solidFill>
                            <a:srgbClr val="000000"/>
                          </a:solidFill>
                          <a:effectLst/>
                          <a:latin typeface="Times New Roman"/>
                        </a:rPr>
                        <a:t>1.1. </a:t>
                      </a:r>
                      <a:r>
                        <a:rPr lang="ru-RU" sz="1200" b="0" i="0" u="none" strike="noStrike" dirty="0" err="1" smtClean="0">
                          <a:solidFill>
                            <a:srgbClr val="000000"/>
                          </a:solidFill>
                          <a:effectLst/>
                          <a:latin typeface="Times New Roman"/>
                        </a:rPr>
                        <a:t>Ғылым</a:t>
                      </a:r>
                      <a:r>
                        <a:rPr lang="ru-RU" sz="1200" b="0" i="0" u="none" strike="noStrike" baseline="0" dirty="0" smtClean="0">
                          <a:solidFill>
                            <a:srgbClr val="000000"/>
                          </a:solidFill>
                          <a:effectLst/>
                          <a:latin typeface="Times New Roman"/>
                        </a:rPr>
                        <a:t> мен </a:t>
                      </a:r>
                      <a:r>
                        <a:rPr lang="ru-RU" sz="1200" b="0" i="0" u="none" strike="noStrike" baseline="0" dirty="0" err="1" smtClean="0">
                          <a:solidFill>
                            <a:srgbClr val="000000"/>
                          </a:solidFill>
                          <a:effectLst/>
                          <a:latin typeface="Times New Roman"/>
                        </a:rPr>
                        <a:t>зерттеулер</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рөлі</a:t>
                      </a:r>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b"/>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ru-RU" sz="1200" b="0" i="0" u="none" strike="noStrike">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rowSpan="2">
                  <a:txBody>
                    <a:bodyPr/>
                    <a:lstStyle/>
                    <a:p>
                      <a:pPr algn="ctr" fontAlgn="ctr"/>
                      <a:r>
                        <a:rPr lang="ru-RU" sz="1200" b="0" i="1" u="none" strike="noStrike" dirty="0" err="1" smtClean="0">
                          <a:solidFill>
                            <a:srgbClr val="000000"/>
                          </a:solidFill>
                          <a:effectLst/>
                          <a:latin typeface="Times New Roman"/>
                        </a:rPr>
                        <a:t>Жанды</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табиғат</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08000" algn="l" fontAlgn="ctr"/>
                      <a:r>
                        <a:rPr lang="ru-RU" sz="1200" b="0" i="0" u="none" strike="noStrike" dirty="0">
                          <a:solidFill>
                            <a:srgbClr val="000000"/>
                          </a:solidFill>
                          <a:effectLst/>
                          <a:latin typeface="Times New Roman"/>
                        </a:rPr>
                        <a:t>2.3. </a:t>
                      </a:r>
                      <a:r>
                        <a:rPr lang="ru-RU" sz="1200" b="0" i="0" u="none" strike="noStrike" dirty="0" smtClean="0">
                          <a:solidFill>
                            <a:srgbClr val="000000"/>
                          </a:solidFill>
                          <a:effectLst/>
                          <a:latin typeface="Times New Roman"/>
                        </a:rPr>
                        <a:t>Адам</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0" i="0" u="none" strike="noStrike">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652">
                <a:tc vMerge="1">
                  <a:txBody>
                    <a:bodyPr/>
                    <a:lstStyle/>
                    <a:p>
                      <a:endParaRPr lang="ru-RU"/>
                    </a:p>
                  </a:txBody>
                  <a:tcPr/>
                </a:tc>
                <a:tc gridSpan="3">
                  <a:txBody>
                    <a:bodyPr/>
                    <a:lstStyle/>
                    <a:p>
                      <a:pPr marL="108000" algn="l" fontAlgn="b"/>
                      <a:r>
                        <a:rPr lang="ru-RU" sz="1200" b="0" i="0" u="none" strike="noStrike" dirty="0">
                          <a:solidFill>
                            <a:srgbClr val="000000"/>
                          </a:solidFill>
                          <a:effectLst/>
                          <a:latin typeface="Times New Roman"/>
                        </a:rPr>
                        <a:t>1.2. </a:t>
                      </a:r>
                      <a:r>
                        <a:rPr lang="ru-RU" sz="1200" b="0" i="0" u="none" strike="noStrike" dirty="0" err="1" smtClean="0">
                          <a:solidFill>
                            <a:srgbClr val="000000"/>
                          </a:solidFill>
                          <a:effectLst/>
                          <a:latin typeface="Times New Roman"/>
                        </a:rPr>
                        <a:t>Табиғатты</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танып</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білу</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амалдары</a:t>
                      </a:r>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b"/>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0" i="0" u="none" strike="noStrike">
                          <a:solidFill>
                            <a:srgbClr val="000000"/>
                          </a:solidFill>
                          <a:effectLst/>
                          <a:latin typeface="Times New Roman"/>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pPr algn="ctr" fontAlgn="ct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08000" algn="l" fontAlgn="ctr"/>
                      <a:r>
                        <a:rPr lang="ru-RU" sz="1200" b="0" i="1" u="none" strike="noStrike" dirty="0" smtClean="0">
                          <a:solidFill>
                            <a:srgbClr val="000000"/>
                          </a:solidFill>
                          <a:effectLst/>
                          <a:latin typeface="Times New Roman"/>
                        </a:rPr>
                        <a:t>1.2. </a:t>
                      </a:r>
                      <a:r>
                        <a:rPr lang="ru-RU" sz="1200" b="0" i="0" u="none" strike="noStrike" dirty="0" err="1" smtClean="0">
                          <a:solidFill>
                            <a:srgbClr val="000000"/>
                          </a:solidFill>
                          <a:effectLst/>
                          <a:latin typeface="Times New Roman"/>
                        </a:rPr>
                        <a:t>Табиғатты</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танып</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білу</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амалдары</a:t>
                      </a:r>
                      <a:endParaRPr lang="ru-RU" sz="1200" b="0" i="0" u="none" strike="noStrike" dirty="0" smtClean="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0" i="0" u="none" strike="noStrike">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67">
                <a:tc rowSpan="5">
                  <a:txBody>
                    <a:bodyPr/>
                    <a:lstStyle/>
                    <a:p>
                      <a:pPr algn="ctr" fontAlgn="ctr"/>
                      <a:r>
                        <a:rPr lang="ru-RU" sz="1200" b="0" i="1" u="none" strike="noStrike" dirty="0" err="1" smtClean="0">
                          <a:solidFill>
                            <a:srgbClr val="000000"/>
                          </a:solidFill>
                          <a:effectLst/>
                          <a:latin typeface="Times New Roman"/>
                        </a:rPr>
                        <a:t>Жанды</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табиғат</a:t>
                      </a: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marL="108000" algn="l" fontAlgn="ctr"/>
                      <a:r>
                        <a:rPr lang="ru-RU" sz="1200" b="0" i="0" u="none" strike="noStrike" dirty="0">
                          <a:solidFill>
                            <a:srgbClr val="000000"/>
                          </a:solidFill>
                          <a:effectLst/>
                          <a:latin typeface="Times New Roman"/>
                        </a:rPr>
                        <a:t>2.1. </a:t>
                      </a:r>
                      <a:r>
                        <a:rPr lang="ru-RU" sz="1200" b="0" i="0" u="none" strike="noStrike" dirty="0" err="1" smtClean="0">
                          <a:solidFill>
                            <a:srgbClr val="000000"/>
                          </a:solidFill>
                          <a:effectLst/>
                          <a:latin typeface="Times New Roman"/>
                        </a:rPr>
                        <a:t>Өсімдіктер</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ctr" fontAlgn="ctr"/>
                      <a:r>
                        <a:rPr lang="ru-RU" sz="1200" b="0" i="0" u="none" strike="noStrike">
                          <a:solidFill>
                            <a:srgbClr val="000000"/>
                          </a:solidFill>
                          <a:effectLst/>
                          <a:latin typeface="Times New Roman"/>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200" b="0"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rowSpan="6">
                  <a:txBody>
                    <a:bodyPr/>
                    <a:lstStyle/>
                    <a:p>
                      <a:pPr algn="ctr" fontAlgn="ctr"/>
                      <a:r>
                        <a:rPr lang="ru-RU" sz="1200" b="0" i="1" u="none" strike="noStrike" dirty="0" err="1" smtClean="0">
                          <a:solidFill>
                            <a:srgbClr val="000000"/>
                          </a:solidFill>
                          <a:effectLst/>
                          <a:latin typeface="Times New Roman"/>
                        </a:rPr>
                        <a:t>Заттар</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және</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олардың</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құрамы</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08000" algn="l" fontAlgn="ctr"/>
                      <a:r>
                        <a:rPr lang="ru-RU" sz="1200" b="0" i="0" u="none" strike="noStrike" dirty="0">
                          <a:solidFill>
                            <a:srgbClr val="000000"/>
                          </a:solidFill>
                          <a:effectLst/>
                          <a:latin typeface="Times New Roman"/>
                        </a:rPr>
                        <a:t>3.2. </a:t>
                      </a:r>
                      <a:r>
                        <a:rPr lang="ru-RU" sz="1200" b="0" i="0" u="none" strike="noStrike" dirty="0" err="1" smtClean="0">
                          <a:solidFill>
                            <a:srgbClr val="000000"/>
                          </a:solidFill>
                          <a:effectLst/>
                          <a:latin typeface="Times New Roman"/>
                        </a:rPr>
                        <a:t>Ауа</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0" i="0" u="none" strike="noStrike">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763">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rowSpan="2" gridSpan="2">
                  <a:txBody>
                    <a:bodyPr/>
                    <a:lstStyle/>
                    <a:p>
                      <a:pPr marL="108000" algn="l" fontAlgn="b"/>
                      <a:r>
                        <a:rPr lang="ru-RU" sz="1200" b="0" i="1" u="none" strike="noStrike" dirty="0">
                          <a:solidFill>
                            <a:srgbClr val="000000"/>
                          </a:solidFill>
                          <a:effectLst/>
                          <a:latin typeface="Times New Roman"/>
                        </a:rPr>
                        <a:t>1.2. </a:t>
                      </a:r>
                      <a:r>
                        <a:rPr lang="ru-RU" sz="1200" b="0" i="0" u="none" strike="noStrike" dirty="0" err="1" smtClean="0">
                          <a:solidFill>
                            <a:srgbClr val="000000"/>
                          </a:solidFill>
                          <a:effectLst/>
                          <a:latin typeface="Times New Roman"/>
                        </a:rPr>
                        <a:t>Табиғатты</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танып</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білу</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амалдары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2" gridSpan="2">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r>
              <a:tr h="188056">
                <a:tc vMerge="1">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marL="108000" algn="l" fontAlgn="b"/>
                      <a:r>
                        <a:rPr lang="ru-RU" sz="1200" b="0" i="1" u="none" strike="noStrike" dirty="0" smtClean="0">
                          <a:solidFill>
                            <a:srgbClr val="000000"/>
                          </a:solidFill>
                          <a:effectLst/>
                          <a:latin typeface="Times New Roman"/>
                        </a:rPr>
                        <a:t>1.2. </a:t>
                      </a:r>
                      <a:r>
                        <a:rPr lang="ru-RU" sz="1200" b="0" i="0" u="none" strike="noStrike" dirty="0" err="1" smtClean="0">
                          <a:solidFill>
                            <a:srgbClr val="000000"/>
                          </a:solidFill>
                          <a:effectLst/>
                          <a:latin typeface="Times New Roman"/>
                        </a:rPr>
                        <a:t>Табиғатты</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танып</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білу</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амалдары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marL="108000" algn="l"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ctr" fontAlgn="ctr"/>
                      <a:r>
                        <a:rPr lang="ru-RU" sz="1200" b="0" i="0" u="none" strike="noStrike">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200" b="0"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gridSpan="2" v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marL="108000"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rowSpan="3" gridSpan="2">
                  <a:txBody>
                    <a:bodyPr/>
                    <a:lstStyle/>
                    <a:p>
                      <a:pPr marL="108000" algn="l" fontAlgn="ctr"/>
                      <a:r>
                        <a:rPr lang="ru-RU" sz="1200" b="0" i="0" u="none" strike="noStrike" dirty="0">
                          <a:solidFill>
                            <a:srgbClr val="000000"/>
                          </a:solidFill>
                          <a:effectLst/>
                          <a:latin typeface="Times New Roman"/>
                        </a:rPr>
                        <a:t>3.3. </a:t>
                      </a:r>
                      <a:r>
                        <a:rPr lang="ru-RU" sz="1200" b="0" i="0" u="none" strike="noStrike" dirty="0" smtClean="0">
                          <a:solidFill>
                            <a:srgbClr val="000000"/>
                          </a:solidFill>
                          <a:effectLst/>
                          <a:latin typeface="Times New Roman"/>
                        </a:rPr>
                        <a:t>Су</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ru-RU"/>
                    </a:p>
                  </a:txBody>
                  <a:tcPr/>
                </a:tc>
                <a:tc rowSpan="3" gridSpan="2">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ru-RU"/>
                    </a:p>
                  </a:txBody>
                  <a:tcPr/>
                </a:tc>
              </a:tr>
              <a:tr h="270431">
                <a:tc vMerge="1">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108000" algn="l" fontAlgn="b"/>
                      <a:r>
                        <a:rPr lang="ru-RU" sz="1200" b="0" i="0" u="none" strike="noStrike" dirty="0">
                          <a:solidFill>
                            <a:srgbClr val="000000"/>
                          </a:solidFill>
                          <a:effectLst/>
                          <a:latin typeface="Times New Roman"/>
                        </a:rPr>
                        <a:t>2.2. </a:t>
                      </a:r>
                      <a:r>
                        <a:rPr lang="ru-RU" sz="1200" b="0" i="0" u="none" strike="noStrike" dirty="0" err="1" smtClean="0">
                          <a:solidFill>
                            <a:srgbClr val="000000"/>
                          </a:solidFill>
                          <a:effectLst/>
                          <a:latin typeface="Times New Roman"/>
                        </a:rPr>
                        <a:t>Жануарлар</a:t>
                      </a:r>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b"/>
                      <a:endParaRPr lang="ru-RU" sz="1200" b="0" i="0" u="none" strike="noStrike" dirty="0">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ru-RU" sz="1200" b="0" i="0" u="none" strike="noStrike">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0" i="0" u="none" strike="noStrike">
                          <a:solidFill>
                            <a:srgbClr val="000000"/>
                          </a:solidFill>
                          <a:effectLst/>
                          <a:latin typeface="Times New Roman"/>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gridSpan="2" v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sz="1200" b="1" i="0" u="none" strike="noStrike" dirty="0" smtClean="0">
                          <a:solidFill>
                            <a:srgbClr val="000000"/>
                          </a:solidFill>
                          <a:effectLst/>
                          <a:latin typeface="Times New Roman"/>
                        </a:rPr>
                        <a:t>2</a:t>
                      </a:r>
                      <a:r>
                        <a:rPr lang="kk-KZ" sz="1200" b="1" i="0" u="none" strike="noStrike" baseline="0" dirty="0" smtClean="0">
                          <a:solidFill>
                            <a:srgbClr val="000000"/>
                          </a:solidFill>
                          <a:effectLst/>
                          <a:latin typeface="Times New Roman"/>
                        </a:rPr>
                        <a:t> бөлім</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3">
                  <a:txBody>
                    <a:bodyPr/>
                    <a:lstStyle/>
                    <a:p>
                      <a:pPr algn="ctr" fontAlgn="ctr"/>
                      <a:r>
                        <a:rPr lang="ru-RU" sz="1200" b="1" i="0" u="none" strike="noStrike" dirty="0" smtClean="0">
                          <a:solidFill>
                            <a:srgbClr val="000000"/>
                          </a:solidFill>
                          <a:effectLst/>
                          <a:latin typeface="Times New Roman"/>
                        </a:rPr>
                        <a:t>5</a:t>
                      </a:r>
                      <a:r>
                        <a:rPr lang="kk-KZ" sz="1200" b="1" i="0" u="none" strike="noStrike" baseline="0" dirty="0" smtClean="0">
                          <a:solidFill>
                            <a:srgbClr val="000000"/>
                          </a:solidFill>
                          <a:effectLst/>
                          <a:latin typeface="Times New Roman"/>
                        </a:rPr>
                        <a:t> 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3">
                  <a:txBody>
                    <a:bodyPr/>
                    <a:lstStyle/>
                    <a:p>
                      <a:pPr algn="ctr" fontAlgn="ctr"/>
                      <a:r>
                        <a:rPr lang="ru-RU" sz="1200" b="1" i="0" u="none" strike="noStrike" dirty="0" smtClean="0">
                          <a:solidFill>
                            <a:srgbClr val="000000"/>
                          </a:solidFill>
                          <a:effectLst/>
                          <a:latin typeface="Times New Roman"/>
                        </a:rPr>
                        <a:t>30</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ctr" fontAlgn="ct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r>
              <a:tr h="204872">
                <a:tc>
                  <a:txBody>
                    <a:bodyPr/>
                    <a:lstStyle/>
                    <a:p>
                      <a:pPr algn="l" fontAlgn="b"/>
                      <a:endParaRPr lang="ru-RU"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200" b="0" i="0" u="none" strike="noStrike">
                        <a:solidFill>
                          <a:srgbClr val="000000"/>
                        </a:solidFill>
                        <a:effectLst/>
                        <a:latin typeface="Calibri"/>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1" i="0" u="none" strike="noStrike" baseline="0" dirty="0" smtClean="0">
                          <a:solidFill>
                            <a:srgbClr val="000000"/>
                          </a:solidFill>
                          <a:effectLst/>
                          <a:latin typeface="Times New Roman"/>
                        </a:rPr>
                        <a:t>2 </a:t>
                      </a:r>
                      <a:r>
                        <a:rPr lang="kk-KZ" sz="1200" b="1" i="0" u="none" strike="noStrike" baseline="0" dirty="0"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gridSpan="2">
                  <a:txBody>
                    <a:bodyPr/>
                    <a:lstStyle/>
                    <a:p>
                      <a:pPr algn="ctr" fontAlgn="ctr"/>
                      <a:r>
                        <a:rPr lang="ru-RU" sz="1200" b="1" i="0" u="none" strike="noStrike" dirty="0">
                          <a:solidFill>
                            <a:srgbClr val="000000"/>
                          </a:solidFill>
                          <a:effectLst/>
                          <a:latin typeface="Times New Roman"/>
                        </a:rPr>
                        <a:t>5 </a:t>
                      </a:r>
                      <a:r>
                        <a:rPr lang="kk-KZ" sz="1200" b="1" i="0" u="none" strike="noStrike" baseline="0" dirty="0"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gridSpan="2">
                  <a:txBody>
                    <a:bodyPr/>
                    <a:lstStyle/>
                    <a:p>
                      <a:pPr algn="ctr" fontAlgn="ctr"/>
                      <a:r>
                        <a:rPr lang="ru-RU" sz="1200" b="1" i="0" u="none" strike="noStrike">
                          <a:solidFill>
                            <a:srgbClr val="000000"/>
                          </a:solidFill>
                          <a:effectLst/>
                          <a:latin typeface="Times New Roman"/>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31149">
                <a:tc>
                  <a:txBody>
                    <a:bodyPr/>
                    <a:lstStyle/>
                    <a:p>
                      <a:pPr algn="l" fontAlgn="b"/>
                      <a:endParaRPr lang="ru-RU" sz="12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gridSpan="3">
                  <a:txBody>
                    <a:bodyPr/>
                    <a:lstStyle/>
                    <a:p>
                      <a:endParaRPr lang="ru-RU"/>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ru-RU"/>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a:noFill/>
                    </a:lnT>
                    <a:lnB>
                      <a:noFill/>
                    </a:lnB>
                  </a:tcPr>
                </a:tc>
                <a:tc gridSpan="3">
                  <a:txBody>
                    <a:bodyPr/>
                    <a:lstStyle/>
                    <a:p>
                      <a:endParaRPr lang="ru-RU"/>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ru-RU"/>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ru-RU" sz="12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ru-RU"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344509">
                <a:tc gridSpan="7">
                  <a:txBody>
                    <a:bodyPr/>
                    <a:lstStyle/>
                    <a:p>
                      <a:pPr algn="ctr" fontAlgn="ctr"/>
                      <a:r>
                        <a:rPr lang="ru-RU" sz="1200" b="1" i="0" u="none" strike="noStrike" dirty="0">
                          <a:solidFill>
                            <a:srgbClr val="FF0000"/>
                          </a:solidFill>
                          <a:effectLst/>
                          <a:latin typeface="Times New Roman"/>
                        </a:rPr>
                        <a:t>ІІІ </a:t>
                      </a:r>
                      <a:r>
                        <a:rPr lang="ru-RU" sz="1200" b="1" i="0" u="none" strike="noStrike" dirty="0" err="1" smtClean="0">
                          <a:solidFill>
                            <a:srgbClr val="FF0000"/>
                          </a:solidFill>
                          <a:effectLst/>
                          <a:latin typeface="Times New Roman"/>
                        </a:rPr>
                        <a:t>тоқсан</a:t>
                      </a:r>
                      <a:r>
                        <a:rPr lang="ru-RU" sz="1200" b="1" i="0" u="none" strike="noStrike" dirty="0" smtClean="0">
                          <a:solidFill>
                            <a:srgbClr val="FF0000"/>
                          </a:solidFill>
                          <a:effectLst/>
                          <a:latin typeface="Times New Roman"/>
                        </a:rPr>
                        <a:t> - </a:t>
                      </a:r>
                      <a:r>
                        <a:rPr lang="ru-RU" sz="1200" b="1" i="0" u="none" strike="noStrike" dirty="0">
                          <a:solidFill>
                            <a:srgbClr val="FF0000"/>
                          </a:solidFill>
                          <a:effectLst/>
                          <a:latin typeface="Times New Roman"/>
                        </a:rPr>
                        <a:t>10 </a:t>
                      </a:r>
                      <a:r>
                        <a:rPr lang="ru-RU" sz="1200" b="1" i="0" u="none" strike="noStrike" dirty="0" err="1" smtClean="0">
                          <a:solidFill>
                            <a:srgbClr val="FF0000"/>
                          </a:solidFill>
                          <a:effectLst/>
                          <a:latin typeface="Times New Roman"/>
                        </a:rPr>
                        <a:t>апта</a:t>
                      </a:r>
                      <a:endParaRPr lang="ru-RU" sz="1200" b="1" i="0"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5">
                  <a:txBody>
                    <a:bodyPr/>
                    <a:lstStyle/>
                    <a:p>
                      <a:pPr algn="ctr" fontAlgn="ctr"/>
                      <a:r>
                        <a:rPr lang="ru-RU" sz="1200" b="1" i="0" u="none" strike="noStrike" dirty="0">
                          <a:solidFill>
                            <a:srgbClr val="FF0000"/>
                          </a:solidFill>
                          <a:effectLst/>
                          <a:latin typeface="Times New Roman"/>
                        </a:rPr>
                        <a:t>І</a:t>
                      </a:r>
                      <a:r>
                        <a:rPr lang="en-US" sz="1200" b="1" i="0" u="none" strike="noStrike" dirty="0">
                          <a:solidFill>
                            <a:srgbClr val="FF0000"/>
                          </a:solidFill>
                          <a:effectLst/>
                          <a:latin typeface="Times New Roman"/>
                        </a:rPr>
                        <a:t>V </a:t>
                      </a:r>
                      <a:r>
                        <a:rPr lang="ru-RU" sz="1200" b="1" i="0" u="none" strike="noStrike" dirty="0" err="1" smtClean="0">
                          <a:solidFill>
                            <a:srgbClr val="FF0000"/>
                          </a:solidFill>
                          <a:effectLst/>
                          <a:latin typeface="Times New Roman"/>
                        </a:rPr>
                        <a:t>тоқсан</a:t>
                      </a:r>
                      <a:r>
                        <a:rPr lang="ru-RU" sz="1200" b="1" i="0" u="none" strike="noStrike" dirty="0" smtClean="0">
                          <a:solidFill>
                            <a:srgbClr val="FF0000"/>
                          </a:solidFill>
                          <a:effectLst/>
                          <a:latin typeface="Times New Roman"/>
                        </a:rPr>
                        <a:t> - 8 </a:t>
                      </a:r>
                      <a:r>
                        <a:rPr lang="ru-RU" sz="1200" b="1" i="0" u="none" strike="noStrike" dirty="0" err="1" smtClean="0">
                          <a:solidFill>
                            <a:srgbClr val="FF0000"/>
                          </a:solidFill>
                          <a:effectLst/>
                          <a:latin typeface="Times New Roman"/>
                        </a:rPr>
                        <a:t>апта</a:t>
                      </a:r>
                      <a:endParaRPr lang="ru-RU" sz="1200" b="1" i="0" u="none" strike="noStrike" dirty="0">
                        <a:solidFill>
                          <a:srgbClr val="FF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50695">
                <a:tc gridSpan="2">
                  <a:txBody>
                    <a:bodyPr/>
                    <a:lstStyle/>
                    <a:p>
                      <a:pPr algn="ctr" fontAlgn="ctr"/>
                      <a:r>
                        <a:rPr lang="ru-RU" sz="1200" b="1" i="0" u="none" strike="noStrike" dirty="0" err="1"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gn="ctr" fontAlgn="ct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1" i="0" u="none" strike="noStrike" dirty="0" err="1" smtClean="0">
                          <a:solidFill>
                            <a:srgbClr val="000000"/>
                          </a:solidFill>
                          <a:effectLst/>
                          <a:latin typeface="Times New Roman"/>
                        </a:rPr>
                        <a:t>Мақсаттар</a:t>
                      </a:r>
                      <a:r>
                        <a:rPr lang="ru-RU" sz="1200" b="1" i="0" u="none" strike="noStrike" dirty="0" smtClean="0">
                          <a:solidFill>
                            <a:srgbClr val="000000"/>
                          </a:solidFill>
                          <a:effectLst/>
                          <a:latin typeface="Times New Roman"/>
                        </a:rPr>
                        <a:t> саны</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ru-RU" sz="1200" b="1" i="0" u="none" strike="noStrike" dirty="0" err="1"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1" i="0" u="none" strike="noStrike" dirty="0" err="1" smtClean="0">
                          <a:solidFill>
                            <a:srgbClr val="000000"/>
                          </a:solidFill>
                          <a:effectLst/>
                          <a:latin typeface="Times New Roman"/>
                        </a:rPr>
                        <a:t>Мақсаттар</a:t>
                      </a:r>
                      <a:r>
                        <a:rPr lang="ru-RU" sz="1200" b="1" i="0" u="none" strike="noStrike" dirty="0" smtClean="0">
                          <a:solidFill>
                            <a:srgbClr val="000000"/>
                          </a:solidFill>
                          <a:effectLst/>
                          <a:latin typeface="Times New Roman"/>
                        </a:rPr>
                        <a:t> саны</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18">
                <a:tc rowSpan="2" gridSpan="2">
                  <a:txBody>
                    <a:bodyPr/>
                    <a:lstStyle/>
                    <a:p>
                      <a:pPr algn="ctr" fontAlgn="ctr"/>
                      <a:r>
                        <a:rPr lang="ru-RU" sz="1200" b="0" i="1" u="none" strike="noStrike" dirty="0" err="1" smtClean="0">
                          <a:solidFill>
                            <a:srgbClr val="000000"/>
                          </a:solidFill>
                          <a:effectLst/>
                          <a:latin typeface="Times New Roman"/>
                        </a:rPr>
                        <a:t>Заттар</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және</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олардың</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құрамы</a:t>
                      </a: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gridSpan="3">
                  <a:txBody>
                    <a:bodyPr/>
                    <a:lstStyle/>
                    <a:p>
                      <a:pPr marL="108000" algn="l" fontAlgn="ctr"/>
                      <a:r>
                        <a:rPr lang="ru-RU" sz="1200" b="0" i="0" u="none" strike="noStrike" dirty="0">
                          <a:solidFill>
                            <a:srgbClr val="000000"/>
                          </a:solidFill>
                          <a:effectLst/>
                          <a:latin typeface="Times New Roman"/>
                        </a:rPr>
                        <a:t>3.4. </a:t>
                      </a:r>
                      <a:r>
                        <a:rPr lang="ru-RU" sz="1200" b="0" i="0" u="none" strike="noStrike" dirty="0" err="1" smtClean="0">
                          <a:solidFill>
                            <a:srgbClr val="000000"/>
                          </a:solidFill>
                          <a:effectLst/>
                          <a:latin typeface="Times New Roman"/>
                        </a:rPr>
                        <a:t>Табиғи</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ресурстар</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rowSpan="8">
                  <a:txBody>
                    <a:bodyPr/>
                    <a:lstStyle/>
                    <a:p>
                      <a:pPr algn="ctr" fontAlgn="ctr"/>
                      <a:r>
                        <a:rPr lang="ru-RU" sz="1200" b="0" i="1" u="none" strike="noStrike" dirty="0" err="1" smtClean="0">
                          <a:solidFill>
                            <a:srgbClr val="000000"/>
                          </a:solidFill>
                          <a:effectLst/>
                          <a:latin typeface="Times New Roman"/>
                        </a:rPr>
                        <a:t>Табиғат</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физикасы</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08000" algn="l" fontAlgn="ctr"/>
                      <a:r>
                        <a:rPr lang="ru-RU" sz="1200" b="0" i="0" u="none" strike="noStrike" dirty="0">
                          <a:solidFill>
                            <a:srgbClr val="000000"/>
                          </a:solidFill>
                          <a:effectLst/>
                          <a:latin typeface="Times New Roman"/>
                        </a:rPr>
                        <a:t>5.2 </a:t>
                      </a:r>
                      <a:r>
                        <a:rPr lang="ru-RU" sz="1200" b="0" i="0" u="none" strike="noStrike" dirty="0" err="1" smtClean="0">
                          <a:solidFill>
                            <a:srgbClr val="000000"/>
                          </a:solidFill>
                          <a:effectLst/>
                          <a:latin typeface="Times New Roman"/>
                        </a:rPr>
                        <a:t>Жарық</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625">
                <a:tc gridSpan="2" vMerge="1">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ru-RU"/>
                    </a:p>
                  </a:txBody>
                  <a:tcPr/>
                </a:tc>
                <a:tc gridSpan="3">
                  <a:txBody>
                    <a:bodyPr/>
                    <a:lstStyle/>
                    <a:p>
                      <a:pPr marL="108000" algn="l" fontAlgn="b"/>
                      <a:r>
                        <a:rPr lang="ru-RU" sz="1200" b="0" i="1" u="none" strike="noStrike" dirty="0">
                          <a:solidFill>
                            <a:srgbClr val="000000"/>
                          </a:solidFill>
                          <a:effectLst/>
                          <a:latin typeface="Times New Roman"/>
                        </a:rPr>
                        <a:t>1.2. </a:t>
                      </a:r>
                      <a:r>
                        <a:rPr lang="ru-RU" sz="1200" b="0" i="0" u="none" strike="noStrike" dirty="0" err="1" smtClean="0">
                          <a:solidFill>
                            <a:srgbClr val="000000"/>
                          </a:solidFill>
                          <a:effectLst/>
                          <a:latin typeface="Times New Roman"/>
                        </a:rPr>
                        <a:t>Табиғатты</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танып</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білу</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амалдары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0" i="0" u="none" strike="noStrike">
                          <a:solidFill>
                            <a:srgbClr val="000000"/>
                          </a:solidFill>
                          <a:effectLst/>
                          <a:latin typeface="Times New Roman"/>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gridSpan="2">
                  <a:txBody>
                    <a:bodyPr/>
                    <a:lstStyle/>
                    <a:p>
                      <a:pPr marL="108000" algn="l" fontAlgn="ctr"/>
                      <a:r>
                        <a:rPr lang="ru-RU" sz="1200" b="0" i="0" u="none" strike="noStrike" dirty="0">
                          <a:solidFill>
                            <a:srgbClr val="000000"/>
                          </a:solidFill>
                          <a:effectLst/>
                          <a:latin typeface="Times New Roman"/>
                        </a:rPr>
                        <a:t>5.3. </a:t>
                      </a:r>
                      <a:r>
                        <a:rPr lang="ru-RU" sz="1200" b="0" i="0" u="none" strike="noStrike" dirty="0" err="1" smtClean="0">
                          <a:solidFill>
                            <a:srgbClr val="000000"/>
                          </a:solidFill>
                          <a:effectLst/>
                          <a:latin typeface="Times New Roman"/>
                        </a:rPr>
                        <a:t>Дыбыс</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210">
                <a:tc rowSpan="4" gridSpan="2">
                  <a:txBody>
                    <a:bodyPr/>
                    <a:lstStyle/>
                    <a:p>
                      <a:pPr algn="ctr" fontAlgn="ctr"/>
                      <a:r>
                        <a:rPr lang="ru-RU" sz="1200" b="0" i="1" u="none" strike="noStrike" dirty="0" err="1" smtClean="0">
                          <a:solidFill>
                            <a:srgbClr val="000000"/>
                          </a:solidFill>
                          <a:effectLst/>
                          <a:latin typeface="Times New Roman"/>
                        </a:rPr>
                        <a:t>Жер</a:t>
                      </a:r>
                      <a:r>
                        <a:rPr lang="ru-RU" sz="1200" b="0" i="1" u="none" strike="noStrike" dirty="0" smtClean="0">
                          <a:solidFill>
                            <a:srgbClr val="000000"/>
                          </a:solidFill>
                          <a:effectLst/>
                          <a:latin typeface="Times New Roman"/>
                        </a:rPr>
                        <a:t> мен </a:t>
                      </a:r>
                      <a:r>
                        <a:rPr lang="ru-RU" sz="1200" b="0" i="1" u="none" strike="noStrike" dirty="0" err="1" smtClean="0">
                          <a:solidFill>
                            <a:srgbClr val="000000"/>
                          </a:solidFill>
                          <a:effectLst/>
                          <a:latin typeface="Times New Roman"/>
                        </a:rPr>
                        <a:t>Ғарыш</a:t>
                      </a: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ru-RU"/>
                    </a:p>
                  </a:txBody>
                  <a:tcPr/>
                </a:tc>
                <a:tc gridSpan="3">
                  <a:txBody>
                    <a:bodyPr/>
                    <a:lstStyle/>
                    <a:p>
                      <a:pPr marL="108000" algn="l" fontAlgn="ctr"/>
                      <a:r>
                        <a:rPr lang="ru-RU" sz="1200" b="0" i="0" u="none" strike="noStrike" dirty="0">
                          <a:solidFill>
                            <a:srgbClr val="000000"/>
                          </a:solidFill>
                          <a:effectLst/>
                          <a:latin typeface="Times New Roman"/>
                        </a:rPr>
                        <a:t>4.1 </a:t>
                      </a:r>
                      <a:r>
                        <a:rPr lang="ru-RU" sz="1200" b="0" i="0" u="none" strike="noStrike" dirty="0" err="1" smtClean="0">
                          <a:solidFill>
                            <a:srgbClr val="000000"/>
                          </a:solidFill>
                          <a:effectLst/>
                          <a:latin typeface="Times New Roman"/>
                        </a:rPr>
                        <a:t>Жер</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gridSpan="2">
                  <a:txBody>
                    <a:bodyPr/>
                    <a:lstStyle/>
                    <a:p>
                      <a:pPr marL="108000" algn="l" fontAlgn="ctr"/>
                      <a:r>
                        <a:rPr lang="ru-RU" sz="1200" b="0" i="0" u="none" strike="noStrike" dirty="0">
                          <a:solidFill>
                            <a:srgbClr val="000000"/>
                          </a:solidFill>
                          <a:effectLst/>
                          <a:latin typeface="Times New Roman"/>
                        </a:rPr>
                        <a:t>5.4 </a:t>
                      </a:r>
                      <a:r>
                        <a:rPr lang="ru-RU" sz="1200" b="0" i="0" u="none" strike="noStrike" dirty="0" err="1" smtClean="0">
                          <a:solidFill>
                            <a:srgbClr val="000000"/>
                          </a:solidFill>
                          <a:effectLst/>
                          <a:latin typeface="Times New Roman"/>
                        </a:rPr>
                        <a:t>Жылу</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652">
                <a:tc gridSpan="2" vMerge="1">
                  <a:txBody>
                    <a:bodyPr/>
                    <a:lstStyle/>
                    <a:p>
                      <a:endParaRPr lang="ru-RU"/>
                    </a:p>
                  </a:txBody>
                  <a:tcPr/>
                </a:tc>
                <a:tc hMerge="1" vMerge="1">
                  <a:txBody>
                    <a:bodyPr/>
                    <a:lstStyle/>
                    <a:p>
                      <a:endParaRPr lang="ru-RU"/>
                    </a:p>
                  </a:txBody>
                  <a:tcPr/>
                </a:tc>
                <a:tc gridSpan="3">
                  <a:txBody>
                    <a:bodyPr/>
                    <a:lstStyle/>
                    <a:p>
                      <a:pPr marL="108000" algn="l" fontAlgn="ctr"/>
                      <a:r>
                        <a:rPr lang="ru-RU" sz="1200" b="0" i="0" u="none" strike="noStrike" dirty="0">
                          <a:solidFill>
                            <a:srgbClr val="000000"/>
                          </a:solidFill>
                          <a:effectLst/>
                          <a:latin typeface="Times New Roman"/>
                        </a:rPr>
                        <a:t>4.2. </a:t>
                      </a:r>
                      <a:r>
                        <a:rPr lang="ru-RU" sz="1200" b="0" i="0" u="none" strike="noStrike" dirty="0" err="1" smtClean="0">
                          <a:solidFill>
                            <a:srgbClr val="000000"/>
                          </a:solidFill>
                          <a:effectLst/>
                          <a:latin typeface="Times New Roman"/>
                        </a:rPr>
                        <a:t>Ғарыш</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rowSpan="2" gridSpan="2">
                  <a:txBody>
                    <a:bodyPr/>
                    <a:lstStyle/>
                    <a:p>
                      <a:pPr marL="108000" algn="l" fontAlgn="ctr"/>
                      <a:r>
                        <a:rPr lang="ru-RU" sz="1200" b="0" i="0" u="none" strike="noStrike">
                          <a:solidFill>
                            <a:srgbClr val="000000"/>
                          </a:solidFill>
                          <a:effectLst/>
                          <a:latin typeface="Times New Roman"/>
                        </a:rPr>
                        <a:t>5.6. Магнетизм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marL="108000" algn="l"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002">
                <a:tc gridSpan="2" vMerge="1">
                  <a:txBody>
                    <a:bodyPr/>
                    <a:lstStyle/>
                    <a:p>
                      <a:endParaRPr lang="ru-RU"/>
                    </a:p>
                  </a:txBody>
                  <a:tcPr/>
                </a:tc>
                <a:tc hMerge="1" vMerge="1">
                  <a:txBody>
                    <a:bodyPr/>
                    <a:lstStyle/>
                    <a:p>
                      <a:endParaRPr lang="ru-RU"/>
                    </a:p>
                  </a:txBody>
                  <a:tcPr/>
                </a:tc>
                <a:tc rowSpan="2" gridSpan="3">
                  <a:txBody>
                    <a:bodyPr/>
                    <a:lstStyle/>
                    <a:p>
                      <a:pPr marL="108000" algn="l" fontAlgn="ctr"/>
                      <a:r>
                        <a:rPr lang="ru-RU" sz="1200" b="0" i="0" u="none" strike="noStrike" dirty="0">
                          <a:solidFill>
                            <a:srgbClr val="000000"/>
                          </a:solidFill>
                          <a:effectLst/>
                          <a:latin typeface="Times New Roman"/>
                        </a:rPr>
                        <a:t>4.3 </a:t>
                      </a:r>
                      <a:r>
                        <a:rPr lang="ru-RU" sz="1200" b="0" i="0" u="none" strike="noStrike" dirty="0" err="1" smtClean="0">
                          <a:solidFill>
                            <a:srgbClr val="000000"/>
                          </a:solidFill>
                          <a:effectLst/>
                          <a:latin typeface="Times New Roman"/>
                        </a:rPr>
                        <a:t>Кеңістік</a:t>
                      </a:r>
                      <a:r>
                        <a:rPr lang="ru-RU" sz="1200" b="0" i="0" u="none" strike="noStrike" dirty="0" smtClean="0">
                          <a:solidFill>
                            <a:srgbClr val="000000"/>
                          </a:solidFill>
                          <a:effectLst/>
                          <a:latin typeface="Times New Roman"/>
                        </a:rPr>
                        <a:t> пен </a:t>
                      </a:r>
                      <a:r>
                        <a:rPr lang="ru-RU" sz="1200" b="0" i="0" u="none" strike="noStrike" dirty="0" err="1" smtClean="0">
                          <a:solidFill>
                            <a:srgbClr val="000000"/>
                          </a:solidFill>
                          <a:effectLst/>
                          <a:latin typeface="Times New Roman"/>
                        </a:rPr>
                        <a:t>уақыт</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2" gridSpan="2">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r>
              <a:tr h="180013">
                <a:tc gridSpan="2"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rowSpan="3" gridSpan="2">
                  <a:txBody>
                    <a:bodyPr/>
                    <a:lstStyle/>
                    <a:p>
                      <a:pPr marL="108000" algn="l" fontAlgn="b"/>
                      <a:r>
                        <a:rPr lang="ru-RU" sz="1200" b="0" i="1" u="none" strike="noStrike" dirty="0">
                          <a:solidFill>
                            <a:srgbClr val="000000"/>
                          </a:solidFill>
                          <a:effectLst/>
                          <a:latin typeface="Times New Roman"/>
                        </a:rPr>
                        <a:t>1.2. </a:t>
                      </a:r>
                      <a:r>
                        <a:rPr lang="ru-RU" sz="1200" b="0" i="0" u="none" strike="noStrike" dirty="0" err="1" smtClean="0">
                          <a:solidFill>
                            <a:srgbClr val="000000"/>
                          </a:solidFill>
                          <a:effectLst/>
                          <a:latin typeface="Times New Roman"/>
                        </a:rPr>
                        <a:t>Табиғатты</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танып</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білу</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амалдары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ru-RU"/>
                    </a:p>
                  </a:txBody>
                  <a:tcPr/>
                </a:tc>
                <a:tc rowSpan="3" gridSpan="2">
                  <a:txBody>
                    <a:bodyPr/>
                    <a:lstStyle/>
                    <a:p>
                      <a:pPr algn="ctr" fontAlgn="ctr"/>
                      <a:r>
                        <a:rPr lang="ru-RU" sz="1200" b="0" i="0" u="none" strike="noStrike">
                          <a:solidFill>
                            <a:srgbClr val="000000"/>
                          </a:solidFill>
                          <a:effectLst/>
                          <a:latin typeface="Times New Roman"/>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ru-RU"/>
                    </a:p>
                  </a:txBody>
                  <a:tcPr/>
                </a:tc>
              </a:tr>
              <a:tr h="245846">
                <a:tc rowSpan="2" gridSpan="2">
                  <a:txBody>
                    <a:bodyPr/>
                    <a:lstStyle/>
                    <a:p>
                      <a:pPr algn="ctr" fontAlgn="ctr"/>
                      <a:r>
                        <a:rPr lang="ru-RU" sz="1200" b="0" i="1" u="none" strike="noStrike" dirty="0" err="1" smtClean="0">
                          <a:solidFill>
                            <a:srgbClr val="000000"/>
                          </a:solidFill>
                          <a:effectLst/>
                          <a:latin typeface="Times New Roman"/>
                        </a:rPr>
                        <a:t>Табиғат</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физикасы</a:t>
                      </a: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gridSpan="3">
                  <a:txBody>
                    <a:bodyPr/>
                    <a:lstStyle/>
                    <a:p>
                      <a:pPr marL="108000" algn="l" fontAlgn="ctr"/>
                      <a:r>
                        <a:rPr lang="ru-RU" sz="1200" b="0" i="0" u="none" strike="noStrike" dirty="0">
                          <a:solidFill>
                            <a:srgbClr val="000000"/>
                          </a:solidFill>
                          <a:effectLst/>
                          <a:latin typeface="Times New Roman"/>
                        </a:rPr>
                        <a:t>5.1. </a:t>
                      </a:r>
                      <a:r>
                        <a:rPr lang="ru-RU" sz="1200" b="0" i="0" u="none" strike="noStrike" dirty="0" err="1" smtClean="0">
                          <a:solidFill>
                            <a:srgbClr val="000000"/>
                          </a:solidFill>
                          <a:effectLst/>
                          <a:latin typeface="Times New Roman"/>
                        </a:rPr>
                        <a:t>Күш</a:t>
                      </a:r>
                      <a:r>
                        <a:rPr lang="ru-RU" sz="1200" b="0" i="0" u="none" strike="noStrike" dirty="0" smtClean="0">
                          <a:solidFill>
                            <a:srgbClr val="000000"/>
                          </a:solidFill>
                          <a:effectLst/>
                          <a:latin typeface="Times New Roman"/>
                        </a:rPr>
                        <a:t> пен </a:t>
                      </a:r>
                      <a:r>
                        <a:rPr lang="ru-RU" sz="1200" b="0" i="0" u="none" strike="noStrike" dirty="0" err="1" smtClean="0">
                          <a:solidFill>
                            <a:srgbClr val="000000"/>
                          </a:solidFill>
                          <a:effectLst/>
                          <a:latin typeface="Times New Roman"/>
                        </a:rPr>
                        <a:t>қозғалыс</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0" i="0" u="none" strike="noStrike">
                          <a:solidFill>
                            <a:srgbClr val="000000"/>
                          </a:solidFill>
                          <a:effectLst/>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pPr algn="ctr" fontAlgn="ct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marL="108000" algn="l"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gridSpan="2" vMerge="1">
                  <a:txBody>
                    <a:bodyPr/>
                    <a:lstStyle/>
                    <a:p>
                      <a:pPr algn="ctr" fontAlgn="ct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ru-RU"/>
                    </a:p>
                  </a:txBody>
                  <a:tcPr/>
                </a:tc>
                <a:tc gridSpan="3">
                  <a:txBody>
                    <a:bodyPr/>
                    <a:lstStyle/>
                    <a:p>
                      <a:pPr marL="108000" algn="l" fontAlgn="b"/>
                      <a:r>
                        <a:rPr lang="ru-RU" sz="1200" b="0" i="1" u="none" strike="noStrike" dirty="0">
                          <a:solidFill>
                            <a:srgbClr val="000000"/>
                          </a:solidFill>
                          <a:effectLst/>
                          <a:latin typeface="Times New Roman"/>
                        </a:rPr>
                        <a:t>1.2. </a:t>
                      </a:r>
                      <a:r>
                        <a:rPr lang="ru-RU" sz="1200" b="0" i="0" u="none" strike="noStrike" dirty="0" err="1" smtClean="0">
                          <a:solidFill>
                            <a:srgbClr val="000000"/>
                          </a:solidFill>
                          <a:effectLst/>
                          <a:latin typeface="Times New Roman"/>
                        </a:rPr>
                        <a:t>Табиғатты</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танып</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білу</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амалдары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08000" algn="l" fontAlgn="ct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2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r>
              <a:tr h="204872">
                <a:tc gridSpan="2">
                  <a:txBody>
                    <a:bodyPr/>
                    <a:lstStyle/>
                    <a:p>
                      <a:pPr algn="ctr" fontAlgn="ctr"/>
                      <a:r>
                        <a:rPr lang="ru-RU" sz="1200" b="1" i="0" u="none" strike="noStrike" baseline="0" dirty="0" smtClean="0">
                          <a:solidFill>
                            <a:srgbClr val="000000"/>
                          </a:solidFill>
                          <a:effectLst/>
                          <a:latin typeface="Times New Roman"/>
                        </a:rPr>
                        <a:t>4</a:t>
                      </a:r>
                      <a:r>
                        <a:rPr lang="kk-KZ" sz="1200" b="1" i="0" u="none" strike="noStrike" baseline="0" dirty="0" smtClean="0">
                          <a:solidFill>
                            <a:srgbClr val="000000"/>
                          </a:solidFill>
                          <a:effectLst/>
                          <a:latin typeface="Times New Roman"/>
                        </a:rPr>
                        <a:t> бөлім</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ru-RU"/>
                    </a:p>
                  </a:txBody>
                  <a:tcPr/>
                </a:tc>
                <a:tc gridSpan="3">
                  <a:txBody>
                    <a:bodyPr/>
                    <a:lstStyle/>
                    <a:p>
                      <a:pPr algn="ctr" fontAlgn="ctr"/>
                      <a:r>
                        <a:rPr lang="ru-RU" sz="1200" b="1" i="0" u="none" strike="noStrike" dirty="0">
                          <a:solidFill>
                            <a:srgbClr val="000000"/>
                          </a:solidFill>
                          <a:effectLst/>
                          <a:latin typeface="Times New Roman"/>
                        </a:rPr>
                        <a:t>7 </a:t>
                      </a:r>
                      <a:r>
                        <a:rPr lang="kk-KZ" sz="1200" b="1" i="0" u="none" strike="noStrike" baseline="0" dirty="0"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ru-RU"/>
                    </a:p>
                  </a:txBody>
                  <a:tcPr/>
                </a:tc>
                <a:tc gridSpan="2">
                  <a:txBody>
                    <a:bodyPr/>
                    <a:lstStyle/>
                    <a:p>
                      <a:pPr algn="ctr" fontAlgn="ctr"/>
                      <a:r>
                        <a:rPr lang="ru-RU" sz="1200" b="1" i="0" u="none" strike="noStrike" dirty="0">
                          <a:solidFill>
                            <a:srgbClr val="000000"/>
                          </a:solidFill>
                          <a:effectLst/>
                          <a:latin typeface="Times New Roman"/>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1" i="0" u="none" strike="noStrike" dirty="0" smtClean="0">
                          <a:solidFill>
                            <a:srgbClr val="000000"/>
                          </a:solidFill>
                          <a:effectLst/>
                          <a:latin typeface="Times New Roman"/>
                        </a:rPr>
                        <a:t>2</a:t>
                      </a:r>
                      <a:r>
                        <a:rPr lang="kk-KZ" sz="1200" b="1" i="0" u="none" strike="noStrike" baseline="0" dirty="0" smtClean="0">
                          <a:solidFill>
                            <a:srgbClr val="000000"/>
                          </a:solidFill>
                          <a:effectLst/>
                          <a:latin typeface="Times New Roman"/>
                        </a:rPr>
                        <a:t> 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gridSpan="2">
                  <a:txBody>
                    <a:bodyPr/>
                    <a:lstStyle/>
                    <a:p>
                      <a:pPr algn="ctr" fontAlgn="ctr"/>
                      <a:r>
                        <a:rPr lang="ru-RU" sz="1200" b="1" i="0" u="none" strike="noStrike" dirty="0">
                          <a:solidFill>
                            <a:srgbClr val="000000"/>
                          </a:solidFill>
                          <a:effectLst/>
                          <a:latin typeface="Times New Roman"/>
                        </a:rPr>
                        <a:t>5 </a:t>
                      </a:r>
                      <a:r>
                        <a:rPr lang="kk-KZ" sz="1200" b="1" i="0" u="none" strike="noStrike" baseline="0" dirty="0"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gridSpan="2">
                  <a:txBody>
                    <a:bodyPr/>
                    <a:lstStyle/>
                    <a:p>
                      <a:pPr algn="ctr" fontAlgn="ctr"/>
                      <a:r>
                        <a:rPr lang="ru-RU" sz="1200" b="1" i="0" u="none" strike="noStrike">
                          <a:solidFill>
                            <a:srgbClr val="000000"/>
                          </a:solidFill>
                          <a:effectLst/>
                          <a:latin typeface="Times New Roman"/>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pPr algn="ctr" fontAlgn="ctr"/>
                      <a:endParaRPr lang="ru-RU" sz="12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63898">
                <a:tc gridSpan="2">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gridSpan="3">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gridSpan="2">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ru-RU"/>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ru-RU"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ru-RU" dirty="0"/>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ru-RU"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5" name="TextBox 4"/>
          <p:cNvSpPr txBox="1"/>
          <p:nvPr/>
        </p:nvSpPr>
        <p:spPr>
          <a:xfrm>
            <a:off x="212339" y="0"/>
            <a:ext cx="11722361" cy="492443"/>
          </a:xfrm>
          <a:prstGeom prst="rect">
            <a:avLst/>
          </a:prstGeom>
          <a:noFill/>
        </p:spPr>
        <p:txBody>
          <a:bodyPr wrap="square" rtlCol="0">
            <a:spAutoFit/>
          </a:bodyPr>
          <a:lstStyle/>
          <a:p>
            <a:pPr algn="ctr"/>
            <a:r>
              <a:rPr lang="ru-RU" sz="2600" b="1" dirty="0" err="1" smtClean="0">
                <a:latin typeface="Times New Roman" pitchFamily="18" charset="0"/>
                <a:cs typeface="Times New Roman" pitchFamily="18" charset="0"/>
              </a:rPr>
              <a:t>Ұзақ</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мерзімді</a:t>
            </a: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жоспар</a:t>
            </a:r>
            <a:r>
              <a:rPr lang="ru-RU" sz="2600" b="1" dirty="0" smtClean="0">
                <a:latin typeface="Times New Roman" pitchFamily="18" charset="0"/>
                <a:cs typeface="Times New Roman" pitchFamily="18" charset="0"/>
              </a:rPr>
              <a:t>. ЖАРАТЫЛЫСТАНУ, 2-</a:t>
            </a:r>
            <a:r>
              <a:rPr lang="kk-KZ" sz="2600" b="1" dirty="0" smtClean="0">
                <a:latin typeface="Times New Roman" pitchFamily="18" charset="0"/>
                <a:cs typeface="Times New Roman" pitchFamily="18" charset="0"/>
              </a:rPr>
              <a:t>сынып</a:t>
            </a:r>
            <a:endParaRPr lang="en-US"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1510657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36790472"/>
              </p:ext>
            </p:extLst>
          </p:nvPr>
        </p:nvGraphicFramePr>
        <p:xfrm>
          <a:off x="6431557" y="3346589"/>
          <a:ext cx="5482140" cy="3233484"/>
        </p:xfrm>
        <a:graphic>
          <a:graphicData uri="http://schemas.openxmlformats.org/drawingml/2006/table">
            <a:tbl>
              <a:tblPr/>
              <a:tblGrid>
                <a:gridCol w="989688"/>
                <a:gridCol w="1045747"/>
                <a:gridCol w="2459153"/>
                <a:gridCol w="987552"/>
              </a:tblGrid>
              <a:tr h="365760">
                <a:tc gridSpan="4">
                  <a:txBody>
                    <a:bodyPr/>
                    <a:lstStyle/>
                    <a:p>
                      <a:pPr algn="ctr" fontAlgn="ctr"/>
                      <a:r>
                        <a:rPr lang="ru-RU" sz="1200" b="1" i="0" u="none" strike="noStrike" dirty="0">
                          <a:solidFill>
                            <a:srgbClr val="FF0000"/>
                          </a:solidFill>
                          <a:effectLst/>
                          <a:latin typeface="Times New Roman"/>
                        </a:rPr>
                        <a:t>І</a:t>
                      </a:r>
                      <a:r>
                        <a:rPr lang="en-US" sz="1200" b="1" i="0" u="none" strike="noStrike" dirty="0">
                          <a:solidFill>
                            <a:srgbClr val="FF0000"/>
                          </a:solidFill>
                          <a:effectLst/>
                          <a:latin typeface="Times New Roman"/>
                        </a:rPr>
                        <a:t>V </a:t>
                      </a:r>
                      <a:r>
                        <a:rPr lang="ru-RU" sz="1200" b="1" i="0" u="none" strike="noStrike" dirty="0" err="1" smtClean="0">
                          <a:solidFill>
                            <a:srgbClr val="FF0000"/>
                          </a:solidFill>
                          <a:effectLst/>
                          <a:latin typeface="Times New Roman"/>
                        </a:rPr>
                        <a:t>тоқсан</a:t>
                      </a:r>
                      <a:r>
                        <a:rPr lang="ru-RU" sz="1200" b="1" i="0" u="none" strike="noStrike" dirty="0" smtClean="0">
                          <a:solidFill>
                            <a:srgbClr val="FF0000"/>
                          </a:solidFill>
                          <a:effectLst/>
                          <a:latin typeface="Times New Roman"/>
                        </a:rPr>
                        <a:t> - 8 </a:t>
                      </a:r>
                      <a:r>
                        <a:rPr lang="ru-RU" sz="1200" b="1" i="0" u="none" strike="noStrike" dirty="0" err="1" smtClean="0">
                          <a:solidFill>
                            <a:srgbClr val="FF0000"/>
                          </a:solidFill>
                          <a:effectLst/>
                          <a:latin typeface="Times New Roman"/>
                        </a:rPr>
                        <a:t>апта</a:t>
                      </a:r>
                      <a:endParaRPr lang="ru-RU" sz="1200" b="1" i="0" u="none" strike="noStrike" dirty="0">
                        <a:solidFill>
                          <a:srgbClr val="FF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9300">
                <a:tc>
                  <a:txBody>
                    <a:bodyPr/>
                    <a:lstStyle/>
                    <a:p>
                      <a:pPr algn="ctr" fontAlgn="ctr"/>
                      <a:r>
                        <a:rPr lang="ru-RU" sz="1200" b="1" i="0" u="none" strike="noStrike" dirty="0" err="1" smtClean="0">
                          <a:solidFill>
                            <a:srgbClr val="000000"/>
                          </a:solidFill>
                          <a:effectLst/>
                          <a:latin typeface="Times New Roman"/>
                        </a:rPr>
                        <a:t>Өтпелі</a:t>
                      </a:r>
                      <a:r>
                        <a:rPr lang="ru-RU" sz="1200" b="1" i="0" u="none" strike="noStrike" dirty="0" smtClean="0">
                          <a:solidFill>
                            <a:srgbClr val="000000"/>
                          </a:solidFill>
                          <a:effectLst/>
                          <a:latin typeface="Times New Roman"/>
                        </a:rPr>
                        <a:t> </a:t>
                      </a:r>
                      <a:r>
                        <a:rPr lang="ru-RU" sz="1200" b="1" i="0" u="none" strike="noStrike" dirty="0" err="1" smtClean="0">
                          <a:solidFill>
                            <a:srgbClr val="000000"/>
                          </a:solidFill>
                          <a:effectLst/>
                          <a:latin typeface="Times New Roman"/>
                        </a:rPr>
                        <a:t>тапырып</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200" b="1" i="0" u="none" strike="noStrike" dirty="0"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err="1" smtClean="0">
                          <a:solidFill>
                            <a:srgbClr val="000000"/>
                          </a:solidFill>
                          <a:effectLst/>
                          <a:latin typeface="Times New Roman"/>
                        </a:rPr>
                        <a:t>Мақсаттар</a:t>
                      </a:r>
                      <a:r>
                        <a:rPr lang="ru-RU" sz="1200" b="1" i="0" u="none" strike="noStrike" dirty="0" smtClean="0">
                          <a:solidFill>
                            <a:srgbClr val="000000"/>
                          </a:solidFill>
                          <a:effectLst/>
                          <a:latin typeface="Times New Roman"/>
                        </a:rPr>
                        <a:t> саны</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997">
                <a:tc rowSpan="4">
                  <a:txBody>
                    <a:bodyPr/>
                    <a:lstStyle/>
                    <a:p>
                      <a:pPr algn="ctr" fontAlgn="ctr"/>
                      <a:r>
                        <a:rPr lang="ru-RU" sz="1200" b="0" i="1" u="none" strike="noStrike" dirty="0" smtClean="0">
                          <a:solidFill>
                            <a:srgbClr val="000000"/>
                          </a:solidFill>
                          <a:effectLst/>
                          <a:latin typeface="Times New Roman"/>
                        </a:rPr>
                        <a:t>7. </a:t>
                      </a:r>
                      <a:r>
                        <a:rPr lang="ru-RU" sz="1200" b="0" i="1" u="none" strike="noStrike" dirty="0" err="1" smtClean="0">
                          <a:solidFill>
                            <a:srgbClr val="000000"/>
                          </a:solidFill>
                          <a:effectLst/>
                          <a:latin typeface="Times New Roman"/>
                        </a:rPr>
                        <a:t>Қоршаған</a:t>
                      </a:r>
                      <a:r>
                        <a:rPr lang="ru-RU" sz="1200" b="0" i="1" u="none" strike="noStrike" dirty="0" smtClean="0">
                          <a:solidFill>
                            <a:srgbClr val="000000"/>
                          </a:solidFill>
                          <a:effectLst/>
                          <a:latin typeface="Times New Roman"/>
                        </a:rPr>
                        <a:t> орта</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1" u="none" strike="noStrike" dirty="0" err="1" smtClean="0">
                          <a:solidFill>
                            <a:srgbClr val="000000"/>
                          </a:solidFill>
                          <a:effectLst/>
                          <a:latin typeface="Times New Roman"/>
                        </a:rPr>
                        <a:t>Менің</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елімнің</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табиғаты</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r>
                        <a:rPr lang="ru-RU" sz="1200" b="0" i="0" u="none" strike="noStrike" dirty="0">
                          <a:solidFill>
                            <a:srgbClr val="000000"/>
                          </a:solidFill>
                          <a:effectLst/>
                          <a:latin typeface="Times New Roman"/>
                        </a:rPr>
                        <a:t>2.1 </a:t>
                      </a:r>
                      <a:r>
                        <a:rPr lang="ru-RU" sz="1200" b="0" i="0" u="none" strike="noStrike" dirty="0" err="1" smtClean="0">
                          <a:solidFill>
                            <a:srgbClr val="000000"/>
                          </a:solidFill>
                          <a:effectLst/>
                          <a:latin typeface="Times New Roman"/>
                        </a:rPr>
                        <a:t>Аймақта</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бағдарлай</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білу</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608">
                <a:tc vMerge="1">
                  <a:txBody>
                    <a:bodyPr/>
                    <a:lstStyle/>
                    <a:p>
                      <a:endParaRPr lang="ru-RU"/>
                    </a:p>
                  </a:txBody>
                  <a:tcPr/>
                </a:tc>
                <a:tc vMerge="1">
                  <a:txBody>
                    <a:bodyPr/>
                    <a:lstStyle/>
                    <a:p>
                      <a:endParaRPr lang="ru-RU"/>
                    </a:p>
                  </a:txBody>
                  <a:tcPr/>
                </a:tc>
                <a:tc>
                  <a:txBody>
                    <a:bodyPr/>
                    <a:lstStyle/>
                    <a:p>
                      <a:pPr marL="108000" algn="l" fontAlgn="ctr"/>
                      <a:r>
                        <a:rPr lang="ru-RU" sz="1200" b="0" i="0" u="none" strike="noStrike" dirty="0">
                          <a:solidFill>
                            <a:srgbClr val="000000"/>
                          </a:solidFill>
                          <a:effectLst/>
                          <a:latin typeface="Times New Roman"/>
                        </a:rPr>
                        <a:t>2.2 Климат </a:t>
                      </a:r>
                      <a:r>
                        <a:rPr lang="ru-RU" sz="1200" b="0" i="0" u="none" strike="noStrike" dirty="0" err="1" smtClean="0">
                          <a:solidFill>
                            <a:srgbClr val="000000"/>
                          </a:solidFill>
                          <a:effectLst/>
                          <a:latin typeface="Times New Roman"/>
                        </a:rPr>
                        <a:t>және</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ауа-райы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46">
                <a:tc vMerge="1">
                  <a:txBody>
                    <a:bodyPr/>
                    <a:lstStyle/>
                    <a:p>
                      <a:endParaRPr lang="ru-RU"/>
                    </a:p>
                  </a:txBody>
                  <a:tcPr/>
                </a:tc>
                <a:tc vMerge="1">
                  <a:txBody>
                    <a:bodyPr/>
                    <a:lstStyle/>
                    <a:p>
                      <a:endParaRPr lang="ru-RU"/>
                    </a:p>
                  </a:txBody>
                  <a:tcPr/>
                </a:tc>
                <a:tc>
                  <a:txBody>
                    <a:bodyPr/>
                    <a:lstStyle/>
                    <a:p>
                      <a:pPr marL="108000" algn="l" fontAlgn="ctr"/>
                      <a:r>
                        <a:rPr lang="ru-RU" sz="1200" b="0" i="0" u="none" strike="noStrike" dirty="0">
                          <a:solidFill>
                            <a:srgbClr val="000000"/>
                          </a:solidFill>
                          <a:effectLst/>
                          <a:latin typeface="Times New Roman"/>
                        </a:rPr>
                        <a:t>2.3 </a:t>
                      </a:r>
                      <a:r>
                        <a:rPr lang="kk-KZ" sz="1200" b="0" i="0" u="none" strike="noStrike" dirty="0" smtClean="0">
                          <a:solidFill>
                            <a:srgbClr val="000000"/>
                          </a:solidFill>
                          <a:effectLst/>
                          <a:latin typeface="Times New Roman"/>
                        </a:rPr>
                        <a:t>Табиғи</a:t>
                      </a:r>
                      <a:r>
                        <a:rPr lang="kk-KZ" sz="1200" b="0" i="0" u="none" strike="noStrike" baseline="0" dirty="0" smtClean="0">
                          <a:solidFill>
                            <a:srgbClr val="000000"/>
                          </a:solidFill>
                          <a:effectLst/>
                          <a:latin typeface="Times New Roman"/>
                        </a:rPr>
                        <a:t> жағдайлар мен олардың әсері</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2">
                <a:tc vMerge="1">
                  <a:txBody>
                    <a:bodyPr/>
                    <a:lstStyle/>
                    <a:p>
                      <a:pPr algn="ctr" fontAlgn="ct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err="1" smtClean="0">
                          <a:solidFill>
                            <a:srgbClr val="000000"/>
                          </a:solidFill>
                          <a:effectLst/>
                          <a:latin typeface="Times New Roman"/>
                        </a:rPr>
                        <a:t>Тарих</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ағынында</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r>
                        <a:rPr lang="ru-RU" sz="1200" b="0" i="0" u="none" strike="noStrike" dirty="0">
                          <a:solidFill>
                            <a:srgbClr val="000000"/>
                          </a:solidFill>
                          <a:effectLst/>
                          <a:latin typeface="Times New Roman"/>
                        </a:rPr>
                        <a:t>3.1 </a:t>
                      </a:r>
                      <a:r>
                        <a:rPr lang="ru-RU" sz="1200" b="0" i="0" u="none" strike="noStrike" dirty="0" err="1" smtClean="0">
                          <a:solidFill>
                            <a:srgbClr val="000000"/>
                          </a:solidFill>
                          <a:effectLst/>
                          <a:latin typeface="Times New Roman"/>
                        </a:rPr>
                        <a:t>Ежелгі</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мәдениеттер</a:t>
                      </a:r>
                      <a:r>
                        <a:rPr lang="ru-RU" sz="1200" b="0" i="0" u="none" strike="noStrike" dirty="0" smtClean="0">
                          <a:solidFill>
                            <a:srgbClr val="000000"/>
                          </a:solidFill>
                          <a:effectLst/>
                          <a:latin typeface="Times New Roman"/>
                        </a:rPr>
                        <a:t> пен </a:t>
                      </a:r>
                      <a:r>
                        <a:rPr lang="ru-RU" sz="1200" b="0" i="0" u="none" strike="noStrike" dirty="0" err="1" smtClean="0">
                          <a:solidFill>
                            <a:srgbClr val="000000"/>
                          </a:solidFill>
                          <a:effectLst/>
                          <a:latin typeface="Times New Roman"/>
                        </a:rPr>
                        <a:t>өркениеттер</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26">
                <a:tc rowSpan="3">
                  <a:txBody>
                    <a:bodyPr/>
                    <a:lstStyle/>
                    <a:p>
                      <a:pPr algn="ctr" fontAlgn="ctr"/>
                      <a:r>
                        <a:rPr lang="ru-RU" sz="1200" b="0" i="1" u="none" strike="noStrike" dirty="0" smtClean="0">
                          <a:solidFill>
                            <a:srgbClr val="000000"/>
                          </a:solidFill>
                          <a:effectLst/>
                          <a:latin typeface="Times New Roman"/>
                        </a:rPr>
                        <a:t>8. </a:t>
                      </a:r>
                      <a:r>
                        <a:rPr lang="ru-RU" sz="1200" b="0" i="1" u="none" strike="noStrike" dirty="0" err="1" smtClean="0">
                          <a:solidFill>
                            <a:srgbClr val="000000"/>
                          </a:solidFill>
                          <a:effectLst/>
                          <a:latin typeface="Times New Roman"/>
                        </a:rPr>
                        <a:t>Саяхаттар</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1" u="none" strike="noStrike" dirty="0" smtClean="0">
                          <a:solidFill>
                            <a:srgbClr val="000000"/>
                          </a:solidFill>
                          <a:effectLst/>
                          <a:latin typeface="Times New Roman"/>
                        </a:rPr>
                        <a:t>Мен </a:t>
                      </a:r>
                      <a:r>
                        <a:rPr lang="ru-RU" sz="1200" b="0" i="1" u="none" strike="noStrike" dirty="0" err="1" smtClean="0">
                          <a:solidFill>
                            <a:srgbClr val="000000"/>
                          </a:solidFill>
                          <a:effectLst/>
                          <a:latin typeface="Times New Roman"/>
                        </a:rPr>
                        <a:t>және</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қоғам</a:t>
                      </a:r>
                      <a:endParaRPr lang="ru-RU" sz="1200" b="0" i="1" u="none" strike="noStrike" dirty="0" smtClean="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r>
                        <a:rPr lang="ru-RU" sz="1200" b="0" i="0" u="none" strike="noStrike" dirty="0">
                          <a:solidFill>
                            <a:srgbClr val="000000"/>
                          </a:solidFill>
                          <a:effectLst/>
                          <a:latin typeface="Times New Roman"/>
                        </a:rPr>
                        <a:t>1.3 </a:t>
                      </a:r>
                      <a:r>
                        <a:rPr lang="ru-RU" sz="1200" b="0" i="0" u="none" strike="noStrike" dirty="0" err="1" smtClean="0">
                          <a:solidFill>
                            <a:srgbClr val="000000"/>
                          </a:solidFill>
                          <a:effectLst/>
                          <a:latin typeface="Times New Roman"/>
                        </a:rPr>
                        <a:t>Менің</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кішкентай</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Отаным</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vMerge="1">
                  <a:txBody>
                    <a:bodyPr/>
                    <a:lstStyle/>
                    <a:p>
                      <a:pPr algn="ctr" fontAlgn="ct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1" u="none" strike="noStrike" dirty="0" err="1" smtClean="0">
                          <a:solidFill>
                            <a:srgbClr val="000000"/>
                          </a:solidFill>
                          <a:effectLst/>
                          <a:latin typeface="Times New Roman"/>
                        </a:rPr>
                        <a:t>Менің</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елімнің</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табиғаты</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r>
                        <a:rPr lang="ru-RU" sz="1200" b="0" i="0" u="none" strike="noStrike" dirty="0">
                          <a:solidFill>
                            <a:srgbClr val="000000"/>
                          </a:solidFill>
                          <a:effectLst/>
                          <a:latin typeface="Times New Roman"/>
                        </a:rPr>
                        <a:t>2.4 Туризм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345">
                <a:tc vMerge="1">
                  <a:txBody>
                    <a:bodyPr/>
                    <a:lstStyle/>
                    <a:p>
                      <a:pPr algn="ctr" fontAlgn="ct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err="1" smtClean="0">
                          <a:solidFill>
                            <a:srgbClr val="000000"/>
                          </a:solidFill>
                          <a:effectLst/>
                          <a:latin typeface="Times New Roman"/>
                        </a:rPr>
                        <a:t>Тарих</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ағынында</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marR="0" indent="0" algn="l"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Times New Roman"/>
                        </a:rPr>
                        <a:t>3.1 </a:t>
                      </a:r>
                      <a:r>
                        <a:rPr lang="ru-RU" sz="1200" b="0" i="0" u="none" strike="noStrike" dirty="0" err="1" smtClean="0">
                          <a:solidFill>
                            <a:srgbClr val="000000"/>
                          </a:solidFill>
                          <a:effectLst/>
                          <a:latin typeface="Times New Roman"/>
                        </a:rPr>
                        <a:t>Ежелгі</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мәдениеттер</a:t>
                      </a:r>
                      <a:r>
                        <a:rPr lang="ru-RU" sz="1200" b="0" i="0" u="none" strike="noStrike" dirty="0" smtClean="0">
                          <a:solidFill>
                            <a:srgbClr val="000000"/>
                          </a:solidFill>
                          <a:effectLst/>
                          <a:latin typeface="Times New Roman"/>
                        </a:rPr>
                        <a:t> пен </a:t>
                      </a:r>
                      <a:r>
                        <a:rPr lang="ru-RU" sz="1200" b="0" i="0" u="none" strike="noStrike" dirty="0" err="1" smtClean="0">
                          <a:solidFill>
                            <a:srgbClr val="000000"/>
                          </a:solidFill>
                          <a:effectLst/>
                          <a:latin typeface="Times New Roman"/>
                        </a:rPr>
                        <a:t>өркениеттер</a:t>
                      </a:r>
                      <a:endParaRPr lang="ru-RU" sz="1200" b="0" i="0" u="none" strike="noStrike" dirty="0" smtClean="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a:rPr>
                        <a:t>2 </a:t>
                      </a:r>
                      <a:r>
                        <a:rPr lang="kk-KZ" sz="1200" b="1" i="0" u="none" strike="noStrike" dirty="0" smtClean="0">
                          <a:solidFill>
                            <a:srgbClr val="000000"/>
                          </a:solidFill>
                          <a:effectLst/>
                          <a:latin typeface="Times New Roman"/>
                        </a:rPr>
                        <a:t>тақырып</a:t>
                      </a:r>
                      <a:endParaRPr lang="ru-RU" sz="1200" b="1" i="0" u="none" strike="noStrike" dirty="0" smtClean="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a:rPr>
                        <a:t>3 </a:t>
                      </a:r>
                      <a:r>
                        <a:rPr lang="ru-RU" sz="1200" b="1" i="0" u="none" strike="noStrike" dirty="0" err="1"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ru-RU" sz="1200" b="1" i="0" u="none" strike="noStrike" dirty="0">
                          <a:solidFill>
                            <a:srgbClr val="000000"/>
                          </a:solidFill>
                          <a:effectLst/>
                          <a:latin typeface="Times New Roman"/>
                        </a:rPr>
                        <a:t>7 </a:t>
                      </a: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ru-RU" sz="1200" b="1" i="0" u="none" strike="noStrike" dirty="0">
                          <a:solidFill>
                            <a:srgbClr val="000000"/>
                          </a:solidFill>
                          <a:effectLst/>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5" name="TextBox 4"/>
          <p:cNvSpPr txBox="1"/>
          <p:nvPr/>
        </p:nvSpPr>
        <p:spPr>
          <a:xfrm>
            <a:off x="10458" y="0"/>
            <a:ext cx="12090498" cy="492443"/>
          </a:xfrm>
          <a:prstGeom prst="rect">
            <a:avLst/>
          </a:prstGeom>
          <a:noFill/>
        </p:spPr>
        <p:txBody>
          <a:bodyPr wrap="square" rtlCol="0">
            <a:spAutoFit/>
          </a:bodyPr>
          <a:lstStyle/>
          <a:p>
            <a:pPr algn="ctr"/>
            <a:r>
              <a:rPr lang="ru-RU" sz="2600" b="1" dirty="0" err="1">
                <a:latin typeface="Times New Roman" pitchFamily="18" charset="0"/>
                <a:cs typeface="Times New Roman" pitchFamily="18" charset="0"/>
              </a:rPr>
              <a:t>Ұзақ</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мерзімді</a:t>
            </a:r>
            <a:r>
              <a:rPr lang="ru-RU" sz="2600" b="1" dirty="0">
                <a:latin typeface="Times New Roman" pitchFamily="18" charset="0"/>
                <a:cs typeface="Times New Roman" pitchFamily="18" charset="0"/>
              </a:rPr>
              <a:t> </a:t>
            </a:r>
            <a:r>
              <a:rPr lang="ru-RU" sz="2600" b="1" dirty="0" err="1">
                <a:latin typeface="Times New Roman" pitchFamily="18" charset="0"/>
                <a:cs typeface="Times New Roman" pitchFamily="18" charset="0"/>
              </a:rPr>
              <a:t>жоспар</a:t>
            </a:r>
            <a:r>
              <a:rPr lang="ru-RU" sz="2600" b="1" dirty="0">
                <a:latin typeface="Times New Roman" pitchFamily="18" charset="0"/>
                <a:cs typeface="Times New Roman" pitchFamily="18" charset="0"/>
              </a:rPr>
              <a:t>. ЖАРАТЫЛЫСТАНУ, 2-</a:t>
            </a:r>
            <a:r>
              <a:rPr lang="kk-KZ" sz="2600" b="1" dirty="0">
                <a:latin typeface="Times New Roman" pitchFamily="18" charset="0"/>
                <a:cs typeface="Times New Roman" pitchFamily="18" charset="0"/>
              </a:rPr>
              <a:t>сынып</a:t>
            </a:r>
            <a:endParaRPr lang="en-US" sz="2600" b="1"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51135183"/>
              </p:ext>
            </p:extLst>
          </p:nvPr>
        </p:nvGraphicFramePr>
        <p:xfrm>
          <a:off x="209642" y="559533"/>
          <a:ext cx="11692130" cy="3033939"/>
        </p:xfrm>
        <a:graphic>
          <a:graphicData uri="http://schemas.openxmlformats.org/drawingml/2006/table">
            <a:tbl>
              <a:tblPr/>
              <a:tblGrid>
                <a:gridCol w="963770"/>
                <a:gridCol w="743112"/>
                <a:gridCol w="2779776"/>
                <a:gridCol w="1008514"/>
                <a:gridCol w="714818"/>
                <a:gridCol w="989688"/>
                <a:gridCol w="786084"/>
                <a:gridCol w="2718816"/>
                <a:gridCol w="987552"/>
              </a:tblGrid>
              <a:tr h="304798">
                <a:tc gridSpan="4">
                  <a:txBody>
                    <a:bodyPr/>
                    <a:lstStyle/>
                    <a:p>
                      <a:pPr algn="ctr" fontAlgn="b"/>
                      <a:r>
                        <a:rPr lang="ru-RU" sz="1200" b="1" i="0" u="none" strike="noStrike" dirty="0">
                          <a:solidFill>
                            <a:srgbClr val="FF0000"/>
                          </a:solidFill>
                          <a:effectLst/>
                          <a:latin typeface="Times New Roman"/>
                        </a:rPr>
                        <a:t>І </a:t>
                      </a:r>
                      <a:r>
                        <a:rPr lang="ru-RU" sz="1200" b="1" i="0" u="none" strike="noStrike" dirty="0" err="1" smtClean="0">
                          <a:solidFill>
                            <a:srgbClr val="FF0000"/>
                          </a:solidFill>
                          <a:effectLst/>
                          <a:latin typeface="Times New Roman"/>
                        </a:rPr>
                        <a:t>тоқсан</a:t>
                      </a:r>
                      <a:r>
                        <a:rPr lang="ru-RU" sz="1200" b="1" i="0" u="none" strike="noStrike" dirty="0" smtClean="0">
                          <a:solidFill>
                            <a:srgbClr val="FF0000"/>
                          </a:solidFill>
                          <a:effectLst/>
                          <a:latin typeface="Times New Roman"/>
                        </a:rPr>
                        <a:t> - </a:t>
                      </a:r>
                      <a:r>
                        <a:rPr lang="ru-RU" sz="1200" b="1" i="0" u="none" strike="noStrike" dirty="0">
                          <a:solidFill>
                            <a:srgbClr val="FF0000"/>
                          </a:solidFill>
                          <a:effectLst/>
                          <a:latin typeface="Times New Roman"/>
                        </a:rPr>
                        <a:t>9 </a:t>
                      </a:r>
                      <a:r>
                        <a:rPr lang="ru-RU" sz="1200" b="1" i="0" u="none" strike="noStrike" dirty="0" err="1" smtClean="0">
                          <a:solidFill>
                            <a:srgbClr val="FF0000"/>
                          </a:solidFill>
                          <a:effectLst/>
                          <a:latin typeface="Times New Roman"/>
                        </a:rPr>
                        <a:t>апта</a:t>
                      </a:r>
                      <a:endParaRPr lang="ru-RU" sz="1200" b="1" i="0"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4">
                  <a:txBody>
                    <a:bodyPr/>
                    <a:lstStyle/>
                    <a:p>
                      <a:pPr algn="ctr" fontAlgn="ctr"/>
                      <a:r>
                        <a:rPr lang="ru-RU" sz="1200" b="1" i="0" u="none" strike="noStrike" dirty="0">
                          <a:solidFill>
                            <a:srgbClr val="FF0000"/>
                          </a:solidFill>
                          <a:effectLst/>
                          <a:latin typeface="Times New Roman"/>
                        </a:rPr>
                        <a:t>ІІ </a:t>
                      </a:r>
                      <a:r>
                        <a:rPr lang="ru-RU" sz="1200" b="1" i="0" u="none" strike="noStrike" dirty="0" err="1" smtClean="0">
                          <a:solidFill>
                            <a:srgbClr val="FF0000"/>
                          </a:solidFill>
                          <a:effectLst/>
                          <a:latin typeface="Times New Roman"/>
                        </a:rPr>
                        <a:t>тоқсан</a:t>
                      </a:r>
                      <a:r>
                        <a:rPr lang="ru-RU" sz="1200" b="1" i="0" u="none" strike="noStrike" dirty="0" smtClean="0">
                          <a:solidFill>
                            <a:srgbClr val="FF0000"/>
                          </a:solidFill>
                          <a:effectLst/>
                          <a:latin typeface="Times New Roman"/>
                        </a:rPr>
                        <a:t> - </a:t>
                      </a:r>
                      <a:r>
                        <a:rPr lang="ru-RU" sz="1200" b="1" i="0" u="none" strike="noStrike" dirty="0">
                          <a:solidFill>
                            <a:srgbClr val="FF0000"/>
                          </a:solidFill>
                          <a:effectLst/>
                          <a:latin typeface="Times New Roman"/>
                        </a:rPr>
                        <a:t>7 </a:t>
                      </a:r>
                      <a:r>
                        <a:rPr lang="ru-RU" sz="1200" b="1" i="0" u="none" strike="noStrike" dirty="0" err="1" smtClean="0">
                          <a:solidFill>
                            <a:srgbClr val="FF0000"/>
                          </a:solidFill>
                          <a:effectLst/>
                          <a:latin typeface="Times New Roman"/>
                        </a:rPr>
                        <a:t>апта</a:t>
                      </a:r>
                      <a:endParaRPr lang="ru-RU" sz="1200" b="1" i="0" u="none" strike="noStrike" dirty="0">
                        <a:solidFill>
                          <a:srgbClr val="FF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463296">
                <a:tc>
                  <a:txBody>
                    <a:bodyPr/>
                    <a:lstStyle/>
                    <a:p>
                      <a:pPr algn="ctr" fontAlgn="ctr"/>
                      <a:r>
                        <a:rPr lang="ru-RU" sz="1200" b="1" i="0" u="none" strike="noStrike" dirty="0" err="1" smtClean="0">
                          <a:solidFill>
                            <a:srgbClr val="000000"/>
                          </a:solidFill>
                          <a:effectLst/>
                          <a:latin typeface="Times New Roman"/>
                        </a:rPr>
                        <a:t>Өтпелі</a:t>
                      </a:r>
                      <a:r>
                        <a:rPr lang="ru-RU" sz="1200" b="1" i="0" u="none" strike="noStrike" dirty="0" smtClean="0">
                          <a:solidFill>
                            <a:srgbClr val="000000"/>
                          </a:solidFill>
                          <a:effectLst/>
                          <a:latin typeface="Times New Roman"/>
                        </a:rPr>
                        <a:t> </a:t>
                      </a:r>
                      <a:r>
                        <a:rPr lang="ru-RU" sz="1200" b="1" i="0" u="none" strike="noStrike" dirty="0" err="1" smtClean="0">
                          <a:solidFill>
                            <a:srgbClr val="000000"/>
                          </a:solidFill>
                          <a:effectLst/>
                          <a:latin typeface="Times New Roman"/>
                        </a:rPr>
                        <a:t>тапырып</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200" b="1" i="0" u="none" strike="noStrike" dirty="0"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err="1" smtClean="0">
                          <a:solidFill>
                            <a:srgbClr val="000000"/>
                          </a:solidFill>
                          <a:effectLst/>
                          <a:latin typeface="Times New Roman"/>
                        </a:rPr>
                        <a:t>Мақсаттар</a:t>
                      </a:r>
                      <a:r>
                        <a:rPr lang="ru-RU" sz="1200" b="1" i="0" u="none" strike="noStrike" dirty="0" smtClean="0">
                          <a:solidFill>
                            <a:srgbClr val="000000"/>
                          </a:solidFill>
                          <a:effectLst/>
                          <a:latin typeface="Times New Roman"/>
                        </a:rPr>
                        <a:t> саны</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ru-RU" sz="1200" b="1" i="0" u="none" strike="noStrike" dirty="0" err="1" smtClean="0">
                          <a:solidFill>
                            <a:srgbClr val="000000"/>
                          </a:solidFill>
                          <a:effectLst/>
                          <a:latin typeface="Times New Roman"/>
                        </a:rPr>
                        <a:t>Өтпелі</a:t>
                      </a:r>
                      <a:r>
                        <a:rPr lang="ru-RU" sz="1200" b="1" i="0" u="none" strike="noStrike" dirty="0" smtClean="0">
                          <a:solidFill>
                            <a:srgbClr val="000000"/>
                          </a:solidFill>
                          <a:effectLst/>
                          <a:latin typeface="Times New Roman"/>
                        </a:rPr>
                        <a:t> </a:t>
                      </a:r>
                      <a:r>
                        <a:rPr lang="ru-RU" sz="1200" b="1" i="0" u="none" strike="noStrike" dirty="0" err="1" smtClean="0">
                          <a:solidFill>
                            <a:srgbClr val="000000"/>
                          </a:solidFill>
                          <a:effectLst/>
                          <a:latin typeface="Times New Roman"/>
                        </a:rPr>
                        <a:t>тапырып</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200" b="1" i="0" u="none" strike="noStrike" dirty="0"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err="1" smtClean="0">
                          <a:solidFill>
                            <a:srgbClr val="000000"/>
                          </a:solidFill>
                          <a:effectLst/>
                          <a:latin typeface="Times New Roman"/>
                        </a:rPr>
                        <a:t>Мақсаттар</a:t>
                      </a:r>
                      <a:r>
                        <a:rPr lang="ru-RU" sz="1200" b="1" i="0" u="none" strike="noStrike" dirty="0" smtClean="0">
                          <a:solidFill>
                            <a:srgbClr val="000000"/>
                          </a:solidFill>
                          <a:effectLst/>
                          <a:latin typeface="Times New Roman"/>
                        </a:rPr>
                        <a:t> саны</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394">
                <a:tc rowSpan="3">
                  <a:txBody>
                    <a:bodyPr/>
                    <a:lstStyle/>
                    <a:p>
                      <a:pPr marL="228600" indent="-228600" algn="l" fontAlgn="ctr">
                        <a:buAutoNum type="arabicPeriod"/>
                      </a:pPr>
                      <a:r>
                        <a:rPr lang="ru-RU" sz="1200" b="0" i="1" u="none" strike="noStrike" dirty="0" err="1" smtClean="0">
                          <a:solidFill>
                            <a:srgbClr val="FF0000"/>
                          </a:solidFill>
                          <a:effectLst/>
                          <a:latin typeface="Times New Roman"/>
                        </a:rPr>
                        <a:t>Барлығы</a:t>
                      </a:r>
                      <a:r>
                        <a:rPr lang="ru-RU" sz="1200" b="0" i="1" u="none" strike="noStrike" dirty="0" smtClean="0">
                          <a:solidFill>
                            <a:srgbClr val="FF0000"/>
                          </a:solidFill>
                          <a:effectLst/>
                          <a:latin typeface="Times New Roman"/>
                        </a:rPr>
                        <a:t>  </a:t>
                      </a:r>
                      <a:r>
                        <a:rPr lang="ru-RU" sz="1200" b="0" i="1" u="none" strike="noStrike" dirty="0" err="1" smtClean="0">
                          <a:solidFill>
                            <a:srgbClr val="FF0000"/>
                          </a:solidFill>
                          <a:effectLst/>
                          <a:latin typeface="Times New Roman"/>
                        </a:rPr>
                        <a:t>өзім</a:t>
                      </a:r>
                      <a:r>
                        <a:rPr lang="ru-RU" sz="1200" b="0" i="1" u="none" strike="noStrike" dirty="0" smtClean="0">
                          <a:solidFill>
                            <a:srgbClr val="FF0000"/>
                          </a:solidFill>
                          <a:effectLst/>
                          <a:latin typeface="Times New Roman"/>
                        </a:rPr>
                        <a:t> </a:t>
                      </a:r>
                      <a:r>
                        <a:rPr lang="ru-RU" sz="1200" b="0" i="1" u="none" strike="noStrike" dirty="0" err="1" smtClean="0">
                          <a:solidFill>
                            <a:srgbClr val="FF0000"/>
                          </a:solidFill>
                          <a:effectLst/>
                          <a:latin typeface="Times New Roman"/>
                        </a:rPr>
                        <a:t>туралы</a:t>
                      </a:r>
                      <a:endParaRPr lang="ru-RU" sz="1200" b="0" i="1" u="none" strike="noStrike" dirty="0" smtClean="0">
                        <a:solidFill>
                          <a:srgbClr val="FF0000"/>
                        </a:solidFill>
                        <a:effectLst/>
                        <a:latin typeface="Times New Roman"/>
                      </a:endParaRPr>
                    </a:p>
                    <a:p>
                      <a:pPr marL="228600" indent="-228600" algn="l" fontAlgn="ctr">
                        <a:buAutoNum type="arabicPeriod"/>
                      </a:pPr>
                      <a:r>
                        <a:rPr lang="ru-RU" sz="1200" b="0" i="1" u="none" strike="noStrike" dirty="0" err="1" smtClean="0">
                          <a:solidFill>
                            <a:srgbClr val="FF0000"/>
                          </a:solidFill>
                          <a:effectLst/>
                          <a:latin typeface="Times New Roman"/>
                        </a:rPr>
                        <a:t>Менің</a:t>
                      </a:r>
                      <a:r>
                        <a:rPr lang="ru-RU" sz="1200" b="0" i="1" u="none" strike="noStrike" baseline="0" dirty="0" smtClean="0">
                          <a:solidFill>
                            <a:srgbClr val="FF0000"/>
                          </a:solidFill>
                          <a:effectLst/>
                          <a:latin typeface="Times New Roman"/>
                        </a:rPr>
                        <a:t> </a:t>
                      </a:r>
                      <a:r>
                        <a:rPr lang="ru-RU" sz="1200" b="0" i="1" u="none" strike="noStrike" baseline="0" dirty="0" err="1" smtClean="0">
                          <a:solidFill>
                            <a:srgbClr val="FF0000"/>
                          </a:solidFill>
                          <a:effectLst/>
                          <a:latin typeface="Times New Roman"/>
                        </a:rPr>
                        <a:t>отбасым</a:t>
                      </a:r>
                      <a:r>
                        <a:rPr lang="ru-RU" sz="1200" b="0" i="1" u="none" strike="noStrike" baseline="0" dirty="0" smtClean="0">
                          <a:solidFill>
                            <a:srgbClr val="FF0000"/>
                          </a:solidFill>
                          <a:effectLst/>
                          <a:latin typeface="Times New Roman"/>
                        </a:rPr>
                        <a:t> мен </a:t>
                      </a:r>
                      <a:r>
                        <a:rPr lang="ru-RU" sz="1200" b="0" i="1" u="none" strike="noStrike" baseline="0" dirty="0" err="1" smtClean="0">
                          <a:solidFill>
                            <a:srgbClr val="FF0000"/>
                          </a:solidFill>
                          <a:effectLst/>
                          <a:latin typeface="Times New Roman"/>
                        </a:rPr>
                        <a:t>достарым</a:t>
                      </a:r>
                      <a:endParaRPr lang="ru-RU" sz="1200" b="0" i="1"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1" u="none" strike="noStrike" dirty="0" smtClean="0">
                          <a:solidFill>
                            <a:srgbClr val="000000"/>
                          </a:solidFill>
                          <a:effectLst/>
                          <a:latin typeface="Times New Roman"/>
                        </a:rPr>
                        <a:t>Мен </a:t>
                      </a:r>
                      <a:r>
                        <a:rPr lang="ru-RU" sz="1200" b="0" i="1" u="none" strike="noStrike" dirty="0" err="1" smtClean="0">
                          <a:solidFill>
                            <a:srgbClr val="000000"/>
                          </a:solidFill>
                          <a:effectLst/>
                          <a:latin typeface="Times New Roman"/>
                        </a:rPr>
                        <a:t>және</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қоғам</a:t>
                      </a:r>
                      <a:endParaRPr lang="ru-RU" sz="1200" b="0" i="1" u="none" strike="noStrike" dirty="0" smtClean="0">
                        <a:solidFill>
                          <a:srgbClr val="000000"/>
                        </a:solidFill>
                        <a:effectLst/>
                        <a:latin typeface="Times New Roman"/>
                      </a:endParaRPr>
                    </a:p>
                    <a:p>
                      <a:pPr algn="ctr" fontAlgn="ct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b"/>
                      <a:r>
                        <a:rPr lang="ru-RU" sz="1200" b="0" i="0" u="none" strike="noStrike" dirty="0">
                          <a:solidFill>
                            <a:srgbClr val="000000"/>
                          </a:solidFill>
                          <a:effectLst/>
                          <a:latin typeface="Times New Roman"/>
                        </a:rPr>
                        <a:t>1.1 </a:t>
                      </a:r>
                      <a:r>
                        <a:rPr lang="ru-RU" sz="1200" b="0" i="0" u="none" strike="noStrike" dirty="0" smtClean="0">
                          <a:solidFill>
                            <a:srgbClr val="000000"/>
                          </a:solidFill>
                          <a:effectLst/>
                          <a:latin typeface="Times New Roman"/>
                        </a:rPr>
                        <a:t>Мен</a:t>
                      </a:r>
                      <a:r>
                        <a:rPr lang="kk-KZ" sz="1200" b="0" i="0" u="none" strike="noStrike" dirty="0" smtClean="0">
                          <a:solidFill>
                            <a:srgbClr val="000000"/>
                          </a:solidFill>
                          <a:effectLst/>
                          <a:latin typeface="Times New Roman"/>
                        </a:rPr>
                        <a:t>ің</a:t>
                      </a:r>
                      <a:r>
                        <a:rPr lang="kk-KZ" sz="1200" b="0" i="0" u="none" strike="noStrike" baseline="0" dirty="0" smtClean="0">
                          <a:solidFill>
                            <a:srgbClr val="000000"/>
                          </a:solidFill>
                          <a:effectLst/>
                          <a:latin typeface="Times New Roman"/>
                        </a:rPr>
                        <a:t> отбасым</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rowSpan="4">
                  <a:txBody>
                    <a:bodyPr/>
                    <a:lstStyle/>
                    <a:p>
                      <a:pPr algn="ctr"/>
                      <a:r>
                        <a:rPr lang="ru-RU" sz="1200" dirty="0" smtClean="0">
                          <a:latin typeface="Times New Roman" panose="02020603050405020304" pitchFamily="18" charset="0"/>
                          <a:cs typeface="Times New Roman" panose="02020603050405020304" pitchFamily="18" charset="0"/>
                        </a:rPr>
                        <a:t>3. </a:t>
                      </a:r>
                      <a:r>
                        <a:rPr lang="ru-RU" sz="1200" dirty="0" err="1" smtClean="0">
                          <a:latin typeface="Times New Roman" panose="02020603050405020304" pitchFamily="18" charset="0"/>
                          <a:cs typeface="Times New Roman" panose="02020603050405020304" pitchFamily="18" charset="0"/>
                        </a:rPr>
                        <a:t>Менің</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мектебім</a:t>
                      </a:r>
                      <a:endParaRPr lang="ru-RU" sz="1200" dirty="0">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1" u="none" strike="noStrike" dirty="0" smtClean="0">
                          <a:solidFill>
                            <a:srgbClr val="000000"/>
                          </a:solidFill>
                          <a:effectLst/>
                          <a:latin typeface="Times New Roman"/>
                        </a:rPr>
                        <a:t>Мен </a:t>
                      </a:r>
                      <a:r>
                        <a:rPr lang="ru-RU" sz="1200" b="0" i="1" u="none" strike="noStrike" dirty="0" err="1" smtClean="0">
                          <a:solidFill>
                            <a:srgbClr val="000000"/>
                          </a:solidFill>
                          <a:effectLst/>
                          <a:latin typeface="Times New Roman"/>
                        </a:rPr>
                        <a:t>және</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қоғам</a:t>
                      </a:r>
                      <a:endParaRPr lang="ru-RU" sz="1200" b="0" i="1" u="none" strike="noStrike" dirty="0" smtClean="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a:txBody>
                    <a:bodyPr/>
                    <a:lstStyle/>
                    <a:p>
                      <a:pPr marL="108000" algn="l" fontAlgn="ctr"/>
                      <a:r>
                        <a:rPr lang="ru-RU" sz="1200" b="0" i="0" u="none" strike="noStrike" dirty="0">
                          <a:solidFill>
                            <a:srgbClr val="000000"/>
                          </a:solidFill>
                          <a:effectLst/>
                          <a:latin typeface="Times New Roman"/>
                        </a:rPr>
                        <a:t>1.2 </a:t>
                      </a:r>
                      <a:r>
                        <a:rPr lang="ru-RU" sz="1200" b="0" i="0" u="none" strike="noStrike" dirty="0" err="1" smtClean="0">
                          <a:solidFill>
                            <a:srgbClr val="000000"/>
                          </a:solidFill>
                          <a:effectLst/>
                          <a:latin typeface="Times New Roman"/>
                        </a:rPr>
                        <a:t>Мектеп</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және</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мектеп</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қауымдастығы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Times New Roman"/>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769">
                <a:tc vMerge="1">
                  <a:txBody>
                    <a:bodyPr/>
                    <a:lstStyle/>
                    <a:p>
                      <a:endParaRPr lang="ru-RU"/>
                    </a:p>
                  </a:txBody>
                  <a:tcPr/>
                </a:tc>
                <a:tc vMerge="1">
                  <a:txBody>
                    <a:bodyPr/>
                    <a:lstStyle/>
                    <a:p>
                      <a:endParaRPr lang="ru-RU"/>
                    </a:p>
                  </a:txBody>
                  <a:tcPr/>
                </a:tc>
                <a:tc rowSpan="2">
                  <a:txBody>
                    <a:bodyPr/>
                    <a:lstStyle/>
                    <a:p>
                      <a:pPr marL="108000" algn="l" fontAlgn="b"/>
                      <a:r>
                        <a:rPr lang="ru-RU" sz="1200" b="0" i="0" u="none" strike="noStrike" dirty="0">
                          <a:solidFill>
                            <a:srgbClr val="000000"/>
                          </a:solidFill>
                          <a:effectLst/>
                          <a:latin typeface="Times New Roman"/>
                        </a:rPr>
                        <a:t>1.5 </a:t>
                      </a:r>
                      <a:r>
                        <a:rPr lang="ru-RU" sz="1200" b="0" i="0" u="none" strike="noStrike" dirty="0" err="1" smtClean="0">
                          <a:solidFill>
                            <a:srgbClr val="000000"/>
                          </a:solidFill>
                          <a:effectLst/>
                          <a:latin typeface="Times New Roman"/>
                        </a:rPr>
                        <a:t>Құқық</a:t>
                      </a:r>
                      <a:r>
                        <a:rPr lang="ru-RU" sz="1200" b="0" i="0" u="none" strike="noStrike" dirty="0" smtClean="0">
                          <a:solidFill>
                            <a:srgbClr val="000000"/>
                          </a:solidFill>
                          <a:effectLst/>
                          <a:latin typeface="Times New Roman"/>
                        </a:rPr>
                        <a:t> пен </a:t>
                      </a:r>
                      <a:r>
                        <a:rPr lang="ru-RU" sz="1200" b="0" i="0" u="none" strike="noStrike" dirty="0" err="1" smtClean="0">
                          <a:solidFill>
                            <a:srgbClr val="000000"/>
                          </a:solidFill>
                          <a:effectLst/>
                          <a:latin typeface="Times New Roman"/>
                        </a:rPr>
                        <a:t>жауапкершілік</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200" b="0" i="0" u="none" strike="noStrike" dirty="0">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endParaRPr lang="ru-RU" dirty="0"/>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a:txBody>
                    <a:bodyPr/>
                    <a:lstStyle/>
                    <a:p>
                      <a:pPr marL="108000" algn="l" fontAlgn="ctr"/>
                      <a:r>
                        <a:rPr lang="ru-RU" sz="1200" b="0" i="0" u="none" strike="noStrike" dirty="0">
                          <a:solidFill>
                            <a:srgbClr val="000000"/>
                          </a:solidFill>
                          <a:effectLst/>
                          <a:latin typeface="Times New Roman"/>
                        </a:rPr>
                        <a:t>1.3 </a:t>
                      </a:r>
                      <a:r>
                        <a:rPr lang="ru-RU" sz="1200" b="0" i="0" u="none" strike="noStrike" dirty="0" err="1" smtClean="0">
                          <a:solidFill>
                            <a:srgbClr val="000000"/>
                          </a:solidFill>
                          <a:effectLst/>
                          <a:latin typeface="Times New Roman"/>
                        </a:rPr>
                        <a:t>Менің</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кішкентай</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Отаным</a:t>
                      </a:r>
                      <a:endParaRPr lang="ru-RU" sz="1200" b="0" i="0" u="none" strike="noStrike" dirty="0">
                        <a:solidFill>
                          <a:srgbClr val="000000"/>
                        </a:solidFill>
                        <a:effectLst/>
                        <a:latin typeface="Times New Roman"/>
                      </a:endParaRPr>
                    </a:p>
                  </a:txBody>
                  <a:tcPr marL="0" marR="0"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Times New Roman"/>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6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108000" algn="l" fontAlgn="ctr"/>
                      <a:r>
                        <a:rPr lang="ru-RU" sz="1200" b="0" i="0" u="none" strike="noStrike" dirty="0">
                          <a:solidFill>
                            <a:srgbClr val="000000"/>
                          </a:solidFill>
                          <a:effectLst/>
                          <a:latin typeface="Times New Roman"/>
                        </a:rPr>
                        <a:t>1.4 </a:t>
                      </a:r>
                      <a:r>
                        <a:rPr lang="ru-RU" sz="1200" b="0" i="0" u="none" strike="noStrike" dirty="0" err="1" smtClean="0">
                          <a:solidFill>
                            <a:srgbClr val="000000"/>
                          </a:solidFill>
                          <a:effectLst/>
                          <a:latin typeface="Times New Roman"/>
                        </a:rPr>
                        <a:t>Денсаулық</a:t>
                      </a:r>
                      <a:r>
                        <a:rPr lang="ru-RU" sz="1200" b="0" i="0" u="none" strike="noStrike" dirty="0" smtClean="0">
                          <a:solidFill>
                            <a:srgbClr val="000000"/>
                          </a:solidFill>
                          <a:effectLst/>
                          <a:latin typeface="Times New Roman"/>
                        </a:rPr>
                        <a:t> пен </a:t>
                      </a:r>
                      <a:r>
                        <a:rPr lang="ru-RU" sz="1200" b="0" i="0" u="none" strike="noStrike" dirty="0" err="1" smtClean="0">
                          <a:solidFill>
                            <a:srgbClr val="000000"/>
                          </a:solidFill>
                          <a:effectLst/>
                          <a:latin typeface="Times New Roman"/>
                        </a:rPr>
                        <a:t>қауіпсіздік</a:t>
                      </a:r>
                      <a:endParaRPr lang="ru-RU" sz="1200" b="0" i="0" u="none" strike="noStrike" dirty="0">
                        <a:solidFill>
                          <a:srgbClr val="000000"/>
                        </a:solidFill>
                        <a:effectLst/>
                        <a:latin typeface="Times New Roman"/>
                      </a:endParaRPr>
                    </a:p>
                  </a:txBody>
                  <a:tcPr marL="0" marR="0"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200" b="0" i="0" u="none" strike="noStrike">
                          <a:solidFill>
                            <a:srgbClr val="000000"/>
                          </a:solidFill>
                          <a:effectLst/>
                          <a:latin typeface="Times New Roman"/>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13">
                <a:tc>
                  <a:txBody>
                    <a:bodyPr/>
                    <a:lstStyle/>
                    <a:p>
                      <a:pPr algn="ctr" fontAlgn="ctr"/>
                      <a:r>
                        <a:rPr lang="ru-RU" sz="1200" b="1" i="0" u="none" strike="noStrike" dirty="0" smtClean="0">
                          <a:solidFill>
                            <a:srgbClr val="000000"/>
                          </a:solidFill>
                          <a:effectLst/>
                          <a:latin typeface="Times New Roman"/>
                        </a:rPr>
                        <a:t>2 </a:t>
                      </a:r>
                      <a:r>
                        <a:rPr lang="kk-KZ" sz="1200" b="1" i="0" u="none" strike="noStrike" dirty="0" smtClean="0">
                          <a:solidFill>
                            <a:srgbClr val="000000"/>
                          </a:solidFill>
                          <a:effectLst/>
                          <a:latin typeface="Times New Roman"/>
                        </a:rPr>
                        <a:t>тақырып</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ru-RU" sz="1200" b="1" i="0" u="none" strike="noStrike" dirty="0" smtClean="0">
                          <a:solidFill>
                            <a:srgbClr val="000000"/>
                          </a:solidFill>
                          <a:effectLst/>
                          <a:latin typeface="Times New Roman"/>
                        </a:rPr>
                        <a:t>1 </a:t>
                      </a:r>
                      <a:r>
                        <a:rPr lang="ru-RU" sz="1200" b="1" i="0" u="none" strike="noStrike" dirty="0" err="1"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ru-RU" sz="1200" b="1" i="0" u="none" strike="noStrike" dirty="0">
                          <a:solidFill>
                            <a:srgbClr val="000000"/>
                          </a:solidFill>
                          <a:effectLst/>
                          <a:latin typeface="Times New Roman"/>
                        </a:rPr>
                        <a:t>2 </a:t>
                      </a: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ru-RU" sz="1200" b="1" i="0" u="none" strike="noStrike" dirty="0">
                          <a:solidFill>
                            <a:srgbClr val="000000"/>
                          </a:solidFill>
                          <a:effectLst/>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endParaRPr lang="ru-RU" sz="12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dirty="0"/>
                    </a:p>
                  </a:txBody>
                  <a:tcPr/>
                </a:tc>
                <a:tc vMerge="1">
                  <a:txBody>
                    <a:bodyPr/>
                    <a:lstStyle/>
                    <a:p>
                      <a:pPr marL="108000" algn="l" fontAlgn="ctr"/>
                      <a:endParaRPr lang="ru-RU" sz="1200" b="0" i="0" u="none" strike="noStrike">
                        <a:solidFill>
                          <a:srgbClr val="000000"/>
                        </a:solidFill>
                        <a:effectLst/>
                        <a:latin typeface="Times New Roman"/>
                      </a:endParaRPr>
                    </a:p>
                  </a:txBody>
                  <a:tcPr marL="0" marR="0"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200" b="0" i="0" u="none" strike="noStrike">
                        <a:solidFill>
                          <a:srgbClr val="000000"/>
                        </a:solidFill>
                        <a:effectLst/>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485">
                <a:tc gridSpan="2">
                  <a:txBody>
                    <a:bodyPr/>
                    <a:lstStyle/>
                    <a:p>
                      <a:pPr algn="l" fontAlgn="ctr"/>
                      <a:endParaRPr lang="ru-RU" sz="1200" b="0" i="1" u="none" strike="noStrike" dirty="0">
                        <a:solidFill>
                          <a:srgbClr val="000000"/>
                        </a:solidFill>
                        <a:effectLst/>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a:txBody>
                    <a:bodyPr/>
                    <a:lstStyle/>
                    <a:p>
                      <a:endParaRPr lang="ru-RU" dirty="0"/>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ru-RU" dirty="0"/>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ru-RU" sz="1200" b="0" i="0" u="none" strike="noStrike">
                        <a:solidFill>
                          <a:srgbClr val="000000"/>
                        </a:solidFill>
                        <a:effectLst/>
                        <a:latin typeface="Calibri"/>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ru-RU" sz="1200" dirty="0" smtClean="0">
                          <a:latin typeface="Times New Roman" panose="02020603050405020304" pitchFamily="18" charset="0"/>
                          <a:cs typeface="Times New Roman" panose="02020603050405020304" pitchFamily="18" charset="0"/>
                        </a:rPr>
                        <a:t>4. Мой родной край</a:t>
                      </a:r>
                      <a:endParaRPr lang="ru-RU" sz="1200" dirty="0">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err="1" smtClean="0">
                          <a:solidFill>
                            <a:srgbClr val="000000"/>
                          </a:solidFill>
                          <a:effectLst/>
                          <a:latin typeface="Times New Roman"/>
                        </a:rPr>
                        <a:t>Тарих</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ағынында</a:t>
                      </a: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marL="108000" algn="l" fontAlgn="ctr"/>
                      <a:r>
                        <a:rPr lang="ru-RU" sz="1200" b="0" i="0" u="none" strike="noStrike" dirty="0" smtClean="0">
                          <a:solidFill>
                            <a:srgbClr val="000000"/>
                          </a:solidFill>
                          <a:effectLst/>
                          <a:latin typeface="Times New Roman"/>
                        </a:rPr>
                        <a:t>3.5 </a:t>
                      </a:r>
                      <a:r>
                        <a:rPr lang="ru-RU" sz="1200" b="0" i="0" u="none" strike="noStrike" dirty="0" err="1" smtClean="0">
                          <a:solidFill>
                            <a:srgbClr val="000000"/>
                          </a:solidFill>
                          <a:effectLst/>
                          <a:latin typeface="Times New Roman"/>
                        </a:rPr>
                        <a:t>Қазақстан</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тарихы</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тәуелсіздік</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мемлекеттілік</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және</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отансүйгіштік</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Times New Roman"/>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02">
                <a:tc gridSpan="2">
                  <a:txBody>
                    <a:bodyPr/>
                    <a:lstStyle/>
                    <a:p>
                      <a:pPr algn="ctr" fontAlgn="ctr"/>
                      <a:endParaRPr lang="ru-RU" sz="1200" b="0" i="1" u="none" strike="noStrike" dirty="0">
                        <a:solidFill>
                          <a:srgbClr val="000000"/>
                        </a:solidFill>
                        <a:effectLst/>
                        <a:latin typeface="Times New Roman"/>
                      </a:endParaRPr>
                    </a:p>
                  </a:txBody>
                  <a:tcPr marL="0" marR="0" marT="0" marB="0" anchor="ctr">
                    <a:lnL>
                      <a:noFill/>
                    </a:lnL>
                    <a:lnR>
                      <a:noFill/>
                    </a:lnR>
                    <a:lnT>
                      <a:noFill/>
                    </a:lnT>
                    <a:lnB>
                      <a:noFill/>
                    </a:lnB>
                  </a:tcPr>
                </a:tc>
                <a:tc hMerge="1">
                  <a:txBody>
                    <a:bodyPr/>
                    <a:lstStyle/>
                    <a:p>
                      <a:endParaRPr lang="ru-RU"/>
                    </a:p>
                  </a:txBody>
                  <a:tcPr/>
                </a:tc>
                <a:tc>
                  <a:txBody>
                    <a:bodyPr/>
                    <a:lstStyle/>
                    <a:p>
                      <a:endParaRPr lang="ru-RU" dirty="0"/>
                    </a:p>
                  </a:txBody>
                  <a:tcPr marL="0" marR="0" marT="0" marB="0" anchor="b">
                    <a:lnL>
                      <a:noFill/>
                    </a:lnL>
                    <a:lnR>
                      <a:noFill/>
                    </a:lnR>
                    <a:lnT>
                      <a:noFill/>
                    </a:lnT>
                    <a:lnB>
                      <a:noFill/>
                    </a:lnB>
                  </a:tcPr>
                </a:tc>
                <a:tc>
                  <a:txBody>
                    <a:bodyPr/>
                    <a:lstStyle/>
                    <a:p>
                      <a:endParaRPr lang="ru-RU" dirty="0"/>
                    </a:p>
                  </a:txBody>
                  <a:tcPr marL="0" marR="0" marT="0" marB="0" anchor="ctr">
                    <a:lnL>
                      <a:noFill/>
                    </a:lnL>
                    <a:lnR>
                      <a:noFill/>
                    </a:lnR>
                    <a:lnT>
                      <a:noFill/>
                    </a:lnT>
                    <a:lnB>
                      <a:noFill/>
                    </a:lnB>
                  </a:tcPr>
                </a:tc>
                <a:tc>
                  <a:txBody>
                    <a:bodyPr/>
                    <a:lstStyle/>
                    <a:p>
                      <a:pPr algn="l" fontAlgn="b"/>
                      <a:endParaRPr lang="ru-RU" sz="1200" b="0" i="0" u="none" strike="noStrike">
                        <a:solidFill>
                          <a:srgbClr val="000000"/>
                        </a:solidFill>
                        <a:effectLst/>
                        <a:latin typeface="Calibri"/>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a:rPr>
                        <a:t>2 </a:t>
                      </a:r>
                      <a:r>
                        <a:rPr lang="kk-KZ" sz="1200" b="1" i="0" u="none" strike="noStrike" dirty="0" smtClean="0">
                          <a:solidFill>
                            <a:srgbClr val="000000"/>
                          </a:solidFill>
                          <a:effectLst/>
                          <a:latin typeface="Times New Roman"/>
                        </a:rPr>
                        <a:t>тақырып</a:t>
                      </a:r>
                      <a:endParaRPr lang="ru-RU" sz="1200" b="1" i="0" u="none" strike="noStrike" dirty="0" smtClean="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200" b="1" i="0" u="none" strike="noStrike" dirty="0">
                          <a:solidFill>
                            <a:srgbClr val="000000"/>
                          </a:solidFill>
                          <a:effectLst/>
                          <a:latin typeface="Times New Roman"/>
                        </a:rPr>
                        <a:t>2 </a:t>
                      </a:r>
                      <a:r>
                        <a:rPr lang="ru-RU" sz="1200" b="1" i="0" u="none" strike="noStrike" dirty="0" err="1"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200" b="1" i="0" u="none" strike="noStrike" dirty="0">
                          <a:solidFill>
                            <a:srgbClr val="000000"/>
                          </a:solidFill>
                          <a:effectLst/>
                          <a:latin typeface="Times New Roman"/>
                        </a:rPr>
                        <a:t>4 </a:t>
                      </a: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200" b="1" i="0" u="none" strike="noStrike" dirty="0">
                          <a:solidFill>
                            <a:srgbClr val="000000"/>
                          </a:solidFill>
                          <a:effectLst/>
                          <a:latin typeface="Times New Roman"/>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153527014"/>
              </p:ext>
            </p:extLst>
          </p:nvPr>
        </p:nvGraphicFramePr>
        <p:xfrm>
          <a:off x="345830" y="3346694"/>
          <a:ext cx="5495172" cy="3158163"/>
        </p:xfrm>
        <a:graphic>
          <a:graphicData uri="http://schemas.openxmlformats.org/drawingml/2006/table">
            <a:tbl>
              <a:tblPr/>
              <a:tblGrid>
                <a:gridCol w="964223"/>
                <a:gridCol w="742659"/>
                <a:gridCol w="2779776"/>
                <a:gridCol w="1008514"/>
              </a:tblGrid>
              <a:tr h="365760">
                <a:tc gridSpan="4">
                  <a:txBody>
                    <a:bodyPr/>
                    <a:lstStyle/>
                    <a:p>
                      <a:pPr algn="ctr" fontAlgn="ctr"/>
                      <a:r>
                        <a:rPr lang="ru-RU" sz="1200" b="1" i="0" u="none" strike="noStrike" dirty="0">
                          <a:solidFill>
                            <a:srgbClr val="FF0000"/>
                          </a:solidFill>
                          <a:effectLst/>
                          <a:latin typeface="Times New Roman"/>
                        </a:rPr>
                        <a:t>ІІІ </a:t>
                      </a:r>
                      <a:r>
                        <a:rPr lang="ru-RU" sz="1200" b="1" i="0" u="none" strike="noStrike" dirty="0" err="1" smtClean="0">
                          <a:solidFill>
                            <a:srgbClr val="FF0000"/>
                          </a:solidFill>
                          <a:effectLst/>
                          <a:latin typeface="Times New Roman"/>
                        </a:rPr>
                        <a:t>тоқсан</a:t>
                      </a:r>
                      <a:r>
                        <a:rPr lang="ru-RU" sz="1200" b="1" i="0" u="none" strike="noStrike" dirty="0" smtClean="0">
                          <a:solidFill>
                            <a:srgbClr val="FF0000"/>
                          </a:solidFill>
                          <a:effectLst/>
                          <a:latin typeface="Times New Roman"/>
                        </a:rPr>
                        <a:t> - </a:t>
                      </a:r>
                      <a:r>
                        <a:rPr lang="ru-RU" sz="1200" b="1" i="0" u="none" strike="noStrike" dirty="0">
                          <a:solidFill>
                            <a:srgbClr val="FF0000"/>
                          </a:solidFill>
                          <a:effectLst/>
                          <a:latin typeface="Times New Roman"/>
                        </a:rPr>
                        <a:t>10 </a:t>
                      </a:r>
                      <a:r>
                        <a:rPr lang="ru-RU" sz="1200" b="1" i="0" u="none" strike="noStrike" dirty="0" err="1" smtClean="0">
                          <a:solidFill>
                            <a:srgbClr val="FF0000"/>
                          </a:solidFill>
                          <a:effectLst/>
                          <a:latin typeface="Times New Roman"/>
                        </a:rPr>
                        <a:t>апта</a:t>
                      </a:r>
                      <a:endParaRPr lang="ru-RU" sz="1200" b="1" i="0" u="none" strike="noStrike" dirty="0">
                        <a:solidFill>
                          <a:srgbClr val="FF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9300">
                <a:tc>
                  <a:txBody>
                    <a:bodyPr/>
                    <a:lstStyle/>
                    <a:p>
                      <a:pPr algn="ctr" fontAlgn="ctr"/>
                      <a:r>
                        <a:rPr lang="ru-RU" sz="1200" b="1" i="0" u="none" strike="noStrike" dirty="0" err="1" smtClean="0">
                          <a:solidFill>
                            <a:srgbClr val="000000"/>
                          </a:solidFill>
                          <a:effectLst/>
                          <a:latin typeface="Times New Roman"/>
                        </a:rPr>
                        <a:t>Өтпелі</a:t>
                      </a:r>
                      <a:r>
                        <a:rPr lang="ru-RU" sz="1200" b="1" i="0" u="none" strike="noStrike" dirty="0" smtClean="0">
                          <a:solidFill>
                            <a:srgbClr val="000000"/>
                          </a:solidFill>
                          <a:effectLst/>
                          <a:latin typeface="Times New Roman"/>
                        </a:rPr>
                        <a:t> </a:t>
                      </a:r>
                      <a:r>
                        <a:rPr lang="ru-RU" sz="1200" b="1" i="0" u="none" strike="noStrike" dirty="0" err="1" smtClean="0">
                          <a:solidFill>
                            <a:srgbClr val="000000"/>
                          </a:solidFill>
                          <a:effectLst/>
                          <a:latin typeface="Times New Roman"/>
                        </a:rPr>
                        <a:t>тапырып</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k-KZ" sz="1200" b="1" i="0" u="none" strike="noStrike" dirty="0"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err="1" smtClean="0">
                          <a:solidFill>
                            <a:srgbClr val="000000"/>
                          </a:solidFill>
                          <a:effectLst/>
                          <a:latin typeface="Times New Roman"/>
                        </a:rPr>
                        <a:t>Мақсаттар</a:t>
                      </a:r>
                      <a:r>
                        <a:rPr lang="ru-RU" sz="1200" b="1" i="0" u="none" strike="noStrike" dirty="0" smtClean="0">
                          <a:solidFill>
                            <a:srgbClr val="000000"/>
                          </a:solidFill>
                          <a:effectLst/>
                          <a:latin typeface="Times New Roman"/>
                        </a:rPr>
                        <a:t> саны</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324">
                <a:tc rowSpan="3">
                  <a:txBody>
                    <a:bodyPr/>
                    <a:lstStyle/>
                    <a:p>
                      <a:pPr algn="ctr" fontAlgn="ctr"/>
                      <a:r>
                        <a:rPr lang="ru-RU" sz="1200" b="0" i="1" u="none" strike="noStrike" dirty="0" smtClean="0">
                          <a:solidFill>
                            <a:srgbClr val="000000"/>
                          </a:solidFill>
                          <a:effectLst/>
                          <a:latin typeface="Times New Roman"/>
                        </a:rPr>
                        <a:t>5. </a:t>
                      </a:r>
                      <a:r>
                        <a:rPr lang="ru-RU" sz="1200" b="0" i="1" u="none" strike="noStrike" dirty="0" err="1" smtClean="0">
                          <a:solidFill>
                            <a:srgbClr val="000000"/>
                          </a:solidFill>
                          <a:effectLst/>
                          <a:latin typeface="Times New Roman"/>
                        </a:rPr>
                        <a:t>Тәні</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саудың</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жаны</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сау</a:t>
                      </a: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1" u="none" strike="noStrike" dirty="0" smtClean="0">
                          <a:solidFill>
                            <a:srgbClr val="000000"/>
                          </a:solidFill>
                          <a:effectLst/>
                          <a:latin typeface="Times New Roman"/>
                        </a:rPr>
                        <a:t>Мен </a:t>
                      </a:r>
                      <a:r>
                        <a:rPr lang="ru-RU" sz="1200" b="0" i="1" u="none" strike="noStrike" dirty="0" err="1" smtClean="0">
                          <a:solidFill>
                            <a:srgbClr val="000000"/>
                          </a:solidFill>
                          <a:effectLst/>
                          <a:latin typeface="Times New Roman"/>
                        </a:rPr>
                        <a:t>және</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қоғам</a:t>
                      </a:r>
                      <a:endParaRPr lang="ru-RU" sz="1200" b="0" i="1" u="none" strike="noStrike" dirty="0" smtClean="0">
                        <a:solidFill>
                          <a:srgbClr val="000000"/>
                        </a:solidFill>
                        <a:effectLst/>
                        <a:latin typeface="Times New Roman"/>
                      </a:endParaRPr>
                    </a:p>
                    <a:p>
                      <a:pPr algn="ctr" fontAlgn="ct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r>
                        <a:rPr lang="ru-RU" sz="1200" b="0" i="0" u="none" strike="noStrike" dirty="0" smtClean="0">
                          <a:solidFill>
                            <a:srgbClr val="000000"/>
                          </a:solidFill>
                          <a:effectLst/>
                          <a:latin typeface="Times New Roman"/>
                        </a:rPr>
                        <a:t>1.2 </a:t>
                      </a:r>
                      <a:r>
                        <a:rPr lang="ru-RU" sz="1200" b="0" i="0" u="none" strike="noStrike" dirty="0" err="1" smtClean="0">
                          <a:solidFill>
                            <a:srgbClr val="000000"/>
                          </a:solidFill>
                          <a:effectLst/>
                          <a:latin typeface="Times New Roman"/>
                        </a:rPr>
                        <a:t>Мектеп</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және</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мектеп</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қауымдастығы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608">
                <a:tc vMerge="1">
                  <a:txBody>
                    <a:bodyPr/>
                    <a:lstStyle/>
                    <a:p>
                      <a:endParaRPr lang="ru-RU"/>
                    </a:p>
                  </a:txBody>
                  <a:tcPr/>
                </a:tc>
                <a:tc vMerge="1">
                  <a:txBody>
                    <a:bodyPr/>
                    <a:lstStyle/>
                    <a:p>
                      <a:endParaRPr lang="ru-RU"/>
                    </a:p>
                  </a:txBody>
                  <a:tcPr/>
                </a:tc>
                <a:tc>
                  <a:txBody>
                    <a:bodyPr/>
                    <a:lstStyle/>
                    <a:p>
                      <a:pPr marL="108000" algn="l" fontAlgn="ctr"/>
                      <a:r>
                        <a:rPr lang="ru-RU" sz="1200" b="0" i="0" u="none" strike="noStrike" dirty="0">
                          <a:solidFill>
                            <a:srgbClr val="000000"/>
                          </a:solidFill>
                          <a:effectLst/>
                          <a:latin typeface="Times New Roman"/>
                        </a:rPr>
                        <a:t>1.4 </a:t>
                      </a:r>
                      <a:r>
                        <a:rPr lang="ru-RU" sz="1200" b="0" i="0" u="none" strike="noStrike" dirty="0" err="1" smtClean="0">
                          <a:solidFill>
                            <a:srgbClr val="000000"/>
                          </a:solidFill>
                          <a:effectLst/>
                          <a:latin typeface="Times New Roman"/>
                        </a:rPr>
                        <a:t>Денсаулық</a:t>
                      </a:r>
                      <a:r>
                        <a:rPr lang="ru-RU" sz="1200" b="0" i="0" u="none" strike="noStrike" dirty="0" smtClean="0">
                          <a:solidFill>
                            <a:srgbClr val="000000"/>
                          </a:solidFill>
                          <a:effectLst/>
                          <a:latin typeface="Times New Roman"/>
                        </a:rPr>
                        <a:t> пен </a:t>
                      </a:r>
                      <a:r>
                        <a:rPr lang="ru-RU" sz="1200" b="0" i="0" u="none" strike="noStrike" dirty="0" err="1" smtClean="0">
                          <a:solidFill>
                            <a:srgbClr val="000000"/>
                          </a:solidFill>
                          <a:effectLst/>
                          <a:latin typeface="Times New Roman"/>
                        </a:rPr>
                        <a:t>қауіпсіздік</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799">
                <a:tc vMerge="1">
                  <a:txBody>
                    <a:bodyPr/>
                    <a:lstStyle/>
                    <a:p>
                      <a:endParaRPr lang="ru-RU"/>
                    </a:p>
                  </a:txBody>
                  <a:tcPr/>
                </a:tc>
                <a:tc vMerge="1">
                  <a:txBody>
                    <a:bodyPr/>
                    <a:lstStyle/>
                    <a:p>
                      <a:endParaRPr lang="ru-RU"/>
                    </a:p>
                  </a:txBody>
                  <a:tcPr/>
                </a:tc>
                <a:tc>
                  <a:txBody>
                    <a:bodyPr/>
                    <a:lstStyle/>
                    <a:p>
                      <a:pPr marL="108000" algn="l" fontAlgn="ctr"/>
                      <a:r>
                        <a:rPr lang="ru-RU" sz="1200" b="0" i="0" u="none" strike="noStrike" dirty="0">
                          <a:solidFill>
                            <a:srgbClr val="000000"/>
                          </a:solidFill>
                          <a:effectLst/>
                          <a:latin typeface="Times New Roman"/>
                        </a:rPr>
                        <a:t>1.6 </a:t>
                      </a:r>
                      <a:r>
                        <a:rPr lang="ru-RU" sz="1200" b="0" i="0" u="none" strike="noStrike" dirty="0" err="1" smtClean="0">
                          <a:solidFill>
                            <a:srgbClr val="000000"/>
                          </a:solidFill>
                          <a:effectLst/>
                          <a:latin typeface="Times New Roman"/>
                        </a:rPr>
                        <a:t>Мейрамдар</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324">
                <a:tc rowSpan="3">
                  <a:txBody>
                    <a:bodyPr/>
                    <a:lstStyle/>
                    <a:p>
                      <a:pPr algn="ctr" fontAlgn="ctr"/>
                      <a:r>
                        <a:rPr lang="ru-RU" sz="1200" b="0" i="1" u="none" strike="noStrike" dirty="0" smtClean="0">
                          <a:solidFill>
                            <a:srgbClr val="000000"/>
                          </a:solidFill>
                          <a:effectLst/>
                          <a:latin typeface="Times New Roman"/>
                        </a:rPr>
                        <a:t>6. </a:t>
                      </a:r>
                      <a:r>
                        <a:rPr lang="ru-RU" sz="1200" b="0" i="1" u="none" strike="noStrike" dirty="0" err="1" smtClean="0">
                          <a:solidFill>
                            <a:srgbClr val="000000"/>
                          </a:solidFill>
                          <a:effectLst/>
                          <a:latin typeface="Times New Roman"/>
                        </a:rPr>
                        <a:t>Салт-дәстүр</a:t>
                      </a:r>
                      <a:r>
                        <a:rPr lang="ru-RU" sz="1200" b="0" i="1" u="none" strike="noStrike" dirty="0" smtClean="0">
                          <a:solidFill>
                            <a:srgbClr val="000000"/>
                          </a:solidFill>
                          <a:effectLst/>
                          <a:latin typeface="Times New Roman"/>
                        </a:rPr>
                        <a:t> мен </a:t>
                      </a:r>
                      <a:r>
                        <a:rPr lang="ru-RU" sz="1200" b="0" i="1" u="none" strike="noStrike" dirty="0" err="1" smtClean="0">
                          <a:solidFill>
                            <a:srgbClr val="000000"/>
                          </a:solidFill>
                          <a:effectLst/>
                          <a:latin typeface="Times New Roman"/>
                        </a:rPr>
                        <a:t>ауыз</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әдебиеті</a:t>
                      </a:r>
                      <a:endParaRPr lang="ru-RU" sz="1200" b="0" i="1"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200" b="0" i="1" u="none" strike="noStrike" dirty="0" err="1" smtClean="0">
                          <a:solidFill>
                            <a:srgbClr val="000000"/>
                          </a:solidFill>
                          <a:effectLst/>
                          <a:latin typeface="Times New Roman"/>
                        </a:rPr>
                        <a:t>Тарих</a:t>
                      </a:r>
                      <a:r>
                        <a:rPr lang="ru-RU" sz="1200" b="0" i="1" u="none" strike="noStrike" dirty="0" smtClean="0">
                          <a:solidFill>
                            <a:srgbClr val="000000"/>
                          </a:solidFill>
                          <a:effectLst/>
                          <a:latin typeface="Times New Roman"/>
                        </a:rPr>
                        <a:t> </a:t>
                      </a:r>
                      <a:r>
                        <a:rPr lang="ru-RU" sz="1200" b="0" i="1" u="none" strike="noStrike" dirty="0" err="1" smtClean="0">
                          <a:solidFill>
                            <a:srgbClr val="000000"/>
                          </a:solidFill>
                          <a:effectLst/>
                          <a:latin typeface="Times New Roman"/>
                        </a:rPr>
                        <a:t>ағынындаи</a:t>
                      </a:r>
                      <a:endParaRPr lang="ru-RU" sz="1200" b="0" i="1" u="none" strike="noStrike" dirty="0" smtClean="0">
                        <a:solidFill>
                          <a:srgbClr val="000000"/>
                        </a:solidFill>
                        <a:effectLst/>
                        <a:latin typeface="Times New Roman"/>
                      </a:endParaRPr>
                    </a:p>
                    <a:p>
                      <a:pPr algn="ctr" fontAlgn="ctr"/>
                      <a:endParaRPr lang="ru-RU"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8000" algn="l" fontAlgn="ctr"/>
                      <a:r>
                        <a:rPr lang="ru-RU" sz="1200" b="0" i="0" u="none" strike="noStrike" dirty="0">
                          <a:solidFill>
                            <a:srgbClr val="000000"/>
                          </a:solidFill>
                          <a:effectLst/>
                          <a:latin typeface="Times New Roman"/>
                        </a:rPr>
                        <a:t>3.2 </a:t>
                      </a:r>
                      <a:r>
                        <a:rPr lang="ru-RU" sz="1200" b="0" i="0" u="none" strike="noStrike" dirty="0" err="1" smtClean="0">
                          <a:solidFill>
                            <a:srgbClr val="000000"/>
                          </a:solidFill>
                          <a:effectLst/>
                          <a:latin typeface="Times New Roman"/>
                        </a:rPr>
                        <a:t>Қазақстанның</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тарихи</a:t>
                      </a:r>
                      <a:r>
                        <a:rPr lang="ru-RU" sz="1200" b="0" i="0" u="none" strike="noStrike" baseline="0" dirty="0" smtClean="0">
                          <a:solidFill>
                            <a:srgbClr val="000000"/>
                          </a:solidFill>
                          <a:effectLst/>
                          <a:latin typeface="Times New Roman"/>
                        </a:rPr>
                        <a:t> </a:t>
                      </a:r>
                      <a:r>
                        <a:rPr lang="ru-RU" sz="1200" b="0" i="0" u="none" strike="noStrike" baseline="0" dirty="0" err="1" smtClean="0">
                          <a:solidFill>
                            <a:srgbClr val="000000"/>
                          </a:solidFill>
                          <a:effectLst/>
                          <a:latin typeface="Times New Roman"/>
                        </a:rPr>
                        <a:t>түп</a:t>
                      </a:r>
                      <a:r>
                        <a:rPr lang="ru-RU" sz="1200" b="0" i="0" u="none" strike="noStrike" baseline="0" dirty="0" smtClean="0">
                          <a:solidFill>
                            <a:srgbClr val="000000"/>
                          </a:solidFill>
                          <a:effectLst/>
                          <a:latin typeface="Times New Roman"/>
                        </a:rPr>
                        <a:t>-</a:t>
                      </a:r>
                      <a:r>
                        <a:rPr lang="kk-KZ" sz="1200" b="0" i="0" u="none" strike="noStrike" baseline="0" dirty="0" smtClean="0">
                          <a:solidFill>
                            <a:srgbClr val="000000"/>
                          </a:solidFill>
                          <a:effectLst/>
                          <a:latin typeface="Times New Roman"/>
                        </a:rPr>
                        <a:t>тамыры</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18">
                <a:tc vMerge="1">
                  <a:txBody>
                    <a:bodyPr/>
                    <a:lstStyle/>
                    <a:p>
                      <a:endParaRPr lang="ru-RU"/>
                    </a:p>
                  </a:txBody>
                  <a:tcPr/>
                </a:tc>
                <a:tc vMerge="1">
                  <a:txBody>
                    <a:bodyPr/>
                    <a:lstStyle/>
                    <a:p>
                      <a:endParaRPr lang="ru-RU"/>
                    </a:p>
                  </a:txBody>
                  <a:tcPr/>
                </a:tc>
                <a:tc>
                  <a:txBody>
                    <a:bodyPr/>
                    <a:lstStyle/>
                    <a:p>
                      <a:pPr marL="108000" algn="l" fontAlgn="ctr"/>
                      <a:r>
                        <a:rPr lang="ru-RU" sz="1200" b="0" i="0" u="none" strike="noStrike" dirty="0">
                          <a:solidFill>
                            <a:srgbClr val="000000"/>
                          </a:solidFill>
                          <a:effectLst/>
                          <a:latin typeface="Times New Roman"/>
                        </a:rPr>
                        <a:t>3.4 </a:t>
                      </a:r>
                      <a:r>
                        <a:rPr lang="ru-RU" sz="1200" b="0" i="0" u="none" strike="noStrike" dirty="0" err="1" smtClean="0">
                          <a:solidFill>
                            <a:srgbClr val="000000"/>
                          </a:solidFill>
                          <a:effectLst/>
                          <a:latin typeface="Times New Roman"/>
                        </a:rPr>
                        <a:t>Біртуар</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тарихи</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тұлғалар</a:t>
                      </a:r>
                      <a:r>
                        <a:rPr lang="ru-RU" sz="1200" b="0" i="0" u="none" strike="noStrike" dirty="0" smtClean="0">
                          <a:solidFill>
                            <a:srgbClr val="000000"/>
                          </a:solidFill>
                          <a:effectLst/>
                          <a:latin typeface="Times New Roman"/>
                        </a:rPr>
                        <a:t> мен </a:t>
                      </a:r>
                      <a:r>
                        <a:rPr lang="ru-RU" sz="1200" b="0" i="0" u="none" strike="noStrike" dirty="0" err="1" smtClean="0">
                          <a:solidFill>
                            <a:srgbClr val="000000"/>
                          </a:solidFill>
                          <a:effectLst/>
                          <a:latin typeface="Times New Roman"/>
                        </a:rPr>
                        <a:t>мәдениет</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кайраткерлері</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485">
                <a:tc vMerge="1">
                  <a:txBody>
                    <a:bodyPr/>
                    <a:lstStyle/>
                    <a:p>
                      <a:endParaRPr lang="ru-RU"/>
                    </a:p>
                  </a:txBody>
                  <a:tcPr/>
                </a:tc>
                <a:tc vMerge="1">
                  <a:txBody>
                    <a:bodyPr/>
                    <a:lstStyle/>
                    <a:p>
                      <a:endParaRPr lang="ru-RU"/>
                    </a:p>
                  </a:txBody>
                  <a:tcPr/>
                </a:tc>
                <a:tc>
                  <a:txBody>
                    <a:bodyPr/>
                    <a:lstStyle/>
                    <a:p>
                      <a:pPr marL="108000" algn="l" fontAlgn="ctr"/>
                      <a:r>
                        <a:rPr lang="ru-RU" sz="1200" b="0" i="0" u="none" strike="noStrike" dirty="0">
                          <a:solidFill>
                            <a:srgbClr val="000000"/>
                          </a:solidFill>
                          <a:effectLst/>
                          <a:latin typeface="Times New Roman"/>
                        </a:rPr>
                        <a:t>3.5 </a:t>
                      </a:r>
                      <a:r>
                        <a:rPr lang="ru-RU" sz="1200" b="0" i="0" u="none" strike="noStrike" dirty="0" err="1" smtClean="0">
                          <a:solidFill>
                            <a:srgbClr val="000000"/>
                          </a:solidFill>
                          <a:effectLst/>
                          <a:latin typeface="Times New Roman"/>
                        </a:rPr>
                        <a:t>Қазақстан</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тарихы</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тәуелсіздік</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мемлекеттілік</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және</a:t>
                      </a:r>
                      <a:r>
                        <a:rPr lang="ru-RU" sz="1200" b="0" i="0" u="none" strike="noStrike" dirty="0" smtClean="0">
                          <a:solidFill>
                            <a:srgbClr val="000000"/>
                          </a:solidFill>
                          <a:effectLst/>
                          <a:latin typeface="Times New Roman"/>
                        </a:rPr>
                        <a:t> </a:t>
                      </a:r>
                      <a:r>
                        <a:rPr lang="ru-RU" sz="1200" b="0" i="0" u="none" strike="noStrike" dirty="0" err="1" smtClean="0">
                          <a:solidFill>
                            <a:srgbClr val="000000"/>
                          </a:solidFill>
                          <a:effectLst/>
                          <a:latin typeface="Times New Roman"/>
                        </a:rPr>
                        <a:t>отансүйгіштік</a:t>
                      </a:r>
                      <a:endParaRPr lang="ru-RU" sz="1200" b="0"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34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a:rPr>
                        <a:t>2 </a:t>
                      </a:r>
                      <a:r>
                        <a:rPr lang="kk-KZ" sz="1200" b="1" i="0" u="none" strike="noStrike" dirty="0" smtClean="0">
                          <a:solidFill>
                            <a:srgbClr val="000000"/>
                          </a:solidFill>
                          <a:effectLst/>
                          <a:latin typeface="Times New Roman"/>
                        </a:rPr>
                        <a:t>тақырып</a:t>
                      </a:r>
                      <a:endParaRPr lang="ru-RU" sz="1200" b="1" i="0" u="none" strike="noStrike" dirty="0" smtClean="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a:rPr>
                        <a:t>2 </a:t>
                      </a:r>
                      <a:r>
                        <a:rPr lang="ru-RU" sz="1200" b="1" i="0" u="none" strike="noStrike" dirty="0" err="1" smtClean="0">
                          <a:solidFill>
                            <a:srgbClr val="000000"/>
                          </a:solidFill>
                          <a:effectLst/>
                          <a:latin typeface="Times New Roman"/>
                        </a:rPr>
                        <a:t>бөлім</a:t>
                      </a:r>
                      <a:endParaRPr lang="ru-RU"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ru-RU" sz="1200" b="1" i="0" u="none" strike="noStrike" dirty="0">
                          <a:solidFill>
                            <a:srgbClr val="000000"/>
                          </a:solidFill>
                          <a:effectLst/>
                          <a:latin typeface="Times New Roman"/>
                        </a:rPr>
                        <a:t>6 </a:t>
                      </a:r>
                      <a:r>
                        <a:rPr lang="ru-RU" sz="1200" b="1" i="0" u="none" strike="noStrike" dirty="0" err="1" smtClean="0">
                          <a:solidFill>
                            <a:srgbClr val="000000"/>
                          </a:solidFill>
                          <a:effectLst/>
                          <a:latin typeface="Times New Roman"/>
                        </a:rPr>
                        <a:t>бөлімше</a:t>
                      </a:r>
                      <a:endParaRPr lang="ru-RU"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ru-RU" sz="1200" b="1" i="0" u="none" strike="noStrike" dirty="0">
                          <a:solidFill>
                            <a:srgbClr val="000000"/>
                          </a:solidFill>
                          <a:effectLst/>
                          <a:latin typeface="Times New Roman"/>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3129256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256" y="-18651"/>
            <a:ext cx="10515600" cy="631161"/>
          </a:xfrm>
        </p:spPr>
        <p:txBody>
          <a:bodyPr>
            <a:noAutofit/>
          </a:bodyPr>
          <a:lstStyle/>
          <a:p>
            <a:pPr algn="ctr"/>
            <a:r>
              <a:rPr lang="ru-RU" sz="2800" b="1" dirty="0" smtClean="0">
                <a:latin typeface="Times New Roman" pitchFamily="18" charset="0"/>
                <a:cs typeface="Times New Roman" pitchFamily="18" charset="0"/>
              </a:rPr>
              <a:t>Қорытынды </a:t>
            </a:r>
            <a:r>
              <a:rPr lang="ru-RU" sz="2800" b="1" dirty="0" err="1" smtClean="0">
                <a:latin typeface="Times New Roman" pitchFamily="18" charset="0"/>
                <a:cs typeface="Times New Roman" pitchFamily="18" charset="0"/>
              </a:rPr>
              <a:t>бағалау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үдерісі</a:t>
            </a:r>
            <a:endParaRPr lang="ru-RU" sz="2800" b="1" dirty="0">
              <a:latin typeface="Times New Roman" pitchFamily="18" charset="0"/>
              <a:cs typeface="Times New Roman" pitchFamily="18" charset="0"/>
            </a:endParaRPr>
          </a:p>
        </p:txBody>
      </p:sp>
      <p:pic>
        <p:nvPicPr>
          <p:cNvPr id="4" name="Picture 3" descr="C:\Users\Shilibekova_a\Downloads\1453822002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51"/>
          <a:stretch/>
        </p:blipFill>
        <p:spPr bwMode="auto">
          <a:xfrm>
            <a:off x="948535" y="668740"/>
            <a:ext cx="10294930" cy="618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25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0025"/>
            <a:ext cx="10515600" cy="1325562"/>
          </a:xfrm>
        </p:spPr>
        <p:txBody>
          <a:bodyPr>
            <a:noAutofit/>
          </a:bodyPr>
          <a:lstStyle/>
          <a:p>
            <a:pPr algn="ctr"/>
            <a:r>
              <a:rPr lang="ru-RU" sz="2800" dirty="0" smtClean="0">
                <a:latin typeface="Arial Narrow" pitchFamily="34" charset="0"/>
              </a:rPr>
              <a:t> </a:t>
            </a:r>
            <a:br>
              <a:rPr lang="ru-RU" sz="2800" dirty="0" smtClean="0">
                <a:latin typeface="Arial Narrow" pitchFamily="34" charset="0"/>
              </a:rPr>
            </a:br>
            <a:endParaRPr lang="ru-RU" sz="2800" dirty="0">
              <a:latin typeface="Arial Narrow"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2485" y="3905672"/>
            <a:ext cx="337951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609600" y="274638"/>
            <a:ext cx="10972800" cy="99412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kk-KZ" sz="3600" dirty="0" smtClean="0">
                <a:solidFill>
                  <a:srgbClr val="0070C0"/>
                </a:solidFill>
                <a:latin typeface="Times New Roman" panose="02020603050405020304" pitchFamily="18" charset="0"/>
                <a:cs typeface="Times New Roman" panose="02020603050405020304" pitchFamily="18" charset="0"/>
              </a:rPr>
              <a:t>ТОҚСАНДЫҚ ЖИЫНТЫҚ </a:t>
            </a:r>
            <a:r>
              <a:rPr lang="kk-KZ" sz="3600" dirty="0">
                <a:solidFill>
                  <a:srgbClr val="0070C0"/>
                </a:solidFill>
                <a:latin typeface="Times New Roman" panose="02020603050405020304" pitchFamily="18" charset="0"/>
                <a:cs typeface="Times New Roman" panose="02020603050405020304" pitchFamily="18" charset="0"/>
              </a:rPr>
              <a:t>БАҒАЛАУ</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347542" y="1419730"/>
            <a:ext cx="7363327" cy="2502223"/>
          </a:xfrm>
          <a:prstGeom prst="rect">
            <a:avLst/>
          </a:prstGeom>
        </p:spPr>
        <p:txBody>
          <a:bodyPr wrap="square">
            <a:spAutoFit/>
          </a:bodyPr>
          <a:lstStyle/>
          <a:p>
            <a:pPr>
              <a:lnSpc>
                <a:spcPct val="90000"/>
              </a:lnSpc>
            </a:pPr>
            <a:r>
              <a:rPr lang="ru-RU" b="1" dirty="0" smtClean="0">
                <a:latin typeface="Times New Roman" panose="02020603050405020304" pitchFamily="18" charset="0"/>
                <a:cs typeface="Times New Roman" panose="02020603050405020304" pitchFamily="18" charset="0"/>
              </a:rPr>
              <a:t> </a:t>
            </a:r>
          </a:p>
          <a:p>
            <a:pPr>
              <a:lnSpc>
                <a:spcPct val="90000"/>
              </a:lnSpc>
            </a:pPr>
            <a:r>
              <a:rPr lang="ru-RU" sz="2600" dirty="0" err="1" smtClean="0">
                <a:solidFill>
                  <a:srgbClr val="0070C0"/>
                </a:solidFill>
                <a:latin typeface="Times New Roman" panose="02020603050405020304" pitchFamily="18" charset="0"/>
                <a:cs typeface="Times New Roman" panose="02020603050405020304" pitchFamily="18" charset="0"/>
              </a:rPr>
              <a:t>Сіз</a:t>
            </a:r>
            <a:r>
              <a:rPr lang="ru-RU" sz="2600" dirty="0" smtClean="0">
                <a:solidFill>
                  <a:srgbClr val="0070C0"/>
                </a:solidFill>
                <a:latin typeface="Times New Roman" panose="02020603050405020304" pitchFamily="18" charset="0"/>
                <a:cs typeface="Times New Roman" panose="02020603050405020304" pitchFamily="18" charset="0"/>
              </a:rPr>
              <a:t> </a:t>
            </a:r>
            <a:r>
              <a:rPr lang="ru-RU" sz="2600" dirty="0" err="1" smtClean="0">
                <a:solidFill>
                  <a:srgbClr val="0070C0"/>
                </a:solidFill>
                <a:latin typeface="Times New Roman" panose="02020603050405020304" pitchFamily="18" charset="0"/>
                <a:cs typeface="Times New Roman" panose="02020603050405020304" pitchFamily="18" charset="0"/>
              </a:rPr>
              <a:t>мұғалімсіз</a:t>
            </a:r>
            <a:r>
              <a:rPr lang="en-GB" sz="2600" dirty="0" smtClean="0">
                <a:solidFill>
                  <a:srgbClr val="0070C0"/>
                </a:solidFill>
                <a:latin typeface="Times New Roman" panose="02020603050405020304" pitchFamily="18" charset="0"/>
                <a:cs typeface="Times New Roman" panose="02020603050405020304" pitchFamily="18" charset="0"/>
              </a:rPr>
              <a:t>. </a:t>
            </a:r>
            <a:r>
              <a:rPr lang="kk-KZ" sz="2600" dirty="0" smtClean="0">
                <a:solidFill>
                  <a:srgbClr val="0070C0"/>
                </a:solidFill>
                <a:latin typeface="Times New Roman" panose="02020603050405020304" pitchFamily="18" charset="0"/>
                <a:cs typeface="Times New Roman" panose="02020603050405020304" pitchFamily="18" charset="0"/>
              </a:rPr>
              <a:t>Сізге мектеп басшысы әріптесіңіздің орнына тоқсандық жиынтық бағалау өткізуге тапсырмалар құрастыруды өтінді. </a:t>
            </a:r>
            <a:endParaRPr lang="ru-RU" sz="2600" dirty="0" smtClean="0">
              <a:solidFill>
                <a:srgbClr val="0070C0"/>
              </a:solidFill>
              <a:latin typeface="Times New Roman" panose="02020603050405020304" pitchFamily="18" charset="0"/>
              <a:cs typeface="Times New Roman" panose="02020603050405020304" pitchFamily="18" charset="0"/>
            </a:endParaRPr>
          </a:p>
          <a:p>
            <a:pPr>
              <a:lnSpc>
                <a:spcPct val="90000"/>
              </a:lnSpc>
            </a:pPr>
            <a:endParaRPr lang="en-GB" sz="2600" dirty="0" smtClean="0">
              <a:solidFill>
                <a:srgbClr val="0070C0"/>
              </a:solidFill>
              <a:latin typeface="Times New Roman" panose="02020603050405020304" pitchFamily="18" charset="0"/>
              <a:cs typeface="Times New Roman" panose="02020603050405020304" pitchFamily="18" charset="0"/>
            </a:endParaRPr>
          </a:p>
          <a:p>
            <a:pPr>
              <a:lnSpc>
                <a:spcPct val="90000"/>
              </a:lnSpc>
            </a:pPr>
            <a:r>
              <a:rPr lang="ru-RU" sz="2600" dirty="0" err="1" smtClean="0">
                <a:solidFill>
                  <a:srgbClr val="0070C0"/>
                </a:solidFill>
                <a:latin typeface="Times New Roman" panose="02020603050405020304" pitchFamily="18" charset="0"/>
                <a:cs typeface="Times New Roman" panose="02020603050405020304" pitchFamily="18" charset="0"/>
              </a:rPr>
              <a:t>Тапсырма</a:t>
            </a:r>
            <a:r>
              <a:rPr lang="ru-RU" sz="2600" dirty="0" smtClean="0">
                <a:solidFill>
                  <a:srgbClr val="0070C0"/>
                </a:solidFill>
                <a:latin typeface="Times New Roman" panose="02020603050405020304" pitchFamily="18" charset="0"/>
                <a:cs typeface="Times New Roman" panose="02020603050405020304" pitchFamily="18" charset="0"/>
              </a:rPr>
              <a:t> </a:t>
            </a:r>
            <a:r>
              <a:rPr lang="ru-RU" sz="2600" dirty="0" err="1" smtClean="0">
                <a:solidFill>
                  <a:srgbClr val="0070C0"/>
                </a:solidFill>
                <a:latin typeface="Times New Roman" panose="02020603050405020304" pitchFamily="18" charset="0"/>
                <a:cs typeface="Times New Roman" panose="02020603050405020304" pitchFamily="18" charset="0"/>
              </a:rPr>
              <a:t>құрастыру үшін Сізге</a:t>
            </a:r>
            <a:r>
              <a:rPr lang="ru-RU" sz="2600" dirty="0" smtClean="0">
                <a:solidFill>
                  <a:srgbClr val="0070C0"/>
                </a:solidFill>
                <a:latin typeface="Times New Roman" panose="02020603050405020304" pitchFamily="18" charset="0"/>
                <a:cs typeface="Times New Roman" panose="02020603050405020304" pitchFamily="18" charset="0"/>
              </a:rPr>
              <a:t> </a:t>
            </a:r>
            <a:r>
              <a:rPr lang="ru-RU" sz="2600" dirty="0" err="1" smtClean="0">
                <a:solidFill>
                  <a:srgbClr val="0070C0"/>
                </a:solidFill>
                <a:latin typeface="Times New Roman" panose="02020603050405020304" pitchFamily="18" charset="0"/>
                <a:cs typeface="Times New Roman" panose="02020603050405020304" pitchFamily="18" charset="0"/>
              </a:rPr>
              <a:t>қандай ақпараттар керек</a:t>
            </a:r>
            <a:r>
              <a:rPr lang="ru-RU" sz="2600" dirty="0" smtClean="0">
                <a:solidFill>
                  <a:srgbClr val="0070C0"/>
                </a:solidFill>
                <a:latin typeface="Times New Roman" panose="02020603050405020304" pitchFamily="18" charset="0"/>
                <a:cs typeface="Times New Roman" panose="02020603050405020304" pitchFamily="18" charset="0"/>
              </a:rPr>
              <a:t>? </a:t>
            </a:r>
            <a:endParaRPr lang="en-GB" sz="26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640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45127" y="365760"/>
            <a:ext cx="10515600" cy="1325562"/>
          </a:xfrm>
          <a:prstGeom prst="rect">
            <a:avLst/>
          </a:prstGeom>
        </p:spPr>
        <p:txBody>
          <a:bodyPr>
            <a:normAutofit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4400" dirty="0" smtClean="0">
                <a:solidFill>
                  <a:srgbClr val="0070C0"/>
                </a:solidFill>
                <a:latin typeface="Times New Roman" panose="02020603050405020304" pitchFamily="18" charset="0"/>
                <a:cs typeface="Times New Roman" panose="02020603050405020304" pitchFamily="18" charset="0"/>
              </a:rPr>
              <a:t>ТОҚСАНДЫҚ ЖИЫНТЫҚ БАҒАЛАУ</a:t>
            </a:r>
            <a:r>
              <a:rPr lang="en-US" sz="4400" dirty="0" smtClean="0">
                <a:solidFill>
                  <a:srgbClr val="0070C0"/>
                </a:solidFill>
                <a:latin typeface="Arial Narrow" panose="020B0606020202030204" pitchFamily="34" charset="0"/>
              </a:rPr>
              <a:t/>
            </a:r>
            <a:br>
              <a:rPr lang="en-US" sz="4400" dirty="0" smtClean="0">
                <a:solidFill>
                  <a:srgbClr val="0070C0"/>
                </a:solidFill>
                <a:latin typeface="Arial Narrow" panose="020B0606020202030204" pitchFamily="34" charset="0"/>
              </a:rPr>
            </a:br>
            <a:endParaRPr lang="nl-NL" dirty="0" smtClean="0"/>
          </a:p>
        </p:txBody>
      </p:sp>
      <p:sp>
        <p:nvSpPr>
          <p:cNvPr id="3" name="Rectangle 3"/>
          <p:cNvSpPr txBox="1">
            <a:spLocks noChangeArrowheads="1"/>
          </p:cNvSpPr>
          <p:nvPr/>
        </p:nvSpPr>
        <p:spPr>
          <a:xfrm>
            <a:off x="1102784" y="1124744"/>
            <a:ext cx="10657416" cy="468074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ru-RU" sz="2600" dirty="0" err="1" smtClean="0">
                <a:latin typeface="Times New Roman" panose="02020603050405020304" pitchFamily="18" charset="0"/>
                <a:cs typeface="Times New Roman" panose="02020603050405020304" pitchFamily="18" charset="0"/>
              </a:rPr>
              <a:t>Тапсырмалар</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кімдерге</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арналған</a:t>
            </a:r>
            <a:r>
              <a:rPr lang="en-ZA" sz="2600" dirty="0" smtClean="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 </a:t>
            </a:r>
            <a:endParaRPr lang="nl-NL" sz="2600" dirty="0" smtClean="0">
              <a:latin typeface="Times New Roman" panose="02020603050405020304" pitchFamily="18" charset="0"/>
              <a:cs typeface="Times New Roman" panose="02020603050405020304" pitchFamily="18" charset="0"/>
            </a:endParaRPr>
          </a:p>
          <a:p>
            <a:r>
              <a:rPr lang="ru-RU" sz="2600" dirty="0" err="1" smtClean="0">
                <a:latin typeface="Times New Roman" panose="02020603050405020304" pitchFamily="18" charset="0"/>
                <a:cs typeface="Times New Roman" panose="02020603050405020304" pitchFamily="18" charset="0"/>
              </a:rPr>
              <a:t>Тапсырмаларды</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орындауға</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қанша</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уақыт</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беріледі</a:t>
            </a:r>
            <a:r>
              <a:rPr lang="en-ZA" sz="2600" dirty="0" smtClean="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 </a:t>
            </a:r>
            <a:endParaRPr lang="nl-NL" sz="2600" dirty="0" smtClean="0">
              <a:latin typeface="Times New Roman" panose="02020603050405020304" pitchFamily="18" charset="0"/>
              <a:cs typeface="Times New Roman" panose="02020603050405020304" pitchFamily="18" charset="0"/>
            </a:endParaRPr>
          </a:p>
          <a:p>
            <a:r>
              <a:rPr lang="ru-RU" sz="2600" dirty="0" err="1">
                <a:latin typeface="Times New Roman" panose="02020603050405020304" pitchFamily="18" charset="0"/>
                <a:cs typeface="Times New Roman" panose="02020603050405020304" pitchFamily="18" charset="0"/>
              </a:rPr>
              <a:t>Т</a:t>
            </a:r>
            <a:r>
              <a:rPr lang="ru-RU" sz="2600" dirty="0" err="1" smtClean="0">
                <a:latin typeface="Times New Roman" panose="02020603050405020304" pitchFamily="18" charset="0"/>
                <a:cs typeface="Times New Roman" panose="02020603050405020304" pitchFamily="18" charset="0"/>
              </a:rPr>
              <a:t>оқсандық</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жиынтық</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бағалау</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қалай</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өткізіледі</a:t>
            </a:r>
            <a:r>
              <a:rPr lang="en-ZA" sz="2600" dirty="0" smtClean="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 </a:t>
            </a:r>
            <a:endParaRPr lang="nl-NL" sz="2600" dirty="0" smtClean="0">
              <a:latin typeface="Times New Roman" panose="02020603050405020304" pitchFamily="18" charset="0"/>
              <a:cs typeface="Times New Roman" panose="02020603050405020304" pitchFamily="18" charset="0"/>
            </a:endParaRPr>
          </a:p>
          <a:p>
            <a:r>
              <a:rPr lang="ru-RU" sz="2600" dirty="0" err="1">
                <a:latin typeface="Times New Roman" panose="02020603050405020304" pitchFamily="18" charset="0"/>
                <a:cs typeface="Times New Roman" panose="02020603050405020304" pitchFamily="18" charset="0"/>
              </a:rPr>
              <a:t>Тоқсандық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жиынтық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бағалау</a:t>
            </a:r>
            <a:r>
              <a:rPr lang="kk-KZ" sz="2600" dirty="0" smtClean="0">
                <a:latin typeface="Times New Roman" panose="02020603050405020304" pitchFamily="18" charset="0"/>
                <a:cs typeface="Times New Roman" panose="02020603050405020304" pitchFamily="18" charset="0"/>
              </a:rPr>
              <a:t> тапсырмаларының мазмұны қандай</a:t>
            </a:r>
            <a:r>
              <a:rPr lang="en-ZA" sz="2600" dirty="0" smtClean="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 </a:t>
            </a:r>
            <a:endParaRPr lang="nl-NL" sz="2600" dirty="0" smtClean="0">
              <a:latin typeface="Times New Roman" panose="02020603050405020304" pitchFamily="18" charset="0"/>
              <a:cs typeface="Times New Roman" panose="02020603050405020304" pitchFamily="18" charset="0"/>
            </a:endParaRPr>
          </a:p>
          <a:p>
            <a:r>
              <a:rPr lang="ru-RU" sz="2600" dirty="0" err="1" smtClean="0">
                <a:latin typeface="Times New Roman" panose="02020603050405020304" pitchFamily="18" charset="0"/>
                <a:cs typeface="Times New Roman" panose="02020603050405020304" pitchFamily="18" charset="0"/>
              </a:rPr>
              <a:t>Қандай</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тапсырмалар</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түрлері</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қолданылады</a:t>
            </a:r>
            <a:r>
              <a:rPr lang="en-ZA" sz="2600" dirty="0" smtClean="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 </a:t>
            </a:r>
            <a:endParaRPr lang="nl-NL" sz="2600" dirty="0" smtClean="0">
              <a:latin typeface="Times New Roman" panose="02020603050405020304" pitchFamily="18" charset="0"/>
              <a:cs typeface="Times New Roman" panose="02020603050405020304" pitchFamily="18" charset="0"/>
            </a:endParaRPr>
          </a:p>
          <a:p>
            <a:r>
              <a:rPr lang="ru-RU" sz="2600" dirty="0" err="1" smtClean="0">
                <a:latin typeface="Times New Roman" panose="02020603050405020304" pitchFamily="18" charset="0"/>
                <a:cs typeface="Times New Roman" panose="02020603050405020304" pitchFamily="18" charset="0"/>
              </a:rPr>
              <a:t>Тапсырмалар</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немесе</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сұрақ қажет</a:t>
            </a:r>
            <a:r>
              <a:rPr lang="en-ZA" sz="2600" dirty="0" smtClean="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 </a:t>
            </a:r>
            <a:endParaRPr lang="kk-KZ" sz="2600" dirty="0" smtClean="0">
              <a:latin typeface="Times New Roman" panose="02020603050405020304" pitchFamily="18" charset="0"/>
              <a:cs typeface="Times New Roman" panose="02020603050405020304" pitchFamily="18" charset="0"/>
            </a:endParaRPr>
          </a:p>
          <a:p>
            <a:r>
              <a:rPr lang="kk-KZ" sz="2600" dirty="0" smtClean="0">
                <a:latin typeface="Times New Roman" panose="02020603050405020304" pitchFamily="18" charset="0"/>
                <a:cs typeface="Times New Roman" panose="02020603050405020304" pitchFamily="18" charset="0"/>
              </a:rPr>
              <a:t>С</a:t>
            </a:r>
            <a:r>
              <a:rPr lang="ru-RU" sz="2600" dirty="0" err="1" smtClean="0">
                <a:latin typeface="Times New Roman" panose="02020603050405020304" pitchFamily="18" charset="0"/>
                <a:cs typeface="Times New Roman" panose="02020603050405020304" pitchFamily="18" charset="0"/>
              </a:rPr>
              <a:t>ақтар үшін балдар</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қалай есептеледі</a:t>
            </a:r>
            <a:r>
              <a:rPr lang="en-ZA" sz="2600" dirty="0" smtClean="0">
                <a:latin typeface="Times New Roman" panose="02020603050405020304" pitchFamily="18" charset="0"/>
                <a:cs typeface="Times New Roman" panose="02020603050405020304" pitchFamily="18" charset="0"/>
              </a:rPr>
              <a:t>?</a:t>
            </a:r>
            <a:r>
              <a:rPr lang="en-GB" sz="2600" dirty="0" smtClean="0">
                <a:latin typeface="Times New Roman" panose="02020603050405020304" pitchFamily="18" charset="0"/>
                <a:cs typeface="Times New Roman" panose="02020603050405020304" pitchFamily="18" charset="0"/>
              </a:rPr>
              <a:t> </a:t>
            </a:r>
            <a:endParaRPr lang="nl-NL" sz="2600" dirty="0" smtClean="0">
              <a:latin typeface="Times New Roman" panose="02020603050405020304" pitchFamily="18" charset="0"/>
              <a:cs typeface="Times New Roman" panose="02020603050405020304" pitchFamily="18" charset="0"/>
            </a:endParaRPr>
          </a:p>
          <a:p>
            <a:r>
              <a:rPr lang="ru-RU" sz="2600" dirty="0" err="1" smtClean="0">
                <a:latin typeface="Times New Roman" panose="02020603050405020304" pitchFamily="18" charset="0"/>
                <a:cs typeface="Times New Roman" panose="02020603050405020304" pitchFamily="18" charset="0"/>
              </a:rPr>
              <a:t>Неше</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тапсырма</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құрастыру керек</a:t>
            </a:r>
            <a:r>
              <a:rPr lang="ru-RU" sz="2600" dirty="0" smtClean="0">
                <a:latin typeface="Times New Roman" panose="02020603050405020304" pitchFamily="18" charset="0"/>
                <a:cs typeface="Times New Roman" panose="02020603050405020304" pitchFamily="18" charset="0"/>
              </a:rPr>
              <a:t>?</a:t>
            </a:r>
            <a:endParaRPr lang="nl-NL" sz="2600" dirty="0" smtClean="0">
              <a:latin typeface="Times New Roman" panose="02020603050405020304" pitchFamily="18" charset="0"/>
              <a:cs typeface="Times New Roman" panose="02020603050405020304" pitchFamily="18" charset="0"/>
            </a:endParaRPr>
          </a:p>
          <a:p>
            <a:pPr marL="109728" indent="0">
              <a:buFont typeface="Wingdings 3"/>
              <a:buNone/>
            </a:pPr>
            <a:r>
              <a:rPr lang="en-GB" sz="2000" dirty="0" smtClean="0"/>
              <a:t> </a:t>
            </a:r>
          </a:p>
        </p:txBody>
      </p:sp>
    </p:spTree>
    <p:extLst>
      <p:ext uri="{BB962C8B-B14F-4D97-AF65-F5344CB8AC3E}">
        <p14:creationId xmlns:p14="http://schemas.microsoft.com/office/powerpoint/2010/main" val="455220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15413" y="188640"/>
            <a:ext cx="109728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kk-KZ" sz="3600" dirty="0" smtClean="0">
                <a:solidFill>
                  <a:srgbClr val="0070C0"/>
                </a:solidFill>
                <a:latin typeface="Times New Roman" panose="02020603050405020304" pitchFamily="18" charset="0"/>
                <a:cs typeface="Times New Roman" panose="02020603050405020304" pitchFamily="18" charset="0"/>
              </a:rPr>
              <a:t>ТОҚСАНДЫҚ ЖИЫНТЫҚ БАҒАЛАУ</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4" name="Объект 1"/>
          <p:cNvSpPr txBox="1">
            <a:spLocks/>
          </p:cNvSpPr>
          <p:nvPr/>
        </p:nvSpPr>
        <p:spPr>
          <a:xfrm>
            <a:off x="609600" y="1481333"/>
            <a:ext cx="10972800"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ru-RU" sz="2800" b="1" dirty="0" err="1" smtClean="0">
                <a:latin typeface="Times New Roman" panose="02020603050405020304" pitchFamily="18" charset="0"/>
                <a:cs typeface="Times New Roman" panose="02020603050405020304" pitchFamily="18" charset="0"/>
              </a:rPr>
              <a:t>Тапсырманы</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құрастырушы</a:t>
            </a:r>
            <a:r>
              <a:rPr lang="ru-RU" sz="2800" b="1" dirty="0" smtClean="0">
                <a:latin typeface="Times New Roman" panose="02020603050405020304" pitchFamily="18" charset="0"/>
                <a:cs typeface="Times New Roman" panose="02020603050405020304" pitchFamily="18" charset="0"/>
              </a:rPr>
              <a:t>:  </a:t>
            </a:r>
          </a:p>
          <a:p>
            <a:r>
              <a:rPr lang="ru-RU" sz="2800" dirty="0" err="1" smtClean="0">
                <a:latin typeface="Times New Roman" panose="02020603050405020304" pitchFamily="18" charset="0"/>
                <a:cs typeface="Times New Roman" panose="02020603050405020304" pitchFamily="18" charset="0"/>
              </a:rPr>
              <a:t>оқу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бағдарламасындағы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оқу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мақсаттарына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шолу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жасайды</a:t>
            </a:r>
            <a:r>
              <a:rPr lang="ru-RU" sz="2800" dirty="0" smtClean="0">
                <a:latin typeface="Times New Roman" panose="02020603050405020304" pitchFamily="18" charset="0"/>
                <a:cs typeface="Times New Roman" panose="02020603050405020304" pitchFamily="18" charset="0"/>
              </a:rPr>
              <a:t>;  </a:t>
            </a:r>
          </a:p>
          <a:p>
            <a:r>
              <a:rPr lang="ru-RU" sz="2800" dirty="0" smtClean="0">
                <a:latin typeface="Times New Roman" panose="02020603050405020304" pitchFamily="18" charset="0"/>
                <a:cs typeface="Times New Roman" panose="02020603050405020304" pitchFamily="18" charset="0"/>
              </a:rPr>
              <a:t>тест </a:t>
            </a:r>
            <a:r>
              <a:rPr lang="ru-RU" sz="2800" dirty="0" err="1" smtClean="0">
                <a:latin typeface="Times New Roman" panose="02020603050405020304" pitchFamily="18" charset="0"/>
                <a:cs typeface="Times New Roman" panose="02020603050405020304" pitchFamily="18" charset="0"/>
              </a:rPr>
              <a:t>спецификациясына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сәйкес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тапсырмалар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түрлерін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анықтайды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және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құрастырады</a:t>
            </a:r>
            <a:r>
              <a:rPr lang="ru-RU" sz="2800" dirty="0" smtClean="0">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 </a:t>
            </a:r>
          </a:p>
          <a:p>
            <a:r>
              <a:rPr lang="ru-RU" sz="2800" dirty="0" err="1" smtClean="0">
                <a:latin typeface="Times New Roman" panose="02020603050405020304" pitchFamily="18" charset="0"/>
                <a:cs typeface="Times New Roman" panose="02020603050405020304" pitchFamily="18" charset="0"/>
              </a:rPr>
              <a:t>құрастырылған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тапсырмалар</a:t>
            </a:r>
            <a:r>
              <a:rPr lang="ru-RU" sz="2800" dirty="0" smtClean="0">
                <a:latin typeface="Times New Roman" panose="02020603050405020304" pitchFamily="18" charset="0"/>
                <a:cs typeface="Times New Roman" panose="02020603050405020304" pitchFamily="18" charset="0"/>
              </a:rPr>
              <a:t> мен балл </a:t>
            </a:r>
            <a:r>
              <a:rPr lang="ru-RU" sz="2800" dirty="0" err="1" smtClean="0">
                <a:latin typeface="Times New Roman" panose="02020603050405020304" pitchFamily="18" charset="0"/>
                <a:cs typeface="Times New Roman" panose="02020603050405020304" pitchFamily="18" charset="0"/>
              </a:rPr>
              <a:t>қою</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кестелерін</a:t>
            </a:r>
            <a:r>
              <a:rPr lang="ru-RU" sz="2800" dirty="0" smtClean="0">
                <a:latin typeface="Times New Roman" panose="02020603050405020304" pitchFamily="18" charset="0"/>
                <a:cs typeface="Times New Roman" panose="02020603050405020304" pitchFamily="18" charset="0"/>
              </a:rPr>
              <a:t> ПӨО мен ҰБА-на </a:t>
            </a:r>
            <a:r>
              <a:rPr lang="ru-RU" sz="2800" dirty="0" err="1" smtClean="0">
                <a:latin typeface="Times New Roman" panose="02020603050405020304" pitchFamily="18" charset="0"/>
                <a:cs typeface="Times New Roman" panose="02020603050405020304" pitchFamily="18" charset="0"/>
              </a:rPr>
              <a:t>сараптамаға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жібереді</a:t>
            </a:r>
            <a:r>
              <a:rPr lang="ru-RU" sz="2800" dirty="0" smtClean="0">
                <a:latin typeface="Times New Roman" panose="02020603050405020304" pitchFamily="18" charset="0"/>
                <a:cs typeface="Times New Roman" panose="02020603050405020304" pitchFamily="18" charset="0"/>
              </a:rPr>
              <a:t>;</a:t>
            </a:r>
          </a:p>
          <a:p>
            <a:r>
              <a:rPr lang="ru-RU" sz="2800" dirty="0" err="1" smtClean="0">
                <a:latin typeface="Times New Roman" panose="02020603050405020304" pitchFamily="18" charset="0"/>
                <a:cs typeface="Times New Roman" panose="02020603050405020304" pitchFamily="18" charset="0"/>
              </a:rPr>
              <a:t>Сараптамадан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кейін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тапсырмалар</a:t>
            </a:r>
            <a:r>
              <a:rPr lang="ru-RU" sz="2800" dirty="0" smtClean="0">
                <a:latin typeface="Times New Roman" panose="02020603050405020304" pitchFamily="18" charset="0"/>
                <a:cs typeface="Times New Roman" panose="02020603050405020304" pitchFamily="18" charset="0"/>
              </a:rPr>
              <a:t> мен балл </a:t>
            </a:r>
            <a:r>
              <a:rPr lang="ru-RU" sz="2800" dirty="0" err="1" smtClean="0">
                <a:latin typeface="Times New Roman" panose="02020603050405020304" pitchFamily="18" charset="0"/>
                <a:cs typeface="Times New Roman" panose="02020603050405020304" pitchFamily="18" charset="0"/>
              </a:rPr>
              <a:t>қою</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кестелерін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толықтырады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және</a:t>
            </a:r>
            <a:r>
              <a:rPr lang="ru-RU" sz="2800" dirty="0" smtClean="0">
                <a:latin typeface="Times New Roman" panose="02020603050405020304" pitchFamily="18" charset="0"/>
                <a:cs typeface="Times New Roman" panose="02020603050405020304" pitchFamily="18" charset="0"/>
              </a:rPr>
              <a:t> ПӨО </a:t>
            </a:r>
            <a:r>
              <a:rPr lang="ru-RU" sz="2800" dirty="0" err="1" smtClean="0">
                <a:latin typeface="Times New Roman" panose="02020603050405020304" pitchFamily="18" charset="0"/>
                <a:cs typeface="Times New Roman" panose="02020603050405020304" pitchFamily="18" charset="0"/>
              </a:rPr>
              <a:t>жібереді</a:t>
            </a:r>
            <a:r>
              <a:rPr lang="ru-RU" sz="2800" dirty="0" smtClean="0">
                <a:latin typeface="Times New Roman" panose="02020603050405020304" pitchFamily="18" charset="0"/>
                <a:cs typeface="Times New Roman" panose="02020603050405020304" pitchFamily="18" charset="0"/>
              </a:rPr>
              <a:t>.</a:t>
            </a:r>
          </a:p>
          <a:p>
            <a:endParaRPr lang="ru-RU" sz="2800" dirty="0" smtClean="0">
              <a:latin typeface="Times New Roman" panose="02020603050405020304" pitchFamily="18" charset="0"/>
              <a:cs typeface="Times New Roman" panose="02020603050405020304" pitchFamily="18" charset="0"/>
            </a:endParaRPr>
          </a:p>
          <a:p>
            <a:endParaRPr lang="en-GB" sz="2800" dirty="0" smtClean="0">
              <a:latin typeface="Times New Roman" panose="02020603050405020304" pitchFamily="18" charset="0"/>
              <a:cs typeface="Times New Roman" panose="02020603050405020304" pitchFamily="18" charset="0"/>
            </a:endParaRPr>
          </a:p>
          <a:p>
            <a:endParaRPr lang="en-GB" sz="2800"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7157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39885" y="1412776"/>
            <a:ext cx="6720747" cy="4983386"/>
          </a:xfrm>
        </p:spPr>
        <p:txBody>
          <a:bodyPr>
            <a:normAutofit/>
          </a:bodyPr>
          <a:lstStyle/>
          <a:p>
            <a:pPr marL="0" lvl="0" indent="0">
              <a:buNone/>
            </a:pPr>
            <a:r>
              <a:rPr lang="ru-RU" sz="2800" b="1" dirty="0" err="1" smtClean="0">
                <a:latin typeface="Times New Roman" pitchFamily="18" charset="0"/>
                <a:cs typeface="Times New Roman" pitchFamily="18" charset="0"/>
              </a:rPr>
              <a:t>Тоқсан бойынша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жиынтық бағалау спецификациясы</a:t>
            </a:r>
            <a:r>
              <a:rPr lang="ru-RU" sz="2800" b="1" dirty="0" smtClean="0">
                <a:latin typeface="Times New Roman" pitchFamily="18" charset="0"/>
                <a:cs typeface="Times New Roman" pitchFamily="18" charset="0"/>
              </a:rPr>
              <a:t> (ЖБС)- </a:t>
            </a:r>
            <a:r>
              <a:rPr lang="ru-RU" sz="2800" dirty="0" err="1" smtClean="0">
                <a:latin typeface="Times New Roman" pitchFamily="18" charset="0"/>
                <a:cs typeface="Times New Roman" pitchFamily="18" charset="0"/>
              </a:rPr>
              <a:t>жиынтық бағалаудың мазмұны </a:t>
            </a:r>
            <a:r>
              <a:rPr lang="ru-RU" sz="2800" dirty="0" smtClean="0">
                <a:latin typeface="Times New Roman" pitchFamily="18" charset="0"/>
                <a:cs typeface="Times New Roman" pitchFamily="18" charset="0"/>
              </a:rPr>
              <a:t>мен </a:t>
            </a:r>
            <a:r>
              <a:rPr lang="ru-RU" sz="2800" dirty="0" err="1" smtClean="0">
                <a:latin typeface="Times New Roman" pitchFamily="18" charset="0"/>
                <a:cs typeface="Times New Roman" pitchFamily="18" charset="0"/>
              </a:rPr>
              <a:t>форматын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көрсететін құжат</a:t>
            </a:r>
            <a:r>
              <a:rPr lang="ru-RU" sz="2800" dirty="0" smtClean="0">
                <a:latin typeface="Times New Roman" pitchFamily="18" charset="0"/>
                <a:cs typeface="Times New Roman" pitchFamily="18" charset="0"/>
              </a:rPr>
              <a:t>. </a:t>
            </a:r>
          </a:p>
          <a:p>
            <a:pPr marL="0" lvl="0" indent="0">
              <a:buNone/>
            </a:pPr>
            <a:r>
              <a:rPr lang="ru-RU" sz="2800" dirty="0" smtClean="0">
                <a:latin typeface="Times New Roman" pitchFamily="18" charset="0"/>
                <a:cs typeface="Times New Roman" pitchFamily="18" charset="0"/>
              </a:rPr>
              <a:t>Тест спецификация</a:t>
            </a:r>
            <a:r>
              <a:rPr lang="ru-RU" sz="2800" b="1"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тапсырмаларды</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бағалаудың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мазмұны</a:t>
            </a:r>
            <a:r>
              <a:rPr lang="ru-RU" sz="2800" dirty="0">
                <a:latin typeface="Times New Roman" pitchFamily="18" charset="0"/>
                <a:cs typeface="Times New Roman" pitchFamily="18" charset="0"/>
              </a:rPr>
              <a:t> мен </a:t>
            </a:r>
            <a:r>
              <a:rPr lang="ru-RU" sz="2800" dirty="0" err="1" smtClean="0">
                <a:latin typeface="Times New Roman" pitchFamily="18" charset="0"/>
                <a:cs typeface="Times New Roman" pitchFamily="18" charset="0"/>
              </a:rPr>
              <a:t>форматынан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сондай-ақ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тапсырмалардың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негізгі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мазмұнының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сипаттамасынан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тұрады</a:t>
            </a:r>
            <a:r>
              <a:rPr lang="ru-RU" sz="2800" dirty="0" smtClean="0">
                <a:latin typeface="Times New Roman" pitchFamily="18" charset="0"/>
                <a:cs typeface="Times New Roman" pitchFamily="18" charset="0"/>
              </a:rPr>
              <a:t>.</a:t>
            </a:r>
            <a:r>
              <a:rPr lang="ru-RU" sz="2800" b="1" dirty="0" smtClean="0">
                <a:latin typeface="Times New Roman" pitchFamily="18" charset="0"/>
                <a:cs typeface="Times New Roman" pitchFamily="18" charset="0"/>
              </a:rPr>
              <a:t> </a:t>
            </a:r>
          </a:p>
          <a:p>
            <a:pPr marL="0" lvl="0" indent="0">
              <a:buNone/>
            </a:pPr>
            <a:r>
              <a:rPr lang="ru-RU" sz="2800" dirty="0" smtClean="0">
                <a:latin typeface="Arial Narrow" pitchFamily="34" charset="0"/>
              </a:rPr>
              <a:t>.</a:t>
            </a:r>
            <a:endParaRPr lang="ru-RU" sz="2800" dirty="0">
              <a:latin typeface="Arial Narrow" pitchFamily="34" charset="0"/>
            </a:endParaRPr>
          </a:p>
          <a:p>
            <a:pPr marL="0" lvl="0" indent="0">
              <a:buNone/>
            </a:pPr>
            <a:endParaRPr lang="ru-RU" sz="2800" dirty="0" smtClean="0">
              <a:latin typeface="Arial Narrow" pitchFamily="34" charset="0"/>
            </a:endParaRPr>
          </a:p>
          <a:p>
            <a:pPr marL="0" lvl="0" indent="0">
              <a:buNone/>
            </a:pPr>
            <a:endParaRPr lang="ru-RU" sz="2800" dirty="0">
              <a:latin typeface="Arial Narrow" pitchFamily="34" charset="0"/>
            </a:endParaRPr>
          </a:p>
          <a:p>
            <a:pPr marL="0" lvl="0" indent="0">
              <a:buNone/>
            </a:pPr>
            <a:endParaRPr lang="ru-RU" sz="2800" dirty="0" smtClean="0">
              <a:latin typeface="Arial Narrow" pitchFamily="34" charset="0"/>
            </a:endParaRPr>
          </a:p>
        </p:txBody>
      </p:sp>
      <p:sp>
        <p:nvSpPr>
          <p:cNvPr id="5" name="Заголовок 1"/>
          <p:cNvSpPr txBox="1">
            <a:spLocks/>
          </p:cNvSpPr>
          <p:nvPr/>
        </p:nvSpPr>
        <p:spPr>
          <a:xfrm>
            <a:off x="691819" y="188640"/>
            <a:ext cx="109728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sz="3600" dirty="0">
                <a:solidFill>
                  <a:srgbClr val="0070C0"/>
                </a:solidFill>
                <a:latin typeface="Times New Roman" panose="02020603050405020304" pitchFamily="18" charset="0"/>
                <a:cs typeface="Times New Roman" panose="02020603050405020304" pitchFamily="18" charset="0"/>
              </a:rPr>
              <a:t>ТОҚСАНДЫҚ ЖИЫНТЫҚ БАҒАЛАУ</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35360" y="2348881"/>
            <a:ext cx="4320480" cy="954107"/>
          </a:xfrm>
          <a:prstGeom prst="rect">
            <a:avLst/>
          </a:prstGeom>
          <a:noFill/>
        </p:spPr>
        <p:txBody>
          <a:bodyPr wrap="square" rtlCol="0">
            <a:spAutoFit/>
          </a:bodyPr>
          <a:lstStyle/>
          <a:p>
            <a:r>
              <a:rPr lang="kk-KZ" sz="3200" dirty="0" smtClean="0">
                <a:latin typeface="Times New Roman" pitchFamily="18" charset="0"/>
                <a:cs typeface="Times New Roman" pitchFamily="18" charset="0"/>
              </a:rPr>
              <a:t>Оқу бағдарламасы</a:t>
            </a:r>
          </a:p>
          <a:p>
            <a:r>
              <a:rPr lang="ru-RU" sz="2400" dirty="0" err="1" smtClean="0">
                <a:latin typeface="Times New Roman" pitchFamily="18" charset="0"/>
                <a:cs typeface="Times New Roman" pitchFamily="18" charset="0"/>
                <a:hlinkClick r:id="rId3" action="ppaction://hlinkfile"/>
              </a:rPr>
              <a:t>Пән</a:t>
            </a:r>
            <a:endParaRPr lang="kk-KZ"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070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2336" y="1268760"/>
            <a:ext cx="11338560" cy="5328592"/>
          </a:xfrm>
        </p:spPr>
        <p:txBody>
          <a:bodyPr>
            <a:normAutofit fontScale="70000" lnSpcReduction="20000"/>
          </a:bodyPr>
          <a:lstStyle/>
          <a:p>
            <a:pPr marL="0" indent="0">
              <a:buNone/>
            </a:pPr>
            <a:r>
              <a:rPr lang="ru-RU" dirty="0" err="1">
                <a:latin typeface="Times New Roman" panose="02020603050405020304" pitchFamily="18" charset="0"/>
                <a:ea typeface="Tahoma" panose="020B0604030504040204" pitchFamily="34" charset="0"/>
                <a:cs typeface="Times New Roman" panose="02020603050405020304" pitchFamily="18" charset="0"/>
              </a:rPr>
              <a:t>Әр тоқсандық жиынтық бағалау тапсырмалары</a:t>
            </a:r>
            <a:r>
              <a:rPr lang="ru-RU" dirty="0">
                <a:latin typeface="Times New Roman" panose="02020603050405020304" pitchFamily="18" charset="0"/>
                <a:ea typeface="Tahoma" panose="020B0604030504040204" pitchFamily="34" charset="0"/>
                <a:cs typeface="Times New Roman" panose="02020603050405020304" pitchFamily="18" charset="0"/>
              </a:rPr>
              <a:t> тест  </a:t>
            </a:r>
            <a:r>
              <a:rPr lang="ru-RU" dirty="0" err="1">
                <a:latin typeface="Times New Roman" panose="02020603050405020304" pitchFamily="18" charset="0"/>
                <a:ea typeface="Tahoma" panose="020B0604030504040204" pitchFamily="34" charset="0"/>
                <a:cs typeface="Times New Roman" panose="02020603050405020304" pitchFamily="18" charset="0"/>
              </a:rPr>
              <a:t>спецификациясына</a:t>
            </a:r>
            <a:r>
              <a:rPr lang="ru-RU" dirty="0">
                <a:latin typeface="Times New Roman" panose="02020603050405020304" pitchFamily="18" charset="0"/>
                <a:ea typeface="Tahoma" panose="020B0604030504040204" pitchFamily="34" charset="0"/>
                <a:cs typeface="Times New Roman" panose="02020603050405020304" pitchFamily="18" charset="0"/>
              </a:rPr>
              <a:t> </a:t>
            </a:r>
            <a:r>
              <a:rPr lang="ru-RU" dirty="0" err="1">
                <a:latin typeface="Times New Roman" panose="02020603050405020304" pitchFamily="18" charset="0"/>
                <a:ea typeface="Tahoma" panose="020B0604030504040204" pitchFamily="34" charset="0"/>
                <a:cs typeface="Times New Roman" panose="02020603050405020304" pitchFamily="18" charset="0"/>
              </a:rPr>
              <a:t>сәйкес құрастырылады</a:t>
            </a:r>
            <a:r>
              <a:rPr lang="ru-RU" dirty="0">
                <a:latin typeface="Times New Roman" panose="02020603050405020304" pitchFamily="18" charset="0"/>
                <a:ea typeface="Tahoma" panose="020B0604030504040204" pitchFamily="34" charset="0"/>
                <a:cs typeface="Times New Roman" panose="02020603050405020304" pitchFamily="18" charset="0"/>
              </a:rPr>
              <a:t>. </a:t>
            </a:r>
            <a:r>
              <a:rPr lang="ru-RU" dirty="0" smtClean="0">
                <a:latin typeface="Times New Roman" panose="02020603050405020304" pitchFamily="18" charset="0"/>
                <a:ea typeface="Tahoma" panose="020B0604030504040204" pitchFamily="34" charset="0"/>
                <a:cs typeface="Times New Roman" panose="02020603050405020304" pitchFamily="18" charset="0"/>
              </a:rPr>
              <a:t>Спецификация ЖБ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негізгі</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мазмұнын көрсетеді және тапсырма</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құрастырудың негізі</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болып</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табылады</a:t>
            </a:r>
            <a:endParaRPr lang="ru-RU"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ru-RU" dirty="0" err="1" smtClean="0">
                <a:latin typeface="Times New Roman" panose="02020603050405020304" pitchFamily="18" charset="0"/>
                <a:ea typeface="Tahoma" panose="020B0604030504040204" pitchFamily="34" charset="0"/>
                <a:cs typeface="Times New Roman" panose="02020603050405020304" pitchFamily="18" charset="0"/>
              </a:rPr>
              <a:t>Әр</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пән</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және</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сынып</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бойынша</a:t>
            </a:r>
            <a:r>
              <a:rPr lang="ru-RU" dirty="0" smtClean="0">
                <a:latin typeface="Times New Roman" panose="02020603050405020304" pitchFamily="18" charset="0"/>
                <a:ea typeface="Tahoma" panose="020B0604030504040204" pitchFamily="34" charset="0"/>
                <a:cs typeface="Times New Roman" panose="02020603050405020304" pitchFamily="18" charset="0"/>
              </a:rPr>
              <a:t> тест спецификация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келесі</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ақпараттардан</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тұрады</a:t>
            </a:r>
            <a:r>
              <a:rPr lang="ru-RU"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endParaRPr lang="ru-RU" dirty="0" smtClean="0">
              <a:latin typeface="Times New Roman" panose="02020603050405020304" pitchFamily="18" charset="0"/>
              <a:ea typeface="Tahoma" panose="020B0604030504040204" pitchFamily="34" charset="0"/>
              <a:cs typeface="Times New Roman" panose="02020603050405020304" pitchFamily="18" charset="0"/>
            </a:endParaRPr>
          </a:p>
          <a:p>
            <a:r>
              <a:rPr lang="kk-KZ" dirty="0" smtClean="0">
                <a:latin typeface="Times New Roman" panose="02020603050405020304" pitchFamily="18" charset="0"/>
                <a:ea typeface="Tahoma" panose="020B0604030504040204" pitchFamily="34" charset="0"/>
                <a:cs typeface="Times New Roman" panose="02020603050405020304" pitchFamily="18" charset="0"/>
              </a:rPr>
              <a:t>Тоқсандық жиынтық бағалаудың мақсаты</a:t>
            </a:r>
          </a:p>
          <a:p>
            <a:r>
              <a:rPr lang="kk-KZ" dirty="0" smtClean="0">
                <a:latin typeface="Times New Roman" panose="02020603050405020304" pitchFamily="18" charset="0"/>
                <a:ea typeface="Tahoma" panose="020B0604030504040204" pitchFamily="34" charset="0"/>
                <a:cs typeface="Times New Roman" panose="02020603050405020304" pitchFamily="18" charset="0"/>
              </a:rPr>
              <a:t>Ойлау деңгейлеріне шолу</a:t>
            </a:r>
          </a:p>
          <a:p>
            <a:r>
              <a:rPr lang="kk-KZ" dirty="0" smtClean="0">
                <a:latin typeface="Times New Roman" panose="02020603050405020304" pitchFamily="18" charset="0"/>
                <a:ea typeface="Tahoma" panose="020B0604030504040204" pitchFamily="34" charset="0"/>
                <a:cs typeface="Times New Roman" panose="02020603050405020304" pitchFamily="18" charset="0"/>
              </a:rPr>
              <a:t>Тапсырмалардың құрылымы</a:t>
            </a:r>
          </a:p>
          <a:p>
            <a:r>
              <a:rPr lang="kk-KZ" dirty="0" smtClean="0">
                <a:latin typeface="Times New Roman" panose="02020603050405020304" pitchFamily="18" charset="0"/>
                <a:ea typeface="Tahoma" panose="020B0604030504040204" pitchFamily="34" charset="0"/>
                <a:cs typeface="Times New Roman" panose="02020603050405020304" pitchFamily="18" charset="0"/>
              </a:rPr>
              <a:t>Тапсырма мазмұнын анықтау және технологиялық матрица құру</a:t>
            </a:r>
          </a:p>
          <a:p>
            <a:r>
              <a:rPr lang="en-US" dirty="0" smtClean="0">
                <a:latin typeface="Times New Roman" panose="02020603050405020304" pitchFamily="18" charset="0"/>
                <a:ea typeface="Tahoma" panose="020B0604030504040204" pitchFamily="34" charset="0"/>
                <a:cs typeface="Times New Roman" panose="02020603050405020304" pitchFamily="18" charset="0"/>
              </a:rPr>
              <a:t>1</a:t>
            </a:r>
            <a:r>
              <a:rPr lang="ru-RU" dirty="0" smtClean="0">
                <a:latin typeface="Times New Roman" panose="02020603050405020304" pitchFamily="18" charset="0"/>
                <a:ea typeface="Tahoma" panose="020B0604030504040204" pitchFamily="34" charset="0"/>
                <a:cs typeface="Times New Roman" panose="02020603050405020304" pitchFamily="18" charset="0"/>
              </a:rPr>
              <a:t>-</a:t>
            </a:r>
            <a:r>
              <a:rPr lang="kk-KZ" dirty="0" smtClean="0">
                <a:latin typeface="Times New Roman" panose="02020603050405020304" pitchFamily="18" charset="0"/>
                <a:ea typeface="Tahoma" panose="020B0604030504040204" pitchFamily="34" charset="0"/>
                <a:cs typeface="Times New Roman" panose="02020603050405020304" pitchFamily="18" charset="0"/>
              </a:rPr>
              <a:t>тоқсанның жиынтық бағалауына шолу</a:t>
            </a:r>
            <a:endParaRPr lang="ru-RU" dirty="0" smtClean="0">
              <a:latin typeface="Times New Roman" panose="02020603050405020304" pitchFamily="18" charset="0"/>
              <a:ea typeface="Tahoma" panose="020B0604030504040204" pitchFamily="34" charset="0"/>
              <a:cs typeface="Times New Roman" panose="02020603050405020304" pitchFamily="18" charset="0"/>
            </a:endParaRPr>
          </a:p>
          <a:p>
            <a:r>
              <a:rPr lang="ru-RU" dirty="0" err="1" smtClean="0">
                <a:latin typeface="Times New Roman" panose="02020603050405020304" pitchFamily="18" charset="0"/>
                <a:ea typeface="Tahoma" panose="020B0604030504040204" pitchFamily="34" charset="0"/>
                <a:cs typeface="Times New Roman" panose="02020603050405020304" pitchFamily="18" charset="0"/>
              </a:rPr>
              <a:t>Тапсырмаларды</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орындаудың</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a:latin typeface="Times New Roman" panose="02020603050405020304" pitchFamily="18" charset="0"/>
                <a:ea typeface="Tahoma" panose="020B0604030504040204" pitchFamily="34" charset="0"/>
                <a:cs typeface="Times New Roman" panose="02020603050405020304" pitchFamily="18" charset="0"/>
              </a:rPr>
              <a:t>ұзақтығы</a:t>
            </a:r>
            <a:r>
              <a:rPr lang="ru-RU" dirty="0">
                <a:latin typeface="Times New Roman" panose="02020603050405020304" pitchFamily="18" charset="0"/>
                <a:ea typeface="Tahoma" panose="020B0604030504040204" pitchFamily="34" charset="0"/>
                <a:cs typeface="Times New Roman" panose="02020603050405020304" pitchFamily="18" charset="0"/>
              </a:rPr>
              <a:t> </a:t>
            </a:r>
          </a:p>
          <a:p>
            <a:r>
              <a:rPr lang="ru-RU" dirty="0" err="1" smtClean="0">
                <a:latin typeface="Times New Roman" panose="02020603050405020304" pitchFamily="18" charset="0"/>
                <a:ea typeface="Tahoma" panose="020B0604030504040204" pitchFamily="34" charset="0"/>
                <a:cs typeface="Times New Roman" panose="02020603050405020304" pitchFamily="18" charset="0"/>
              </a:rPr>
              <a:t>Әр</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жұмысқа</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қойылатын</a:t>
            </a:r>
            <a:r>
              <a:rPr lang="ru-RU" dirty="0" smtClean="0">
                <a:latin typeface="Times New Roman" panose="02020603050405020304" pitchFamily="18" charset="0"/>
                <a:ea typeface="Tahoma" panose="020B0604030504040204" pitchFamily="34" charset="0"/>
                <a:cs typeface="Times New Roman" panose="02020603050405020304" pitchFamily="18" charset="0"/>
              </a:rPr>
              <a:t> балл </a:t>
            </a:r>
            <a:r>
              <a:rPr lang="ru-RU" dirty="0">
                <a:latin typeface="Times New Roman" panose="02020603050405020304" pitchFamily="18" charset="0"/>
                <a:ea typeface="Tahoma" panose="020B0604030504040204" pitchFamily="34" charset="0"/>
                <a:cs typeface="Times New Roman" panose="02020603050405020304" pitchFamily="18" charset="0"/>
              </a:rPr>
              <a:t>саны</a:t>
            </a:r>
          </a:p>
          <a:p>
            <a:r>
              <a:rPr lang="kk-KZ" dirty="0" smtClean="0">
                <a:latin typeface="Times New Roman" panose="02020603050405020304" pitchFamily="18" charset="0"/>
                <a:ea typeface="Tahoma" panose="020B0604030504040204" pitchFamily="34" charset="0"/>
                <a:cs typeface="Times New Roman" panose="02020603050405020304" pitchFamily="18" charset="0"/>
              </a:rPr>
              <a:t>Оқу бағдарламасының бөлімдері бойынша балдарды бөлу</a:t>
            </a:r>
            <a:endParaRPr lang="ru-RU" dirty="0">
              <a:latin typeface="Times New Roman" panose="02020603050405020304" pitchFamily="18" charset="0"/>
              <a:ea typeface="Tahoma" panose="020B0604030504040204" pitchFamily="34" charset="0"/>
              <a:cs typeface="Times New Roman" panose="02020603050405020304" pitchFamily="18" charset="0"/>
            </a:endParaRPr>
          </a:p>
          <a:p>
            <a:r>
              <a:rPr lang="kk-KZ" dirty="0" smtClean="0">
                <a:latin typeface="Times New Roman" panose="02020603050405020304" pitchFamily="18" charset="0"/>
                <a:ea typeface="Tahoma" panose="020B0604030504040204" pitchFamily="34" charset="0"/>
                <a:cs typeface="Times New Roman" panose="02020603050405020304" pitchFamily="18" charset="0"/>
              </a:rPr>
              <a:t>Балдарды сұрақтардың түрлеріне қарай бөлу</a:t>
            </a:r>
            <a:endParaRPr lang="ru-RU" dirty="0" smtClean="0">
              <a:latin typeface="Times New Roman" panose="02020603050405020304" pitchFamily="18" charset="0"/>
              <a:ea typeface="Tahoma" panose="020B0604030504040204" pitchFamily="34" charset="0"/>
              <a:cs typeface="Times New Roman" panose="02020603050405020304" pitchFamily="18" charset="0"/>
            </a:endParaRPr>
          </a:p>
          <a:p>
            <a:r>
              <a:rPr lang="ru-RU" dirty="0" err="1">
                <a:latin typeface="Times New Roman" panose="02020603050405020304" pitchFamily="18" charset="0"/>
                <a:ea typeface="Tahoma" panose="020B0604030504040204" pitchFamily="34" charset="0"/>
                <a:cs typeface="Times New Roman" panose="02020603050405020304" pitchFamily="18" charset="0"/>
              </a:rPr>
              <a:t>Тапсырмалар</a:t>
            </a:r>
            <a:r>
              <a:rPr lang="ru-RU" dirty="0">
                <a:latin typeface="Times New Roman" panose="02020603050405020304" pitchFamily="18" charset="0"/>
                <a:ea typeface="Tahoma" panose="020B0604030504040204" pitchFamily="34" charset="0"/>
                <a:cs typeface="Times New Roman" panose="02020603050405020304" pitchFamily="18" charset="0"/>
              </a:rPr>
              <a:t> </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үлгілері</a:t>
            </a:r>
            <a:endParaRPr lang="ru-RU" dirty="0" smtClean="0">
              <a:latin typeface="Times New Roman" panose="02020603050405020304" pitchFamily="18" charset="0"/>
              <a:ea typeface="Tahoma" panose="020B0604030504040204" pitchFamily="34" charset="0"/>
              <a:cs typeface="Times New Roman" panose="02020603050405020304" pitchFamily="18" charset="0"/>
            </a:endParaRPr>
          </a:p>
          <a:p>
            <a:r>
              <a:rPr lang="ru-RU" dirty="0" smtClean="0">
                <a:latin typeface="Times New Roman" panose="02020603050405020304" pitchFamily="18" charset="0"/>
                <a:ea typeface="Tahoma" panose="020B0604030504040204" pitchFamily="34" charset="0"/>
                <a:cs typeface="Times New Roman" panose="02020603050405020304" pitchFamily="18" charset="0"/>
              </a:rPr>
              <a:t>Балл </a:t>
            </a:r>
            <a:r>
              <a:rPr lang="ru-RU" dirty="0" err="1">
                <a:latin typeface="Times New Roman" panose="02020603050405020304" pitchFamily="18" charset="0"/>
                <a:ea typeface="Tahoma" panose="020B0604030504040204" pitchFamily="34" charset="0"/>
                <a:cs typeface="Times New Roman" panose="02020603050405020304" pitchFamily="18" charset="0"/>
              </a:rPr>
              <a:t>қою</a:t>
            </a:r>
            <a:r>
              <a:rPr lang="ru-RU" dirty="0">
                <a:latin typeface="Times New Roman" panose="02020603050405020304" pitchFamily="18" charset="0"/>
                <a:ea typeface="Tahoma" panose="020B0604030504040204" pitchFamily="34" charset="0"/>
                <a:cs typeface="Times New Roman" panose="02020603050405020304" pitchFamily="18" charset="0"/>
              </a:rPr>
              <a:t> </a:t>
            </a:r>
            <a:r>
              <a:rPr lang="ru-RU" dirty="0" err="1">
                <a:latin typeface="Times New Roman" panose="02020603050405020304" pitchFamily="18" charset="0"/>
                <a:ea typeface="Tahoma" panose="020B0604030504040204" pitchFamily="34" charset="0"/>
                <a:cs typeface="Times New Roman" panose="02020603050405020304" pitchFamily="18" charset="0"/>
              </a:rPr>
              <a:t>кестелерінің</a:t>
            </a:r>
            <a:r>
              <a:rPr lang="ru-RU" dirty="0">
                <a:latin typeface="Times New Roman" panose="02020603050405020304" pitchFamily="18" charset="0"/>
                <a:ea typeface="Tahoma" panose="020B0604030504040204" pitchFamily="34" charset="0"/>
                <a:cs typeface="Times New Roman" panose="02020603050405020304" pitchFamily="18" charset="0"/>
              </a:rPr>
              <a:t> </a:t>
            </a:r>
            <a:r>
              <a:rPr lang="ru-RU" dirty="0" err="1">
                <a:latin typeface="Times New Roman" panose="02020603050405020304" pitchFamily="18" charset="0"/>
                <a:ea typeface="Tahoma" panose="020B0604030504040204" pitchFamily="34" charset="0"/>
                <a:cs typeface="Times New Roman" panose="02020603050405020304" pitchFamily="18" charset="0"/>
              </a:rPr>
              <a:t>үлгілері</a:t>
            </a:r>
            <a:r>
              <a:rPr lang="ru-RU" dirty="0">
                <a:latin typeface="Times New Roman" panose="02020603050405020304" pitchFamily="18" charset="0"/>
                <a:ea typeface="Tahoma" panose="020B0604030504040204" pitchFamily="34" charset="0"/>
                <a:cs typeface="Times New Roman" panose="02020603050405020304" pitchFamily="18" charset="0"/>
              </a:rPr>
              <a:t> </a:t>
            </a:r>
          </a:p>
          <a:p>
            <a:r>
              <a:rPr lang="ru-RU" dirty="0" err="1" smtClean="0">
                <a:latin typeface="Times New Roman" panose="02020603050405020304" pitchFamily="18" charset="0"/>
                <a:ea typeface="Tahoma" panose="020B0604030504040204" pitchFamily="34" charset="0"/>
                <a:cs typeface="Times New Roman" panose="02020603050405020304" pitchFamily="18" charset="0"/>
              </a:rPr>
              <a:t>Тоқсандық</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жиынтық</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бағалауды</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өткізу</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ережесі</a:t>
            </a:r>
            <a:endParaRPr lang="ru-RU" dirty="0">
              <a:latin typeface="Times New Roman" panose="02020603050405020304" pitchFamily="18" charset="0"/>
              <a:ea typeface="Tahoma" panose="020B0604030504040204" pitchFamily="34" charset="0"/>
              <a:cs typeface="Times New Roman" panose="02020603050405020304" pitchFamily="18" charset="0"/>
            </a:endParaRPr>
          </a:p>
          <a:p>
            <a:r>
              <a:rPr lang="ru-RU" dirty="0" smtClean="0">
                <a:latin typeface="Times New Roman" panose="02020603050405020304" pitchFamily="18" charset="0"/>
                <a:ea typeface="Tahoma" panose="020B0604030504040204" pitchFamily="34" charset="0"/>
                <a:cs typeface="Times New Roman" panose="02020603050405020304" pitchFamily="18" charset="0"/>
              </a:rPr>
              <a:t>Балл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қою</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және</a:t>
            </a:r>
            <a:r>
              <a:rPr lang="ru-RU" dirty="0" smtClean="0">
                <a:latin typeface="Times New Roman" panose="02020603050405020304" pitchFamily="18" charset="0"/>
                <a:ea typeface="Tahoma" panose="020B0604030504040204" pitchFamily="34" charset="0"/>
                <a:cs typeface="Times New Roman" panose="02020603050405020304" pitchFamily="18" charset="0"/>
              </a:rPr>
              <a:t> </a:t>
            </a:r>
            <a:r>
              <a:rPr lang="ru-RU" dirty="0" err="1" smtClean="0">
                <a:latin typeface="Times New Roman" panose="02020603050405020304" pitchFamily="18" charset="0"/>
                <a:ea typeface="Tahoma" panose="020B0604030504040204" pitchFamily="34" charset="0"/>
                <a:cs typeface="Times New Roman" panose="02020603050405020304" pitchFamily="18" charset="0"/>
              </a:rPr>
              <a:t>модерация</a:t>
            </a:r>
            <a:r>
              <a:rPr lang="ru-RU" dirty="0" smtClean="0">
                <a:latin typeface="Times New Roman" panose="02020603050405020304" pitchFamily="18" charset="0"/>
                <a:ea typeface="Tahoma" panose="020B0604030504040204" pitchFamily="34" charset="0"/>
                <a:cs typeface="Times New Roman" panose="02020603050405020304" pitchFamily="18" charset="0"/>
              </a:rPr>
              <a:t>.</a:t>
            </a:r>
          </a:p>
          <a:p>
            <a:r>
              <a:rPr lang="kk-KZ" dirty="0" smtClean="0">
                <a:latin typeface="Times New Roman" panose="02020603050405020304" pitchFamily="18" charset="0"/>
                <a:ea typeface="Tahoma" panose="020B0604030504040204" pitchFamily="34" charset="0"/>
                <a:cs typeface="Times New Roman" panose="02020603050405020304" pitchFamily="18" charset="0"/>
                <a:hlinkClick r:id="rId2" action="ppaction://hlinkfile"/>
              </a:rPr>
              <a:t>                                      </a:t>
            </a:r>
            <a:r>
              <a:rPr lang="kk-KZ" dirty="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hlinkClick r:id="rId2" action="ppaction://hlinkfile"/>
              </a:rPr>
              <a:t>ТС</a:t>
            </a:r>
            <a:r>
              <a:rPr lang="en-US" dirty="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hlinkClick r:id="rId2" action="ppaction://hlinkfile"/>
              </a:rPr>
              <a:t>_</a:t>
            </a:r>
            <a:r>
              <a:rPr lang="kk-KZ" dirty="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hlinkClick r:id="rId2" action="ppaction://hlinkfile"/>
              </a:rPr>
              <a:t>Математика</a:t>
            </a:r>
            <a:r>
              <a:rPr lang="en-US" dirty="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hlinkClick r:id="rId2" action="ppaction://hlinkfile"/>
              </a:rPr>
              <a:t>_2c</a:t>
            </a:r>
            <a:r>
              <a:rPr lang="ru-RU" dirty="0" err="1"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hlinkClick r:id="rId2" action="ppaction://hlinkfile"/>
              </a:rPr>
              <a:t>ын</a:t>
            </a:r>
            <a:r>
              <a:rPr lang="ru-RU" dirty="0" err="1"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rPr>
              <a:t>ып</a:t>
            </a:r>
            <a:endParaRPr lang="ru-RU" dirty="0" smtClean="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a:p>
            <a:endParaRPr lang="ru-RU" dirty="0" smtClean="0">
              <a:latin typeface="Arial Narrow" panose="020B0606020202030204" pitchFamily="34" charset="0"/>
            </a:endParaRPr>
          </a:p>
          <a:p>
            <a:endParaRPr lang="ru-RU" dirty="0">
              <a:latin typeface="Arial Narrow" panose="020B0606020202030204" pitchFamily="34" charset="0"/>
            </a:endParaRPr>
          </a:p>
          <a:p>
            <a:endParaRPr lang="ru-RU" dirty="0">
              <a:latin typeface="Arial Narrow" panose="020B0606020202030204" pitchFamily="34" charset="0"/>
            </a:endParaRPr>
          </a:p>
        </p:txBody>
      </p:sp>
      <p:sp>
        <p:nvSpPr>
          <p:cNvPr id="2" name="Заголовок 1"/>
          <p:cNvSpPr>
            <a:spLocks noGrp="1"/>
          </p:cNvSpPr>
          <p:nvPr>
            <p:ph type="title"/>
          </p:nvPr>
        </p:nvSpPr>
        <p:spPr>
          <a:xfrm>
            <a:off x="609600" y="274638"/>
            <a:ext cx="10972800" cy="914082"/>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ТОҚСАНДЫҚ ЖИЫНТЫҚ БАҒАЛАУДЫҢ</a:t>
            </a:r>
            <a:br>
              <a:rPr lang="ru-RU" sz="2800" b="1" dirty="0" smtClean="0">
                <a:solidFill>
                  <a:srgbClr val="0070C0"/>
                </a:solidFill>
                <a:latin typeface="Times New Roman" panose="02020603050405020304" pitchFamily="18" charset="0"/>
                <a:cs typeface="Times New Roman" panose="02020603050405020304" pitchFamily="18" charset="0"/>
              </a:rPr>
            </a:br>
            <a:r>
              <a:rPr lang="ru-RU" sz="2800" b="1" dirty="0" smtClean="0">
                <a:solidFill>
                  <a:srgbClr val="0070C0"/>
                </a:solidFill>
                <a:latin typeface="Times New Roman" panose="02020603050405020304" pitchFamily="18" charset="0"/>
                <a:cs typeface="Times New Roman" panose="02020603050405020304" pitchFamily="18" charset="0"/>
              </a:rPr>
              <a:t> СПЕЦИФИКАЦИЯСЫНЫҢ ҚҰРЫЛЫМЫ </a:t>
            </a:r>
            <a:endParaRPr lang="ru-RU" sz="2800" b="1" dirty="0">
              <a:solidFill>
                <a:srgbClr val="0070C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4682133"/>
            <a:ext cx="2784309" cy="214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9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481328"/>
            <a:ext cx="10972800" cy="4972008"/>
          </a:xfrm>
        </p:spPr>
        <p:txBody>
          <a:bodyPr>
            <a:normAutofit fontScale="77500" lnSpcReduction="20000"/>
          </a:bodyPr>
          <a:lstStyle/>
          <a:p>
            <a:pPr>
              <a:lnSpc>
                <a:spcPct val="120000"/>
              </a:lnSpc>
            </a:pPr>
            <a:r>
              <a:rPr lang="kk-KZ" dirty="0" smtClean="0">
                <a:latin typeface="Times New Roman" panose="02020603050405020304" pitchFamily="18" charset="0"/>
                <a:cs typeface="Times New Roman" panose="02020603050405020304" pitchFamily="18" charset="0"/>
              </a:rPr>
              <a:t>Тоқсандық бағалау </a:t>
            </a:r>
            <a:r>
              <a:rPr lang="kk-KZ" dirty="0">
                <a:latin typeface="Times New Roman" panose="02020603050405020304" pitchFamily="18" charset="0"/>
                <a:cs typeface="Times New Roman" panose="02020603050405020304" pitchFamily="18" charset="0"/>
              </a:rPr>
              <a:t>жұмыстарын  және балдарды қою кестесін әзірлеу бір параллельдегі барлық сыныптар үшін  біркелкі Тест спецификациясы негізінде жүзеге асырылады.  </a:t>
            </a:r>
            <a:endParaRPr lang="ru-RU" dirty="0">
              <a:latin typeface="Times New Roman" panose="02020603050405020304" pitchFamily="18" charset="0"/>
              <a:cs typeface="Times New Roman" panose="02020603050405020304" pitchFamily="18" charset="0"/>
            </a:endParaRPr>
          </a:p>
          <a:p>
            <a:pPr>
              <a:lnSpc>
                <a:spcPct val="120000"/>
              </a:lnSpc>
            </a:pPr>
            <a:r>
              <a:rPr lang="kk-KZ" dirty="0" smtClean="0">
                <a:latin typeface="Times New Roman" panose="02020603050405020304" pitchFamily="18" charset="0"/>
                <a:cs typeface="Times New Roman" panose="02020603050405020304" pitchFamily="18" charset="0"/>
              </a:rPr>
              <a:t>Тоқсандық жиынтық </a:t>
            </a:r>
            <a:r>
              <a:rPr lang="kk-KZ" dirty="0">
                <a:latin typeface="Times New Roman" panose="02020603050405020304" pitchFamily="18" charset="0"/>
                <a:cs typeface="Times New Roman" panose="02020603050405020304" pitchFamily="18" charset="0"/>
              </a:rPr>
              <a:t>жұмыстар  әр түрлі болуы мүмкін (тест, сынақтар, бақылау жұмысы және т.б.).</a:t>
            </a:r>
            <a:endParaRPr lang="ru-RU" dirty="0">
              <a:latin typeface="Times New Roman" panose="02020603050405020304" pitchFamily="18" charset="0"/>
              <a:cs typeface="Times New Roman" panose="02020603050405020304" pitchFamily="18" charset="0"/>
            </a:endParaRPr>
          </a:p>
          <a:p>
            <a:pPr>
              <a:lnSpc>
                <a:spcPct val="120000"/>
              </a:lnSpc>
            </a:pPr>
            <a:r>
              <a:rPr lang="kk-KZ" dirty="0" smtClean="0">
                <a:latin typeface="Times New Roman" panose="02020603050405020304" pitchFamily="18" charset="0"/>
                <a:cs typeface="Times New Roman" panose="02020603050405020304" pitchFamily="18" charset="0"/>
              </a:rPr>
              <a:t>Тоқсандық </a:t>
            </a:r>
            <a:r>
              <a:rPr lang="kk-KZ" dirty="0">
                <a:latin typeface="Times New Roman" panose="02020603050405020304" pitchFamily="18" charset="0"/>
                <a:cs typeface="Times New Roman" panose="02020603050405020304" pitchFamily="18" charset="0"/>
              </a:rPr>
              <a:t>жиынтық бағалауды өткізу кестесі мектеп директорының бұйрығымен бекітіліп, тоқсан басында  ата-аналар мен оқушылардың назарына жеткізіледі. </a:t>
            </a:r>
            <a:endParaRPr lang="ru-RU" dirty="0">
              <a:latin typeface="Times New Roman" panose="02020603050405020304" pitchFamily="18" charset="0"/>
              <a:cs typeface="Times New Roman" panose="02020603050405020304" pitchFamily="18" charset="0"/>
            </a:endParaRPr>
          </a:p>
          <a:p>
            <a:pPr>
              <a:lnSpc>
                <a:spcPct val="120000"/>
              </a:lnSpc>
            </a:pPr>
            <a:r>
              <a:rPr lang="kk-KZ" dirty="0" smtClean="0">
                <a:latin typeface="Times New Roman" panose="02020603050405020304" pitchFamily="18" charset="0"/>
                <a:cs typeface="Times New Roman" panose="02020603050405020304" pitchFamily="18" charset="0"/>
              </a:rPr>
              <a:t>Тоқсандық </a:t>
            </a:r>
            <a:r>
              <a:rPr lang="kk-KZ" dirty="0">
                <a:latin typeface="Times New Roman" panose="02020603050405020304" pitchFamily="18" charset="0"/>
                <a:cs typeface="Times New Roman" panose="02020603050405020304" pitchFamily="18" charset="0"/>
              </a:rPr>
              <a:t>жиынтық жұмыс бір параллель үшін бірдей жағдайда өткізіледі. </a:t>
            </a:r>
            <a:endParaRPr lang="ru-RU" dirty="0">
              <a:latin typeface="Times New Roman" panose="02020603050405020304" pitchFamily="18" charset="0"/>
              <a:cs typeface="Times New Roman" panose="02020603050405020304" pitchFamily="18" charset="0"/>
            </a:endParaRPr>
          </a:p>
          <a:p>
            <a:pPr>
              <a:lnSpc>
                <a:spcPct val="120000"/>
              </a:lnSpc>
            </a:pPr>
            <a:r>
              <a:rPr lang="kk-KZ" dirty="0" smtClean="0">
                <a:latin typeface="Times New Roman" panose="02020603050405020304" pitchFamily="18" charset="0"/>
                <a:cs typeface="Times New Roman" panose="02020603050405020304" pitchFamily="18" charset="0"/>
              </a:rPr>
              <a:t>Тоқсандық  </a:t>
            </a:r>
            <a:r>
              <a:rPr lang="kk-KZ" dirty="0">
                <a:latin typeface="Times New Roman" panose="02020603050405020304" pitchFamily="18" charset="0"/>
                <a:cs typeface="Times New Roman" panose="02020603050405020304" pitchFamily="18" charset="0"/>
              </a:rPr>
              <a:t>жиынтық бағалауды қайтадан орындауға (көшіруге) болмайды.  </a:t>
            </a:r>
            <a:endParaRPr lang="ru-RU" dirty="0">
              <a:latin typeface="Times New Roman" panose="02020603050405020304" pitchFamily="18" charset="0"/>
              <a:cs typeface="Times New Roman" panose="02020603050405020304" pitchFamily="18" charset="0"/>
            </a:endParaRPr>
          </a:p>
          <a:p>
            <a:pPr>
              <a:lnSpc>
                <a:spcPct val="120000"/>
              </a:lnSpc>
            </a:pPr>
            <a:r>
              <a:rPr lang="kk-KZ" dirty="0" smtClean="0">
                <a:latin typeface="Times New Roman" panose="02020603050405020304" pitchFamily="18" charset="0"/>
                <a:cs typeface="Times New Roman" panose="02020603050405020304" pitchFamily="18" charset="0"/>
              </a:rPr>
              <a:t>Егер </a:t>
            </a:r>
            <a:r>
              <a:rPr lang="kk-KZ" dirty="0">
                <a:latin typeface="Times New Roman" panose="02020603050405020304" pitchFamily="18" charset="0"/>
                <a:cs typeface="Times New Roman" panose="02020603050405020304" pitchFamily="18" charset="0"/>
              </a:rPr>
              <a:t>оқушы </a:t>
            </a:r>
            <a:r>
              <a:rPr lang="kk-KZ" dirty="0" smtClean="0">
                <a:latin typeface="Times New Roman" panose="02020603050405020304" pitchFamily="18" charset="0"/>
                <a:cs typeface="Times New Roman" panose="02020603050405020304" pitchFamily="18" charset="0"/>
              </a:rPr>
              <a:t>тоқсандық </a:t>
            </a:r>
            <a:r>
              <a:rPr lang="kk-KZ" dirty="0">
                <a:latin typeface="Times New Roman" panose="02020603050405020304" pitchFamily="18" charset="0"/>
                <a:cs typeface="Times New Roman" panose="02020603050405020304" pitchFamily="18" charset="0"/>
              </a:rPr>
              <a:t>жиынтық бағалауға белгілі бір себептермен қатыса алмаған жағдайда (ауырып қалуы</a:t>
            </a: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конференцияға, олимпиадаға және басқа да ғылыми жарыстарға қатысқан жағдайда), пән бойынша орындай алмаған </a:t>
            </a:r>
            <a:r>
              <a:rPr lang="kk-KZ" dirty="0" smtClean="0">
                <a:latin typeface="Times New Roman" panose="02020603050405020304" pitchFamily="18" charset="0"/>
                <a:cs typeface="Times New Roman" panose="02020603050405020304" pitchFamily="18" charset="0"/>
              </a:rPr>
              <a:t>тоқсандық жиынтық </a:t>
            </a:r>
            <a:r>
              <a:rPr lang="kk-KZ" dirty="0">
                <a:latin typeface="Times New Roman" panose="02020603050405020304" pitchFamily="18" charset="0"/>
                <a:cs typeface="Times New Roman" panose="02020603050405020304" pitchFamily="18" charset="0"/>
              </a:rPr>
              <a:t>жұмысын мектепке келгеннен кейінгі екі апта ішінде орындауы тиіс; бұл </a:t>
            </a:r>
            <a:r>
              <a:rPr lang="kk-KZ" dirty="0" smtClean="0">
                <a:latin typeface="Times New Roman" panose="02020603050405020304" pitchFamily="18" charset="0"/>
                <a:cs typeface="Times New Roman" panose="02020603050405020304" pitchFamily="18" charset="0"/>
              </a:rPr>
              <a:t>жағдайда тоқсандық  жиынтық </a:t>
            </a:r>
            <a:r>
              <a:rPr lang="kk-KZ" dirty="0">
                <a:latin typeface="Times New Roman" panose="02020603050405020304" pitchFamily="18" charset="0"/>
                <a:cs typeface="Times New Roman" panose="02020603050405020304" pitchFamily="18" charset="0"/>
              </a:rPr>
              <a:t>бағалау жұмысының қосымша нұсқасы қолданылады</a:t>
            </a:r>
            <a:r>
              <a:rPr lang="kk-KZ" dirty="0"/>
              <a:t>. </a:t>
            </a:r>
            <a:endParaRPr lang="ru-RU" dirty="0"/>
          </a:p>
        </p:txBody>
      </p:sp>
      <p:sp>
        <p:nvSpPr>
          <p:cNvPr id="2" name="Заголовок 1"/>
          <p:cNvSpPr>
            <a:spLocks noGrp="1"/>
          </p:cNvSpPr>
          <p:nvPr>
            <p:ph type="title"/>
          </p:nvPr>
        </p:nvSpPr>
        <p:spPr/>
        <p:txBody>
          <a:bodyPr>
            <a:noAutofit/>
          </a:bodyPr>
          <a:lstStyle/>
          <a:p>
            <a:r>
              <a:rPr lang="kk-KZ" sz="3200" dirty="0">
                <a:solidFill>
                  <a:srgbClr val="0070C0"/>
                </a:solidFill>
                <a:latin typeface="Times New Roman" panose="02020603050405020304" pitchFamily="18" charset="0"/>
                <a:cs typeface="Times New Roman" panose="02020603050405020304" pitchFamily="18" charset="0"/>
              </a:rPr>
              <a:t>ТОҚСАНДЫҚ ЖИЫНТЫҚ </a:t>
            </a:r>
            <a:r>
              <a:rPr lang="kk-KZ" sz="3200" dirty="0" smtClean="0">
                <a:solidFill>
                  <a:srgbClr val="0070C0"/>
                </a:solidFill>
                <a:latin typeface="Times New Roman" panose="02020603050405020304" pitchFamily="18" charset="0"/>
                <a:cs typeface="Times New Roman" panose="02020603050405020304" pitchFamily="18" charset="0"/>
              </a:rPr>
              <a:t>БАҒАЛАУДЫ ӨТКІЗУ</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695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3560" y="426187"/>
            <a:ext cx="10972800" cy="1667308"/>
          </a:xfrm>
        </p:spPr>
        <p:txBody>
          <a:bodyPr>
            <a:noAutofit/>
          </a:bodyPr>
          <a:lstStyle/>
          <a:p>
            <a:pPr marL="0" indent="0">
              <a:buNone/>
            </a:pPr>
            <a:r>
              <a:rPr lang="ru-RU" sz="2600" b="1" dirty="0" smtClean="0">
                <a:latin typeface="Times New Roman" pitchFamily="18" charset="0"/>
                <a:cs typeface="Times New Roman" pitchFamily="18" charset="0"/>
              </a:rPr>
              <a:t>Венн </a:t>
            </a:r>
            <a:r>
              <a:rPr lang="ru-RU" sz="2600" b="1" dirty="0" err="1" smtClean="0">
                <a:latin typeface="Times New Roman" pitchFamily="18" charset="0"/>
                <a:cs typeface="Times New Roman" pitchFamily="18" charset="0"/>
              </a:rPr>
              <a:t>диаграммасы</a:t>
            </a:r>
            <a:r>
              <a:rPr lang="ru-RU" sz="2600" b="1" dirty="0" smtClean="0">
                <a:latin typeface="Times New Roman" pitchFamily="18" charset="0"/>
                <a:cs typeface="Times New Roman" pitchFamily="18" charset="0"/>
              </a:rPr>
              <a:t>. </a:t>
            </a:r>
          </a:p>
          <a:p>
            <a:pPr marL="0" indent="0">
              <a:buNone/>
            </a:pPr>
            <a:r>
              <a:rPr lang="ru-RU" sz="2600" i="1" dirty="0" err="1" smtClean="0">
                <a:latin typeface="Times New Roman" pitchFamily="18" charset="0"/>
                <a:cs typeface="Times New Roman" pitchFamily="18" charset="0"/>
              </a:rPr>
              <a:t>Бөлім/</a:t>
            </a:r>
            <a:r>
              <a:rPr lang="kk-KZ" sz="2600" i="1" dirty="0" smtClean="0">
                <a:latin typeface="Times New Roman" pitchFamily="18" charset="0"/>
                <a:cs typeface="Times New Roman" pitchFamily="18" charset="0"/>
              </a:rPr>
              <a:t>ортақ </a:t>
            </a:r>
            <a:r>
              <a:rPr lang="kk-KZ" sz="2600" i="1" dirty="0">
                <a:latin typeface="Times New Roman" pitchFamily="18" charset="0"/>
                <a:cs typeface="Times New Roman" pitchFamily="18" charset="0"/>
              </a:rPr>
              <a:t>тақырып</a:t>
            </a:r>
            <a:r>
              <a:rPr lang="ru-RU" sz="2600" i="1" dirty="0">
                <a:latin typeface="Times New Roman" pitchFamily="18" charset="0"/>
                <a:cs typeface="Times New Roman" pitchFamily="18" charset="0"/>
              </a:rPr>
              <a:t> </a:t>
            </a:r>
            <a:r>
              <a:rPr lang="ru-RU" sz="2600" i="1" dirty="0" err="1">
                <a:latin typeface="Times New Roman" pitchFamily="18" charset="0"/>
                <a:cs typeface="Times New Roman" pitchFamily="18" charset="0"/>
              </a:rPr>
              <a:t>бойынша</a:t>
            </a:r>
            <a:r>
              <a:rPr lang="ru-RU" sz="2600" i="1" dirty="0">
                <a:latin typeface="Times New Roman" pitchFamily="18" charset="0"/>
                <a:cs typeface="Times New Roman" pitchFamily="18" charset="0"/>
              </a:rPr>
              <a:t> </a:t>
            </a:r>
            <a:r>
              <a:rPr lang="ru-RU" sz="2600" i="1" dirty="0" err="1">
                <a:latin typeface="Times New Roman" pitchFamily="18" charset="0"/>
                <a:cs typeface="Times New Roman" pitchFamily="18" charset="0"/>
              </a:rPr>
              <a:t>жиынтық </a:t>
            </a:r>
            <a:r>
              <a:rPr lang="ru-RU" sz="2600" i="1" dirty="0" err="1" smtClean="0">
                <a:latin typeface="Times New Roman" pitchFamily="18" charset="0"/>
                <a:cs typeface="Times New Roman" pitchFamily="18" charset="0"/>
              </a:rPr>
              <a:t>бағалау және  тоқсандық жиынтық бағалау арасындағы ұқсастық </a:t>
            </a:r>
            <a:r>
              <a:rPr lang="ru-RU" sz="2600" i="1" dirty="0" smtClean="0">
                <a:latin typeface="Times New Roman" pitchFamily="18" charset="0"/>
                <a:cs typeface="Times New Roman" pitchFamily="18" charset="0"/>
              </a:rPr>
              <a:t>пен </a:t>
            </a:r>
            <a:r>
              <a:rPr lang="ru-RU" sz="2600" i="1" dirty="0" err="1" smtClean="0">
                <a:latin typeface="Times New Roman" pitchFamily="18" charset="0"/>
                <a:cs typeface="Times New Roman" pitchFamily="18" charset="0"/>
              </a:rPr>
              <a:t>айырмашылықты талдау</a:t>
            </a:r>
            <a:r>
              <a:rPr lang="ru-RU" sz="2600" i="1" dirty="0" smtClean="0">
                <a:latin typeface="Times New Roman" pitchFamily="18" charset="0"/>
                <a:cs typeface="Times New Roman" pitchFamily="18" charset="0"/>
              </a:rPr>
              <a:t>. </a:t>
            </a:r>
            <a:endParaRPr lang="ru-RU" sz="2600" i="1"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966410106"/>
              </p:ext>
            </p:extLst>
          </p:nvPr>
        </p:nvGraphicFramePr>
        <p:xfrm>
          <a:off x="719403" y="1949116"/>
          <a:ext cx="10876789" cy="4720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771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Открыт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Открыт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3136</TotalTime>
  <Words>2491</Words>
  <Application>Microsoft Office PowerPoint</Application>
  <PresentationFormat>Широкоэкранный</PresentationFormat>
  <Paragraphs>789</Paragraphs>
  <Slides>24</Slides>
  <Notes>14</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4</vt:i4>
      </vt:variant>
      <vt:variant>
        <vt:lpstr>Внедренные серверы OLE</vt:lpstr>
      </vt:variant>
      <vt:variant>
        <vt:i4>1</vt:i4>
      </vt:variant>
      <vt:variant>
        <vt:lpstr>Заголовки слайдов</vt:lpstr>
      </vt:variant>
      <vt:variant>
        <vt:i4>24</vt:i4>
      </vt:variant>
    </vt:vector>
  </HeadingPairs>
  <TitlesOfParts>
    <vt:vector size="41" baseType="lpstr">
      <vt:lpstr>Arial</vt:lpstr>
      <vt:lpstr>Arial Narrow</vt:lpstr>
      <vt:lpstr>Calibri</vt:lpstr>
      <vt:lpstr>Calibri Light</vt:lpstr>
      <vt:lpstr>Lucida Sans Unicode</vt:lpstr>
      <vt:lpstr>Tahoma</vt:lpstr>
      <vt:lpstr>Times New Roman</vt:lpstr>
      <vt:lpstr>Univers</vt:lpstr>
      <vt:lpstr>Verdana</vt:lpstr>
      <vt:lpstr>Wingdings</vt:lpstr>
      <vt:lpstr>Wingdings 2</vt:lpstr>
      <vt:lpstr>Wingdings 3</vt:lpstr>
      <vt:lpstr>1_Открытая</vt:lpstr>
      <vt:lpstr>1_Тема Office</vt:lpstr>
      <vt:lpstr>2_Тема Office</vt:lpstr>
      <vt:lpstr>3_Открытая</vt:lpstr>
      <vt:lpstr>Формула</vt:lpstr>
      <vt:lpstr>Презентация PowerPoint</vt:lpstr>
      <vt:lpstr>Презентация PowerPoint</vt:lpstr>
      <vt:lpstr>  </vt:lpstr>
      <vt:lpstr>Презентация PowerPoint</vt:lpstr>
      <vt:lpstr>Презентация PowerPoint</vt:lpstr>
      <vt:lpstr>Презентация PowerPoint</vt:lpstr>
      <vt:lpstr>ТОҚСАНДЫҚ ЖИЫНТЫҚ БАҒАЛАУДЫҢ  СПЕЦИФИКАЦИЯСЫНЫҢ ҚҰРЫЛЫМЫ </vt:lpstr>
      <vt:lpstr>ТОҚСАНДЫҚ ЖИЫНТЫҚ БАҒАЛАУДЫ ӨТКІЗУ</vt:lpstr>
      <vt:lpstr>Презентация PowerPoint</vt:lpstr>
      <vt:lpstr>Типтік жоспарға сәйкес жиынтық бағалау өткізу саны, 7 сынып</vt:lpstr>
      <vt:lpstr>Презентация PowerPoint</vt:lpstr>
      <vt:lpstr>Презентация PowerPoint</vt:lpstr>
      <vt:lpstr>Презентация PowerPoint</vt:lpstr>
      <vt:lpstr>Презентация PowerPoint</vt:lpstr>
      <vt:lpstr>Жиынтық бағалау үдерісі</vt:lpstr>
      <vt:lpstr>Бағалау жүйелеріндегі айырмашылықтар</vt:lpstr>
      <vt:lpstr>Бағалау жүйесінде білім алушылардың жеке траекториясының үлгісі</vt:lpstr>
      <vt:lpstr>Рефлексия «Допты қағып ал»  Барлық тыңдаушылар теңдей екі қатарға бөлінеді.    Бірінші қатар қарсы беттегі бір адамды таңдап, оған  бүгінгі тақырып бойынша қарастырылған негізгі бір ұғымды айтып немесе сұрақ қойып, допты лақтырады. Допты қағып алған тыңдаушы сол ұғымды толық сипаттап немесе сұраққа жауап беріп, келесі ұғымды дауыстап, допты қарсы бетке лақтырады. Ойын  бірнеше минут бойына осылай жалғасады. Нәтижесінде тыңдаушылар өтілген материалды қайталайды.    </vt:lpstr>
      <vt:lpstr>Бастауыш білім берудің типтік оқу жоспарына сәйкес бағалау рәсімдерінің саны, 2-сынып</vt:lpstr>
      <vt:lpstr>1-тоқсан ішіндегі жиынтық бағалау рәсімі</vt:lpstr>
      <vt:lpstr>Бағалау үдерісі ( «Математика» пәні, 2-сынып)</vt:lpstr>
      <vt:lpstr>Презентация PowerPoint</vt:lpstr>
      <vt:lpstr>Презентация PowerPoint</vt:lpstr>
      <vt:lpstr>Қорытынды бағалау үдерісі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Принципы критериального оценивания</dc:title>
  <dc:creator>Saltanat Zhumabayeva</dc:creator>
  <cp:lastModifiedBy>Ulmeken Smailova</cp:lastModifiedBy>
  <cp:revision>239</cp:revision>
  <cp:lastPrinted>2016-07-21T04:08:48Z</cp:lastPrinted>
  <dcterms:created xsi:type="dcterms:W3CDTF">2016-07-20T08:08:07Z</dcterms:created>
  <dcterms:modified xsi:type="dcterms:W3CDTF">2016-08-01T14:19:55Z</dcterms:modified>
</cp:coreProperties>
</file>