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312" r:id="rId2"/>
    <p:sldId id="377" r:id="rId3"/>
    <p:sldId id="410" r:id="rId4"/>
    <p:sldId id="409" r:id="rId5"/>
    <p:sldId id="394" r:id="rId6"/>
    <p:sldId id="412" r:id="rId7"/>
    <p:sldId id="396" r:id="rId8"/>
    <p:sldId id="398" r:id="rId9"/>
    <p:sldId id="413" r:id="rId10"/>
    <p:sldId id="385" r:id="rId11"/>
  </p:sldIdLst>
  <p:sldSz cx="12192000" cy="6858000"/>
  <p:notesSz cx="6797675" cy="9928225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AEAEA"/>
    <a:srgbClr val="CCECFF"/>
    <a:srgbClr val="E1F4FF"/>
    <a:srgbClr val="FEE8FB"/>
    <a:srgbClr val="F0F8FA"/>
    <a:srgbClr val="FFF7FE"/>
    <a:srgbClr val="E7E7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3" autoAdjust="0"/>
  </p:normalViewPr>
  <p:slideViewPr>
    <p:cSldViewPr snapToGrid="0">
      <p:cViewPr varScale="1">
        <p:scale>
          <a:sx n="69" d="100"/>
          <a:sy n="69" d="100"/>
        </p:scale>
        <p:origin x="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17.01.2018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40221-6870-4F9B-A53F-54C385C9AC7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866A-3EFB-4ABB-A8D0-A528ECD93627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7C6EE-098A-4150-90AF-0E58F4ECEF3B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77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3FD3-CF06-4562-B1BA-99048F79D808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A24B-E95E-49CB-AC09-1C048871E09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13E6-0B26-4566-8C51-4B064C6AD81C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9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C181-2D5C-4A3F-B7D0-4E63BAF4240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254F-F414-4291-A68A-14772CFD3ADE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89B9-26CC-4157-8504-C2B3D3E1445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CE27-2A3E-44DD-971C-CECCCF311EC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4618-0095-4815-9FA4-4D9198A17749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0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17.01.2018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6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2215" y="1535224"/>
            <a:ext cx="69894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Аттестация </a:t>
            </a:r>
            <a:endParaRPr lang="ru-RU" sz="3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педагогических работников </a:t>
            </a: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Республики </a:t>
            </a:r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Казахстан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30647" y="6276860"/>
            <a:ext cx="184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Январь, 2018 г.</a:t>
            </a:r>
            <a:endParaRPr lang="ru-RU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66405" y="3341076"/>
            <a:ext cx="1661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Проект</a:t>
            </a:r>
            <a:endParaRPr lang="ru-RU" sz="32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3888" y="394571"/>
            <a:ext cx="1035611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ДЕПАРТАМЕНТ ДОШКОЛЬНОГО И СРЕДНЕГО ОБРАЗОВАНИЯ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Stella.Ibraeva\Desktop\attestacij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445" y="4030082"/>
            <a:ext cx="5648990" cy="205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92" y="1630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175150" y="964293"/>
            <a:ext cx="2007236" cy="300847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17412" y="964293"/>
            <a:ext cx="2181561" cy="308860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17412" y="1414130"/>
            <a:ext cx="2181561" cy="180345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анализа учебно-методической работы по предмету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75151" y="1414130"/>
            <a:ext cx="200204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разработки учебных программ, методики обучения, воспитания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105288" y="1404700"/>
            <a:ext cx="1918619" cy="181288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содержание учебного предмета, методику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05870" y="3320478"/>
            <a:ext cx="1760950" cy="91693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индивидуальный подход в обучении с учетом потребностей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32893" y="3293837"/>
            <a:ext cx="2181561" cy="95083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дифференцированный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подход в обучении с учетом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способностей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учащихся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175151" y="3273275"/>
            <a:ext cx="2002042" cy="97139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исследовательских навыков учащихся, имеет победителей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областных, республиканских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олимпиад, конкурсов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21178" y="3320478"/>
            <a:ext cx="1918619" cy="924194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обучение </a:t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классе с учетом психолого-возрастных особенностей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00085" y="4317394"/>
            <a:ext cx="1766735" cy="1241505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профессионально-педагогического диалога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917412" y="4307078"/>
            <a:ext cx="2181561" cy="125182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конструктивно определяет приоритеты  профессионального развития: собственного и коллег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75151" y="4317394"/>
            <a:ext cx="2002042" cy="124150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конструктивно определяет стратегии развития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педагогическом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сообществе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является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руководителем методических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объединений школ, районов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130874" y="4317395"/>
            <a:ext cx="1918619" cy="122610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основы профессионально-педагогического общения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80305" y="5614586"/>
            <a:ext cx="1778659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общепедагогическим уровнем ИКТ-компетентности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17412" y="5614587"/>
            <a:ext cx="2181561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ладеет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образовательных ресурсов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175151" y="5614587"/>
            <a:ext cx="2002042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разработки образовательных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ресурсов, активно пользуется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ЦОРами</a:t>
            </a:r>
            <a:endParaRPr lang="ru-RU" sz="1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30874" y="5614586"/>
            <a:ext cx="1918619" cy="888770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общепользовательским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уровнем ИКТ-компетентности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076640" y="191472"/>
            <a:ext cx="9540965" cy="5386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КОМПЕТЕНЦИИ ПО КВАЛИФИКАЦИОННЫМ КАТЕГОРИЯМ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(последующий уровень включает критерии предыдущего) </a:t>
            </a:r>
            <a:endParaRPr lang="en-US" sz="2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3353" y="6555816"/>
            <a:ext cx="7300234" cy="2539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</a:t>
            </a:r>
            <a:r>
              <a:rPr lang="ru-RU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ИКТ-компетентности учителей. Рекомендации ЮНЕСКО, </a:t>
            </a:r>
            <a:r>
              <a:rPr lang="en-US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UNESCO </a:t>
            </a:r>
            <a:r>
              <a:rPr lang="en-US" sz="10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2011 </a:t>
            </a:r>
            <a:endParaRPr lang="ru-RU" sz="1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3353" y="1414130"/>
            <a:ext cx="1907327" cy="1803458"/>
          </a:xfrm>
          <a:prstGeom prst="roundRect">
            <a:avLst>
              <a:gd name="adj" fmla="val 594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знания и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навыки</a:t>
            </a:r>
          </a:p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Эффективность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7370" y="3320478"/>
            <a:ext cx="1907327" cy="949967"/>
          </a:xfrm>
          <a:prstGeom prst="roundRect">
            <a:avLst>
              <a:gd name="adj" fmla="val 7015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Психолого-педагогические знания и навыки развития личности ученика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7370" y="4326940"/>
            <a:ext cx="1907326" cy="1201583"/>
          </a:xfrm>
          <a:prstGeom prst="roundRect">
            <a:avLst>
              <a:gd name="adj" fmla="val 8088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Навыки эффективного взаимодействия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педагогическом сообществе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23356" y="5614586"/>
            <a:ext cx="1907326" cy="888770"/>
          </a:xfrm>
          <a:prstGeom prst="roundRect">
            <a:avLst>
              <a:gd name="adj" fmla="val 900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Компьютерная грамотность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ИКТ компетенции*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253329" y="964293"/>
            <a:ext cx="1796920" cy="305144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253328" y="1414130"/>
            <a:ext cx="1792271" cy="163247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имеет авторскую программу или является автором (соавтором) изданных учебников/учебно-методических пособий/монографий/проектных работ, получивших одобрение и распространение на республиканском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уровне, ведение предметов на английском языке, является участником республиканских, международных конкурсов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0253329" y="3264728"/>
            <a:ext cx="1792271" cy="95689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навыков научного проектирования, имеет победителей республиканских,  международных  олимпиад, конкурсов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0253328" y="4326940"/>
            <a:ext cx="1792271" cy="127942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прогнозирует стратегии развития сети профессионального сообщества, является руководителем методических объединений района, города, области, модератором по предмету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253637" y="5614587"/>
            <a:ext cx="1792271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образовательных ресурсов, является разработчиком </a:t>
            </a:r>
            <a:r>
              <a:rPr lang="ru-RU" sz="8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ЦОРов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активно пользуется ими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00085" y="1414130"/>
            <a:ext cx="175889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методикой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69313" y="964293"/>
            <a:ext cx="1907327" cy="295466"/>
          </a:xfrm>
          <a:prstGeom prst="roundRect">
            <a:avLst>
              <a:gd name="adj" fmla="val 8482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Поля профессиональной компетенции </a:t>
            </a:r>
            <a:endParaRPr lang="ru-RU" sz="1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081843" y="964293"/>
            <a:ext cx="1809931" cy="308499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123886" y="964293"/>
            <a:ext cx="1918619" cy="288506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едагог</a:t>
            </a:r>
          </a:p>
        </p:txBody>
      </p:sp>
      <p:pic>
        <p:nvPicPr>
          <p:cNvPr id="3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5" y="-5576"/>
            <a:ext cx="1114122" cy="111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85460" y="285270"/>
            <a:ext cx="5762847" cy="76735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ЦЕЛИ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09599" y="1301424"/>
            <a:ext cx="5068187" cy="70812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Согласно действующим Правилам:</a:t>
            </a:r>
          </a:p>
          <a:p>
            <a:pPr algn="ctr"/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612992" y="2483211"/>
            <a:ext cx="5054161" cy="2205732"/>
          </a:xfrm>
          <a:ln>
            <a:solidFill>
              <a:srgbClr val="002060"/>
            </a:solidFill>
          </a:ln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определение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соответствия педагогического работника и приравненных к ним лиц квалификационным требованиям на основе оценки его профессиональной компетентности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обеспечение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единого подхода при проведении аттестации педагогических работников организаций образования.</a:t>
            </a:r>
          </a:p>
          <a:p>
            <a:pPr marL="0" indent="0">
              <a:spcBef>
                <a:spcPts val="0"/>
              </a:spcBef>
            </a:pP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453963" y="1301425"/>
            <a:ext cx="5128437" cy="6928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Предлагается следующее дополнение:</a:t>
            </a:r>
          </a:p>
          <a:p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6443330" y="2419413"/>
            <a:ext cx="5139075" cy="3673028"/>
          </a:xfrm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определение соответствия педагогического работника или приравненного к нему лица требованиям квалификационной категории на основе оценки профессиональной компетентности педагогических работников и приравненных к ним лиц,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единого подхода при проведении аттестации педагогических работников и приравненных к ним лиц организаций образования,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также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повышение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качества преподавания.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05012" y="6386549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8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263" y="57173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2445487" y="2087512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626547" y="2053839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Stella.Ibraeva\Desktop\1ea73f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05" y="4720840"/>
            <a:ext cx="3808321" cy="203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68"/>
          <p:cNvSpPr/>
          <p:nvPr/>
        </p:nvSpPr>
        <p:spPr>
          <a:xfrm>
            <a:off x="8912275" y="4941168"/>
            <a:ext cx="3193379" cy="150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43339" y="4905164"/>
            <a:ext cx="4752528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8880309" y="2817127"/>
            <a:ext cx="3193379" cy="194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31904" y="2817128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3339" y="2817127"/>
            <a:ext cx="47504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880309" y="692696"/>
            <a:ext cx="3193379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231904" y="692696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3339" y="692696"/>
            <a:ext cx="470452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99723" y="188640"/>
            <a:ext cx="844893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СИСТЕМА АТТЕСТАЦИИ ПЕДАГОГОВ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49" y="188640"/>
            <a:ext cx="3456384" cy="288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Б/З     </a:t>
            </a:r>
            <a:r>
              <a:rPr lang="kk-KZ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   І    выс. кат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349" y="908720"/>
            <a:ext cx="4416491" cy="45843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заявления на аттестацию</a:t>
            </a:r>
          </a:p>
          <a:p>
            <a:pPr algn="ctr"/>
            <a:r>
              <a:rPr lang="kk-KZ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Май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381" y="2924944"/>
            <a:ext cx="4128459" cy="5760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комиссиями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рай/гор отделов образования (ноябрь)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9349" y="177281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школе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103445" y="1376772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562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063552" y="1772816"/>
            <a:ext cx="1344149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РОО/ГОО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17578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499544" y="1772816"/>
            <a:ext cx="1156296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Высшая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(УО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19936" y="908720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заявления в школе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(посещение уроков, открытые уроки, мероприятия,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 в МО)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І  и высшей категорий (сентябрь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72331" y="836712"/>
            <a:ext cx="2784309" cy="15841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отдел образования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района/города 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для І  и высшей категорий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(октябрь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4847861" y="1367154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8592277" y="1339945"/>
            <a:ext cx="65603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54409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Присвоение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618505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635448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Приказ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  І кат 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492449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477991" y="3033151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endParaRPr lang="kk-KZ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управление образования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выс.категории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895867" y="3352183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9084844" y="2924944"/>
            <a:ext cx="2784309" cy="172819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аттестуемого </a:t>
            </a: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кспертной комиссией УО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оработка в соответствии с заявленной категорией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(январь-февраль)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8592277" y="3323257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2075" y="4957384"/>
            <a:ext cx="3983765" cy="7038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комиссией УО (март-апрель)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35360" y="5877272"/>
            <a:ext cx="2183200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 кат.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 для всей области</a:t>
            </a:r>
          </a:p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–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областных организаций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27648" y="5877272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1" name="Прямая со стрелкой 40"/>
          <p:cNvCxnSpPr>
            <a:endCxn id="39" idx="0"/>
          </p:cNvCxnSpPr>
          <p:nvPr/>
        </p:nvCxnSpPr>
        <p:spPr>
          <a:xfrm>
            <a:off x="1426960" y="5661248"/>
            <a:ext cx="0" cy="21602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2543605" y="6237312"/>
            <a:ext cx="384043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231904" y="4941168"/>
            <a:ext cx="3360373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423926" y="4993388"/>
            <a:ext cx="3072341" cy="59585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Приказ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(май-июнь)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423926" y="5913276"/>
            <a:ext cx="3072341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 о </a:t>
            </a:r>
            <a:r>
              <a:rPr lang="ru-RU" sz="10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выс.кат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 – подтверждение и отказ; для обл.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– </a:t>
            </a:r>
            <a:r>
              <a:rPr lang="kk-KZ" sz="1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І </a:t>
            </a:r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кат.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6864085" y="5589240"/>
            <a:ext cx="0" cy="32403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вправо 51"/>
          <p:cNvSpPr/>
          <p:nvPr/>
        </p:nvSpPr>
        <p:spPr>
          <a:xfrm>
            <a:off x="4915811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9097358" y="5085184"/>
            <a:ext cx="2771796" cy="115212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образования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сертификат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 присвоении категории, заверенный печатью школы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(август)</a:t>
            </a:r>
          </a:p>
        </p:txBody>
      </p:sp>
      <p:sp>
        <p:nvSpPr>
          <p:cNvPr id="70" name="Стрелка вправо 69"/>
          <p:cNvSpPr/>
          <p:nvPr/>
        </p:nvSpPr>
        <p:spPr>
          <a:xfrm>
            <a:off x="8576237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0" y="3356992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0" y="5229200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8912274" y="6539022"/>
            <a:ext cx="3193380" cy="28042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Доплата за категорию с 1 сентября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7976" y="386033"/>
            <a:ext cx="10337787" cy="4805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ПЕРЕХОД НА НОВУЮ МОДЕЛЬ АТТЕСТАЦИИ ПЕДАГОГОВ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392334"/>
            <a:ext cx="5677786" cy="1637947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педагогических работников и приравненных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 ним лиц устанавливаются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квалификационные категории: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«педагог», «педагог-модератор»,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«педагог-эксперт», «педагог-исследователь»,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«педагог-мастер»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28014" y="6462708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35032" y="2527854"/>
            <a:ext cx="1956185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675089" y="333780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535033" y="333780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75089" y="413968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535033" y="413968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91706" y="4946606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551649" y="4946606"/>
            <a:ext cx="1939567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691706" y="5751512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551650" y="5751512"/>
            <a:ext cx="1939566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8277722" y="597292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8288670" y="517104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8264279" y="4361757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8272825" y="3582173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6675089" y="1367129"/>
            <a:ext cx="2054246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9452145" y="1367129"/>
            <a:ext cx="1996539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259376" y="3306897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8288670" y="5694139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272589" y="4107600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8293262" y="4879804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9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tella.Ibraeva\Desktop\p99_62393868306a7570edcd8252cee26d771e324d8a53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78" y="3878891"/>
            <a:ext cx="2134356" cy="179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87" y="2172069"/>
            <a:ext cx="1103221" cy="110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0194" y="3233199"/>
            <a:ext cx="3582894" cy="329320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Действующие квалификационные категории педагогических работников и приравненных к ним лиц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сохраняют свое действие до срока наступления очередной аттестации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Желающие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повысить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категории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подают заявления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 аттестацию по новой системе, сдают национальный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квалификационный тест</a:t>
            </a:r>
          </a:p>
        </p:txBody>
      </p:sp>
    </p:spTree>
    <p:extLst>
      <p:ext uri="{BB962C8B-B14F-4D97-AF65-F5344CB8AC3E}">
        <p14:creationId xmlns:p14="http://schemas.microsoft.com/office/powerpoint/2010/main" val="19764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938617" y="2126917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Школа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596163" y="1099161"/>
            <a:ext cx="2137639" cy="102775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3326356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596164" y="4517996"/>
            <a:ext cx="213763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Степень кандидата наук/доктора, победители олимпиад и конкурсов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501222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4882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542521"/>
            <a:ext cx="900845" cy="92953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65980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90704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2469" y="156155"/>
            <a:ext cx="3258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5901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499100" y="217041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93455"/>
              </p:ext>
            </p:extLst>
          </p:nvPr>
        </p:nvGraphicFramePr>
        <p:xfrm>
          <a:off x="1021277" y="702554"/>
          <a:ext cx="4381995" cy="57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969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621029"/>
            <a:ext cx="2137639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НИШ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96163" y="2202381"/>
            <a:ext cx="2137639" cy="98884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 отличием, магистр, выпускник «</a:t>
            </a:r>
            <a:r>
              <a:rPr lang="ru-RU" sz="10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</a:t>
            </a:r>
            <a:r>
              <a:rPr lang="kk-KZ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қ», преподавание на английском </a:t>
            </a:r>
            <a:r>
              <a:rPr lang="kk-KZ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языке 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Для всех учителей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стаж 2 года + требования)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086715"/>
            <a:ext cx="868015" cy="98302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171943"/>
            <a:ext cx="893167" cy="99869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3326357"/>
            <a:ext cx="2137639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магистра, победители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 и конкурсов;</a:t>
            </a:r>
          </a:p>
          <a:p>
            <a:pPr algn="ctr" defTabSz="711200">
              <a:spcBef>
                <a:spcPct val="0"/>
              </a:spcBef>
            </a:pP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тепень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кандидата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наук/доктора 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досрочно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Для </a:t>
            </a: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 года+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3326358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683510" y="673408"/>
            <a:ext cx="8902984" cy="1793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84046" y="2613851"/>
            <a:ext cx="5227675" cy="3806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6400806" y="2518154"/>
            <a:ext cx="5188688" cy="390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4046" y="202317"/>
            <a:ext cx="109054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81691" y="818707"/>
            <a:ext cx="765544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МАСТЕР»</a:t>
            </a:r>
          </a:p>
          <a:p>
            <a:pPr algn="ctr"/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66819" y="2860157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КВАЛИФИКАЦИОННЫЙ ТЕСТ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66820" y="4472753"/>
            <a:ext cx="1814622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(платно 2400 тн.)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838372" y="4472753"/>
            <a:ext cx="1648047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351051" y="3997842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1066820" y="5917029"/>
            <a:ext cx="44195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684046" y="1403489"/>
            <a:ext cx="999463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630345" y="4136061"/>
            <a:ext cx="329254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630345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4922893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10586493" y="1371595"/>
            <a:ext cx="100300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27277" y="2977123"/>
            <a:ext cx="44196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</a:t>
            </a:r>
            <a:r>
              <a:rPr lang="ru-RU" sz="1400" b="1">
                <a:solidFill>
                  <a:srgbClr val="002060"/>
                </a:solidFill>
                <a:latin typeface="Century Gothic" panose="020B0502020202020204" pitchFamily="34" charset="0"/>
              </a:rPr>
              <a:t>Б</a:t>
            </a:r>
            <a:r>
              <a:rPr lang="ru-RU" sz="1400" b="1" smtClean="0">
                <a:solidFill>
                  <a:srgbClr val="002060"/>
                </a:solidFill>
                <a:latin typeface="Century Gothic" panose="020B0502020202020204" pitchFamily="34" charset="0"/>
              </a:rPr>
              <a:t>ЩЕНИЕ </a:t>
            </a:r>
            <a:endParaRPr lang="ru-RU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(оценка, результаты обучающихся, результаты ЕНТ, ВОУД, олимпиад, конкурсов, участие учителя в работе МО)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7617588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6757052" y="4653419"/>
            <a:ext cx="1821674" cy="669080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9549831" y="4653418"/>
            <a:ext cx="1648047" cy="66908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0375861" y="4148458"/>
            <a:ext cx="0" cy="648589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8595" y="6333480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6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7052" y="5452604"/>
            <a:ext cx="4440826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167" y="111672"/>
            <a:ext cx="8929633" cy="55734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КВАЛИФИКАЦИОННЫЙ ТЕСТ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44427" y="1512602"/>
            <a:ext cx="5490803" cy="1889823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аттестации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все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педагогического мастерства в аттестационную комиссию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сдают национальный квалификационный тест на платной основе (2400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тн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.)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предоставляет 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сертификат</a:t>
            </a:r>
            <a:r>
              <a:rPr lang="ru-RU" sz="16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«Содержание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учебного предмета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 (70%)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«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Методика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 предмета» (30%)</a:t>
            </a:r>
          </a:p>
          <a:p>
            <a:pPr marL="0" indent="0">
              <a:buNone/>
            </a:pP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30679" y="3578473"/>
            <a:ext cx="5518300" cy="28007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Педагогические работники, показавшие отрицательные результаты тестирования,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сдают повторно не более одного раза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течение сроков сдачи тестирования, определённых настоящими Правилами,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платной основе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 этом, допускается </a:t>
            </a:r>
            <a:r>
              <a:rPr lang="ru-RU" sz="1600" b="1" smtClean="0">
                <a:solidFill>
                  <a:srgbClr val="C00000"/>
                </a:solidFill>
                <a:latin typeface="Century Gothic" panose="020B0502020202020204" pitchFamily="34" charset="0"/>
              </a:rPr>
              <a:t>пересдача</a:t>
            </a:r>
            <a:r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тестирования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937654" y="855068"/>
            <a:ext cx="35626" cy="57713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230679" y="855068"/>
            <a:ext cx="55183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79674" y="855068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636" y="3578473"/>
            <a:ext cx="5124620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Педагогические работники, претендующие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досрочную аттестацию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проходят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аттестацию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в два этапа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     1)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первый этап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тестирование на: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законодательства Республики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Казахстан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педагогики 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психологии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предметных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знаний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    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2) </a:t>
            </a:r>
            <a:r>
              <a:rPr lang="ru-RU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второй этап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- аналитическое обобщение итогов деятельности.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4382" y="1569765"/>
            <a:ext cx="5100874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педагогических работников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 очередной аттестации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осуществляется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одноэтапно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(портфолио)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путем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комплексного аналитического обобщения итогов деятельности педагогического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работника</a:t>
            </a:r>
          </a:p>
          <a:p>
            <a:pPr algn="ctr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60" y="57626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Номер слайда 4"/>
          <p:cNvSpPr txBox="1">
            <a:spLocks/>
          </p:cNvSpPr>
          <p:nvPr/>
        </p:nvSpPr>
        <p:spPr>
          <a:xfrm>
            <a:off x="9347200" y="649287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k-K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8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ella.Ibraeva\Desktop\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242" y="1380007"/>
            <a:ext cx="2382145" cy="148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388" y="222527"/>
            <a:ext cx="11544177" cy="32318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294328"/>
              </p:ext>
            </p:extLst>
          </p:nvPr>
        </p:nvGraphicFramePr>
        <p:xfrm>
          <a:off x="5007935" y="3051543"/>
          <a:ext cx="6612688" cy="2711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855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06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Категории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прохождения квалификационного теста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7935" y="757953"/>
            <a:ext cx="6592185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19213" y="724395"/>
            <a:ext cx="11875" cy="57887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018" y="772804"/>
            <a:ext cx="4251229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2019" y="1250179"/>
            <a:ext cx="4251229" cy="526297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1. Знание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законодательства Республики Казахстан -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вопросов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2. 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педагогики и психологии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3. Основы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предметных знаний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</a:p>
          <a:p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     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Общее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время тестирования составляет сто двадцать (120) минут, за исключением педагогических работников, тестируемых по основам предметных знаний по математике, физике, химии, а также преподавателей специальных, общепрофессиональных дисциплин и мастеров производственного обучения, для которых общее время тестирования составляет сто пятьдесят (150) минут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.</a:t>
            </a:r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7933" y="1335250"/>
            <a:ext cx="4476309" cy="156966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</a:t>
            </a:r>
            <a:r>
              <a:rPr lang="ru-RU" sz="1600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Содержание учебного предмета</a:t>
            </a: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70 вопросов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«Педагогика, психология и  методика»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30 вопросов</a:t>
            </a:r>
          </a:p>
          <a:p>
            <a:pPr marL="342900" indent="-342900">
              <a:buFontTx/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7933" y="5928383"/>
            <a:ext cx="6592185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Время тестирования зависит от квалификационного уровня </a:t>
            </a:r>
            <a:endParaRPr lang="ru-RU" sz="1600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2914" y="6330595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154986" y="2000023"/>
            <a:ext cx="154589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4298" y="222404"/>
            <a:ext cx="1690148" cy="164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574298" y="6398474"/>
            <a:ext cx="1450404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3976" y="243337"/>
            <a:ext cx="8123275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01" y="1115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219645" y="1969246"/>
            <a:ext cx="1535501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33739" y="4638876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ВОУД</a:t>
            </a:r>
          </a:p>
          <a:p>
            <a:pPr algn="ctr"/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18775" y="4638875"/>
            <a:ext cx="152907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</a:t>
            </a:r>
          </a:p>
          <a:p>
            <a:pPr algn="ctr"/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19645" y="5721467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ЕНТ</a:t>
            </a:r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24942" y="33338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</a:t>
            </a:r>
            <a:endParaRPr lang="ru-RU" sz="1400" dirty="0"/>
          </a:p>
          <a:p>
            <a:pPr algn="ctr"/>
            <a:endParaRPr lang="ru-RU" sz="28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24942" y="1988295"/>
            <a:ext cx="152290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3280" y="1444358"/>
            <a:ext cx="22078" cy="518207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48707" y="1276569"/>
            <a:ext cx="3477341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88094" y="1276569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33739" y="33338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endParaRPr lang="ru-RU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154986" y="329737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МО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54986" y="4659803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родителями</a:t>
            </a:r>
          </a:p>
          <a:p>
            <a:pPr algn="ctr"/>
            <a:endParaRPr lang="ru-RU" sz="1400" dirty="0"/>
          </a:p>
        </p:txBody>
      </p:sp>
      <p:cxnSp>
        <p:nvCxnSpPr>
          <p:cNvPr id="40" name="Прямая со стрелкой 39"/>
          <p:cNvCxnSpPr>
            <a:stCxn id="9" idx="2"/>
            <a:endCxn id="37" idx="0"/>
          </p:cNvCxnSpPr>
          <p:nvPr/>
        </p:nvCxnSpPr>
        <p:spPr>
          <a:xfrm>
            <a:off x="6987396" y="313879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958094" y="559298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973301" y="451039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0927934" y="313879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8979413" y="3172845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935196" y="451039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0945741" y="446472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447130" y="1868608"/>
            <a:ext cx="5044447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Материалы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педопыта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эссе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творческий отчет 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самоанализ профессиональной деятельности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участие в конференциях, семинарах,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круглых столах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публикации в СМИ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отзывы обучающихся, родителей, коллег, членов администрации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5069</TotalTime>
  <Words>1236</Words>
  <Application>Microsoft Office PowerPoint</Application>
  <PresentationFormat>Широкоэкранный</PresentationFormat>
  <Paragraphs>312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 Unicode MS</vt:lpstr>
      <vt:lpstr>Arial</vt:lpstr>
      <vt:lpstr>Calibri</vt:lpstr>
      <vt:lpstr>Century Gothic</vt:lpstr>
      <vt:lpstr>Times New Roman</vt:lpstr>
      <vt:lpstr>Wingdings</vt:lpstr>
      <vt:lpstr>1_Тема Office</vt:lpstr>
      <vt:lpstr>Презентация PowerPoint</vt:lpstr>
      <vt:lpstr>ЦЕЛИ АТТЕСТАЦИИ</vt:lpstr>
      <vt:lpstr>Презентация PowerPoint</vt:lpstr>
      <vt:lpstr>ПЕРЕХОД НА НОВУЮ МОДЕЛЬ АТТЕСТАЦИИ ПЕДАГОГОВ</vt:lpstr>
      <vt:lpstr>Презентация PowerPoint</vt:lpstr>
      <vt:lpstr>Презентация PowerPoint</vt:lpstr>
      <vt:lpstr>НАЦИОНАЛЬНЫЙ КВАЛИФИКАЦИОННЫЙ ТЕСТ</vt:lpstr>
      <vt:lpstr>СТРУКТУРА НАЦИОНАЛЬНОГО КВАЛИФИКАЦИОННОГО ТЕСТА</vt:lpstr>
      <vt:lpstr>СТРУКТУРА КОМПЛЕКСНОГО АНАЛИТИЧЕСКОГО ОБОБЩЕНИЯ ИТОГОВ ДЕЯТЕЛЬНОСТИ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Zhanbota</dc:creator>
  <cp:lastModifiedBy>259 konferencia</cp:lastModifiedBy>
  <cp:revision>765</cp:revision>
  <cp:lastPrinted>2017-04-04T07:49:53Z</cp:lastPrinted>
  <dcterms:created xsi:type="dcterms:W3CDTF">2015-09-16T09:12:39Z</dcterms:created>
  <dcterms:modified xsi:type="dcterms:W3CDTF">2018-01-17T04:07:59Z</dcterms:modified>
</cp:coreProperties>
</file>