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4">
  <p:sldMasterIdLst>
    <p:sldMasterId id="2147483684" r:id="rId1"/>
  </p:sldMasterIdLst>
  <p:notesMasterIdLst>
    <p:notesMasterId r:id="rId44"/>
  </p:notesMasterIdLst>
  <p:sldIdLst>
    <p:sldId id="309" r:id="rId2"/>
    <p:sldId id="295" r:id="rId3"/>
    <p:sldId id="296" r:id="rId4"/>
    <p:sldId id="256" r:id="rId5"/>
    <p:sldId id="268" r:id="rId6"/>
    <p:sldId id="257" r:id="rId7"/>
    <p:sldId id="258" r:id="rId8"/>
    <p:sldId id="311" r:id="rId9"/>
    <p:sldId id="310" r:id="rId10"/>
    <p:sldId id="259" r:id="rId11"/>
    <p:sldId id="260" r:id="rId12"/>
    <p:sldId id="261" r:id="rId13"/>
    <p:sldId id="269" r:id="rId14"/>
    <p:sldId id="272" r:id="rId15"/>
    <p:sldId id="274" r:id="rId16"/>
    <p:sldId id="262" r:id="rId17"/>
    <p:sldId id="270" r:id="rId18"/>
    <p:sldId id="264" r:id="rId19"/>
    <p:sldId id="277" r:id="rId20"/>
    <p:sldId id="279" r:id="rId21"/>
    <p:sldId id="281" r:id="rId22"/>
    <p:sldId id="312" r:id="rId23"/>
    <p:sldId id="284" r:id="rId24"/>
    <p:sldId id="283" r:id="rId25"/>
    <p:sldId id="285" r:id="rId26"/>
    <p:sldId id="286" r:id="rId27"/>
    <p:sldId id="288" r:id="rId28"/>
    <p:sldId id="289" r:id="rId29"/>
    <p:sldId id="290" r:id="rId30"/>
    <p:sldId id="313" r:id="rId31"/>
    <p:sldId id="287" r:id="rId32"/>
    <p:sldId id="291" r:id="rId33"/>
    <p:sldId id="298" r:id="rId34"/>
    <p:sldId id="299" r:id="rId35"/>
    <p:sldId id="301" r:id="rId36"/>
    <p:sldId id="302" r:id="rId37"/>
    <p:sldId id="304" r:id="rId38"/>
    <p:sldId id="305" r:id="rId39"/>
    <p:sldId id="308" r:id="rId40"/>
    <p:sldId id="307" r:id="rId41"/>
    <p:sldId id="306" r:id="rId42"/>
    <p:sldId id="314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713" autoAdjust="0"/>
  </p:normalViewPr>
  <p:slideViewPr>
    <p:cSldViewPr>
      <p:cViewPr varScale="1">
        <p:scale>
          <a:sx n="85" d="100"/>
          <a:sy n="85" d="100"/>
        </p:scale>
        <p:origin x="-13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214A-0258-41B5-9A54-CF4BA7A31AA3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2CD5-C982-44FA-A370-D57586BF93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00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Подготовка учащихся к промежуточной и итоговой аттестации</a:t>
            </a:r>
          </a:p>
          <a:p>
            <a:pPr marL="0" indent="0" algn="ctr">
              <a:buNone/>
            </a:pPr>
            <a:endParaRPr lang="ru-RU" sz="4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40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23.04.2018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4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4096" cy="667544"/>
          </a:xfrm>
        </p:spPr>
        <p:txBody>
          <a:bodyPr>
            <a:noAutofit/>
          </a:bodyPr>
          <a:lstStyle/>
          <a:p>
            <a:pPr algn="ctr" fontAlgn="base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</a:t>
            </a:r>
            <a:r>
              <a:rPr lang="ru-RU" sz="2000" b="1" i="1" dirty="0" smtClean="0">
                <a:solidFill>
                  <a:srgbClr val="002060"/>
                </a:solidFill>
              </a:rPr>
              <a:t>ования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Типовые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дополнены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пункт</a:t>
            </a:r>
            <a:r>
              <a:rPr lang="ru-RU" dirty="0" err="1" smtClean="0">
                <a:solidFill>
                  <a:srgbClr val="002060"/>
                </a:solidFill>
              </a:rPr>
              <a:t>ами</a:t>
            </a:r>
            <a:r>
              <a:rPr lang="en-US" dirty="0" smtClean="0">
                <a:solidFill>
                  <a:srgbClr val="002060"/>
                </a:solidFill>
              </a:rPr>
              <a:t> 13-1</a:t>
            </a:r>
            <a:r>
              <a:rPr lang="ru-RU" dirty="0" smtClean="0">
                <a:solidFill>
                  <a:srgbClr val="002060"/>
                </a:solidFill>
              </a:rPr>
              <a:t>, 13-2, 14-1,2,3,4,5,6,7.8)</a:t>
            </a:r>
            <a:r>
              <a:rPr lang="en-US" dirty="0" smtClean="0">
                <a:solidFill>
                  <a:srgbClr val="002060"/>
                </a:solidFill>
              </a:rPr>
              <a:t> в </a:t>
            </a:r>
            <a:r>
              <a:rPr lang="en-US" dirty="0" err="1" smtClean="0">
                <a:solidFill>
                  <a:srgbClr val="002060"/>
                </a:solidFill>
              </a:rPr>
              <a:t>соответствии</a:t>
            </a:r>
            <a:r>
              <a:rPr lang="en-US" dirty="0" smtClean="0">
                <a:solidFill>
                  <a:srgbClr val="002060"/>
                </a:solidFill>
              </a:rPr>
              <a:t> с </a:t>
            </a:r>
            <a:r>
              <a:rPr lang="en-US" dirty="0" err="1" smtClean="0">
                <a:solidFill>
                  <a:srgbClr val="002060"/>
                </a:solidFill>
              </a:rPr>
              <a:t>приказом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Министра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образования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науки</a:t>
            </a:r>
            <a:r>
              <a:rPr lang="en-US" dirty="0" smtClean="0">
                <a:solidFill>
                  <a:srgbClr val="002060"/>
                </a:solidFill>
              </a:rPr>
              <a:t> РК </a:t>
            </a:r>
            <a:r>
              <a:rPr lang="en-US" dirty="0" err="1" smtClean="0">
                <a:solidFill>
                  <a:srgbClr val="002060"/>
                </a:solidFill>
              </a:rPr>
              <a:t>от</a:t>
            </a:r>
            <a:r>
              <a:rPr lang="en-US" dirty="0" smtClean="0">
                <a:solidFill>
                  <a:srgbClr val="002060"/>
                </a:solidFill>
              </a:rPr>
              <a:t> 09.02.2018 № 47 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13.</a:t>
            </a:r>
            <a:r>
              <a:rPr lang="en-US" dirty="0" smtClean="0">
                <a:solidFill>
                  <a:srgbClr val="002060"/>
                </a:solidFill>
              </a:rPr>
              <a:t>1. </a:t>
            </a:r>
            <a:r>
              <a:rPr lang="en-US" dirty="0" err="1" smtClean="0">
                <a:solidFill>
                  <a:srgbClr val="002060"/>
                </a:solidFill>
              </a:rPr>
              <a:t>При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педагог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самостоятельно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определяет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количество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обучающихся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частоту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предоставления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обратной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связи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      13-2. </a:t>
            </a:r>
            <a:r>
              <a:rPr lang="en-US" dirty="0" err="1" smtClean="0">
                <a:solidFill>
                  <a:srgbClr val="002060"/>
                </a:solidFill>
              </a:rPr>
              <a:t>Результаты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формативного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не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требуют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распечатывания</a:t>
            </a:r>
            <a:r>
              <a:rPr lang="en-US" b="1" i="1" dirty="0" smtClean="0">
                <a:solidFill>
                  <a:srgbClr val="002060"/>
                </a:solidFill>
              </a:rPr>
              <a:t> и </a:t>
            </a:r>
            <a:r>
              <a:rPr lang="en-US" b="1" i="1" dirty="0" err="1" smtClean="0">
                <a:solidFill>
                  <a:srgbClr val="002060"/>
                </a:solidFill>
              </a:rPr>
              <a:t>дальнейшего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хранения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Предоставление </a:t>
            </a:r>
            <a:r>
              <a:rPr lang="ru-RU" b="1" i="1" dirty="0" smtClean="0">
                <a:solidFill>
                  <a:srgbClr val="002060"/>
                </a:solidFill>
              </a:rPr>
              <a:t>результатов </a:t>
            </a:r>
            <a:r>
              <a:rPr lang="ru-RU" b="1" i="1" dirty="0" err="1" smtClean="0">
                <a:solidFill>
                  <a:srgbClr val="002060"/>
                </a:solidFill>
              </a:rPr>
              <a:t>формативного</a:t>
            </a:r>
            <a:r>
              <a:rPr lang="ru-RU" b="1" i="1" dirty="0" smtClean="0">
                <a:solidFill>
                  <a:srgbClr val="002060"/>
                </a:solidFill>
              </a:rPr>
              <a:t> оценивания осуществляется в тетрадях</a:t>
            </a:r>
            <a:r>
              <a:rPr lang="ru-RU" dirty="0" smtClean="0">
                <a:solidFill>
                  <a:srgbClr val="002060"/>
                </a:solidFill>
              </a:rPr>
              <a:t>, в которых выполнена оцениваемая работа.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957" y="908720"/>
            <a:ext cx="8964488" cy="53038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dirty="0" smtClean="0"/>
              <a:t>      </a:t>
            </a:r>
            <a:r>
              <a:rPr lang="ru-RU" sz="1400" dirty="0" smtClean="0">
                <a:solidFill>
                  <a:srgbClr val="002060"/>
                </a:solidFill>
              </a:rPr>
              <a:t>14. Текущий контроль успеваемости обучающихся проводится педагогами в форме </a:t>
            </a:r>
            <a:r>
              <a:rPr lang="ru-RU" sz="14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400" dirty="0" smtClean="0">
                <a:solidFill>
                  <a:srgbClr val="002060"/>
                </a:solidFill>
              </a:rPr>
              <a:t> оценивания для определения и фиксирования уровня усвоения содержания учебного материала по завершении четверти, изучения разделов (сквозных тем). 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sz="1400" dirty="0" smtClean="0">
                <a:solidFill>
                  <a:srgbClr val="002060"/>
                </a:solidFill>
              </a:rPr>
              <a:t> оценивание проводится с третьей четверти в 1 классе, с первой четверти учебного года во 2-11 (12) классах.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14-1. По результатам </a:t>
            </a:r>
            <a:r>
              <a:rPr lang="ru-RU" sz="14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400" dirty="0" smtClean="0">
                <a:solidFill>
                  <a:srgbClr val="002060"/>
                </a:solidFill>
              </a:rPr>
              <a:t> оценивания за раздел/сквозную тему (далее - СОР) обучающимся выставляются баллы, которые учитываются при оценивании учебных достижений за четверть.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14-2. Максимальный балл за СОР, форма (контрольная, практическая или творческая работа, проект, устный опрос, эссе), урок проведения СОР и время на выполнение СОР не регламентируются.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 </a:t>
            </a:r>
            <a:r>
              <a:rPr lang="ru-RU" sz="1400" dirty="0" smtClean="0">
                <a:solidFill>
                  <a:srgbClr val="002060"/>
                </a:solidFill>
              </a:rPr>
              <a:t> 14-3. При выставлении итогового балла за СОР и </a:t>
            </a:r>
            <a:r>
              <a:rPr lang="ru-RU" sz="1400" dirty="0" err="1" smtClean="0">
                <a:solidFill>
                  <a:srgbClr val="002060"/>
                </a:solidFill>
              </a:rPr>
              <a:t>суммативные</a:t>
            </a:r>
            <a:r>
              <a:rPr lang="ru-RU" sz="1400" dirty="0" smtClean="0">
                <a:solidFill>
                  <a:srgbClr val="002060"/>
                </a:solidFill>
              </a:rPr>
              <a:t> работы за четверть не учитываются помарки, а также качество оформления условий учебных заданий и задач.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 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14-4. При учебной нагрузке 1 час в неделю СОР проводится не более двух раз в четверти.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   </a:t>
            </a:r>
            <a:r>
              <a:rPr lang="ru-RU" sz="1400" dirty="0" smtClean="0">
                <a:solidFill>
                  <a:srgbClr val="002060"/>
                </a:solidFill>
              </a:rPr>
              <a:t>14-5</a:t>
            </a:r>
            <a:r>
              <a:rPr lang="ru-RU" sz="1400" dirty="0" smtClean="0">
                <a:solidFill>
                  <a:srgbClr val="002060"/>
                </a:solidFill>
              </a:rPr>
              <a:t>. Разделы/сквозные темы объединяются с учетом специфики тем и количества целей обучения при изучении трех и более разделов/сквозных тем в четверти.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 </a:t>
            </a:r>
            <a:r>
              <a:rPr lang="ru-RU" sz="1400" dirty="0" smtClean="0">
                <a:solidFill>
                  <a:srgbClr val="002060"/>
                </a:solidFill>
              </a:rPr>
              <a:t>СОР проводится один раз во второй половине четверти, не менее чем за две недели до ее завершения, при изучении одного раздела (сквозной темы) в четверти. Разрешается его проведение в два </a:t>
            </a:r>
            <a:r>
              <a:rPr lang="ru-RU" sz="1400" dirty="0" smtClean="0">
                <a:solidFill>
                  <a:srgbClr val="002060"/>
                </a:solidFill>
              </a:rPr>
              <a:t>этапа</a:t>
            </a:r>
            <a:endParaRPr lang="ru-RU" sz="1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14-6. Допускается проведение </a:t>
            </a:r>
            <a:r>
              <a:rPr lang="ru-RU" sz="1400" dirty="0" err="1" smtClean="0">
                <a:solidFill>
                  <a:srgbClr val="002060"/>
                </a:solidFill>
              </a:rPr>
              <a:t>суммативных</a:t>
            </a:r>
            <a:r>
              <a:rPr lang="ru-RU" sz="1400" dirty="0" smtClean="0">
                <a:solidFill>
                  <a:srgbClr val="002060"/>
                </a:solidFill>
              </a:rPr>
              <a:t> работ за четверть по трем предметам в один день с учетом уровня сложности учебных предметов. Они не проводятся в последний день завершения четверти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sz="1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14-7. При оценивании обучающихся на дому учитель разрабатывает дифференцированные и/или индивидуальные задания с учетом учебной нагрузки обучающегося на дому и изученного им учебного материала.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14-8. При оценивании обучающихся с особыми образовательными потребностями учитель использует дифференцированные и/или индивидуальные задания, а также вносит изменения в критерии оценивания с учетом особенностей обучающегося.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4915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По предметам "Самопознание", "Художественный труд", "Музыка", "Физическая культура"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pPr fontAlgn="base"/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конце четверти ("Физическая культура"), полугодия ("Самопознание", "Художественный труд", "Музыка") и учебного года по указанным предметам выставляется "зачет" ("незачет").</a:t>
                      </a:r>
                      <a:endParaRPr kumimoji="0" lang="ru-RU" sz="18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 предметам "Самопознание", "Художественный труд", "Музыка", "Физическая культура", "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предпринимательства и бизнеса", "Графика и проектирование", "Общество и религия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В конце четверти ("Физическая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"Основы предпринимательства и бизнеса", "Графика и проектирование"),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полугодия ("Самопознание", "Художественный труд", "Музыка", "Общество и религия") и учебного года по указанным предметам выставляется "зачет" ("незачет").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596064" cy="290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491608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 20 - В случае отсутствия обучающегося до двух недель по уважительной причине (по состоянию здоровья, смерть близких родственников, участие в конференциях, олимпиадах и конкурсах научных проектов (научных соревнованиях)), обучающийся проходит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после прибытия в организацию среднего образования (далее – школа)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двух недель по индивидуальному графику, составленному школой.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переводятся в четвертную и годовую оценки по шкале перевода баллов в оценки согласно приложению 1 к настоящим Правилам.</a:t>
                      </a:r>
                    </a:p>
                    <a:p>
                      <a:pPr fontAlgn="base"/>
                      <a:endParaRPr kumimoji="0"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20. Обучающийся при отсутствии (по состоянию здоровья, смерть близких родственников, участие в конференциях, олимпиадах и конкурсах научных проектов (научных соревнованиях))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проходит </a:t>
                      </a:r>
                      <a:r>
                        <a:rPr kumimoji="0" lang="ru-RU" sz="12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 индивидуальному графику.</a:t>
                      </a:r>
                    </a:p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выставляются в журнал (бумажный/электронный)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 переводятся в четвертную и годовую оценки по шкале перевода баллов согласно приложению 1 к настоящим Правилам.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43672" y="4221088"/>
          <a:ext cx="6000328" cy="922531"/>
        </p:xfrm>
        <a:graphic>
          <a:graphicData uri="http://schemas.openxmlformats.org/drawingml/2006/table">
            <a:tbl>
              <a:tblPr/>
              <a:tblGrid>
                <a:gridCol w="720080"/>
                <a:gridCol w="5280248"/>
              </a:tblGrid>
              <a:tr h="922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  <a:t>Приложение 1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 smtClean="0">
                          <a:latin typeface="Consolas"/>
                          <a:ea typeface="Consolas"/>
                          <a:cs typeface="Consolas"/>
                        </a:rPr>
                        <a:t>\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4941168"/>
          <a:ext cx="8400254" cy="1802754"/>
        </p:xfrm>
        <a:graphic>
          <a:graphicData uri="http://schemas.openxmlformats.org/drawingml/2006/table">
            <a:tbl>
              <a:tblPr/>
              <a:tblGrid>
                <a:gridCol w="2333631"/>
                <a:gridCol w="3355000"/>
                <a:gridCol w="2711623"/>
              </a:tblGrid>
              <a:tr h="32821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в 1 классе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 во 2-11 (12) классах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Оценка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0-20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0-39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неудовлетворительно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"2"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21 - 50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40 - 64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"3"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51 - 80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65 - 84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хорошо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 - "4"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81 - 100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85 - 100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отлично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"5"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4244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Годовая оценка по предметам обучающихся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50%.</a:t>
                      </a:r>
                    </a:p>
                    <a:p>
                      <a:pPr fontAlgn="base"/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 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Итоговая оценка обучающегося по учебным предметам в 5-11 (12) классах выставляется на основании годовых и экзаменационных оценок.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Годовая оценка по учебным предметам обучающимся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 является итоговой оценкой.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П.31 При переводе обучающегося из одной школы в другую его результаты за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(максимальные баллы </a:t>
                      </a:r>
                      <a:r>
                        <a:rPr kumimoji="0" lang="ru-RU" sz="14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четверть)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оформляются выпиской из электронного (бумажного) журнала, заверяются подписью директора, печатью школы и выдаются вместе с личным делом ученика.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П.31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 переводе обучающегося из одной школы в другую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его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оформляются выпиской из электронного (бумажного) журнала, заверяются подписью директора, печатью школы и выдаются вместе с личным делом обучающегося.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196752"/>
          <a:ext cx="9036496" cy="4039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/>
                <a:gridCol w="4355976"/>
              </a:tblGrid>
              <a:tr h="656432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031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по состоянию здоровья от учебных предметов "Технология" (Художественный труд), "Начальная военная подготовка" ("Начальная военная и технологическая подготовка") и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(или)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"Физическая культура" не влияет на их перевод в следующие классы и допуск к итоговой аттестации.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порядке, установленном законодательством Республики Казахстан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не влияет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успеваемость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допуск к итоговой аттестации, перевод в следующие классы.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40. Материалы экзаменационных работ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9 (10) </a:t>
            </a:r>
            <a:r>
              <a:rPr lang="ru-RU" dirty="0" smtClean="0">
                <a:solidFill>
                  <a:srgbClr val="002060"/>
                </a:solidFill>
              </a:rPr>
              <a:t>класса готовятся </a:t>
            </a:r>
            <a:r>
              <a:rPr lang="ru-RU" b="1" i="1" dirty="0" smtClean="0">
                <a:solidFill>
                  <a:srgbClr val="002060"/>
                </a:solidFill>
              </a:rPr>
              <a:t>управлениями образования областей, городов Астана и </a:t>
            </a:r>
            <a:r>
              <a:rPr lang="ru-RU" b="1" i="1" dirty="0" err="1" smtClean="0">
                <a:solidFill>
                  <a:srgbClr val="002060"/>
                </a:solidFill>
              </a:rPr>
              <a:t>Алматы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(далее – управления образования), для обучающихся 9 (10) класса республиканских школ и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11 (12) класса </a:t>
            </a:r>
            <a:r>
              <a:rPr lang="ru-RU" dirty="0" smtClean="0">
                <a:solidFill>
                  <a:srgbClr val="002060"/>
                </a:solidFill>
              </a:rPr>
              <a:t>школ – </a:t>
            </a:r>
            <a:r>
              <a:rPr lang="ru-RU" b="1" i="1" dirty="0" smtClean="0">
                <a:solidFill>
                  <a:srgbClr val="002060"/>
                </a:solidFill>
              </a:rPr>
              <a:t>Министерством образования и науки Республики Казахстан </a:t>
            </a:r>
            <a:r>
              <a:rPr lang="ru-RU" dirty="0" smtClean="0">
                <a:solidFill>
                  <a:srgbClr val="002060"/>
                </a:solidFill>
              </a:rPr>
              <a:t>(далее - Министерство).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41. Обучающиеся 9 (10) класса, имеющие годовые неудовлетворительные оценки по одному и двум предметам, до проведения итоговой аттестации </a:t>
            </a:r>
            <a:r>
              <a:rPr lang="ru-RU" b="1" i="1" dirty="0" smtClean="0">
                <a:solidFill>
                  <a:srgbClr val="002060"/>
                </a:solidFill>
              </a:rPr>
              <a:t>проходят дополнительные контрольные работы в форме тестовых или письменных заданий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п.43. Выпускникам 9 (10) класса, имеющим оценки "5" по изученным предметам, подлежащим включению в приложение к аттестату об основном среднем образовании, выдается аттестат с отличием об основном среднем образовании в соответствии с формой, утвержденной приказом Министра образования и науки Республики Казахстан от 28 января 2015 года № 39 "Об утверждении видов и форм документов об образовании государственного образца и Правила их выдачи" (зарегистрированный в Реестре государственной регистрации нормативных правовых актов под № 10348) (далее – приказ № 39).</a:t>
            </a:r>
          </a:p>
          <a:p>
            <a:pPr>
              <a:buNone/>
            </a:pPr>
            <a:r>
              <a:rPr lang="en-US" sz="7200" dirty="0" smtClean="0"/>
              <a:t>    </a:t>
            </a:r>
            <a:r>
              <a:rPr lang="en-US" sz="7200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 44. Выпускникам 11 (12) классов, имеющим за время обучения </a:t>
            </a:r>
            <a:r>
              <a:rPr lang="ru-RU" sz="7200" b="1" i="1" dirty="0" smtClean="0">
                <a:solidFill>
                  <a:srgbClr val="002060"/>
                </a:solidFill>
              </a:rPr>
              <a:t>в 10 (11) </a:t>
            </a:r>
            <a:r>
              <a:rPr lang="ru-RU" sz="7200" dirty="0" smtClean="0">
                <a:solidFill>
                  <a:srgbClr val="002060"/>
                </a:solidFill>
              </a:rPr>
              <a:t>и 11 (12) классах </a:t>
            </a:r>
            <a:r>
              <a:rPr lang="ru-RU" sz="7200" b="1" i="1" dirty="0" smtClean="0">
                <a:solidFill>
                  <a:srgbClr val="002060"/>
                </a:solidFill>
              </a:rPr>
              <a:t>годовые, итоговые оценки и оценки итоговых аттестаций "5"</a:t>
            </a:r>
            <a:r>
              <a:rPr lang="ru-RU" sz="7200" dirty="0" smtClean="0">
                <a:solidFill>
                  <a:srgbClr val="002060"/>
                </a:solidFill>
              </a:rPr>
              <a:t> по изученным предметам, выдается а</a:t>
            </a:r>
            <a:r>
              <a:rPr lang="ru-RU" sz="7200" b="1" i="1" dirty="0" smtClean="0">
                <a:solidFill>
                  <a:srgbClr val="002060"/>
                </a:solidFill>
              </a:rPr>
              <a:t>ттестат об общем среднем образовании с отличием,</a:t>
            </a:r>
            <a:r>
              <a:rPr lang="ru-RU" sz="7200" dirty="0" smtClean="0">
                <a:solidFill>
                  <a:srgbClr val="002060"/>
                </a:solidFill>
              </a:rPr>
              <a:t> утвержденный приказом № 39.</a:t>
            </a:r>
          </a:p>
          <a:p>
            <a:pPr>
              <a:buNone/>
            </a:pPr>
            <a:r>
              <a:rPr lang="ru-RU" sz="7200" dirty="0" smtClean="0">
                <a:solidFill>
                  <a:srgbClr val="002060"/>
                </a:solidFill>
              </a:rPr>
              <a:t> </a:t>
            </a:r>
            <a:r>
              <a:rPr lang="en-US" sz="7200" dirty="0" smtClean="0">
                <a:solidFill>
                  <a:srgbClr val="002060"/>
                </a:solidFill>
              </a:rPr>
              <a:t>     </a:t>
            </a:r>
            <a:r>
              <a:rPr lang="ru-RU" sz="7200" dirty="0" smtClean="0">
                <a:solidFill>
                  <a:srgbClr val="002060"/>
                </a:solidFill>
              </a:rPr>
              <a:t> 45. Выпускникам 11 (12) класса, показавшим примерное поведение и имеющим годовые и итоговые оценки "5" по всем предметам в период учебы </a:t>
            </a:r>
            <a:r>
              <a:rPr lang="ru-RU" sz="7200" b="1" i="1" dirty="0" smtClean="0">
                <a:solidFill>
                  <a:srgbClr val="002060"/>
                </a:solidFill>
              </a:rPr>
              <a:t>с 5 по 11 (12) классы и прошедшим итоговую аттестацию по завершении общего среднего образования на оценку "5",</a:t>
            </a:r>
            <a:r>
              <a:rPr lang="ru-RU" sz="7200" dirty="0" smtClean="0">
                <a:solidFill>
                  <a:srgbClr val="002060"/>
                </a:solidFill>
              </a:rPr>
              <a:t> выдается </a:t>
            </a:r>
            <a:r>
              <a:rPr lang="ru-RU" sz="7200" b="1" i="1" dirty="0" smtClean="0">
                <a:solidFill>
                  <a:srgbClr val="002060"/>
                </a:solidFill>
              </a:rPr>
              <a:t>аттестат об общем среднем образовании "Алтын </a:t>
            </a:r>
            <a:r>
              <a:rPr lang="ru-RU" sz="7200" b="1" i="1" dirty="0" err="1" smtClean="0">
                <a:solidFill>
                  <a:srgbClr val="002060"/>
                </a:solidFill>
              </a:rPr>
              <a:t>белгі</a:t>
            </a:r>
            <a:r>
              <a:rPr lang="ru-RU" sz="7200" b="1" i="1" dirty="0" smtClean="0">
                <a:solidFill>
                  <a:srgbClr val="002060"/>
                </a:solidFill>
              </a:rPr>
              <a:t>" в </a:t>
            </a:r>
            <a:r>
              <a:rPr lang="ru-RU" sz="7200" dirty="0" smtClean="0">
                <a:solidFill>
                  <a:srgbClr val="002060"/>
                </a:solidFill>
              </a:rPr>
              <a:t>соответствии с формой, утвержденной приказом № 39, и знак "Алтын </a:t>
            </a:r>
            <a:r>
              <a:rPr lang="ru-RU" sz="7200" dirty="0" err="1" smtClean="0">
                <a:solidFill>
                  <a:srgbClr val="002060"/>
                </a:solidFill>
              </a:rPr>
              <a:t>белгі</a:t>
            </a:r>
            <a:r>
              <a:rPr lang="ru-RU" sz="7200" dirty="0" smtClean="0">
                <a:solidFill>
                  <a:srgbClr val="002060"/>
                </a:solidFill>
              </a:rPr>
              <a:t>".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47. По результатам итоговой аттестации: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1) обучающиеся 9 (10) и 11 (12) классов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sz="1400" dirty="0" smtClean="0">
                <a:solidFill>
                  <a:srgbClr val="002060"/>
                </a:solidFill>
              </a:rPr>
              <a:t>по данным учебным предметам в форме экзамена;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2) обучающиеся 9 (10) класса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трем и более предметам остаются на повторный год обучения;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3) обучающимся 11 (12) класса при получении неудовлетворительных оценок </a:t>
            </a:r>
            <a:r>
              <a:rPr lang="ru-RU" sz="1400" b="1" i="1" dirty="0" smtClean="0">
                <a:solidFill>
                  <a:srgbClr val="002060"/>
                </a:solidFill>
              </a:rPr>
              <a:t>по трем и более предметам выдается справка, </a:t>
            </a:r>
            <a:r>
              <a:rPr lang="ru-RU" sz="1400" dirty="0" smtClean="0">
                <a:solidFill>
                  <a:srgbClr val="002060"/>
                </a:solidFill>
              </a:rPr>
              <a:t>выдаваемая лицам, не завершившим образование, в соответствии с формой, утвержденной приказом Министра образования и науки Республики Казахстан от 12 июня 2009 года № 289 "Об утверждении формы справки, выдаваемой лицам, не завершившим образование" (зарегистрированный в Реестре государственной регистрации нормативных правовых актов под № 5717) (далее – приказом № 289).</a:t>
            </a:r>
          </a:p>
          <a:p>
            <a:pPr algn="just"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По окончании следующего учебного года обучающиеся, получившие справку, выдаваемую лицам, не завершившим образование, в соответствии с формой, утвержденной приказом № 289, проходят в школе повторную итоговую аттестацию по соответствующим учебным предметам в форме экзамена.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48. Сроки </a:t>
            </a:r>
            <a:r>
              <a:rPr lang="ru-RU" sz="1400" b="1" i="1" dirty="0" smtClean="0">
                <a:solidFill>
                  <a:srgbClr val="002060"/>
                </a:solidFill>
              </a:rPr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</a:t>
            </a:r>
            <a:r>
              <a:rPr lang="ru-RU" sz="1400" dirty="0" smtClean="0">
                <a:solidFill>
                  <a:srgbClr val="002060"/>
                </a:solidFill>
              </a:rPr>
              <a:t>, для обучающихся республиканских школ – Министерство.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49. Экзаменационные </a:t>
            </a:r>
            <a:r>
              <a:rPr lang="ru-RU" sz="1400" b="1" i="1" dirty="0" smtClean="0">
                <a:solidFill>
                  <a:srgbClr val="FF0000"/>
                </a:solidFill>
              </a:rPr>
              <a:t>материалы повторной итоговой аттестации в виде тестирования или в письменной (эссе), устной формах разрабатываются школами самостоятельно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Освобождение от итоговой аттестации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3"/>
          <a:ext cx="9144000" cy="572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415"/>
                <a:gridCol w="5352585"/>
              </a:tblGrid>
              <a:tr h="2035351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п.51 Обучающиеся 9 (10) и 11 (12) классов освобождаются от итоговой аттестации приказами руководителей управлений образования, обучающиеся республиканских школ – приказом Министра образования и науки Республики Казахстан (далее – Министр) в следующих случаях: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1) по состоянию здоровья;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2) инвалиды І-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группы, инвалиды детства, дети-инвалиды;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4) смерти близких родственников (родители, дети, усыновители,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усыновленые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полнородные и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неполнородные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братья и сестры, дедушка, бабушка);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5)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чрезвычайных ситуаций социального, природного и техногенного характера.</a:t>
                      </a:r>
                    </a:p>
                    <a:p>
                      <a:endParaRPr lang="ru-RU" sz="1200" b="0" dirty="0"/>
                    </a:p>
                  </a:txBody>
                  <a:tcPr/>
                </a:tc>
              </a:tr>
              <a:tr h="221233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п.51. Приказы об освобождении обучающихся от итоговой аттестации издаются на основании следующих документов: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1) заключения врачебно-консультационной комиссии согласно форме № 035-1/у; 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2) выписки из решения педсовета и ходатайства школы;</a:t>
                      </a:r>
                    </a:p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3) подлинников и копий табелей успеваемости обучающихся (далее - табель) в соответствии с формой, утвержденной приказом Министра образования и науки Республики Казахстан от 23 октября 2007 года № 502 "Об утверждении формы документов строгой отчетности, используемых организациями образования в образовательной деятельности". Подлинники табелей после сверки с его копиями возвращаются администрации школы.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</a:rPr>
                        <a:t>Документы, указанные в подпунктах 2) и 3) настоящего пункта, заверяются подписью руководителя и печатью школы.</a:t>
                      </a:r>
                    </a:p>
                  </a:txBody>
                  <a:tcPr/>
                </a:tc>
              </a:tr>
              <a:tr h="141355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52. Обучающийся 9 (10) и 11 (12) классов, заболевший в период итоговой аттестации, сдает пропущенные экзамены </a:t>
                      </a:r>
                      <a:r>
                        <a:rPr kumimoji="0" lang="ru-RU" sz="1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после выздоровления.</a:t>
                      </a: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Нормативная база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41376"/>
            <a:ext cx="8614792" cy="5616624"/>
          </a:xfrm>
        </p:spPr>
        <p:txBody>
          <a:bodyPr>
            <a:normAutofit fontScale="85000" lnSpcReduction="20000"/>
          </a:bodyPr>
          <a:lstStyle/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(Приказ МОН РК </a:t>
            </a:r>
            <a:r>
              <a:rPr lang="ru-RU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18 марта 2008 года № 125 с дополнениями  приказом от 09.02.2018 № 47 )</a:t>
            </a: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Приказы: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 РК №74 от 26.02.2018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Павлодарской области №1-12/95 от  26.03.2018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города Павлодара «О завершении 2017-2018  учебного года и проведении итоговой аттестации обучающихся в организациях общего среднего образования</a:t>
            </a: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№529 от 29.03 2018</a:t>
            </a:r>
            <a:endParaRPr lang="ru-RU" sz="2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01000"/>
              <a:buNone/>
            </a:pP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 startAt="3"/>
            </a:pPr>
            <a:endParaRPr lang="ru-RU" sz="2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</a:pPr>
            <a:endParaRPr lang="ru-RU" sz="2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None/>
            </a:pPr>
            <a:endParaRPr lang="ru-RU" sz="1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53. </a:t>
            </a:r>
            <a:r>
              <a:rPr lang="ru-RU" b="1" i="1" dirty="0" smtClean="0">
                <a:solidFill>
                  <a:srgbClr val="002060"/>
                </a:solidFill>
              </a:rPr>
              <a:t>Досрочная итоговая аттестация выпускников 9 (10) и 11 (12) классов</a:t>
            </a:r>
            <a:r>
              <a:rPr lang="ru-RU" dirty="0" smtClean="0">
                <a:solidFill>
                  <a:srgbClr val="002060"/>
                </a:solidFill>
              </a:rPr>
              <a:t>, допускается в случае выезда обучающихся за границу для поступления на учебу или на постоянное место жительства 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b="1" i="1" dirty="0" smtClean="0">
                <a:solidFill>
                  <a:srgbClr val="002060"/>
                </a:solidFill>
              </a:rPr>
              <a:t>не ранее, чем за 2 месяца до окончания учебного года.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Время проведения экзаменов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 58.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9 (10)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диктант отводится 2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сочинение – 4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математику (алгебру) (письменно) – 3 астрономических часа (в специализированных школах физико-математического направления – 4 часа).</a:t>
            </a:r>
          </a:p>
          <a:p>
            <a:pPr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59.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11 (12)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эссе отводится 3 астрономических часа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алгебру и начала анализа – 5 астрономических часа.</a:t>
            </a:r>
          </a:p>
          <a:p>
            <a:pPr>
              <a:buFont typeface="Wingdings" pitchFamily="2" charset="2"/>
              <a:buChar char="§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с особыми образовательными потребностями, которые проходят итоговую аттестацию, </a:t>
            </a:r>
            <a:r>
              <a:rPr lang="ru-RU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предоставляется дополнительное время при сдаче экзамена,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согласно решения Экзаменационной комиссии по итоговой аттестации обучающихся (далее – Комиссия) в соответствии с рекомендациями школы.</a:t>
            </a:r>
          </a:p>
          <a:p>
            <a:pP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Сроки проведения экзаменов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9 (10) классе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устный экзамен по предмету по выбору (физика, химия, биология, география, геометрия, история Казахстана, всемирная история, литература, английский язык, информатика) – </a:t>
            </a:r>
            <a:r>
              <a:rPr lang="ru-RU" b="1" dirty="0">
                <a:solidFill>
                  <a:schemeClr val="bg1"/>
                </a:solidFill>
              </a:rPr>
              <a:t>28 мая 2018 года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устный экзамен по казахскому языку </a:t>
            </a:r>
            <a:r>
              <a:rPr lang="ru-RU" b="1" dirty="0">
                <a:solidFill>
                  <a:schemeClr val="bg1"/>
                </a:solidFill>
              </a:rPr>
              <a:t>– 31мая 2018 года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-</a:t>
            </a:r>
            <a:r>
              <a:rPr lang="ru-RU" dirty="0">
                <a:solidFill>
                  <a:schemeClr val="bg1"/>
                </a:solidFill>
              </a:rPr>
              <a:t> письменный экзамен по родному языку и литературе (диктант) – </a:t>
            </a:r>
            <a:r>
              <a:rPr lang="ru-RU" b="1" dirty="0">
                <a:solidFill>
                  <a:schemeClr val="bg1"/>
                </a:solidFill>
              </a:rPr>
              <a:t> 5 июня 2018 года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письменный экзамен по математике – </a:t>
            </a:r>
            <a:r>
              <a:rPr lang="ru-RU" b="1" dirty="0">
                <a:solidFill>
                  <a:schemeClr val="bg1"/>
                </a:solidFill>
              </a:rPr>
              <a:t> 8 июня 2018 года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11 классе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- письменный экзамен по родному языку и литературе (эссе) – </a:t>
            </a:r>
            <a:r>
              <a:rPr lang="ru-RU" b="1" dirty="0">
                <a:solidFill>
                  <a:schemeClr val="bg1"/>
                </a:solidFill>
              </a:rPr>
              <a:t>29 мая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2018 года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тестирование по предмету по выбору (физика, химия, биология, география, геометрия, история Казахстана, всемирная история, литература, английский язык, информатика) – </a:t>
            </a:r>
            <a:r>
              <a:rPr lang="ru-RU" b="1" dirty="0">
                <a:solidFill>
                  <a:schemeClr val="bg1"/>
                </a:solidFill>
              </a:rPr>
              <a:t>2 июня 2018 года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тестирование по казахскому языку – </a:t>
            </a:r>
            <a:r>
              <a:rPr lang="ru-RU" b="1" dirty="0">
                <a:solidFill>
                  <a:schemeClr val="bg1"/>
                </a:solidFill>
              </a:rPr>
              <a:t>2 июня  2018 года</a:t>
            </a:r>
            <a:r>
              <a:rPr lang="ru-RU" dirty="0">
                <a:solidFill>
                  <a:schemeClr val="bg1"/>
                </a:solidFill>
              </a:rPr>
              <a:t>;</a:t>
            </a:r>
          </a:p>
          <a:p>
            <a:r>
              <a:rPr lang="ru-RU" dirty="0">
                <a:solidFill>
                  <a:schemeClr val="bg1"/>
                </a:solidFill>
              </a:rPr>
              <a:t>- письменный экзамен по алгебре и началам анализа – </a:t>
            </a:r>
            <a:r>
              <a:rPr lang="ru-RU" b="1" dirty="0">
                <a:solidFill>
                  <a:schemeClr val="bg1"/>
                </a:solidFill>
              </a:rPr>
              <a:t>6 июня 2018 года</a:t>
            </a:r>
            <a:r>
              <a:rPr lang="ru-RU" dirty="0">
                <a:solidFill>
                  <a:schemeClr val="bg1"/>
                </a:solidFill>
              </a:rPr>
              <a:t>;</a:t>
            </a:r>
          </a:p>
          <a:p>
            <a:r>
              <a:rPr lang="ru-RU" dirty="0">
                <a:solidFill>
                  <a:schemeClr val="bg1"/>
                </a:solidFill>
              </a:rPr>
              <a:t>- устный экзамен по истории Казахстана – </a:t>
            </a:r>
            <a:r>
              <a:rPr lang="ru-RU" b="1" dirty="0">
                <a:solidFill>
                  <a:schemeClr val="bg1"/>
                </a:solidFill>
              </a:rPr>
              <a:t>9 июня 2018 года</a:t>
            </a:r>
            <a:r>
              <a:rPr lang="ru-RU" dirty="0">
                <a:solidFill>
                  <a:schemeClr val="bg1"/>
                </a:solidFill>
              </a:rPr>
              <a:t>;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Проверка экзаменационных работ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12088" cy="495538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62. По окончании письменного экзамена и тестирования члены Комиссии </a:t>
            </a:r>
            <a:r>
              <a:rPr lang="ru-RU" b="1" dirty="0" smtClean="0">
                <a:solidFill>
                  <a:srgbClr val="002060"/>
                </a:solidFill>
              </a:rPr>
              <a:t>проверяют работы обучающихся в здании школы.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Непроверенные работы сдаются </a:t>
            </a:r>
            <a:r>
              <a:rPr lang="ru-RU" b="1" dirty="0" smtClean="0">
                <a:solidFill>
                  <a:srgbClr val="002060"/>
                </a:solidFill>
              </a:rPr>
              <a:t>на хранение руководителю школы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проверке </a:t>
            </a:r>
            <a:r>
              <a:rPr lang="ru-RU" b="1" dirty="0" smtClean="0">
                <a:solidFill>
                  <a:srgbClr val="002060"/>
                </a:solidFill>
              </a:rPr>
              <a:t>ошибки подчеркиваются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В эссе, за курс общего среднего образования, количество ошибок указывается отдельно.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На письменные работы по математике (алгебре), оцененные </a:t>
            </a:r>
            <a:r>
              <a:rPr lang="ru-RU" b="1" dirty="0" smtClean="0">
                <a:solidFill>
                  <a:srgbClr val="002060"/>
                </a:solidFill>
              </a:rPr>
              <a:t>на "2" и "5", Комиссией школы даются рецензии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Сочинение в 9 (10) классе и эссе в 11 (12) классе оценивается двумя оценками</a:t>
            </a:r>
            <a:r>
              <a:rPr lang="ru-RU" dirty="0" smtClean="0">
                <a:solidFill>
                  <a:srgbClr val="002060"/>
                </a:solidFill>
              </a:rPr>
              <a:t>, письменная экзаменационная </a:t>
            </a:r>
            <a:r>
              <a:rPr lang="ru-RU" b="1" dirty="0" smtClean="0">
                <a:solidFill>
                  <a:srgbClr val="002060"/>
                </a:solidFill>
              </a:rPr>
              <a:t>работа по математике (алгебре</a:t>
            </a:r>
            <a:r>
              <a:rPr lang="ru-RU" dirty="0" smtClean="0">
                <a:solidFill>
                  <a:srgbClr val="002060"/>
                </a:solidFill>
              </a:rPr>
              <a:t>) за курс основного и общего среднего образования – </a:t>
            </a:r>
            <a:r>
              <a:rPr lang="ru-RU" b="1" dirty="0" smtClean="0">
                <a:solidFill>
                  <a:srgbClr val="002060"/>
                </a:solidFill>
              </a:rPr>
              <a:t>одной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60.</a:t>
            </a:r>
            <a:r>
              <a:rPr lang="ru-RU" dirty="0" smtClean="0"/>
              <a:t>. </a:t>
            </a:r>
            <a:r>
              <a:rPr lang="ru-RU" dirty="0" smtClean="0">
                <a:solidFill>
                  <a:srgbClr val="002060"/>
                </a:solidFill>
              </a:rPr>
              <a:t>Письменные экзамены проводятся в просторных классных помещениях, где обучающиеся </a:t>
            </a:r>
            <a:r>
              <a:rPr lang="ru-RU" b="1" dirty="0" smtClean="0">
                <a:solidFill>
                  <a:srgbClr val="002060"/>
                </a:solidFill>
              </a:rPr>
              <a:t>11 (12) класса садятся по одному</a:t>
            </a:r>
            <a:r>
              <a:rPr lang="ru-RU" dirty="0" smtClean="0">
                <a:solidFill>
                  <a:srgbClr val="002060"/>
                </a:solidFill>
              </a:rPr>
              <a:t>, а обучающиеся </a:t>
            </a:r>
            <a:r>
              <a:rPr lang="ru-RU" b="1" dirty="0" smtClean="0">
                <a:solidFill>
                  <a:srgbClr val="002060"/>
                </a:solidFill>
              </a:rPr>
              <a:t>9 (10) класса – по одному или по двое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Для выполнения письменных работ и подготовки к устным ответам обучающимся выдается </a:t>
            </a:r>
            <a:r>
              <a:rPr lang="ru-RU" b="1" dirty="0" smtClean="0">
                <a:solidFill>
                  <a:srgbClr val="002060"/>
                </a:solidFill>
              </a:rPr>
              <a:t>бумага со штампом школы</a:t>
            </a:r>
            <a:r>
              <a:rPr lang="ru-RU" dirty="0" smtClean="0">
                <a:solidFill>
                  <a:srgbClr val="002060"/>
                </a:solidFill>
              </a:rPr>
              <a:t>. Обучающиеся, выполнившие работу, сдают ее Комиссии вместе </a:t>
            </a:r>
            <a:r>
              <a:rPr lang="ru-RU" b="1" dirty="0" smtClean="0">
                <a:solidFill>
                  <a:srgbClr val="002060"/>
                </a:solidFill>
              </a:rPr>
              <a:t>с черновиками.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Обучающиеся, не закончившие работу в отведенное для экзамена время, </a:t>
            </a:r>
            <a:r>
              <a:rPr lang="ru-RU" b="1" dirty="0" smtClean="0">
                <a:solidFill>
                  <a:srgbClr val="002060"/>
                </a:solidFill>
              </a:rPr>
              <a:t>сдают ее незаконченной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61. В период проведения письменного экзамена (кроме диктанта) обучающемуся </a:t>
            </a:r>
            <a:r>
              <a:rPr lang="ru-RU" b="1" dirty="0" smtClean="0">
                <a:solidFill>
                  <a:srgbClr val="002060"/>
                </a:solidFill>
              </a:rPr>
              <a:t>разрешается выйти на 5 минут </a:t>
            </a:r>
            <a:r>
              <a:rPr lang="ru-RU" dirty="0" smtClean="0">
                <a:solidFill>
                  <a:srgbClr val="002060"/>
                </a:solidFill>
              </a:rPr>
              <a:t>из классного помещения. В этом случае он сдает работу Комиссии, на экзаменационной работе отмечается продолжительность отсутствия обучающегося на экзамене.</a:t>
            </a: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en-US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 Для детей с особыми образовательными потребностями предоставляется более продолжительное время для перерыва.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 63. Письменные экзаменационные работы во всех классах школы начинаются в 9 часов 00 минут утра по местному времени. В исключительных случаях (при наличии в школе большого числа обучающихся) для соблюдения пунктов настоящих Правил допускается проведение экзаменов в 2-3 потока.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темами эссе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15 минут до начала </a:t>
            </a:r>
            <a:r>
              <a:rPr lang="ru-RU" dirty="0" smtClean="0">
                <a:solidFill>
                  <a:srgbClr val="002060"/>
                </a:solidFill>
              </a:rPr>
              <a:t>экзамена в присутствии обучающихся и членов Комиссии школы.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материалами по математике в 9 и 11 классах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 час до начала экзаменов </a:t>
            </a:r>
            <a:r>
              <a:rPr lang="ru-RU" dirty="0" smtClean="0">
                <a:solidFill>
                  <a:srgbClr val="002060"/>
                </a:solidFill>
              </a:rPr>
              <a:t>в присутствии только членов Комиссии школы для проверки правильности условий предложенных заданий.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64. На устном экзамене для подготовки ответа обучающемуся предоставляется </a:t>
            </a:r>
            <a:r>
              <a:rPr lang="ru-RU" b="1" dirty="0" smtClean="0">
                <a:solidFill>
                  <a:srgbClr val="002060"/>
                </a:solidFill>
              </a:rPr>
              <a:t>не менее 20 минут</a:t>
            </a:r>
            <a:r>
              <a:rPr lang="ru-RU" dirty="0" smtClean="0">
                <a:solidFill>
                  <a:srgbClr val="002060"/>
                </a:solidFill>
              </a:rPr>
              <a:t>. Если обучающийся не ответил на вопросы по билету, Комиссия разрешает ему взять второй билет (оценка в данном случае снижается на 1 балл).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Порядок проведения тестирования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686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 65. Тестирование проводится в пределах учебных предметов, определенных подпунктом 4) и 5) пункта 39 настоящих Правил, с помощью тестовых заданий, разработанных Республиканским государственным казенным предприятием "Национальный центр тестирования" (далее – НЦТ) в соответствии с ГОСО.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66. В 11 (12) классе </a:t>
            </a:r>
            <a:r>
              <a:rPr lang="ru-RU" b="1" dirty="0" smtClean="0">
                <a:solidFill>
                  <a:srgbClr val="002060"/>
                </a:solidFill>
              </a:rPr>
              <a:t>на тестирование отводится по каждому предмету 80 минут.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67. </a:t>
            </a:r>
            <a:r>
              <a:rPr lang="ru-RU" b="1" dirty="0" smtClean="0">
                <a:solidFill>
                  <a:srgbClr val="002060"/>
                </a:solidFill>
              </a:rPr>
              <a:t>Проверка результатов теста осуществляется в школе </a:t>
            </a:r>
            <a:r>
              <a:rPr lang="ru-RU" dirty="0" smtClean="0">
                <a:solidFill>
                  <a:srgbClr val="002060"/>
                </a:solidFill>
              </a:rPr>
              <a:t>Комиссией, формируемой при школе в тот же день на основании предоставленных им кодов правильных ответов.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68. Количество и форма тестовых заданий, форма листа ответов для тестирования определяются спецификацией теста в разрезе каждого предмета, профиля и языка обучения. </a:t>
            </a:r>
            <a:r>
              <a:rPr lang="ru-RU" b="1" dirty="0" smtClean="0">
                <a:solidFill>
                  <a:srgbClr val="002060"/>
                </a:solidFill>
              </a:rPr>
              <a:t>Спецификация теста разрабатывает НЦТ.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Проверка работ и устных ответов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</a:t>
            </a:r>
            <a:r>
              <a:rPr lang="ru-RU" sz="4000" dirty="0" smtClean="0">
                <a:solidFill>
                  <a:srgbClr val="002060"/>
                </a:solidFill>
              </a:rPr>
              <a:t>69. </a:t>
            </a:r>
            <a:r>
              <a:rPr lang="ru-RU" sz="4000" b="1" dirty="0" smtClean="0">
                <a:solidFill>
                  <a:srgbClr val="002060"/>
                </a:solidFill>
              </a:rPr>
              <a:t>После проведения устных или письменных экзаменов</a:t>
            </a:r>
            <a:r>
              <a:rPr lang="ru-RU" sz="4000" dirty="0" smtClean="0">
                <a:solidFill>
                  <a:srgbClr val="002060"/>
                </a:solidFill>
              </a:rPr>
              <a:t>, тестирования по каждому предмету в 9 (10), 11 (12) классах и переводных экзаменов в 5-8, 10 классах Комиссия в тот же день выставляет обучающимся экзаменационные и итоговые оценки и вносит их в бумажный и электронный Протокол экзамена (тестирования) и итоговых оценок за курс обучения на уровнях основного среднего и общего среднего образования по форме согласно приложению </a:t>
            </a:r>
            <a:r>
              <a:rPr lang="en-US" sz="4000" dirty="0" smtClean="0">
                <a:solidFill>
                  <a:srgbClr val="002060"/>
                </a:solidFill>
              </a:rPr>
              <a:t>3 к </a:t>
            </a:r>
            <a:r>
              <a:rPr lang="en-US" sz="4000" dirty="0" err="1" smtClean="0">
                <a:solidFill>
                  <a:srgbClr val="002060"/>
                </a:solidFill>
              </a:rPr>
              <a:t>настоящим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Правилам</a:t>
            </a:r>
            <a:r>
              <a:rPr lang="en-US" sz="4000" dirty="0" smtClean="0">
                <a:solidFill>
                  <a:srgbClr val="002060"/>
                </a:solidFill>
              </a:rPr>
              <a:t> (</a:t>
            </a:r>
            <a:r>
              <a:rPr lang="en-US" sz="4000" dirty="0" err="1" smtClean="0">
                <a:solidFill>
                  <a:srgbClr val="002060"/>
                </a:solidFill>
              </a:rPr>
              <a:t>далее</a:t>
            </a:r>
            <a:r>
              <a:rPr lang="en-US" sz="4000" dirty="0" smtClean="0">
                <a:solidFill>
                  <a:srgbClr val="002060"/>
                </a:solidFill>
              </a:rPr>
              <a:t> – </a:t>
            </a:r>
            <a:r>
              <a:rPr lang="en-US" sz="4000" dirty="0" err="1" smtClean="0">
                <a:solidFill>
                  <a:srgbClr val="002060"/>
                </a:solidFill>
              </a:rPr>
              <a:t>Протокол</a:t>
            </a:r>
            <a:r>
              <a:rPr lang="en-US" sz="4000" dirty="0" smtClean="0">
                <a:solidFill>
                  <a:srgbClr val="002060"/>
                </a:solidFill>
              </a:rPr>
              <a:t>). </a:t>
            </a:r>
            <a:r>
              <a:rPr lang="ru-RU" sz="4000" dirty="0" smtClean="0">
                <a:solidFill>
                  <a:srgbClr val="002060"/>
                </a:solidFill>
              </a:rPr>
              <a:t>Протокол подписывается членами Комиссии школы.</a:t>
            </a:r>
          </a:p>
          <a:p>
            <a:pPr>
              <a:buNone/>
            </a:pPr>
            <a:endParaRPr lang="ru-RU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70. </a:t>
            </a:r>
            <a:r>
              <a:rPr lang="ru-RU" sz="4000" b="1" dirty="0" smtClean="0">
                <a:solidFill>
                  <a:srgbClr val="002060"/>
                </a:solidFill>
              </a:rPr>
              <a:t>При выставлении итоговой оценки обучающимся, находившимся на лечении</a:t>
            </a:r>
            <a:r>
              <a:rPr lang="ru-RU" sz="4000" dirty="0" smtClean="0">
                <a:solidFill>
                  <a:srgbClr val="002060"/>
                </a:solidFill>
              </a:rPr>
              <a:t> в лечебном учреждении, где были организованы учебные занятия, </a:t>
            </a:r>
            <a:r>
              <a:rPr lang="ru-RU" sz="4000" b="1" dirty="0" smtClean="0">
                <a:solidFill>
                  <a:srgbClr val="002060"/>
                </a:solidFill>
              </a:rPr>
              <a:t>учитываются четвертные (полугодовые) и годовые оценки, полученные ими в школе (классе или группе) при лечебном учреждении.</a:t>
            </a: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71. Оценки, полученные обучающимися </a:t>
            </a:r>
            <a:r>
              <a:rPr lang="ru-RU" sz="4000" b="1" dirty="0" smtClean="0">
                <a:solidFill>
                  <a:srgbClr val="002060"/>
                </a:solidFill>
              </a:rPr>
              <a:t>на устном экзамене, объявляются им после окончания экзамена</a:t>
            </a:r>
            <a:r>
              <a:rPr lang="ru-RU" sz="4000" dirty="0" smtClean="0">
                <a:solidFill>
                  <a:srgbClr val="002060"/>
                </a:solidFill>
              </a:rPr>
              <a:t> в данном классе или группе.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На основании </a:t>
            </a:r>
            <a:r>
              <a:rPr lang="ru-RU" sz="4000" b="1" dirty="0" smtClean="0">
                <a:solidFill>
                  <a:srgbClr val="002060"/>
                </a:solidFill>
              </a:rPr>
              <a:t>письменного заявления</a:t>
            </a:r>
            <a:r>
              <a:rPr lang="ru-RU" sz="4000" dirty="0" smtClean="0">
                <a:solidFill>
                  <a:srgbClr val="002060"/>
                </a:solidFill>
              </a:rPr>
              <a:t>, обучающийся в присутствии председателя Комиссии школы </a:t>
            </a:r>
            <a:r>
              <a:rPr lang="ru-RU" sz="4000" b="1" dirty="0" err="1" smtClean="0">
                <a:solidFill>
                  <a:srgbClr val="002060"/>
                </a:solidFill>
              </a:rPr>
              <a:t>ознакамливается</a:t>
            </a:r>
            <a:r>
              <a:rPr lang="ru-RU" sz="4000" b="1" dirty="0" smtClean="0">
                <a:solidFill>
                  <a:srgbClr val="002060"/>
                </a:solidFill>
              </a:rPr>
              <a:t> с результатами проверки </a:t>
            </a:r>
            <a:r>
              <a:rPr lang="ru-RU" sz="4000" dirty="0" smtClean="0">
                <a:solidFill>
                  <a:srgbClr val="002060"/>
                </a:solidFill>
              </a:rPr>
              <a:t>своей письменной работы.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72. Обучающиеся 9 (10) и 11 (12) классов, </a:t>
            </a:r>
            <a:r>
              <a:rPr lang="ru-RU" sz="4000" b="1" dirty="0" smtClean="0">
                <a:solidFill>
                  <a:srgbClr val="FF0000"/>
                </a:solidFill>
              </a:rPr>
              <a:t>получившие оценку "2" на очередном экзамене, допускаются к следующему экзамену.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Порядок выведения итоговых оценок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73. При выведении итоговых оценок по предмету надлежит руководствоваться следующим: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FF0000"/>
                </a:solidFill>
              </a:rPr>
              <a:t>итоговая оценка </a:t>
            </a:r>
            <a:r>
              <a:rPr lang="ru-RU" dirty="0" smtClean="0">
                <a:solidFill>
                  <a:srgbClr val="002060"/>
                </a:solidFill>
              </a:rPr>
              <a:t>по предмету определяется </a:t>
            </a:r>
            <a:r>
              <a:rPr lang="ru-RU" b="1" dirty="0" smtClean="0">
                <a:solidFill>
                  <a:srgbClr val="002060"/>
                </a:solidFill>
              </a:rPr>
              <a:t>на основании годовой и экзаменационной с учетом четвертных (полугодовых) оценок за текущий учебный год</a:t>
            </a:r>
            <a:r>
              <a:rPr lang="ru-RU" dirty="0" smtClean="0">
                <a:solidFill>
                  <a:srgbClr val="002060"/>
                </a:solidFill>
              </a:rPr>
              <a:t> (учитывается при экзаменационной оценке "4" или "5");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при неудовлетворительной экзаменационной оценке не выставляется положительная итоговая оценка;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итоговая оценка выставляется не выше экзаменационной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74. При несогласии с оценкой, выставленной за письменную работу или результатом тестирования, обучающийся обращается до 13 часов 00 минут следующего дня после объявления экзаменационной оценки в Комиссию, созданную при районных, городских отделах образования, управлениях образования, а также при Министерстве для обучающихся республиканских школ.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Комиссия по итоговой аттестации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75. Для проведения итоговой </a:t>
            </a:r>
            <a:r>
              <a:rPr lang="ru-RU" dirty="0" err="1" smtClean="0">
                <a:solidFill>
                  <a:srgbClr val="002060"/>
                </a:solidFill>
              </a:rPr>
              <a:t>атестации</a:t>
            </a:r>
            <a:r>
              <a:rPr lang="ru-RU" dirty="0" smtClean="0">
                <a:solidFill>
                  <a:srgbClr val="002060"/>
                </a:solidFill>
              </a:rPr>
              <a:t> в срок </a:t>
            </a:r>
            <a:r>
              <a:rPr lang="ru-RU" b="1" dirty="0" smtClean="0">
                <a:solidFill>
                  <a:srgbClr val="002060"/>
                </a:solidFill>
              </a:rPr>
              <a:t>до 1 февраля </a:t>
            </a:r>
            <a:r>
              <a:rPr lang="ru-RU" dirty="0" smtClean="0">
                <a:solidFill>
                  <a:srgbClr val="002060"/>
                </a:solidFill>
              </a:rPr>
              <a:t>текущего года создается Комиссия: при школах - приказом директора школы, при районном, городском отделе образования - приказом его руководителя, при управлении образования - приказом его руководителя, при Министерстве (для республиканских школ) - приказом Министра.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76. В состав Комиссии при школе включаются: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учителя-предметники и заместители директора школы (при наличии),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представители общественных организаций (при наличии) и родительских комитетов.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Комиссию возглавляет директор школы или лицо, заменяющее его.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Количество членов Комиссии при школе составляет </a:t>
            </a:r>
            <a:r>
              <a:rPr lang="ru-RU" b="1" dirty="0" smtClean="0">
                <a:solidFill>
                  <a:srgbClr val="002060"/>
                </a:solidFill>
              </a:rPr>
              <a:t>не менее пяти человек при одном выпускном </a:t>
            </a:r>
            <a:r>
              <a:rPr lang="ru-RU" b="1" dirty="0" err="1" smtClean="0">
                <a:solidFill>
                  <a:srgbClr val="002060"/>
                </a:solidFill>
              </a:rPr>
              <a:t>класс-комплекте</a:t>
            </a:r>
            <a:r>
              <a:rPr lang="ru-RU" b="1" dirty="0" smtClean="0">
                <a:solidFill>
                  <a:srgbClr val="002060"/>
                </a:solidFill>
              </a:rPr>
              <a:t> основной и средней </a:t>
            </a:r>
            <a:r>
              <a:rPr lang="ru-RU" dirty="0" smtClean="0">
                <a:solidFill>
                  <a:srgbClr val="002060"/>
                </a:solidFill>
              </a:rPr>
              <a:t>школы, и </a:t>
            </a:r>
            <a:r>
              <a:rPr lang="ru-RU" b="1" dirty="0" smtClean="0">
                <a:solidFill>
                  <a:srgbClr val="002060"/>
                </a:solidFill>
              </a:rPr>
              <a:t>не менее семи человек при двух и более </a:t>
            </a:r>
            <a:r>
              <a:rPr lang="ru-RU" dirty="0" smtClean="0">
                <a:solidFill>
                  <a:srgbClr val="002060"/>
                </a:solidFill>
              </a:rPr>
              <a:t>выпускных </a:t>
            </a:r>
            <a:r>
              <a:rPr lang="ru-RU" dirty="0" err="1" smtClean="0">
                <a:solidFill>
                  <a:srgbClr val="002060"/>
                </a:solidFill>
              </a:rPr>
              <a:t>класс-комплектах</a:t>
            </a:r>
            <a:r>
              <a:rPr lang="ru-RU" dirty="0" smtClean="0">
                <a:solidFill>
                  <a:srgbClr val="002060"/>
                </a:solidFill>
              </a:rPr>
              <a:t> основной и средней школы.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8072" cy="1106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Нормативная база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86800" cy="4525963"/>
          </a:xfrm>
        </p:spPr>
        <p:txBody>
          <a:bodyPr>
            <a:noAutofit/>
          </a:bodyPr>
          <a:lstStyle/>
          <a:p>
            <a:pPr marL="514350" indent="-514350">
              <a:buClr>
                <a:srgbClr val="002060"/>
              </a:buClr>
              <a:buSzPct val="101000"/>
              <a:buFont typeface="+mj-lt"/>
              <a:buAutoNum type="arabicPeriod" startAt="3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«Правила проведения единого национального тестирования и комплексного тестирования»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утверждены приказом Министра образования и </a:t>
            </a:r>
          </a:p>
          <a:p>
            <a:pPr>
              <a:buClr>
                <a:srgbClr val="002060"/>
              </a:buClr>
              <a:buSzPct val="10100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науки Республики Казахстан 2 мая 2017 года № 204)</a:t>
            </a:r>
          </a:p>
          <a:p>
            <a:pPr marL="446088" indent="-446088">
              <a:buClr>
                <a:srgbClr val="002060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   МЕТОДИЧЕСКИЕ РЕКОМЕНДАЦИИ ПО  ОРГАНИЗАЦИИ И ПОДГОТОВКЕ К ИТОГОВОЙ АТТЕСТАЦИИ ВЫПУСКНИКОВ ШКОЛ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(разработаны МОН РК, Национальной академией образования им. И.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Алтынсарина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00000"/>
              <a:buFont typeface="+mj-lt"/>
              <a:buAutoNum type="arabicPeriod" startAt="5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Приказ МОН РК «Об утверждении видов и форм документов об образовании государственного образца и Правила их выдачи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28 января 2015 года № 39 (дополнен приказом №118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14.03.2017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года)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</a:t>
            </a:r>
            <a:r>
              <a:rPr lang="ru-RU" dirty="0" smtClean="0">
                <a:solidFill>
                  <a:schemeClr val="bg1"/>
                </a:solidFill>
              </a:rPr>
              <a:t>остав комиссии по итоговой аттестации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Нетета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Е.А. –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и.о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директора школы,  председатель комиссии;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Липунцова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О.П. - заместитель директора по УВР, заместитель председателя комиссии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Жолдасбекова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К.Ж. - заместитель директора по УВР, член комиссии;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Крамар Юлия Николаевна – член президиума общешкольного родительского комитета, член комиссии;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Стадникова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Т.П. - председатель профкома, член комиссии;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Исабаева Н.Б. - классный руководитель 9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«А»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класса,  член комиссии;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Брюховец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О.Л - классный руководитель 11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«А»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класса, член комиссии.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519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80. </a:t>
            </a:r>
            <a:r>
              <a:rPr lang="ru-RU" sz="2700" dirty="0" smtClean="0">
                <a:solidFill>
                  <a:srgbClr val="002060"/>
                </a:solidFill>
              </a:rPr>
              <a:t>Комиссией, формируемой при школе, осуществляются следующие мероприятия: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002060"/>
                </a:solidFill>
              </a:rPr>
              <a:t>проведение разъяснительных работ </a:t>
            </a:r>
            <a:r>
              <a:rPr lang="ru-RU" dirty="0" smtClean="0">
                <a:solidFill>
                  <a:srgbClr val="002060"/>
                </a:solidFill>
              </a:rPr>
              <a:t>для обучающихся, педагогов и родителей по вопросам проведения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</a:t>
            </a:r>
            <a:r>
              <a:rPr lang="ru-RU" b="1" dirty="0" smtClean="0">
                <a:solidFill>
                  <a:srgbClr val="002060"/>
                </a:solidFill>
              </a:rPr>
              <a:t>формирование и направление в филиал НЦТ списков </a:t>
            </a:r>
            <a:r>
              <a:rPr lang="ru-RU" dirty="0" smtClean="0">
                <a:solidFill>
                  <a:srgbClr val="002060"/>
                </a:solidFill>
              </a:rPr>
              <a:t>обучающихся 11 (12) класса, сдающих итоговую аттестацию с указанием перечня предметов, выбранных обучающимися 11 (12) класса, в срок до 1 марта текущего года;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организация работы </a:t>
            </a:r>
            <a:r>
              <a:rPr lang="ru-RU" dirty="0" smtClean="0">
                <a:solidFill>
                  <a:srgbClr val="002060"/>
                </a:solidFill>
              </a:rPr>
              <a:t>по проведению итоговой аттестации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также подготовке обучающихся к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письменных экзаменационных работ и заслушивание устных экзаменационных ответов, проверка результатов тестирования </a:t>
            </a:r>
            <a:r>
              <a:rPr lang="ru-RU" dirty="0" smtClean="0">
                <a:solidFill>
                  <a:srgbClr val="002060"/>
                </a:solidFill>
              </a:rPr>
              <a:t>обучающихся 9 (10) и 11 (12) классов, в том числе претендующих на получение аттестатов об общем среднем образовании с отличием и "Алтын </a:t>
            </a:r>
            <a:r>
              <a:rPr lang="ru-RU" dirty="0" err="1" smtClean="0">
                <a:solidFill>
                  <a:srgbClr val="002060"/>
                </a:solidFill>
              </a:rPr>
              <a:t>белгі</a:t>
            </a:r>
            <a:r>
              <a:rPr lang="ru-RU" dirty="0" smtClean="0">
                <a:solidFill>
                  <a:srgbClr val="002060"/>
                </a:solidFill>
              </a:rPr>
              <a:t>";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5) после завершения письменных экзаменационных работ, тестирования и заслушивания устных экзаменационных ответов </a:t>
            </a:r>
            <a:r>
              <a:rPr lang="ru-RU" b="1" dirty="0" smtClean="0">
                <a:solidFill>
                  <a:srgbClr val="002060"/>
                </a:solidFill>
              </a:rPr>
              <a:t>направляет электронный вариант Протокола в отделы или управления образования;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6) выдача и использование результатов тестирования;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7) </a:t>
            </a:r>
            <a:r>
              <a:rPr lang="ru-RU" b="1" dirty="0" smtClean="0">
                <a:solidFill>
                  <a:srgbClr val="002060"/>
                </a:solidFill>
              </a:rPr>
              <a:t>перевод баллов результатов тестирования в оценки</a:t>
            </a:r>
            <a:r>
              <a:rPr lang="ru-RU" dirty="0" smtClean="0">
                <a:solidFill>
                  <a:srgbClr val="002060"/>
                </a:solidFill>
              </a:rPr>
              <a:t> в соответствии со Шкалой перевода баллов тестирования в оценки аттестата о среднем общем образовании согласно приложению </a:t>
            </a:r>
            <a:r>
              <a:rPr lang="en-US" dirty="0" smtClean="0">
                <a:solidFill>
                  <a:srgbClr val="002060"/>
                </a:solidFill>
              </a:rPr>
              <a:t>4 к </a:t>
            </a:r>
            <a:r>
              <a:rPr lang="en-US" dirty="0" err="1" smtClean="0">
                <a:solidFill>
                  <a:srgbClr val="002060"/>
                </a:solidFill>
              </a:rPr>
              <a:t>настоящим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Правилам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8)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обоснованности предложений, поступивших на апелляцию </a:t>
            </a:r>
            <a:r>
              <a:rPr lang="ru-RU" dirty="0" smtClean="0">
                <a:solidFill>
                  <a:srgbClr val="002060"/>
                </a:solidFill>
              </a:rPr>
              <a:t>и принятие решения.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68072" cy="63367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82.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Заключительное заседание Комиссии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формируемой при школе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подведению итогов работы и принятию решения об утверждении списка обучающихся, награждаемых знаком "Алтын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проводится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12 июня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текущего года.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83.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Списки обладателей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аттестатов об основном среднем образовании с отличием, аттестатов об общем среднем образовании с отличием и об общем среднем образовании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и знака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утверждается приказом директора школы.</a:t>
            </a:r>
          </a:p>
          <a:p>
            <a:pPr algn="ctr"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итоговой аттестации обучающихся: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обсуждаются на педсовете при участии всех членов Комиссии по итогам работы за учебный год в августе месяце текущего года.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Педсовет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улучшению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учебно-воспитательной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№ на титульном листе табеля и (</a:t>
            </a:r>
            <a:r>
              <a:rPr lang="ru-RU" sz="2400" u="sng" dirty="0" smtClean="0">
                <a:solidFill>
                  <a:srgbClr val="002060"/>
                </a:solidFill>
                <a:effectLst/>
              </a:rPr>
              <a:t>регистрация)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 № табеля в Книге учёта табелей должны быть идентичны;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Записи в строке «Постановление педагогического совета»: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 Переведён (а) в ___ класс без экзаменов.    Награждён (а) Похвальным листом (протокол № __ от _______)</a:t>
            </a:r>
            <a:endParaRPr lang="ru-RU" sz="2400" b="1" u="sng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9-м классе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Окончил (а) курс основного среднего образования с отличием (протокол № __ от _______) </a:t>
            </a: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11-м классе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запись не делается.</a:t>
            </a:r>
          </a:p>
          <a:p>
            <a:pPr>
              <a:lnSpc>
                <a:spcPct val="90000"/>
              </a:lnSpc>
            </a:pPr>
            <a:endParaRPr lang="ru-RU" sz="2400" b="1" dirty="0" smtClean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Выставление четвертных и итоговых оценок строго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по инвариантной части учебного плана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(за факультативные курсы оценка не выставляется)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Освобожденным по технологии и физической культуре выставляется «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</a:rPr>
              <a:t>осв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.»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Печать школы должна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четко просматриваться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Росписи директора школы и классного руководителя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расшифровываются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Никакие исправления не допускаются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820150" cy="5318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6793"/>
            <a:ext cx="8641085" cy="4248696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1. Об утверждении перечня предметов и форм проведения промежуточной аттестации учащихся (с 15 до 25 апреля)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i="1" u="sng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досрочной итоговой аттестации выпускников (если возникнет необходимость)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Об освобождении от итоговой аттестации учащихся 9,11 классов по состоянию здоровья (до 20 мая)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477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</a:t>
            </a:r>
            <a:r>
              <a:rPr lang="ru-RU" sz="2000" dirty="0" smtClean="0"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640763" cy="54006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effectLst/>
                <a:latin typeface="Arial" pitchFamily="34" charset="0"/>
              </a:rPr>
              <a:t>3. О переводе учащихся и допуске к экзаменам (22-25.05):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без экзаменов (1-4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., отличники 5-8,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Об освобождении от переводных экзаменов (по справке ВКК)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О награждении учащихся Похвальными листами и (1-8,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переводным экзаменам (5-8,10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), оставлении на повторный курс обучения, на осень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итоговой аттестации за курс основного среднего, общего среднего образования (9,11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353425" cy="504031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4.</a:t>
            </a:r>
            <a:r>
              <a:rPr lang="ru-RU" sz="2800" dirty="0" smtClean="0">
                <a:effectLst/>
                <a:latin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5-8,10 </a:t>
            </a:r>
            <a:r>
              <a:rPr lang="ru-RU" sz="2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по итогам переводных экзаменов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(промежуточной аттестации), может быть вопрос повторной аттестации (на осень)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( 31 мая, по окончании переводных экзаменов)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5. О результатах итоговой государственной аттестации учащихся 9 класса за курс основной школы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(12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9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 с отличием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повторная аттестация на осень, или повторный курс обучения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"/>
            <a:ext cx="8496944" cy="1340767"/>
          </a:xfrm>
          <a:noFill/>
          <a:ln/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359775" cy="4114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6. О результатах итоговой государственной аттестации учащихся 11 класса за курс средней школы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10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11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с отличием, аттестата «Алтын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белгі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»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награждении Похвальными грамотами за особые успехи в изучении отдельных предметов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выдача справки «Форма № 1» (обучался в период)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12088" cy="5733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1.Наличие документации: </a:t>
            </a: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протоколы родительских собраний в 9, 11 классах по ознакомлению и разъяснению документов по завершению учебного года;</a:t>
            </a:r>
            <a:endParaRPr lang="ru-RU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429000"/>
            <a:ext cx="8530208" cy="105841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внесении изменений и дополнений в приказ Министра образования и науки Республики Казахстан от 18 марта 2008 года № 125 "Об утверждении Типовых правил проведения текущего контроля успеваемости, промежуточной и итоговой аттестации обучающихся»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869160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МОН РК №47 (9.02.2018)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№660 (16.11.2016)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№135 (31.03.2017)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№265 (06.06.2017)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668072" cy="547260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</a:rPr>
              <a:t>. Организация </a:t>
            </a:r>
            <a:r>
              <a:rPr lang="ru-RU" sz="4400" b="1" dirty="0" err="1" smtClean="0">
                <a:solidFill>
                  <a:srgbClr val="002060"/>
                </a:solidFill>
              </a:rPr>
              <a:t>внутришкольного</a:t>
            </a:r>
            <a:r>
              <a:rPr lang="ru-RU" sz="4400" b="1" dirty="0" smtClean="0">
                <a:solidFill>
                  <a:srgbClr val="002060"/>
                </a:solidFill>
              </a:rPr>
              <a:t> контроля за:</a:t>
            </a:r>
          </a:p>
          <a:p>
            <a:pPr>
              <a:buNone/>
            </a:pP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государственных учебных программ по предметам;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проведение пробных тестирований, организация коррекционной, индивидуальной  работы с уч-ся по ликвидации пробелов знаний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организацией своевременного повторения,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обязательного минимума контрольных, практических и лабораторных работ (3,4,6,8-11 классы), СОЧ и СОР (1-2,5,7 классы);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учебных программ по углубленному, профильному, раннему изучению предметов, курсов, факультативов;</a:t>
            </a:r>
            <a:endParaRPr lang="ru-RU" sz="44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40080" cy="55446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3. </a:t>
            </a:r>
            <a:r>
              <a:rPr lang="ru-RU" sz="4400" b="1" dirty="0" smtClean="0">
                <a:solidFill>
                  <a:srgbClr val="002060"/>
                </a:solidFill>
              </a:rPr>
              <a:t>Наглядно - информационная оснащённость подготовительного этапа к промежуточной и итоговой аттестации: 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 единых требований к оформлению экзаменационных материалов, экзаменационных работ учащихся;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 аккуратность ведения школьной документации (журналов, протоколов, книг учёта табелей успеваемости учащихся, учёта Похвальных листов и Похвальных грамот);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размещение информации на официальном сайте учреждения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строгое соблюдение всех сроков сдачи справок  и  документов.</a:t>
            </a:r>
          </a:p>
          <a:p>
            <a:pPr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Рекомендации: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Классным руководителям строго соблюдать все сроки сдачи справок  и  документов по завершению учебного года.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Учителям предметникам оформить экзаменационные уголки в кабинетах (заголовок, билеты, правила на экзамене, эстетичный вид) в срок до 26.04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Руководителям МО провести заседание по рассмотрению экзаменационного материала 27.04, представить Протокол, информацию по проверке экзаменационных уголков 2.05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/>
              <a:t>ОС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205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Общие положения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bg1"/>
                </a:solidFill>
              </a:rPr>
              <a:t>      </a:t>
            </a:r>
            <a:r>
              <a:rPr lang="ru-RU" dirty="0" smtClean="0">
                <a:solidFill>
                  <a:srgbClr val="002060"/>
                </a:solidFill>
              </a:rPr>
              <a:t>1)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2) критерии оценивания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3) текущий контроль успеваемости  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4) промежуточная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5) итоговая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6) </a:t>
            </a:r>
            <a:r>
              <a:rPr lang="ru-RU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7) </a:t>
            </a:r>
            <a:r>
              <a:rPr lang="ru-RU" dirty="0" err="1" smtClean="0">
                <a:solidFill>
                  <a:srgbClr val="002060"/>
                </a:solidFill>
              </a:rPr>
              <a:t>модерация</a:t>
            </a:r>
            <a:endParaRPr lang="ru-RU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8) ожидаемые результаты обучения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9) </a:t>
            </a:r>
            <a:r>
              <a:rPr lang="ru-RU" dirty="0" err="1" smtClean="0">
                <a:solidFill>
                  <a:srgbClr val="002060"/>
                </a:solidFill>
              </a:rPr>
              <a:t>формативное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sz="2900" dirty="0" smtClean="0">
                <a:solidFill>
                  <a:srgbClr val="002060"/>
                </a:solidFill>
              </a:rPr>
              <a:t>  3. Текущий контроль успеваемости обучающихся проводится с первой четверти (полугодия) учебного года во 2-11 (12) классах учителями по всем учебным предметам.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В первом полугодии 1 класса оценки за уровень усвоения учебного материала не выставляются.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  5. Для обучающихся 2-4 классов, имеющих неудовлетворительные годовые оценки по одному или двум предметам, повторно организуются контрольные работы в форме устных, письменных или тестовых заданий. По итогам контрольных работ при получении оценок "3", "4", "5" обучающиеся переводятся в следующий класс.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6. Обучающиеся 5-8 (9), 10 (11) классов, имеющие неудовлетворительные годовые оценки по одному или двум предметам, </a:t>
            </a:r>
            <a:r>
              <a:rPr lang="ru-RU" sz="2900" dirty="0" smtClean="0">
                <a:solidFill>
                  <a:srgbClr val="FF0000"/>
                </a:solidFill>
              </a:rPr>
              <a:t>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2-8 (9), 10 (11) классов, имеющие </a:t>
            </a:r>
            <a:r>
              <a:rPr lang="ru-RU" sz="2900" dirty="0" smtClean="0">
                <a:solidFill>
                  <a:srgbClr val="FF0000"/>
                </a:solidFill>
              </a:rPr>
              <a:t>неудовлетворительные годовые оценки по трем и более предметам, не 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, оставляются на повторный год обучения.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1 классов на повторный год обучения не оставляются, з</a:t>
            </a:r>
            <a:r>
              <a:rPr lang="ru-RU" sz="2900" b="1" i="1" dirty="0" smtClean="0">
                <a:solidFill>
                  <a:srgbClr val="002060"/>
                </a:solidFill>
              </a:rPr>
              <a:t>а исключением обучающихся, которые оставлены по рекомендации </a:t>
            </a:r>
            <a:r>
              <a:rPr lang="ru-RU" sz="2900" b="1" i="1" dirty="0" err="1" smtClean="0">
                <a:solidFill>
                  <a:srgbClr val="002060"/>
                </a:solidFill>
              </a:rPr>
              <a:t>психолого-медико-педагогической</a:t>
            </a:r>
            <a:r>
              <a:rPr lang="ru-RU" sz="2900" b="1" i="1" dirty="0" smtClean="0">
                <a:solidFill>
                  <a:srgbClr val="002060"/>
                </a:solidFill>
              </a:rPr>
              <a:t> консультации и по согласованию с родителями или законными представителями ребенка.</a:t>
            </a:r>
          </a:p>
          <a:p>
            <a:pPr>
              <a:buNone/>
            </a:pPr>
            <a:endParaRPr lang="ru-RU" sz="2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899174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7. Промежуточная аттестация обучающихся проводится в 5-8 (9), 10 (11) классах до 31 мая,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учебных предметов (не более двух), формы и сроки проведения промежуточной аттестации устанавливаются решением педагогического совета школы (далее - педсовет).</a:t>
            </a:r>
          </a:p>
          <a:p>
            <a:pPr fontAlgn="base">
              <a:buNone/>
            </a:pPr>
            <a:endParaRPr lang="ru-RU" sz="3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endParaRPr lang="ru-RU" sz="3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/>
              </a:rPr>
              <a:t>Выбор переводного экзамена в 6,8,10 классах.</a:t>
            </a:r>
            <a:r>
              <a:rPr lang="ru-RU" sz="2800" dirty="0">
                <a:solidFill>
                  <a:schemeClr val="bg1"/>
                </a:solidFill>
                <a:effectLst/>
              </a:rPr>
              <a:t/>
            </a:r>
            <a:br>
              <a:rPr lang="ru-RU" sz="2800" dirty="0">
                <a:solidFill>
                  <a:schemeClr val="bg1"/>
                </a:solidFill>
                <a:effectLst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590039"/>
              </p:ext>
            </p:extLst>
          </p:nvPr>
        </p:nvGraphicFramePr>
        <p:xfrm>
          <a:off x="395536" y="1196752"/>
          <a:ext cx="8352928" cy="5339952"/>
        </p:xfrm>
        <a:graphic>
          <a:graphicData uri="http://schemas.openxmlformats.org/drawingml/2006/table">
            <a:tbl>
              <a:tblPr firstRow="1" firstCol="1" bandRow="1"/>
              <a:tblGrid>
                <a:gridCol w="841768"/>
                <a:gridCol w="841768"/>
                <a:gridCol w="2007293"/>
                <a:gridCol w="2719558"/>
                <a:gridCol w="1942541"/>
              </a:tblGrid>
              <a:tr h="1091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 (поток)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экзамена (устно, письменно, тестирование)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ФИО учителя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казахский язык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Бабажанова Н.О., Кенжина А.Ж.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6б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Лукичева К.А.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6в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Гребенкина И.В.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6г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 Казахстана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Наурызбаева С.Т.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(I)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геометрия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письменно (тестирование)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Чулочникова Н.Д.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29.08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(II)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Клюкина Л.А.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(III)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Чумаченко А.А.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письменно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Стадникова Т.П.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31.05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 Казахстана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устно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Белогурова</a:t>
                      </a: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С.М.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55" marR="5905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8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899174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3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8. Обучающиеся 5-8 (9), 10 (11) классов, имеющие неудовлетворительные итоговые оценки по одному или двум предметам, подлежат повторной промежуточной аттестации по этим предметам. На период летних каникул данным обучающимся даются учебные задания по соответствующим предметам.</a:t>
            </a:r>
          </a:p>
          <a:p>
            <a:pPr fontAlgn="base">
              <a:buNone/>
            </a:pPr>
            <a:endParaRPr lang="ru-RU" sz="3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9. Повторная промежуточная аттестация проводится не ранее 3-х недель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случае получения при повторной аттестации неудовлетворительных итоговых оценок, обучающиеся оставляются на повторное </a:t>
            </a:r>
            <a:r>
              <a:rPr lang="ru-RU" sz="3400" b="1" i="1" dirty="0" smtClean="0">
                <a:solidFill>
                  <a:srgbClr val="002060"/>
                </a:solidFill>
              </a:rPr>
              <a:t>обучение</a:t>
            </a:r>
            <a:r>
              <a:rPr lang="ru-RU" sz="3400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      11. Обучающиеся 5-8 (9), 10 (11) классов, </a:t>
            </a:r>
            <a:r>
              <a:rPr lang="ru-RU" sz="3400" b="1" i="1" dirty="0" smtClean="0">
                <a:solidFill>
                  <a:srgbClr val="002060"/>
                </a:solidFill>
              </a:rPr>
              <a:t>имеющие годовые оценки "5" по всем учебным предметам, в следующий класс </a:t>
            </a:r>
            <a:r>
              <a:rPr lang="ru-RU" sz="3400" b="1" i="1" dirty="0" smtClean="0">
                <a:solidFill>
                  <a:srgbClr val="FF0000"/>
                </a:solidFill>
              </a:rPr>
              <a:t>переводятся без экзаменов</a:t>
            </a:r>
            <a:r>
              <a:rPr lang="ru-RU" sz="3400" b="1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55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1026</TotalTime>
  <Words>2140</Words>
  <Application>Microsoft Office PowerPoint</Application>
  <PresentationFormat>Экран (4:3)</PresentationFormat>
  <Paragraphs>356</Paragraphs>
  <Slides>42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Трек</vt:lpstr>
      <vt:lpstr>Презентация PowerPoint</vt:lpstr>
      <vt:lpstr>Нормативная база </vt:lpstr>
      <vt:lpstr>Нормативная база </vt:lpstr>
      <vt:lpstr>Презентация PowerPoint</vt:lpstr>
      <vt:lpstr>Общие положения</vt:lpstr>
      <vt:lpstr>Порядок проведения  текущего контроля успеваемости, промежуточной аттестации обучающихся </vt:lpstr>
      <vt:lpstr>Порядок проведения  текущего контроля успеваемости, промежуточной аттестации обучающихся </vt:lpstr>
      <vt:lpstr>Выбор переводного экзамена в 6,8,10 классах. </vt:lpstr>
      <vt:lpstr>Порядок проведения  текущего контроля успеваемости, промежуточной аттестации обучающихся 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итоговой аттестации обучающихся</vt:lpstr>
      <vt:lpstr>Порядок проведения итоговой аттестации обучающихся</vt:lpstr>
      <vt:lpstr>Порядок проведения итоговой аттестации обучающихся</vt:lpstr>
      <vt:lpstr>Освобождение от итоговой аттестации</vt:lpstr>
      <vt:lpstr>Презентация PowerPoint</vt:lpstr>
      <vt:lpstr>Время проведения экзаменов</vt:lpstr>
      <vt:lpstr>Сроки проведения экзаменов </vt:lpstr>
      <vt:lpstr>Проверка экзаменационных работ</vt:lpstr>
      <vt:lpstr>Порядок проведения экзаменов</vt:lpstr>
      <vt:lpstr>Порядок проведения экзаменов</vt:lpstr>
      <vt:lpstr>Порядок проведения тестирования</vt:lpstr>
      <vt:lpstr>Проверка работ и устных ответов</vt:lpstr>
      <vt:lpstr>Порядок выведения итоговых оценок</vt:lpstr>
      <vt:lpstr>Комиссия по итоговой аттестации </vt:lpstr>
      <vt:lpstr>Состав комиссии по итоговой аттестации</vt:lpstr>
      <vt:lpstr>80. Комиссией, формируемой при школе, осуществляются следующие мероприятия:</vt:lpstr>
      <vt:lpstr>Презентация PowerPoint</vt:lpstr>
      <vt:lpstr>Оформление табелей успеваемости учащихся:</vt:lpstr>
      <vt:lpstr>Оформление табелей успеваемости учащихся:</vt:lpstr>
      <vt:lpstr>Педсоветы на конец учебного года (все переводы, допуски и  освобождения учащихся оформляются 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Памятка  по организации завершения 2017-2018 учебного года </vt:lpstr>
      <vt:lpstr>Памятка  по организации завершения 2017-2018 учебного года </vt:lpstr>
      <vt:lpstr>Памятка  по организации завершения 2017-2018 учебного года </vt:lpstr>
      <vt:lpstr>Рекомендации: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Приказ МОН РК №47 (9.02.2018) </dc:title>
  <dc:creator>Admin</dc:creator>
  <cp:lastModifiedBy>1</cp:lastModifiedBy>
  <cp:revision>87</cp:revision>
  <dcterms:created xsi:type="dcterms:W3CDTF">2018-04-05T10:12:39Z</dcterms:created>
  <dcterms:modified xsi:type="dcterms:W3CDTF">2018-04-23T07:24:29Z</dcterms:modified>
</cp:coreProperties>
</file>